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2" r:id="rId3"/>
    <p:sldId id="273" r:id="rId4"/>
    <p:sldId id="274" r:id="rId5"/>
    <p:sldId id="275" r:id="rId6"/>
    <p:sldId id="257" r:id="rId7"/>
    <p:sldId id="287" r:id="rId8"/>
    <p:sldId id="258" r:id="rId9"/>
    <p:sldId id="259" r:id="rId10"/>
    <p:sldId id="280" r:id="rId11"/>
    <p:sldId id="260" r:id="rId12"/>
    <p:sldId id="277" r:id="rId13"/>
    <p:sldId id="278" r:id="rId14"/>
    <p:sldId id="290" r:id="rId15"/>
    <p:sldId id="279" r:id="rId16"/>
    <p:sldId id="289" r:id="rId17"/>
    <p:sldId id="291" r:id="rId18"/>
    <p:sldId id="282" r:id="rId19"/>
    <p:sldId id="300" r:id="rId20"/>
    <p:sldId id="261" r:id="rId21"/>
    <p:sldId id="292" r:id="rId22"/>
    <p:sldId id="293" r:id="rId23"/>
    <p:sldId id="271" r:id="rId24"/>
    <p:sldId id="294" r:id="rId25"/>
    <p:sldId id="295" r:id="rId26"/>
    <p:sldId id="296" r:id="rId27"/>
    <p:sldId id="297" r:id="rId28"/>
    <p:sldId id="298" r:id="rId29"/>
    <p:sldId id="299" r:id="rId30"/>
    <p:sldId id="266" r:id="rId31"/>
    <p:sldId id="286"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3A593-EB42-AADE-2F8C-48FC4B76185A}" v="891" dt="2024-03-26T16:22:07.610"/>
    <p1510:client id="{6D587306-E610-CF45-58BE-CDC4EE40E225}" v="2041" dt="2024-03-26T22:59:37.338"/>
    <p1510:client id="{905C0C8D-0642-F9AA-444C-2ECEF88D802D}" v="1429" dt="2024-03-27T13:12:02.162"/>
    <p1510:client id="{B01CA50E-5608-3A24-8E32-862EC3A82407}" v="67" dt="2024-03-27T11:20:56.645"/>
    <p1510:client id="{B0F3BE13-2E3F-64CA-A2C2-6E0C0B5FEE57}" v="8130" dt="2024-03-25T20:30:50.208"/>
    <p1510:client id="{D615A4CF-29A7-56BF-F126-D084430A6DAF}" v="6257" dt="2024-03-26T22:03:16.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9357A-0D75-495C-AB8A-3DAF372F50CC}" type="datetimeFigureOut">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42C17-90FF-4A5C-9F47-DAF2B7D2FB51}" type="slidenum">
              <a:t>‹#›</a:t>
            </a:fld>
            <a:endParaRPr lang="en-US"/>
          </a:p>
        </p:txBody>
      </p:sp>
    </p:spTree>
    <p:extLst>
      <p:ext uri="{BB962C8B-B14F-4D97-AF65-F5344CB8AC3E}">
        <p14:creationId xmlns:p14="http://schemas.microsoft.com/office/powerpoint/2010/main" val="330892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Pearson on </a:t>
            </a:r>
            <a:r>
              <a:rPr lang="en-US" err="1">
                <a:ea typeface="Calibri"/>
                <a:cs typeface="Calibri"/>
              </a:rPr>
              <a:t>toinen</a:t>
            </a:r>
            <a:r>
              <a:rPr lang="en-US">
                <a:ea typeface="Calibri"/>
                <a:cs typeface="Calibri"/>
              </a:rPr>
              <a:t> </a:t>
            </a:r>
            <a:r>
              <a:rPr lang="en-US" err="1">
                <a:ea typeface="Calibri"/>
                <a:cs typeface="Calibri"/>
              </a:rPr>
              <a:t>tilastotieteen</a:t>
            </a:r>
            <a:r>
              <a:rPr lang="en-US">
                <a:ea typeface="Calibri"/>
                <a:cs typeface="Calibri"/>
              </a:rPr>
              <a:t> </a:t>
            </a:r>
            <a:r>
              <a:rPr lang="en-US" err="1">
                <a:ea typeface="Calibri"/>
                <a:cs typeface="Calibri"/>
              </a:rPr>
              <a:t>klassikko</a:t>
            </a:r>
          </a:p>
        </p:txBody>
      </p:sp>
      <p:sp>
        <p:nvSpPr>
          <p:cNvPr id="4" name="Slide Number Placeholder 3"/>
          <p:cNvSpPr>
            <a:spLocks noGrp="1"/>
          </p:cNvSpPr>
          <p:nvPr>
            <p:ph type="sldNum" sz="quarter" idx="5"/>
          </p:nvPr>
        </p:nvSpPr>
        <p:spPr/>
        <p:txBody>
          <a:bodyPr/>
          <a:lstStyle/>
          <a:p>
            <a:fld id="{97A42C17-90FF-4A5C-9F47-DAF2B7D2FB51}" type="slidenum">
              <a:t>6</a:t>
            </a:fld>
            <a:endParaRPr lang="en-US"/>
          </a:p>
        </p:txBody>
      </p:sp>
    </p:spTree>
    <p:extLst>
      <p:ext uri="{BB962C8B-B14F-4D97-AF65-F5344CB8AC3E}">
        <p14:creationId xmlns:p14="http://schemas.microsoft.com/office/powerpoint/2010/main" val="375779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Millä</a:t>
            </a:r>
            <a:r>
              <a:rPr lang="en-US">
                <a:ea typeface="Calibri"/>
                <a:cs typeface="Calibri"/>
              </a:rPr>
              <a:t> </a:t>
            </a:r>
            <a:r>
              <a:rPr lang="en-US" err="1">
                <a:ea typeface="Calibri"/>
                <a:cs typeface="Calibri"/>
              </a:rPr>
              <a:t>todistat</a:t>
            </a:r>
            <a:r>
              <a:rPr lang="en-US">
                <a:ea typeface="Calibri"/>
                <a:cs typeface="Calibri"/>
              </a:rPr>
              <a:t> </a:t>
            </a:r>
            <a:r>
              <a:rPr lang="en-US" err="1">
                <a:ea typeface="Calibri"/>
                <a:cs typeface="Calibri"/>
              </a:rPr>
              <a:t>lyhyen</a:t>
            </a:r>
            <a:r>
              <a:rPr lang="en-US">
                <a:ea typeface="Calibri"/>
                <a:cs typeface="Calibri"/>
              </a:rPr>
              <a:t> </a:t>
            </a:r>
            <a:r>
              <a:rPr lang="en-US" err="1">
                <a:ea typeface="Calibri"/>
                <a:cs typeface="Calibri"/>
              </a:rPr>
              <a:t>aikavälin</a:t>
            </a:r>
            <a:r>
              <a:rPr lang="en-US">
                <a:ea typeface="Calibri"/>
                <a:cs typeface="Calibri"/>
              </a:rPr>
              <a:t> </a:t>
            </a:r>
            <a:r>
              <a:rPr lang="en-US" err="1">
                <a:ea typeface="Calibri"/>
                <a:cs typeface="Calibri"/>
              </a:rPr>
              <a:t>taloudellisten</a:t>
            </a:r>
            <a:r>
              <a:rPr lang="en-US">
                <a:ea typeface="Calibri"/>
                <a:cs typeface="Calibri"/>
              </a:rPr>
              <a:t> </a:t>
            </a:r>
            <a:r>
              <a:rPr lang="en-US" err="1">
                <a:ea typeface="Calibri"/>
                <a:cs typeface="Calibri"/>
              </a:rPr>
              <a:t>hyötyjen</a:t>
            </a:r>
            <a:r>
              <a:rPr lang="en-US">
                <a:ea typeface="Calibri"/>
                <a:cs typeface="Calibri"/>
              </a:rPr>
              <a:t> </a:t>
            </a:r>
            <a:r>
              <a:rPr lang="en-US" err="1">
                <a:ea typeface="Calibri"/>
                <a:cs typeface="Calibri"/>
              </a:rPr>
              <a:t>suosimisen</a:t>
            </a:r>
            <a:r>
              <a:rPr lang="en-US">
                <a:ea typeface="Calibri"/>
                <a:cs typeface="Calibri"/>
              </a:rPr>
              <a:t> ja </a:t>
            </a:r>
            <a:r>
              <a:rPr lang="en-US" err="1">
                <a:ea typeface="Calibri"/>
                <a:cs typeface="Calibri"/>
              </a:rPr>
              <a:t>muutoksen</a:t>
            </a:r>
            <a:r>
              <a:rPr lang="en-US">
                <a:ea typeface="Calibri"/>
                <a:cs typeface="Calibri"/>
              </a:rPr>
              <a:t> </a:t>
            </a:r>
            <a:r>
              <a:rPr lang="en-US" err="1">
                <a:ea typeface="Calibri"/>
                <a:cs typeface="Calibri"/>
              </a:rPr>
              <a:t>aiempaan</a:t>
            </a:r>
            <a:r>
              <a:rPr lang="en-US">
                <a:ea typeface="Calibri"/>
                <a:cs typeface="Calibri"/>
              </a:rPr>
              <a:t>? Miten </a:t>
            </a:r>
            <a:r>
              <a:rPr lang="en-US" err="1">
                <a:ea typeface="Calibri"/>
                <a:cs typeface="Calibri"/>
              </a:rPr>
              <a:t>saa</a:t>
            </a:r>
            <a:r>
              <a:rPr lang="en-US">
                <a:ea typeface="Calibri"/>
                <a:cs typeface="Calibri"/>
              </a:rPr>
              <a:t> </a:t>
            </a:r>
            <a:r>
              <a:rPr lang="en-US" err="1">
                <a:ea typeface="Calibri"/>
                <a:cs typeface="Calibri"/>
              </a:rPr>
              <a:t>yhteyden</a:t>
            </a:r>
            <a:r>
              <a:rPr lang="en-US">
                <a:ea typeface="Calibri"/>
                <a:cs typeface="Calibri"/>
              </a:rPr>
              <a:t> </a:t>
            </a:r>
            <a:r>
              <a:rPr lang="en-US" err="1">
                <a:ea typeface="Calibri"/>
                <a:cs typeface="Calibri"/>
              </a:rPr>
              <a:t>päättävän</a:t>
            </a:r>
            <a:r>
              <a:rPr lang="en-US">
                <a:ea typeface="Calibri"/>
                <a:cs typeface="Calibri"/>
              </a:rPr>
              <a:t> </a:t>
            </a:r>
            <a:r>
              <a:rPr lang="en-US" err="1">
                <a:ea typeface="Calibri"/>
                <a:cs typeface="Calibri"/>
              </a:rPr>
              <a:t>tason</a:t>
            </a:r>
            <a:r>
              <a:rPr lang="en-US">
                <a:ea typeface="Calibri"/>
                <a:cs typeface="Calibri"/>
              </a:rPr>
              <a:t> tai </a:t>
            </a:r>
            <a:r>
              <a:rPr lang="en-US" err="1">
                <a:ea typeface="Calibri"/>
                <a:cs typeface="Calibri"/>
              </a:rPr>
              <a:t>toimeenpanevan</a:t>
            </a:r>
            <a:r>
              <a:rPr lang="en-US">
                <a:ea typeface="Calibri"/>
                <a:cs typeface="Calibri"/>
              </a:rPr>
              <a:t> </a:t>
            </a:r>
            <a:r>
              <a:rPr lang="en-US" err="1">
                <a:ea typeface="Calibri"/>
                <a:cs typeface="Calibri"/>
              </a:rPr>
              <a:t>tason</a:t>
            </a:r>
            <a:r>
              <a:rPr lang="en-US">
                <a:ea typeface="Calibri"/>
                <a:cs typeface="Calibri"/>
              </a:rPr>
              <a:t> </a:t>
            </a:r>
            <a:r>
              <a:rPr lang="en-US" err="1">
                <a:ea typeface="Calibri"/>
                <a:cs typeface="Calibri"/>
              </a:rPr>
              <a:t>ihmisiin</a:t>
            </a:r>
            <a:r>
              <a:rPr lang="en-US">
                <a:ea typeface="Calibri"/>
                <a:cs typeface="Calibri"/>
              </a:rPr>
              <a:t>? </a:t>
            </a:r>
            <a:r>
              <a:rPr lang="en-US" err="1">
                <a:ea typeface="Calibri"/>
                <a:cs typeface="Calibri"/>
              </a:rPr>
              <a:t>Entä</a:t>
            </a:r>
            <a:r>
              <a:rPr lang="en-US">
                <a:ea typeface="Calibri"/>
                <a:cs typeface="Calibri"/>
              </a:rPr>
              <a:t>, </a:t>
            </a:r>
            <a:r>
              <a:rPr lang="en-US" err="1">
                <a:ea typeface="Calibri"/>
                <a:cs typeface="Calibri"/>
              </a:rPr>
              <a:t>jos</a:t>
            </a:r>
            <a:r>
              <a:rPr lang="en-US">
                <a:ea typeface="Calibri"/>
                <a:cs typeface="Calibri"/>
              </a:rPr>
              <a:t> </a:t>
            </a:r>
            <a:r>
              <a:rPr lang="en-US" err="1">
                <a:ea typeface="Calibri"/>
                <a:cs typeface="Calibri"/>
              </a:rPr>
              <a:t>kukaan</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halua</a:t>
            </a:r>
            <a:r>
              <a:rPr lang="en-US">
                <a:ea typeface="Calibri"/>
                <a:cs typeface="Calibri"/>
              </a:rPr>
              <a:t> </a:t>
            </a:r>
            <a:r>
              <a:rPr lang="en-US" err="1">
                <a:ea typeface="Calibri"/>
                <a:cs typeface="Calibri"/>
              </a:rPr>
              <a:t>puhua</a:t>
            </a:r>
            <a:r>
              <a:rPr lang="en-US">
                <a:ea typeface="Calibri"/>
                <a:cs typeface="Calibri"/>
              </a:rPr>
              <a:t> </a:t>
            </a:r>
            <a:r>
              <a:rPr lang="en-US" err="1">
                <a:ea typeface="Calibri"/>
                <a:cs typeface="Calibri"/>
              </a:rPr>
              <a:t>kanssani</a:t>
            </a:r>
            <a:r>
              <a:rPr lang="en-US">
                <a:ea typeface="Calibri"/>
                <a:cs typeface="Calibri"/>
              </a:rPr>
              <a:t>? </a:t>
            </a:r>
            <a:endParaRPr lang="en-US"/>
          </a:p>
        </p:txBody>
      </p:sp>
      <p:sp>
        <p:nvSpPr>
          <p:cNvPr id="4" name="Slide Number Placeholder 3"/>
          <p:cNvSpPr>
            <a:spLocks noGrp="1"/>
          </p:cNvSpPr>
          <p:nvPr>
            <p:ph type="sldNum" sz="quarter" idx="5"/>
          </p:nvPr>
        </p:nvSpPr>
        <p:spPr/>
        <p:txBody>
          <a:bodyPr/>
          <a:lstStyle/>
          <a:p>
            <a:fld id="{97A42C17-90FF-4A5C-9F47-DAF2B7D2FB51}" type="slidenum">
              <a:t>10</a:t>
            </a:fld>
            <a:endParaRPr lang="en-US"/>
          </a:p>
        </p:txBody>
      </p:sp>
    </p:spTree>
    <p:extLst>
      <p:ext uri="{BB962C8B-B14F-4D97-AF65-F5344CB8AC3E}">
        <p14:creationId xmlns:p14="http://schemas.microsoft.com/office/powerpoint/2010/main" val="394108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Lee Kennedy-Shaffer (2024) Teaching the Difficult Past of Statistics to Improve the Future, Journal of Statistics and Data Science Education, 32:1, 108-119, DOI: 10.1080/26939169.2023.2224407 </a:t>
            </a:r>
          </a:p>
          <a:p>
            <a:endParaRPr lang="en-US">
              <a:cs typeface="Calibri"/>
            </a:endParaRPr>
          </a:p>
          <a:p>
            <a:r>
              <a:rPr lang="en-US" err="1"/>
              <a:t>MacKenzie</a:t>
            </a:r>
            <a:r>
              <a:rPr lang="en-US"/>
              <a:t>, D. A. (1981), </a:t>
            </a:r>
            <a:r>
              <a:rPr lang="en-US" i="1"/>
              <a:t>Statistics in Britain, 1865-1930: The Social Construction of Scientific Knowledge</a:t>
            </a:r>
            <a:r>
              <a:rPr lang="en-US"/>
              <a:t>, Edinburgh: Edinburgh University Press. </a:t>
            </a:r>
          </a:p>
          <a:p>
            <a:endParaRPr lang="en-US">
              <a:cs typeface="Calibri" panose="020F0502020204030204"/>
            </a:endParaRPr>
          </a:p>
          <a:p>
            <a:r>
              <a:rPr lang="en-US"/>
              <a:t> </a:t>
            </a:r>
            <a:endParaRPr lang="en-US">
              <a:cs typeface="Calibri" panose="020F0502020204030204"/>
            </a:endParaRPr>
          </a:p>
          <a:p>
            <a:r>
              <a:rPr lang="en-US"/>
              <a:t>Moses &amp; Knutsen, 2012, Ways of Knowing: Competing Methodologies in Social and Political Research, Palgrave. s. 258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97A42C17-90FF-4A5C-9F47-DAF2B7D2FB51}" type="slidenum">
              <a:rPr lang="en-US"/>
              <a:t>21</a:t>
            </a:fld>
            <a:endParaRPr lang="en-US"/>
          </a:p>
        </p:txBody>
      </p:sp>
    </p:spTree>
    <p:extLst>
      <p:ext uri="{BB962C8B-B14F-4D97-AF65-F5344CB8AC3E}">
        <p14:creationId xmlns:p14="http://schemas.microsoft.com/office/powerpoint/2010/main" val="49007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4103/0019-5545.8252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s.fi/politiikka/art-2000010203222.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yle.fi/a/74-20072879"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tem.fi/tyovoimabarometri" TargetMode="External"/><Relationship Id="rId4" Type="http://schemas.openxmlformats.org/officeDocument/2006/relationships/hyperlink" Target="https://tyovoimabarometri.f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s.fi/kulttuuri/art-2000006228558.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aura.t.haapala@helsinki.fi" TargetMode="External"/><Relationship Id="rId2" Type="http://schemas.openxmlformats.org/officeDocument/2006/relationships/hyperlink" Target="mailto:sofia.kemppinen@helsinki.fi" TargetMode="External"/><Relationship Id="rId1" Type="http://schemas.openxmlformats.org/officeDocument/2006/relationships/slideLayout" Target="../slideLayouts/slideLayout2.xml"/><Relationship Id="rId4" Type="http://schemas.openxmlformats.org/officeDocument/2006/relationships/hyperlink" Target="mailto:emmakajava@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hour.jhu.edu/resources/poster/" TargetMode="External"/><Relationship Id="rId2" Type="http://schemas.openxmlformats.org/officeDocument/2006/relationships/hyperlink" Target="https://guides.nyu.edu/posters"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owardsdatascience.com/p-values-a-legacy-of-scientific-racism-d906f6349fc7" TargetMode="External"/><Relationship Id="rId2" Type="http://schemas.openxmlformats.org/officeDocument/2006/relationships/hyperlink" Target="https://www.scientificamerican.com/article/the-significant-problem-of-p-valu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5767" y="1188637"/>
            <a:ext cx="2988234" cy="4480726"/>
          </a:xfrm>
        </p:spPr>
        <p:txBody>
          <a:bodyPr vert="horz" lIns="91440" tIns="45720" rIns="91440" bIns="45720" rtlCol="0" anchor="ctr">
            <a:normAutofit/>
          </a:bodyPr>
          <a:lstStyle/>
          <a:p>
            <a:pPr algn="r"/>
            <a:r>
              <a:rPr lang="en-US" sz="6600" kern="1200" err="1">
                <a:latin typeface="Georgia Pro"/>
              </a:rPr>
              <a:t>Luento</a:t>
            </a:r>
            <a:r>
              <a:rPr lang="en-US" sz="6600" kern="1200">
                <a:latin typeface="Georgia Pro"/>
              </a:rPr>
              <a:t> 6</a:t>
            </a:r>
          </a:p>
        </p:txBody>
      </p:sp>
      <p:cxnSp>
        <p:nvCxnSpPr>
          <p:cNvPr id="31" name="Straight Connector 3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255260" y="1648870"/>
            <a:ext cx="4702848" cy="3560260"/>
          </a:xfrm>
        </p:spPr>
        <p:txBody>
          <a:bodyPr vert="horz" lIns="91440" tIns="45720" rIns="91440" bIns="45720" rtlCol="0" anchor="ctr">
            <a:normAutofit/>
          </a:bodyPr>
          <a:lstStyle/>
          <a:p>
            <a:pPr algn="l"/>
            <a:r>
              <a:rPr lang="en-US" err="1">
                <a:latin typeface="Georgia Pro"/>
              </a:rPr>
              <a:t>Tutkimustulosten</a:t>
            </a:r>
            <a:r>
              <a:rPr lang="en-US">
                <a:latin typeface="Georgia Pro"/>
              </a:rPr>
              <a:t> </a:t>
            </a:r>
            <a:r>
              <a:rPr lang="en-US" err="1">
                <a:latin typeface="Georgia Pro"/>
              </a:rPr>
              <a:t>yhteenveto</a:t>
            </a:r>
            <a:r>
              <a:rPr lang="en-US">
                <a:latin typeface="Georgia Pro"/>
              </a:rPr>
              <a:t>, </a:t>
            </a:r>
            <a:r>
              <a:rPr lang="en-US" err="1">
                <a:latin typeface="Georgia Pro"/>
              </a:rPr>
              <a:t>validiteetti</a:t>
            </a:r>
            <a:r>
              <a:rPr lang="en-US">
                <a:latin typeface="Georgia Pro"/>
              </a:rPr>
              <a:t>, </a:t>
            </a:r>
            <a:r>
              <a:rPr lang="en-US" err="1">
                <a:latin typeface="Georgia Pro"/>
              </a:rPr>
              <a:t>luotettavuus</a:t>
            </a:r>
            <a:r>
              <a:rPr lang="en-US">
                <a:latin typeface="Georgia Pro"/>
              </a:rPr>
              <a:t> ja </a:t>
            </a:r>
            <a:r>
              <a:rPr lang="en-US" err="1">
                <a:latin typeface="Georgia Pro"/>
              </a:rPr>
              <a:t>yleistettävyys</a:t>
            </a:r>
            <a:r>
              <a:rPr lang="en-US">
                <a:latin typeface="Georgia Pro"/>
              </a:rPr>
              <a:t> </a:t>
            </a:r>
          </a:p>
          <a:p>
            <a:pPr algn="l"/>
            <a:r>
              <a:rPr lang="en-US">
                <a:latin typeface="Georgia Pro"/>
              </a:rPr>
              <a:t>ja </a:t>
            </a:r>
            <a:r>
              <a:rPr lang="en-US" err="1">
                <a:latin typeface="Georgia Pro"/>
              </a:rPr>
              <a:t>tutkimustieto</a:t>
            </a:r>
            <a:r>
              <a:rPr lang="en-US">
                <a:latin typeface="Georgia Pro"/>
              </a:rPr>
              <a:t> </a:t>
            </a:r>
            <a:r>
              <a:rPr lang="en-US" err="1">
                <a:latin typeface="Georgia Pro"/>
              </a:rPr>
              <a:t>yhteiskunnassa</a:t>
            </a:r>
            <a:endParaRPr lang="en-US">
              <a:latin typeface="Georgia Pro"/>
              <a:cs typeface="Calibri" panose="020F0502020204030204"/>
            </a:endParaRPr>
          </a:p>
          <a:p>
            <a:pPr algn="l"/>
            <a:endParaRPr lang="en-US">
              <a:latin typeface="Georgia Pro"/>
            </a:endParaRPr>
          </a:p>
          <a:p>
            <a:pPr algn="l"/>
            <a:r>
              <a:rPr lang="en-US" sz="1600" err="1">
                <a:latin typeface="Georgia Pro"/>
              </a:rPr>
              <a:t>Ihmisten</a:t>
            </a:r>
            <a:r>
              <a:rPr lang="en-US" sz="1600">
                <a:latin typeface="Georgia Pro"/>
              </a:rPr>
              <a:t> ja </a:t>
            </a:r>
            <a:r>
              <a:rPr lang="en-US" sz="1600" err="1">
                <a:latin typeface="Georgia Pro"/>
              </a:rPr>
              <a:t>organisaatioiden</a:t>
            </a:r>
            <a:r>
              <a:rPr lang="en-US" sz="1600">
                <a:latin typeface="Georgia Pro"/>
              </a:rPr>
              <a:t> </a:t>
            </a:r>
            <a:r>
              <a:rPr lang="en-US" sz="1600" err="1">
                <a:latin typeface="Georgia Pro"/>
              </a:rPr>
              <a:t>tutkimus</a:t>
            </a:r>
            <a:r>
              <a:rPr lang="en-US" sz="1600">
                <a:latin typeface="Georgia Pro"/>
              </a:rPr>
              <a:t>, Aalto-</a:t>
            </a:r>
            <a:r>
              <a:rPr lang="en-US" sz="1600" err="1">
                <a:latin typeface="Georgia Pro"/>
              </a:rPr>
              <a:t>yliopisto</a:t>
            </a:r>
            <a:r>
              <a:rPr lang="en-US" sz="1600">
                <a:latin typeface="Georgia Pro"/>
              </a:rPr>
              <a:t>, </a:t>
            </a:r>
            <a:r>
              <a:rPr lang="en-US" sz="1600" err="1">
                <a:latin typeface="Georgia Pro"/>
              </a:rPr>
              <a:t>kevät</a:t>
            </a:r>
            <a:r>
              <a:rPr lang="en-US" sz="1600">
                <a:latin typeface="Georgia Pro"/>
              </a:rPr>
              <a:t> 2024</a:t>
            </a:r>
            <a:endParaRPr lang="en-US" sz="1600">
              <a:latin typeface="Georgia Pro"/>
              <a:cs typeface="Calibri" panose="020F0502020204030204"/>
            </a:endParaRPr>
          </a:p>
          <a:p>
            <a:pPr algn="l"/>
            <a:r>
              <a:rPr lang="en-US" sz="1600" err="1">
                <a:latin typeface="Georgia Pro"/>
              </a:rPr>
              <a:t>Luennoitsija</a:t>
            </a:r>
            <a:r>
              <a:rPr lang="en-US" sz="1600">
                <a:latin typeface="Georgia Pro"/>
              </a:rPr>
              <a:t> Vivi </a:t>
            </a:r>
            <a:r>
              <a:rPr lang="en-US" sz="1600" err="1">
                <a:latin typeface="Georgia Pro"/>
              </a:rPr>
              <a:t>Säiläkivi</a:t>
            </a:r>
            <a:endParaRPr lang="en-US" sz="1600">
              <a:latin typeface="Georgia Pro"/>
              <a:cs typeface="Calibri" panose="020F0502020204030204"/>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957F7C-A06F-358A-6819-4AC495266F44}"/>
              </a:ext>
            </a:extLst>
          </p:cNvPr>
          <p:cNvSpPr>
            <a:spLocks noGrp="1"/>
          </p:cNvSpPr>
          <p:nvPr>
            <p:ph type="title"/>
          </p:nvPr>
        </p:nvSpPr>
        <p:spPr>
          <a:xfrm>
            <a:off x="838200" y="365125"/>
            <a:ext cx="10515600" cy="1325563"/>
          </a:xfrm>
        </p:spPr>
        <p:txBody>
          <a:bodyPr>
            <a:normAutofit/>
          </a:bodyPr>
          <a:lstStyle/>
          <a:p>
            <a:r>
              <a:rPr lang="en-US">
                <a:latin typeface="Georgia Pro"/>
                <a:ea typeface="Calibri Light"/>
                <a:cs typeface="Calibri Light"/>
              </a:rPr>
              <a:t>Miten </a:t>
            </a:r>
            <a:r>
              <a:rPr lang="en-US" err="1">
                <a:latin typeface="Georgia Pro"/>
                <a:ea typeface="Calibri Light"/>
                <a:cs typeface="Calibri Light"/>
              </a:rPr>
              <a:t>lähestyisit</a:t>
            </a:r>
            <a:r>
              <a:rPr lang="en-US">
                <a:latin typeface="Georgia Pro"/>
                <a:ea typeface="Calibri Light"/>
                <a:cs typeface="Calibri Light"/>
              </a:rPr>
              <a:t> </a:t>
            </a:r>
            <a:r>
              <a:rPr lang="en-US" err="1">
                <a:latin typeface="Georgia Pro"/>
                <a:ea typeface="Calibri Light"/>
                <a:cs typeface="Calibri Light"/>
              </a:rPr>
              <a:t>tätä</a:t>
            </a:r>
            <a:r>
              <a:rPr lang="en-US">
                <a:latin typeface="Georgia Pro"/>
                <a:ea typeface="Calibri Light"/>
                <a:cs typeface="Calibri Light"/>
              </a:rPr>
              <a:t> </a:t>
            </a:r>
            <a:r>
              <a:rPr lang="en-US" err="1">
                <a:latin typeface="Georgia Pro"/>
                <a:ea typeface="Calibri Light"/>
                <a:cs typeface="Calibri Light"/>
              </a:rPr>
              <a:t>aihetta</a:t>
            </a:r>
            <a:r>
              <a:rPr lang="en-US">
                <a:latin typeface="Georgia Pro"/>
                <a:ea typeface="Calibri Light"/>
                <a:cs typeface="Calibri Light"/>
              </a:rPr>
              <a:t>?</a:t>
            </a:r>
            <a:endParaRPr lang="en-US">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F01098-EC2A-A766-53C7-0AF7AE136638}"/>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err="1">
                <a:latin typeface="Georgia Pro"/>
                <a:ea typeface="+mn-lt"/>
                <a:cs typeface="+mn-lt"/>
              </a:rPr>
              <a:t>Fiktiivinen</a:t>
            </a:r>
            <a:r>
              <a:rPr lang="en-US">
                <a:latin typeface="Georgia Pro"/>
                <a:ea typeface="+mn-lt"/>
                <a:cs typeface="+mn-lt"/>
              </a:rPr>
              <a:t> </a:t>
            </a:r>
            <a:r>
              <a:rPr lang="en-US" err="1">
                <a:latin typeface="Georgia Pro"/>
                <a:ea typeface="+mn-lt"/>
                <a:cs typeface="+mn-lt"/>
              </a:rPr>
              <a:t>skenaario</a:t>
            </a:r>
            <a:r>
              <a:rPr lang="en-US">
                <a:latin typeface="Georgia Pro"/>
                <a:ea typeface="+mn-lt"/>
                <a:cs typeface="+mn-lt"/>
              </a:rPr>
              <a:t>: Helsinki </a:t>
            </a:r>
            <a:r>
              <a:rPr lang="en-US" err="1">
                <a:latin typeface="Georgia Pro"/>
                <a:ea typeface="+mn-lt"/>
                <a:cs typeface="+mn-lt"/>
              </a:rPr>
              <a:t>tunnetaan</a:t>
            </a:r>
            <a:r>
              <a:rPr lang="en-US">
                <a:latin typeface="Georgia Pro"/>
                <a:ea typeface="+mn-lt"/>
                <a:cs typeface="+mn-lt"/>
              </a:rPr>
              <a:t> </a:t>
            </a:r>
            <a:r>
              <a:rPr lang="en-US" err="1">
                <a:latin typeface="Georgia Pro"/>
                <a:ea typeface="+mn-lt"/>
                <a:cs typeface="+mn-lt"/>
              </a:rPr>
              <a:t>sitoutumisestaan</a:t>
            </a:r>
            <a:r>
              <a:rPr lang="en-US">
                <a:latin typeface="Georgia Pro"/>
                <a:ea typeface="+mn-lt"/>
                <a:cs typeface="+mn-lt"/>
              </a:rPr>
              <a:t> </a:t>
            </a:r>
            <a:r>
              <a:rPr lang="en-US" err="1">
                <a:latin typeface="Georgia Pro"/>
                <a:ea typeface="+mn-lt"/>
                <a:cs typeface="+mn-lt"/>
              </a:rPr>
              <a:t>ympäristönsuojeluun</a:t>
            </a:r>
            <a:r>
              <a:rPr lang="en-US">
                <a:latin typeface="Georgia Pro"/>
                <a:ea typeface="+mn-lt"/>
                <a:cs typeface="+mn-lt"/>
              </a:rPr>
              <a:t> ja </a:t>
            </a:r>
            <a:r>
              <a:rPr lang="en-US" err="1">
                <a:latin typeface="Georgia Pro"/>
                <a:ea typeface="+mn-lt"/>
                <a:cs typeface="+mn-lt"/>
              </a:rPr>
              <a:t>ilmastonmuutoksen</a:t>
            </a:r>
            <a:r>
              <a:rPr lang="en-US">
                <a:latin typeface="Georgia Pro"/>
                <a:ea typeface="+mn-lt"/>
                <a:cs typeface="+mn-lt"/>
              </a:rPr>
              <a:t> </a:t>
            </a:r>
            <a:r>
              <a:rPr lang="en-US" err="1">
                <a:latin typeface="Georgia Pro"/>
                <a:ea typeface="+mn-lt"/>
                <a:cs typeface="+mn-lt"/>
              </a:rPr>
              <a:t>vastaiseen</a:t>
            </a:r>
            <a:r>
              <a:rPr lang="en-US">
                <a:latin typeface="Georgia Pro"/>
                <a:ea typeface="+mn-lt"/>
                <a:cs typeface="+mn-lt"/>
              </a:rPr>
              <a:t> </a:t>
            </a:r>
            <a:r>
              <a:rPr lang="en-US" err="1">
                <a:latin typeface="Georgia Pro"/>
                <a:ea typeface="+mn-lt"/>
                <a:cs typeface="+mn-lt"/>
              </a:rPr>
              <a:t>toimintaan</a:t>
            </a:r>
            <a:r>
              <a:rPr lang="en-US">
                <a:latin typeface="Georgia Pro"/>
                <a:ea typeface="+mn-lt"/>
                <a:cs typeface="+mn-lt"/>
              </a:rPr>
              <a:t>. </a:t>
            </a:r>
            <a:r>
              <a:rPr lang="en-US" err="1">
                <a:latin typeface="Georgia Pro"/>
                <a:ea typeface="+mn-lt"/>
                <a:cs typeface="+mn-lt"/>
              </a:rPr>
              <a:t>Huolimatta</a:t>
            </a:r>
            <a:r>
              <a:rPr lang="en-US">
                <a:latin typeface="Georgia Pro"/>
                <a:ea typeface="+mn-lt"/>
                <a:cs typeface="+mn-lt"/>
              </a:rPr>
              <a:t> </a:t>
            </a:r>
            <a:r>
              <a:rPr lang="en-US" err="1">
                <a:latin typeface="Georgia Pro"/>
                <a:ea typeface="+mn-lt"/>
                <a:cs typeface="+mn-lt"/>
              </a:rPr>
              <a:t>julkisuudessa</a:t>
            </a:r>
            <a:r>
              <a:rPr lang="en-US">
                <a:latin typeface="Georgia Pro"/>
                <a:ea typeface="+mn-lt"/>
                <a:cs typeface="+mn-lt"/>
              </a:rPr>
              <a:t> </a:t>
            </a:r>
            <a:r>
              <a:rPr lang="en-US" err="1">
                <a:latin typeface="Georgia Pro"/>
                <a:ea typeface="+mn-lt"/>
                <a:cs typeface="+mn-lt"/>
              </a:rPr>
              <a:t>lausutuista</a:t>
            </a:r>
            <a:r>
              <a:rPr lang="en-US">
                <a:latin typeface="Georgia Pro"/>
                <a:ea typeface="+mn-lt"/>
                <a:cs typeface="+mn-lt"/>
              </a:rPr>
              <a:t> </a:t>
            </a:r>
            <a:r>
              <a:rPr lang="en-US" err="1">
                <a:latin typeface="Georgia Pro"/>
                <a:ea typeface="+mn-lt"/>
                <a:cs typeface="+mn-lt"/>
              </a:rPr>
              <a:t>pitkäjänteisistä</a:t>
            </a:r>
            <a:r>
              <a:rPr lang="en-US">
                <a:latin typeface="Georgia Pro"/>
                <a:ea typeface="+mn-lt"/>
                <a:cs typeface="+mn-lt"/>
              </a:rPr>
              <a:t> </a:t>
            </a:r>
            <a:r>
              <a:rPr lang="en-US" err="1">
                <a:latin typeface="Georgia Pro"/>
                <a:ea typeface="+mn-lt"/>
                <a:cs typeface="+mn-lt"/>
              </a:rPr>
              <a:t>sitoumuksista</a:t>
            </a:r>
            <a:r>
              <a:rPr lang="en-US">
                <a:latin typeface="Georgia Pro"/>
                <a:ea typeface="+mn-lt"/>
                <a:cs typeface="+mn-lt"/>
              </a:rPr>
              <a:t> </a:t>
            </a:r>
            <a:r>
              <a:rPr lang="en-US" err="1">
                <a:latin typeface="Georgia Pro"/>
                <a:ea typeface="+mn-lt"/>
                <a:cs typeface="+mn-lt"/>
              </a:rPr>
              <a:t>suojella</a:t>
            </a:r>
            <a:r>
              <a:rPr lang="en-US">
                <a:latin typeface="Georgia Pro"/>
                <a:ea typeface="+mn-lt"/>
                <a:cs typeface="+mn-lt"/>
              </a:rPr>
              <a:t> </a:t>
            </a:r>
            <a:r>
              <a:rPr lang="en-US" err="1">
                <a:latin typeface="Georgia Pro"/>
                <a:ea typeface="+mn-lt"/>
                <a:cs typeface="+mn-lt"/>
              </a:rPr>
              <a:t>vesistöjä</a:t>
            </a:r>
            <a:r>
              <a:rPr lang="en-US">
                <a:latin typeface="Georgia Pro"/>
                <a:ea typeface="+mn-lt"/>
                <a:cs typeface="+mn-lt"/>
              </a:rPr>
              <a:t>, </a:t>
            </a:r>
            <a:r>
              <a:rPr lang="en-US" err="1">
                <a:latin typeface="Georgia Pro"/>
                <a:ea typeface="+mn-lt"/>
                <a:cs typeface="+mn-lt"/>
              </a:rPr>
              <a:t>metsiä</a:t>
            </a:r>
            <a:r>
              <a:rPr lang="en-US">
                <a:latin typeface="Georgia Pro"/>
                <a:ea typeface="+mn-lt"/>
                <a:cs typeface="+mn-lt"/>
              </a:rPr>
              <a:t> ja </a:t>
            </a:r>
            <a:r>
              <a:rPr lang="en-US" err="1">
                <a:latin typeface="Georgia Pro"/>
                <a:ea typeface="+mn-lt"/>
                <a:cs typeface="+mn-lt"/>
              </a:rPr>
              <a:t>muita</a:t>
            </a:r>
            <a:r>
              <a:rPr lang="en-US">
                <a:latin typeface="Georgia Pro"/>
                <a:ea typeface="+mn-lt"/>
                <a:cs typeface="+mn-lt"/>
              </a:rPr>
              <a:t> </a:t>
            </a:r>
            <a:r>
              <a:rPr lang="en-US" err="1">
                <a:latin typeface="Georgia Pro"/>
                <a:ea typeface="+mn-lt"/>
                <a:cs typeface="+mn-lt"/>
              </a:rPr>
              <a:t>ympäristötyyppejä</a:t>
            </a:r>
            <a:r>
              <a:rPr lang="en-US">
                <a:latin typeface="Georgia Pro"/>
                <a:ea typeface="+mn-lt"/>
                <a:cs typeface="+mn-lt"/>
              </a:rPr>
              <a:t>, </a:t>
            </a:r>
            <a:r>
              <a:rPr lang="en-US" err="1">
                <a:latin typeface="Georgia Pro"/>
                <a:ea typeface="+mn-lt"/>
                <a:cs typeface="+mn-lt"/>
              </a:rPr>
              <a:t>yhtäkkiä</a:t>
            </a:r>
            <a:r>
              <a:rPr lang="en-US">
                <a:latin typeface="Georgia Pro"/>
                <a:ea typeface="+mn-lt"/>
                <a:cs typeface="+mn-lt"/>
              </a:rPr>
              <a:t> </a:t>
            </a:r>
            <a:r>
              <a:rPr lang="en-US" err="1">
                <a:latin typeface="Georgia Pro"/>
                <a:ea typeface="+mn-lt"/>
                <a:cs typeface="+mn-lt"/>
              </a:rPr>
              <a:t>kaupungin</a:t>
            </a:r>
            <a:r>
              <a:rPr lang="en-US">
                <a:latin typeface="Georgia Pro"/>
                <a:ea typeface="+mn-lt"/>
                <a:cs typeface="+mn-lt"/>
              </a:rPr>
              <a:t> </a:t>
            </a:r>
            <a:r>
              <a:rPr lang="en-US" err="1">
                <a:latin typeface="Georgia Pro"/>
                <a:ea typeface="+mn-lt"/>
                <a:cs typeface="+mn-lt"/>
              </a:rPr>
              <a:t>päätökset</a:t>
            </a:r>
            <a:r>
              <a:rPr lang="en-US">
                <a:latin typeface="Georgia Pro"/>
                <a:ea typeface="+mn-lt"/>
                <a:cs typeface="+mn-lt"/>
              </a:rPr>
              <a:t> ja </a:t>
            </a:r>
            <a:r>
              <a:rPr lang="en-US" err="1">
                <a:latin typeface="Georgia Pro"/>
                <a:ea typeface="+mn-lt"/>
                <a:cs typeface="+mn-lt"/>
              </a:rPr>
              <a:t>aloitteet</a:t>
            </a:r>
            <a:r>
              <a:rPr lang="en-US">
                <a:latin typeface="Georgia Pro"/>
                <a:ea typeface="+mn-lt"/>
                <a:cs typeface="+mn-lt"/>
              </a:rPr>
              <a:t> </a:t>
            </a:r>
            <a:r>
              <a:rPr lang="en-US" err="1">
                <a:latin typeface="Georgia Pro"/>
                <a:ea typeface="+mn-lt"/>
                <a:cs typeface="+mn-lt"/>
              </a:rPr>
              <a:t>näyttävät</a:t>
            </a:r>
            <a:r>
              <a:rPr lang="en-US">
                <a:latin typeface="Georgia Pro"/>
                <a:ea typeface="+mn-lt"/>
                <a:cs typeface="+mn-lt"/>
              </a:rPr>
              <a:t> </a:t>
            </a:r>
            <a:r>
              <a:rPr lang="en-US" err="1">
                <a:latin typeface="Georgia Pro"/>
                <a:ea typeface="+mn-lt"/>
                <a:cs typeface="+mn-lt"/>
              </a:rPr>
              <a:t>ryhtyneen</a:t>
            </a:r>
            <a:r>
              <a:rPr lang="en-US">
                <a:latin typeface="Georgia Pro"/>
                <a:ea typeface="+mn-lt"/>
                <a:cs typeface="+mn-lt"/>
              </a:rPr>
              <a:t> </a:t>
            </a:r>
            <a:r>
              <a:rPr lang="en-US" err="1">
                <a:latin typeface="Georgia Pro"/>
                <a:ea typeface="+mn-lt"/>
                <a:cs typeface="+mn-lt"/>
              </a:rPr>
              <a:t>suosimaan</a:t>
            </a:r>
            <a:r>
              <a:rPr lang="en-US">
                <a:latin typeface="Georgia Pro"/>
                <a:ea typeface="+mn-lt"/>
                <a:cs typeface="+mn-lt"/>
              </a:rPr>
              <a:t> </a:t>
            </a:r>
            <a:r>
              <a:rPr lang="en-US" err="1">
                <a:latin typeface="Georgia Pro"/>
                <a:ea typeface="+mn-lt"/>
                <a:cs typeface="+mn-lt"/>
              </a:rPr>
              <a:t>lyhyen</a:t>
            </a:r>
            <a:r>
              <a:rPr lang="en-US">
                <a:latin typeface="Georgia Pro"/>
                <a:ea typeface="+mn-lt"/>
                <a:cs typeface="+mn-lt"/>
              </a:rPr>
              <a:t> </a:t>
            </a:r>
            <a:r>
              <a:rPr lang="en-US" err="1">
                <a:latin typeface="Georgia Pro"/>
                <a:ea typeface="+mn-lt"/>
                <a:cs typeface="+mn-lt"/>
              </a:rPr>
              <a:t>aikavälin</a:t>
            </a:r>
            <a:r>
              <a:rPr lang="en-US">
                <a:latin typeface="Georgia Pro"/>
                <a:ea typeface="+mn-lt"/>
                <a:cs typeface="+mn-lt"/>
              </a:rPr>
              <a:t> </a:t>
            </a:r>
            <a:r>
              <a:rPr lang="en-US" err="1">
                <a:latin typeface="Georgia Pro"/>
                <a:ea typeface="+mn-lt"/>
                <a:cs typeface="+mn-lt"/>
              </a:rPr>
              <a:t>taloudellisia</a:t>
            </a:r>
            <a:r>
              <a:rPr lang="en-US">
                <a:latin typeface="Georgia Pro"/>
                <a:ea typeface="+mn-lt"/>
                <a:cs typeface="+mn-lt"/>
              </a:rPr>
              <a:t> </a:t>
            </a:r>
            <a:r>
              <a:rPr lang="en-US" err="1">
                <a:latin typeface="Georgia Pro"/>
                <a:ea typeface="+mn-lt"/>
                <a:cs typeface="+mn-lt"/>
              </a:rPr>
              <a:t>etuja</a:t>
            </a:r>
            <a:r>
              <a:rPr lang="en-US">
                <a:latin typeface="Georgia Pro"/>
                <a:ea typeface="+mn-lt"/>
                <a:cs typeface="+mn-lt"/>
              </a:rPr>
              <a:t> </a:t>
            </a:r>
            <a:r>
              <a:rPr lang="en-US" err="1">
                <a:latin typeface="Georgia Pro"/>
                <a:ea typeface="+mn-lt"/>
                <a:cs typeface="+mn-lt"/>
              </a:rPr>
              <a:t>ympäristön</a:t>
            </a:r>
            <a:r>
              <a:rPr lang="en-US">
                <a:latin typeface="Georgia Pro"/>
                <a:ea typeface="+mn-lt"/>
                <a:cs typeface="+mn-lt"/>
              </a:rPr>
              <a:t> </a:t>
            </a:r>
            <a:r>
              <a:rPr lang="en-US" err="1">
                <a:latin typeface="Georgia Pro"/>
                <a:ea typeface="+mn-lt"/>
                <a:cs typeface="+mn-lt"/>
              </a:rPr>
              <a:t>kustannuksella</a:t>
            </a:r>
            <a:r>
              <a:rPr lang="en-US">
                <a:latin typeface="Georgia Pro"/>
                <a:ea typeface="+mn-lt"/>
                <a:cs typeface="+mn-lt"/>
              </a:rPr>
              <a:t>. </a:t>
            </a:r>
            <a:r>
              <a:rPr lang="en-US" err="1">
                <a:latin typeface="Georgia Pro"/>
                <a:ea typeface="+mn-lt"/>
                <a:cs typeface="+mn-lt"/>
              </a:rPr>
              <a:t>Kukaan</a:t>
            </a:r>
            <a:r>
              <a:rPr lang="en-US">
                <a:latin typeface="Georgia Pro"/>
                <a:ea typeface="+mn-lt"/>
                <a:cs typeface="+mn-lt"/>
              </a:rPr>
              <a:t> </a:t>
            </a:r>
            <a:r>
              <a:rPr lang="en-US" err="1">
                <a:latin typeface="Georgia Pro"/>
                <a:ea typeface="+mn-lt"/>
                <a:cs typeface="+mn-lt"/>
              </a:rPr>
              <a:t>ei</a:t>
            </a:r>
            <a:r>
              <a:rPr lang="en-US">
                <a:latin typeface="Georgia Pro"/>
                <a:ea typeface="+mn-lt"/>
                <a:cs typeface="+mn-lt"/>
              </a:rPr>
              <a:t> ole </a:t>
            </a:r>
            <a:r>
              <a:rPr lang="en-US" err="1">
                <a:latin typeface="Georgia Pro"/>
                <a:ea typeface="+mn-lt"/>
                <a:cs typeface="+mn-lt"/>
              </a:rPr>
              <a:t>puhunut</a:t>
            </a:r>
            <a:r>
              <a:rPr lang="en-US">
                <a:latin typeface="Georgia Pro"/>
                <a:ea typeface="+mn-lt"/>
                <a:cs typeface="+mn-lt"/>
              </a:rPr>
              <a:t> </a:t>
            </a:r>
            <a:r>
              <a:rPr lang="en-US" err="1">
                <a:latin typeface="Georgia Pro"/>
                <a:ea typeface="+mn-lt"/>
                <a:cs typeface="+mn-lt"/>
              </a:rPr>
              <a:t>julkisuudessa</a:t>
            </a:r>
            <a:r>
              <a:rPr lang="en-US">
                <a:latin typeface="Georgia Pro"/>
                <a:ea typeface="+mn-lt"/>
                <a:cs typeface="+mn-lt"/>
              </a:rPr>
              <a:t> </a:t>
            </a:r>
            <a:r>
              <a:rPr lang="en-US" err="1">
                <a:latin typeface="Georgia Pro"/>
                <a:ea typeface="+mn-lt"/>
                <a:cs typeface="+mn-lt"/>
              </a:rPr>
              <a:t>siitä</a:t>
            </a:r>
            <a:r>
              <a:rPr lang="en-US">
                <a:latin typeface="Georgia Pro"/>
                <a:ea typeface="+mn-lt"/>
                <a:cs typeface="+mn-lt"/>
              </a:rPr>
              <a:t>, </a:t>
            </a:r>
            <a:r>
              <a:rPr lang="en-US" err="1">
                <a:latin typeface="Georgia Pro"/>
                <a:ea typeface="+mn-lt"/>
                <a:cs typeface="+mn-lt"/>
              </a:rPr>
              <a:t>miksi</a:t>
            </a:r>
            <a:r>
              <a:rPr lang="en-US">
                <a:latin typeface="Georgia Pro"/>
                <a:ea typeface="+mn-lt"/>
                <a:cs typeface="+mn-lt"/>
              </a:rPr>
              <a:t> </a:t>
            </a:r>
            <a:r>
              <a:rPr lang="en-US" err="1">
                <a:latin typeface="Georgia Pro"/>
                <a:ea typeface="+mn-lt"/>
                <a:cs typeface="+mn-lt"/>
              </a:rPr>
              <a:t>pitkäjänteisiä</a:t>
            </a:r>
            <a:r>
              <a:rPr lang="en-US">
                <a:latin typeface="Georgia Pro"/>
                <a:ea typeface="+mn-lt"/>
                <a:cs typeface="+mn-lt"/>
              </a:rPr>
              <a:t> </a:t>
            </a:r>
            <a:r>
              <a:rPr lang="en-US" err="1">
                <a:latin typeface="Georgia Pro"/>
                <a:ea typeface="+mn-lt"/>
                <a:cs typeface="+mn-lt"/>
              </a:rPr>
              <a:t>sitoumuksia</a:t>
            </a:r>
            <a:r>
              <a:rPr lang="en-US">
                <a:latin typeface="Georgia Pro"/>
                <a:ea typeface="+mn-lt"/>
                <a:cs typeface="+mn-lt"/>
              </a:rPr>
              <a:t> </a:t>
            </a:r>
            <a:r>
              <a:rPr lang="en-US" err="1">
                <a:latin typeface="Georgia Pro"/>
                <a:ea typeface="+mn-lt"/>
                <a:cs typeface="+mn-lt"/>
              </a:rPr>
              <a:t>ei</a:t>
            </a:r>
            <a:r>
              <a:rPr lang="en-US">
                <a:latin typeface="Georgia Pro"/>
                <a:ea typeface="+mn-lt"/>
                <a:cs typeface="+mn-lt"/>
              </a:rPr>
              <a:t> </a:t>
            </a:r>
            <a:r>
              <a:rPr lang="en-US" err="1">
                <a:latin typeface="Georgia Pro"/>
                <a:ea typeface="+mn-lt"/>
                <a:cs typeface="+mn-lt"/>
              </a:rPr>
              <a:t>enää</a:t>
            </a:r>
            <a:r>
              <a:rPr lang="en-US">
                <a:latin typeface="Georgia Pro"/>
                <a:ea typeface="+mn-lt"/>
                <a:cs typeface="+mn-lt"/>
              </a:rPr>
              <a:t> </a:t>
            </a:r>
            <a:r>
              <a:rPr lang="en-US" err="1">
                <a:latin typeface="Georgia Pro"/>
                <a:ea typeface="+mn-lt"/>
                <a:cs typeface="+mn-lt"/>
              </a:rPr>
              <a:t>noudateta</a:t>
            </a:r>
            <a:r>
              <a:rPr lang="en-US">
                <a:latin typeface="Georgia Pro"/>
                <a:ea typeface="+mn-lt"/>
                <a:cs typeface="+mn-lt"/>
              </a:rPr>
              <a:t>. </a:t>
            </a:r>
            <a:endParaRPr lang="en-US">
              <a:latin typeface="Calibri" panose="020F0502020204030204"/>
              <a:ea typeface="Calibri"/>
              <a:cs typeface="Calibri"/>
            </a:endParaRPr>
          </a:p>
          <a:p>
            <a:endParaRPr lang="en-US" err="1">
              <a:ea typeface="Calibri"/>
              <a:cs typeface="Calibri"/>
            </a:endParaRPr>
          </a:p>
        </p:txBody>
      </p:sp>
    </p:spTree>
    <p:extLst>
      <p:ext uri="{BB962C8B-B14F-4D97-AF65-F5344CB8AC3E}">
        <p14:creationId xmlns:p14="http://schemas.microsoft.com/office/powerpoint/2010/main" val="333647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D54925-A1EE-36CA-7673-D6D73D0F6E05}"/>
              </a:ext>
            </a:extLst>
          </p:cNvPr>
          <p:cNvSpPr>
            <a:spLocks noGrp="1"/>
          </p:cNvSpPr>
          <p:nvPr>
            <p:ph type="title"/>
          </p:nvPr>
        </p:nvSpPr>
        <p:spPr>
          <a:xfrm>
            <a:off x="826294" y="388937"/>
            <a:ext cx="10515600" cy="1325563"/>
          </a:xfrm>
        </p:spPr>
        <p:txBody>
          <a:bodyPr>
            <a:normAutofit/>
          </a:bodyPr>
          <a:lstStyle/>
          <a:p>
            <a:r>
              <a:rPr lang="en-US" err="1">
                <a:latin typeface="Georgia Pro"/>
                <a:cs typeface="Calibri Light"/>
              </a:rPr>
              <a:t>Tutkimustulosten</a:t>
            </a:r>
            <a:r>
              <a:rPr lang="en-US">
                <a:latin typeface="Georgia Pro"/>
                <a:cs typeface="Calibri Light"/>
              </a:rPr>
              <a:t> </a:t>
            </a:r>
            <a:r>
              <a:rPr lang="en-US" err="1">
                <a:latin typeface="Georgia Pro"/>
                <a:cs typeface="Calibri Light"/>
              </a:rPr>
              <a:t>yhteenveto</a:t>
            </a:r>
            <a:r>
              <a:rPr lang="en-US">
                <a:latin typeface="Georgia Pro"/>
                <a:cs typeface="Calibri Light"/>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F56D82-9411-E609-B0FD-FE81920E726D}"/>
              </a:ext>
            </a:extLst>
          </p:cNvPr>
          <p:cNvSpPr>
            <a:spLocks noGrp="1"/>
          </p:cNvSpPr>
          <p:nvPr>
            <p:ph idx="1"/>
          </p:nvPr>
        </p:nvSpPr>
        <p:spPr>
          <a:xfrm>
            <a:off x="778669" y="1599406"/>
            <a:ext cx="10206038" cy="3946526"/>
          </a:xfrm>
        </p:spPr>
        <p:txBody>
          <a:bodyPr vert="horz" lIns="91440" tIns="45720" rIns="91440" bIns="45720" rtlCol="0" anchor="t">
            <a:normAutofit fontScale="92500" lnSpcReduction="20000"/>
          </a:bodyPr>
          <a:lstStyle/>
          <a:p>
            <a:r>
              <a:rPr lang="en-US" sz="2200" err="1">
                <a:latin typeface="Georgia Pro"/>
                <a:ea typeface="Calibri"/>
                <a:cs typeface="Calibri"/>
              </a:rPr>
              <a:t>Kaikki</a:t>
            </a:r>
            <a:r>
              <a:rPr lang="en-US" sz="2200">
                <a:latin typeface="Georgia Pro"/>
                <a:ea typeface="Calibri"/>
                <a:cs typeface="Calibri"/>
              </a:rPr>
              <a:t> </a:t>
            </a:r>
            <a:r>
              <a:rPr lang="en-US" sz="2200" err="1">
                <a:latin typeface="Georgia Pro"/>
                <a:ea typeface="Calibri"/>
                <a:cs typeface="Calibri"/>
              </a:rPr>
              <a:t>rakentuu</a:t>
            </a:r>
            <a:r>
              <a:rPr lang="en-US" sz="2200">
                <a:latin typeface="Georgia Pro"/>
                <a:ea typeface="Calibri"/>
                <a:cs typeface="Calibri"/>
              </a:rPr>
              <a:t> </a:t>
            </a:r>
            <a:r>
              <a:rPr lang="en-US" sz="2200" err="1">
                <a:latin typeface="Georgia Pro"/>
                <a:ea typeface="Calibri"/>
                <a:cs typeface="Calibri"/>
              </a:rPr>
              <a:t>harjoitusryhmän</a:t>
            </a:r>
            <a:r>
              <a:rPr lang="en-US" sz="2200">
                <a:latin typeface="Georgia Pro"/>
                <a:ea typeface="Calibri"/>
                <a:cs typeface="Calibri"/>
              </a:rPr>
              <a:t> </a:t>
            </a:r>
            <a:r>
              <a:rPr lang="en-US" sz="2200" err="1">
                <a:latin typeface="Georgia Pro"/>
                <a:ea typeface="Calibri"/>
                <a:cs typeface="Calibri"/>
              </a:rPr>
              <a:t>yhteisen</a:t>
            </a:r>
            <a:r>
              <a:rPr lang="en-US" sz="2200">
                <a:latin typeface="Georgia Pro"/>
                <a:ea typeface="Calibri"/>
                <a:cs typeface="Calibri"/>
              </a:rPr>
              <a:t> </a:t>
            </a:r>
            <a:r>
              <a:rPr lang="en-US" sz="2200" err="1">
                <a:latin typeface="Georgia Pro"/>
                <a:ea typeface="Calibri"/>
                <a:cs typeface="Calibri"/>
              </a:rPr>
              <a:t>tutkimuskysymyksen</a:t>
            </a:r>
            <a:r>
              <a:rPr lang="en-US" sz="2200">
                <a:latin typeface="Georgia Pro"/>
                <a:ea typeface="Calibri"/>
                <a:cs typeface="Calibri"/>
              </a:rPr>
              <a:t> </a:t>
            </a:r>
            <a:r>
              <a:rPr lang="en-US" sz="2200" err="1">
                <a:latin typeface="Georgia Pro"/>
                <a:ea typeface="Calibri"/>
                <a:cs typeface="Calibri"/>
              </a:rPr>
              <a:t>ympärille</a:t>
            </a:r>
            <a:r>
              <a:rPr lang="en-US" sz="2200">
                <a:latin typeface="Georgia Pro"/>
                <a:ea typeface="Calibri"/>
                <a:cs typeface="Calibri"/>
              </a:rPr>
              <a:t> </a:t>
            </a:r>
          </a:p>
          <a:p>
            <a:r>
              <a:rPr lang="en-US" sz="2200" err="1">
                <a:latin typeface="Georgia Pro"/>
                <a:ea typeface="Calibri"/>
                <a:cs typeface="Calibri"/>
              </a:rPr>
              <a:t>Lopputyössä</a:t>
            </a:r>
            <a:r>
              <a:rPr lang="en-US" sz="2200">
                <a:latin typeface="Georgia Pro"/>
                <a:ea typeface="Calibri"/>
                <a:cs typeface="Calibri"/>
              </a:rPr>
              <a:t> on </a:t>
            </a:r>
            <a:r>
              <a:rPr lang="en-US" sz="2200" err="1">
                <a:latin typeface="Georgia Pro"/>
                <a:ea typeface="Calibri"/>
                <a:cs typeface="Calibri"/>
              </a:rPr>
              <a:t>tarkoitus</a:t>
            </a:r>
            <a:r>
              <a:rPr lang="en-US" sz="2200">
                <a:latin typeface="Georgia Pro"/>
                <a:ea typeface="Calibri"/>
                <a:cs typeface="Calibri"/>
              </a:rPr>
              <a:t> </a:t>
            </a:r>
            <a:r>
              <a:rPr lang="en-US" sz="2200" err="1">
                <a:latin typeface="Georgia Pro"/>
                <a:ea typeface="Calibri"/>
                <a:cs typeface="Calibri"/>
              </a:rPr>
              <a:t>syntetisoida</a:t>
            </a:r>
            <a:r>
              <a:rPr lang="en-US" sz="2200">
                <a:latin typeface="Georgia Pro"/>
                <a:ea typeface="Calibri"/>
                <a:cs typeface="Calibri"/>
              </a:rPr>
              <a:t> </a:t>
            </a:r>
            <a:r>
              <a:rPr lang="en-US" sz="2200" err="1">
                <a:latin typeface="Georgia Pro"/>
                <a:ea typeface="Calibri"/>
                <a:cs typeface="Calibri"/>
              </a:rPr>
              <a:t>pienryhmän</a:t>
            </a:r>
            <a:r>
              <a:rPr lang="en-US" sz="2200">
                <a:latin typeface="Georgia Pro"/>
                <a:ea typeface="Calibri"/>
                <a:cs typeface="Calibri"/>
              </a:rPr>
              <a:t> </a:t>
            </a:r>
            <a:r>
              <a:rPr lang="en-US" sz="2200" b="1" err="1">
                <a:latin typeface="Georgia Pro"/>
                <a:ea typeface="Calibri"/>
                <a:cs typeface="Calibri"/>
              </a:rPr>
              <a:t>laadullisista</a:t>
            </a:r>
            <a:r>
              <a:rPr lang="en-US" sz="2200" b="1">
                <a:latin typeface="Georgia Pro"/>
                <a:ea typeface="Calibri"/>
                <a:cs typeface="Calibri"/>
              </a:rPr>
              <a:t> </a:t>
            </a:r>
            <a:r>
              <a:rPr lang="en-US" sz="2200" b="1" err="1">
                <a:latin typeface="Georgia Pro"/>
                <a:ea typeface="Calibri"/>
                <a:cs typeface="Calibri"/>
              </a:rPr>
              <a:t>tutkimustuloksista</a:t>
            </a:r>
            <a:r>
              <a:rPr lang="en-US" sz="2200">
                <a:latin typeface="Georgia Pro"/>
                <a:ea typeface="Calibri"/>
                <a:cs typeface="Calibri"/>
              </a:rPr>
              <a:t> </a:t>
            </a:r>
            <a:r>
              <a:rPr lang="en-US" sz="2200" err="1">
                <a:latin typeface="Georgia Pro"/>
                <a:ea typeface="Calibri"/>
                <a:cs typeface="Calibri"/>
              </a:rPr>
              <a:t>yksi</a:t>
            </a:r>
            <a:r>
              <a:rPr lang="en-US" sz="2200">
                <a:latin typeface="Georgia Pro"/>
                <a:ea typeface="Calibri"/>
                <a:cs typeface="Calibri"/>
              </a:rPr>
              <a:t> </a:t>
            </a:r>
            <a:r>
              <a:rPr lang="en-US" sz="2200" err="1">
                <a:latin typeface="Georgia Pro"/>
                <a:ea typeface="Calibri"/>
                <a:cs typeface="Calibri"/>
              </a:rPr>
              <a:t>koherentti</a:t>
            </a:r>
            <a:r>
              <a:rPr lang="en-US" sz="2200">
                <a:latin typeface="Georgia Pro"/>
                <a:ea typeface="Calibri"/>
                <a:cs typeface="Calibri"/>
              </a:rPr>
              <a:t> '</a:t>
            </a:r>
            <a:r>
              <a:rPr lang="en-US" sz="2200" err="1">
                <a:latin typeface="Georgia Pro"/>
                <a:ea typeface="Calibri"/>
                <a:cs typeface="Calibri"/>
              </a:rPr>
              <a:t>vastaus</a:t>
            </a:r>
            <a:r>
              <a:rPr lang="en-US" sz="2200">
                <a:latin typeface="Georgia Pro"/>
                <a:ea typeface="Calibri"/>
                <a:cs typeface="Calibri"/>
              </a:rPr>
              <a:t>' </a:t>
            </a:r>
            <a:r>
              <a:rPr lang="en-US" sz="2200" err="1">
                <a:latin typeface="Georgia Pro"/>
                <a:ea typeface="Calibri"/>
                <a:cs typeface="Calibri"/>
              </a:rPr>
              <a:t>tutkimuskysymykseen</a:t>
            </a:r>
            <a:r>
              <a:rPr lang="en-US" sz="2200">
                <a:latin typeface="Georgia Pro"/>
                <a:ea typeface="Calibri"/>
                <a:cs typeface="Calibri"/>
              </a:rPr>
              <a:t> ja </a:t>
            </a:r>
            <a:r>
              <a:rPr lang="en-US" sz="2200" i="1" err="1">
                <a:latin typeface="Georgia Pro"/>
                <a:ea typeface="Calibri"/>
                <a:cs typeface="Calibri"/>
              </a:rPr>
              <a:t>tukea</a:t>
            </a:r>
            <a:r>
              <a:rPr lang="en-US" sz="2200" i="1">
                <a:latin typeface="Georgia Pro"/>
                <a:ea typeface="Calibri"/>
                <a:cs typeface="Calibri"/>
              </a:rPr>
              <a:t> </a:t>
            </a:r>
            <a:r>
              <a:rPr lang="en-US" sz="2200" i="1" err="1">
                <a:latin typeface="Georgia Pro"/>
                <a:ea typeface="Calibri"/>
                <a:cs typeface="Calibri"/>
              </a:rPr>
              <a:t>tätä</a:t>
            </a:r>
            <a:r>
              <a:rPr lang="en-US" sz="2200">
                <a:latin typeface="Georgia Pro"/>
                <a:ea typeface="Calibri"/>
                <a:cs typeface="Calibri"/>
              </a:rPr>
              <a:t> </a:t>
            </a:r>
            <a:r>
              <a:rPr lang="en-US" sz="2200" err="1">
                <a:latin typeface="Georgia Pro"/>
                <a:ea typeface="Calibri"/>
                <a:cs typeface="Calibri"/>
              </a:rPr>
              <a:t>yhdellä</a:t>
            </a:r>
            <a:r>
              <a:rPr lang="en-US" sz="2200">
                <a:latin typeface="Georgia Pro"/>
                <a:ea typeface="Calibri"/>
                <a:cs typeface="Calibri"/>
              </a:rPr>
              <a:t> </a:t>
            </a:r>
            <a:r>
              <a:rPr lang="en-US" sz="2200" err="1">
                <a:latin typeface="Georgia Pro"/>
                <a:ea typeface="Calibri"/>
                <a:cs typeface="Calibri"/>
              </a:rPr>
              <a:t>määrällisellä</a:t>
            </a:r>
            <a:r>
              <a:rPr lang="en-US" sz="2200">
                <a:latin typeface="Georgia Pro"/>
                <a:ea typeface="Calibri"/>
                <a:cs typeface="Calibri"/>
              </a:rPr>
              <a:t> </a:t>
            </a:r>
            <a:r>
              <a:rPr lang="en-US" sz="2200" err="1">
                <a:latin typeface="Georgia Pro"/>
                <a:ea typeface="Calibri"/>
                <a:cs typeface="Calibri"/>
              </a:rPr>
              <a:t>deskriptiivisellä</a:t>
            </a:r>
            <a:r>
              <a:rPr lang="en-US" sz="2200">
                <a:latin typeface="Georgia Pro"/>
                <a:ea typeface="Calibri"/>
                <a:cs typeface="Calibri"/>
              </a:rPr>
              <a:t> </a:t>
            </a:r>
            <a:r>
              <a:rPr lang="en-US" sz="2200" err="1">
                <a:latin typeface="Georgia Pro"/>
                <a:ea typeface="Calibri"/>
                <a:cs typeface="Calibri"/>
              </a:rPr>
              <a:t>kuvaajalla</a:t>
            </a:r>
            <a:r>
              <a:rPr lang="en-US" sz="2200">
                <a:latin typeface="Georgia Pro"/>
                <a:ea typeface="Calibri"/>
                <a:cs typeface="Calibri"/>
              </a:rPr>
              <a:t> ja </a:t>
            </a:r>
            <a:r>
              <a:rPr lang="en-US" sz="2200" err="1">
                <a:latin typeface="Georgia Pro"/>
                <a:ea typeface="Calibri"/>
                <a:cs typeface="Calibri"/>
              </a:rPr>
              <a:t>tilastollisella</a:t>
            </a:r>
            <a:r>
              <a:rPr lang="en-US" sz="2200">
                <a:latin typeface="Georgia Pro"/>
                <a:ea typeface="Calibri"/>
                <a:cs typeface="Calibri"/>
              </a:rPr>
              <a:t> </a:t>
            </a:r>
            <a:r>
              <a:rPr lang="en-US" sz="2200" err="1">
                <a:latin typeface="Georgia Pro"/>
                <a:ea typeface="Calibri"/>
                <a:cs typeface="Calibri"/>
              </a:rPr>
              <a:t>testillä</a:t>
            </a:r>
            <a:r>
              <a:rPr lang="en-US" sz="2200">
                <a:latin typeface="Georgia Pro"/>
                <a:ea typeface="Calibri"/>
                <a:cs typeface="Calibri"/>
              </a:rPr>
              <a:t>. </a:t>
            </a:r>
          </a:p>
          <a:p>
            <a:r>
              <a:rPr lang="en-US" sz="2200" err="1">
                <a:latin typeface="Georgia Pro"/>
                <a:ea typeface="Calibri"/>
                <a:cs typeface="Calibri"/>
              </a:rPr>
              <a:t>Valitkaa</a:t>
            </a:r>
            <a:r>
              <a:rPr lang="en-US" sz="2200">
                <a:latin typeface="Georgia Pro"/>
                <a:ea typeface="Calibri"/>
                <a:cs typeface="Calibri"/>
              </a:rPr>
              <a:t> </a:t>
            </a:r>
            <a:r>
              <a:rPr lang="en-US" sz="2200" err="1">
                <a:latin typeface="Georgia Pro"/>
                <a:ea typeface="Calibri"/>
                <a:cs typeface="Calibri"/>
              </a:rPr>
              <a:t>yhden</a:t>
            </a:r>
            <a:r>
              <a:rPr lang="en-US" sz="2200">
                <a:latin typeface="Georgia Pro"/>
                <a:ea typeface="Calibri"/>
                <a:cs typeface="Calibri"/>
              </a:rPr>
              <a:t> </a:t>
            </a:r>
            <a:r>
              <a:rPr lang="en-US" sz="2200" err="1">
                <a:latin typeface="Georgia Pro"/>
                <a:ea typeface="Calibri"/>
                <a:cs typeface="Calibri"/>
              </a:rPr>
              <a:t>pienryhmän</a:t>
            </a:r>
            <a:r>
              <a:rPr lang="en-US" sz="2200">
                <a:latin typeface="Georgia Pro"/>
                <a:ea typeface="Calibri"/>
                <a:cs typeface="Calibri"/>
              </a:rPr>
              <a:t> </a:t>
            </a:r>
            <a:r>
              <a:rPr lang="en-US" sz="2200" err="1">
                <a:latin typeface="Georgia Pro"/>
                <a:ea typeface="Calibri"/>
                <a:cs typeface="Calibri"/>
              </a:rPr>
              <a:t>jäsenen</a:t>
            </a:r>
            <a:r>
              <a:rPr lang="en-US" sz="2200">
                <a:latin typeface="Georgia Pro"/>
                <a:ea typeface="Calibri"/>
                <a:cs typeface="Calibri"/>
              </a:rPr>
              <a:t> jo </a:t>
            </a:r>
            <a:r>
              <a:rPr lang="en-US" sz="2200" err="1">
                <a:latin typeface="Georgia Pro"/>
                <a:ea typeface="Calibri"/>
                <a:cs typeface="Calibri"/>
              </a:rPr>
              <a:t>tekemä</a:t>
            </a:r>
            <a:r>
              <a:rPr lang="en-US" sz="2200">
                <a:latin typeface="Georgia Pro"/>
                <a:ea typeface="Calibri"/>
                <a:cs typeface="Calibri"/>
              </a:rPr>
              <a:t> </a:t>
            </a:r>
            <a:r>
              <a:rPr lang="en-US" sz="2200" err="1">
                <a:latin typeface="Georgia Pro"/>
                <a:ea typeface="Calibri"/>
                <a:cs typeface="Calibri"/>
              </a:rPr>
              <a:t>testi</a:t>
            </a:r>
            <a:r>
              <a:rPr lang="en-US" sz="2200">
                <a:latin typeface="Georgia Pro"/>
                <a:ea typeface="Calibri"/>
                <a:cs typeface="Calibri"/>
              </a:rPr>
              <a:t> ja </a:t>
            </a:r>
            <a:r>
              <a:rPr lang="en-US" sz="2200" err="1">
                <a:latin typeface="Georgia Pro"/>
                <a:ea typeface="Calibri"/>
                <a:cs typeface="Calibri"/>
              </a:rPr>
              <a:t>kuvaaja</a:t>
            </a:r>
            <a:r>
              <a:rPr lang="en-US" sz="2200">
                <a:latin typeface="Georgia Pro"/>
                <a:ea typeface="Calibri"/>
                <a:cs typeface="Calibri"/>
              </a:rPr>
              <a:t>. Ei </a:t>
            </a:r>
            <a:r>
              <a:rPr lang="en-US" sz="2200" err="1">
                <a:latin typeface="Georgia Pro"/>
                <a:ea typeface="Calibri"/>
                <a:cs typeface="Calibri"/>
              </a:rPr>
              <a:t>pidä</a:t>
            </a:r>
            <a:r>
              <a:rPr lang="en-US" sz="2200">
                <a:latin typeface="Georgia Pro"/>
                <a:ea typeface="Calibri"/>
                <a:cs typeface="Calibri"/>
              </a:rPr>
              <a:t> </a:t>
            </a:r>
            <a:r>
              <a:rPr lang="en-US" sz="2200" err="1">
                <a:latin typeface="Georgia Pro"/>
                <a:ea typeface="Calibri"/>
                <a:cs typeface="Calibri"/>
              </a:rPr>
              <a:t>ryhtyä</a:t>
            </a:r>
            <a:r>
              <a:rPr lang="en-US" sz="2200">
                <a:latin typeface="Georgia Pro"/>
                <a:ea typeface="Calibri"/>
                <a:cs typeface="Calibri"/>
              </a:rPr>
              <a:t> </a:t>
            </a:r>
            <a:r>
              <a:rPr lang="en-US" sz="2200" err="1">
                <a:latin typeface="Georgia Pro"/>
                <a:ea typeface="Calibri"/>
                <a:cs typeface="Calibri"/>
              </a:rPr>
              <a:t>tekemään</a:t>
            </a:r>
            <a:r>
              <a:rPr lang="en-US" sz="2200">
                <a:latin typeface="Georgia Pro"/>
                <a:ea typeface="Calibri"/>
                <a:cs typeface="Calibri"/>
              </a:rPr>
              <a:t> </a:t>
            </a:r>
            <a:r>
              <a:rPr lang="en-US" sz="2200" err="1">
                <a:latin typeface="Georgia Pro"/>
                <a:ea typeface="Calibri"/>
                <a:cs typeface="Calibri"/>
              </a:rPr>
              <a:t>uutta</a:t>
            </a:r>
            <a:r>
              <a:rPr lang="en-US" sz="2200">
                <a:latin typeface="Georgia Pro"/>
                <a:ea typeface="Calibri"/>
                <a:cs typeface="Calibri"/>
              </a:rPr>
              <a:t> </a:t>
            </a:r>
            <a:r>
              <a:rPr lang="en-US" sz="2200" err="1">
                <a:latin typeface="Georgia Pro"/>
                <a:ea typeface="Calibri"/>
                <a:cs typeface="Calibri"/>
              </a:rPr>
              <a:t>testiä</a:t>
            </a:r>
            <a:r>
              <a:rPr lang="en-US" sz="2200">
                <a:latin typeface="Georgia Pro"/>
                <a:ea typeface="Calibri"/>
                <a:cs typeface="Calibri"/>
              </a:rPr>
              <a:t> ja </a:t>
            </a:r>
            <a:r>
              <a:rPr lang="en-US" sz="2200" err="1">
                <a:latin typeface="Georgia Pro"/>
                <a:ea typeface="Calibri"/>
                <a:cs typeface="Calibri"/>
              </a:rPr>
              <a:t>kuvaajaa</a:t>
            </a:r>
            <a:r>
              <a:rPr lang="en-US" sz="2200">
                <a:latin typeface="Georgia Pro"/>
                <a:ea typeface="Calibri"/>
                <a:cs typeface="Calibri"/>
              </a:rPr>
              <a:t>.  </a:t>
            </a:r>
            <a:r>
              <a:rPr lang="en-US" sz="2200" err="1">
                <a:latin typeface="Georgia Pro"/>
                <a:ea typeface="Calibri"/>
                <a:cs typeface="Calibri"/>
              </a:rPr>
              <a:t>Määrällistä</a:t>
            </a:r>
            <a:r>
              <a:rPr lang="en-US" sz="2200">
                <a:latin typeface="Georgia Pro"/>
                <a:ea typeface="Calibri"/>
                <a:cs typeface="Calibri"/>
              </a:rPr>
              <a:t> </a:t>
            </a:r>
            <a:r>
              <a:rPr lang="en-US" sz="2200" err="1">
                <a:latin typeface="Georgia Pro"/>
                <a:ea typeface="Calibri"/>
                <a:cs typeface="Calibri"/>
              </a:rPr>
              <a:t>osiota</a:t>
            </a:r>
            <a:r>
              <a:rPr lang="en-US" sz="2200">
                <a:latin typeface="Georgia Pro"/>
                <a:ea typeface="Calibri"/>
                <a:cs typeface="Calibri"/>
              </a:rPr>
              <a:t> </a:t>
            </a:r>
            <a:r>
              <a:rPr lang="en-US" sz="2200" err="1">
                <a:latin typeface="Georgia Pro"/>
                <a:ea typeface="Calibri"/>
                <a:cs typeface="Calibri"/>
              </a:rPr>
              <a:t>voi</a:t>
            </a:r>
            <a:r>
              <a:rPr lang="en-US" sz="2200">
                <a:latin typeface="Georgia Pro"/>
                <a:ea typeface="Calibri"/>
                <a:cs typeface="Calibri"/>
              </a:rPr>
              <a:t> </a:t>
            </a:r>
            <a:r>
              <a:rPr lang="en-US" sz="2200" err="1">
                <a:latin typeface="Georgia Pro"/>
                <a:ea typeface="Calibri"/>
                <a:cs typeface="Calibri"/>
              </a:rPr>
              <a:t>parannella</a:t>
            </a:r>
            <a:r>
              <a:rPr lang="en-US" sz="2200">
                <a:latin typeface="Georgia Pro"/>
                <a:ea typeface="Calibri"/>
                <a:cs typeface="Calibri"/>
              </a:rPr>
              <a:t> </a:t>
            </a:r>
            <a:r>
              <a:rPr lang="en-US" sz="2200" err="1">
                <a:latin typeface="Georgia Pro"/>
                <a:ea typeface="Calibri"/>
                <a:cs typeface="Calibri"/>
              </a:rPr>
              <a:t>palautuksesta</a:t>
            </a:r>
            <a:r>
              <a:rPr lang="en-US" sz="2200">
                <a:latin typeface="Georgia Pro"/>
                <a:ea typeface="Calibri"/>
                <a:cs typeface="Calibri"/>
              </a:rPr>
              <a:t> </a:t>
            </a:r>
            <a:r>
              <a:rPr lang="en-US" sz="2200" err="1">
                <a:latin typeface="Georgia Pro"/>
                <a:ea typeface="Calibri"/>
                <a:cs typeface="Calibri"/>
              </a:rPr>
              <a:t>saadun</a:t>
            </a:r>
            <a:r>
              <a:rPr lang="en-US" sz="2200">
                <a:latin typeface="Georgia Pro"/>
                <a:ea typeface="Calibri"/>
                <a:cs typeface="Calibri"/>
              </a:rPr>
              <a:t> </a:t>
            </a:r>
            <a:r>
              <a:rPr lang="en-US" sz="2200" err="1">
                <a:latin typeface="Georgia Pro"/>
                <a:ea typeface="Calibri"/>
                <a:cs typeface="Calibri"/>
              </a:rPr>
              <a:t>palautteen</a:t>
            </a:r>
            <a:r>
              <a:rPr lang="en-US" sz="2200">
                <a:latin typeface="Georgia Pro"/>
                <a:ea typeface="Calibri"/>
                <a:cs typeface="Calibri"/>
              </a:rPr>
              <a:t> </a:t>
            </a:r>
            <a:r>
              <a:rPr lang="en-US" sz="2200" err="1">
                <a:latin typeface="Georgia Pro"/>
                <a:ea typeface="Calibri"/>
                <a:cs typeface="Calibri"/>
              </a:rPr>
              <a:t>perusteella</a:t>
            </a:r>
            <a:r>
              <a:rPr lang="en-US" sz="2200">
                <a:latin typeface="Georgia Pro"/>
                <a:ea typeface="Calibri"/>
                <a:cs typeface="Calibri"/>
              </a:rPr>
              <a:t> (</a:t>
            </a:r>
            <a:r>
              <a:rPr lang="en-US" sz="2200" err="1">
                <a:latin typeface="Georgia Pro"/>
                <a:ea typeface="Calibri"/>
                <a:cs typeface="Calibri"/>
              </a:rPr>
              <a:t>palaute</a:t>
            </a:r>
            <a:r>
              <a:rPr lang="en-US" sz="2200">
                <a:latin typeface="Georgia Pro"/>
                <a:ea typeface="Calibri"/>
                <a:cs typeface="Calibri"/>
              </a:rPr>
              <a:t> 8.4. </a:t>
            </a:r>
            <a:r>
              <a:rPr lang="en-US" sz="2200" err="1">
                <a:latin typeface="Georgia Pro"/>
                <a:ea typeface="Calibri"/>
                <a:cs typeface="Calibri"/>
              </a:rPr>
              <a:t>mennessä</a:t>
            </a:r>
            <a:r>
              <a:rPr lang="en-US" sz="2200">
                <a:latin typeface="Georgia Pro"/>
                <a:ea typeface="Calibri"/>
                <a:cs typeface="Calibri"/>
              </a:rPr>
              <a:t>). </a:t>
            </a:r>
          </a:p>
          <a:p>
            <a:r>
              <a:rPr lang="en-US" sz="2200" err="1">
                <a:latin typeface="Georgia Pro"/>
                <a:ea typeface="Calibri"/>
                <a:cs typeface="Calibri"/>
              </a:rPr>
              <a:t>Määrällinen</a:t>
            </a:r>
            <a:r>
              <a:rPr lang="en-US" sz="2200">
                <a:latin typeface="Georgia Pro"/>
                <a:ea typeface="Calibri"/>
                <a:cs typeface="Calibri"/>
              </a:rPr>
              <a:t> </a:t>
            </a:r>
            <a:r>
              <a:rPr lang="en-US" sz="2200" err="1">
                <a:latin typeface="Georgia Pro"/>
                <a:ea typeface="Calibri"/>
                <a:cs typeface="Calibri"/>
              </a:rPr>
              <a:t>osuus</a:t>
            </a:r>
            <a:r>
              <a:rPr lang="en-US" sz="2200">
                <a:latin typeface="Georgia Pro"/>
                <a:ea typeface="Calibri"/>
                <a:cs typeface="Calibri"/>
              </a:rPr>
              <a:t> </a:t>
            </a:r>
            <a:r>
              <a:rPr lang="en-US" sz="2200" err="1">
                <a:latin typeface="Georgia Pro"/>
                <a:ea typeface="Calibri"/>
                <a:cs typeface="Calibri"/>
              </a:rPr>
              <a:t>voi</a:t>
            </a:r>
            <a:r>
              <a:rPr lang="en-US" sz="2200">
                <a:latin typeface="Georgia Pro"/>
                <a:ea typeface="Calibri"/>
                <a:cs typeface="Calibri"/>
              </a:rPr>
              <a:t> </a:t>
            </a:r>
            <a:r>
              <a:rPr lang="en-US" sz="2200" err="1">
                <a:latin typeface="Georgia Pro"/>
                <a:ea typeface="Calibri"/>
                <a:cs typeface="Calibri"/>
              </a:rPr>
              <a:t>liittyä</a:t>
            </a:r>
            <a:r>
              <a:rPr lang="en-US" sz="2200">
                <a:latin typeface="Georgia Pro"/>
                <a:ea typeface="Calibri"/>
                <a:cs typeface="Calibri"/>
              </a:rPr>
              <a:t> </a:t>
            </a:r>
            <a:r>
              <a:rPr lang="en-US" sz="2200" err="1">
                <a:latin typeface="Georgia Pro"/>
                <a:ea typeface="Calibri"/>
                <a:cs typeface="Calibri"/>
              </a:rPr>
              <a:t>suoraan</a:t>
            </a:r>
            <a:r>
              <a:rPr lang="en-US" sz="2200">
                <a:latin typeface="Georgia Pro"/>
                <a:ea typeface="Calibri"/>
                <a:cs typeface="Calibri"/>
              </a:rPr>
              <a:t> </a:t>
            </a:r>
            <a:r>
              <a:rPr lang="en-US" sz="2200" err="1">
                <a:latin typeface="Georgia Pro"/>
                <a:ea typeface="Calibri"/>
                <a:cs typeface="Calibri"/>
              </a:rPr>
              <a:t>laadulliseen</a:t>
            </a:r>
            <a:r>
              <a:rPr lang="en-US" sz="2200">
                <a:latin typeface="Georgia Pro"/>
                <a:ea typeface="Calibri"/>
                <a:cs typeface="Calibri"/>
              </a:rPr>
              <a:t> </a:t>
            </a:r>
            <a:r>
              <a:rPr lang="en-US" sz="2200" err="1">
                <a:latin typeface="Georgia Pro"/>
                <a:ea typeface="Calibri"/>
                <a:cs typeface="Calibri"/>
              </a:rPr>
              <a:t>osuuteen</a:t>
            </a:r>
            <a:r>
              <a:rPr lang="en-US" sz="2200">
                <a:latin typeface="Georgia Pro"/>
                <a:ea typeface="Calibri"/>
                <a:cs typeface="Calibri"/>
              </a:rPr>
              <a:t> tai olla </a:t>
            </a:r>
            <a:r>
              <a:rPr lang="en-US" sz="2200" err="1">
                <a:latin typeface="Georgia Pro"/>
                <a:ea typeface="Calibri"/>
                <a:cs typeface="Calibri"/>
              </a:rPr>
              <a:t>hieman</a:t>
            </a:r>
            <a:r>
              <a:rPr lang="en-US" sz="2200">
                <a:latin typeface="Georgia Pro"/>
                <a:ea typeface="Calibri"/>
                <a:cs typeface="Calibri"/>
              </a:rPr>
              <a:t> </a:t>
            </a:r>
            <a:r>
              <a:rPr lang="en-US" sz="2200" err="1">
                <a:latin typeface="Georgia Pro"/>
                <a:ea typeface="Calibri"/>
                <a:cs typeface="Calibri"/>
              </a:rPr>
              <a:t>etäämmällä</a:t>
            </a:r>
            <a:r>
              <a:rPr lang="en-US" sz="2200">
                <a:latin typeface="Georgia Pro"/>
                <a:ea typeface="Calibri"/>
                <a:cs typeface="Calibri"/>
              </a:rPr>
              <a:t> </a:t>
            </a:r>
            <a:r>
              <a:rPr lang="en-US" sz="2200" err="1">
                <a:latin typeface="Georgia Pro"/>
                <a:ea typeface="Calibri"/>
                <a:cs typeface="Calibri"/>
              </a:rPr>
              <a:t>siitä</a:t>
            </a:r>
            <a:r>
              <a:rPr lang="en-US" sz="2200">
                <a:latin typeface="Georgia Pro"/>
                <a:ea typeface="Calibri"/>
                <a:cs typeface="Calibri"/>
              </a:rPr>
              <a:t>. </a:t>
            </a:r>
            <a:r>
              <a:rPr lang="en-US" sz="2200" err="1">
                <a:latin typeface="Georgia Pro"/>
                <a:ea typeface="Calibri"/>
                <a:cs typeface="Calibri"/>
              </a:rPr>
              <a:t>Tärkeintä</a:t>
            </a:r>
            <a:r>
              <a:rPr lang="en-US" sz="2200">
                <a:latin typeface="Georgia Pro"/>
                <a:ea typeface="Calibri"/>
                <a:cs typeface="Calibri"/>
              </a:rPr>
              <a:t> on, </a:t>
            </a:r>
            <a:r>
              <a:rPr lang="en-US" sz="2200" err="1">
                <a:latin typeface="Georgia Pro"/>
                <a:ea typeface="Calibri"/>
                <a:cs typeface="Calibri"/>
              </a:rPr>
              <a:t>että</a:t>
            </a:r>
            <a:r>
              <a:rPr lang="en-US" sz="2200">
                <a:latin typeface="Georgia Pro"/>
                <a:ea typeface="Calibri"/>
                <a:cs typeface="Calibri"/>
              </a:rPr>
              <a:t> </a:t>
            </a:r>
            <a:r>
              <a:rPr lang="en-US" sz="2200" err="1">
                <a:latin typeface="Georgia Pro"/>
                <a:ea typeface="Calibri"/>
                <a:cs typeface="Calibri"/>
              </a:rPr>
              <a:t>sekä</a:t>
            </a:r>
            <a:r>
              <a:rPr lang="en-US" sz="2200">
                <a:latin typeface="Georgia Pro"/>
                <a:ea typeface="Calibri"/>
                <a:cs typeface="Calibri"/>
              </a:rPr>
              <a:t> </a:t>
            </a:r>
            <a:r>
              <a:rPr lang="en-US" sz="2200" err="1">
                <a:latin typeface="Georgia Pro"/>
                <a:ea typeface="Calibri"/>
                <a:cs typeface="Calibri"/>
              </a:rPr>
              <a:t>laadullinen</a:t>
            </a:r>
            <a:r>
              <a:rPr lang="en-US" sz="2200">
                <a:latin typeface="Georgia Pro"/>
                <a:ea typeface="Calibri"/>
                <a:cs typeface="Calibri"/>
              </a:rPr>
              <a:t> </a:t>
            </a:r>
            <a:r>
              <a:rPr lang="en-US" sz="2200" err="1">
                <a:latin typeface="Georgia Pro"/>
                <a:ea typeface="Calibri"/>
                <a:cs typeface="Calibri"/>
              </a:rPr>
              <a:t>että</a:t>
            </a:r>
            <a:r>
              <a:rPr lang="en-US" sz="2200">
                <a:latin typeface="Georgia Pro"/>
                <a:ea typeface="Calibri"/>
                <a:cs typeface="Calibri"/>
              </a:rPr>
              <a:t> </a:t>
            </a:r>
            <a:r>
              <a:rPr lang="en-US" sz="2200" err="1">
                <a:latin typeface="Georgia Pro"/>
                <a:ea typeface="Calibri"/>
                <a:cs typeface="Calibri"/>
              </a:rPr>
              <a:t>määrällinen</a:t>
            </a:r>
            <a:r>
              <a:rPr lang="en-US" sz="2200">
                <a:latin typeface="Georgia Pro"/>
                <a:ea typeface="Calibri"/>
                <a:cs typeface="Calibri"/>
              </a:rPr>
              <a:t> </a:t>
            </a:r>
            <a:r>
              <a:rPr lang="en-US" sz="2200" err="1">
                <a:latin typeface="Georgia Pro"/>
                <a:ea typeface="Calibri"/>
                <a:cs typeface="Calibri"/>
              </a:rPr>
              <a:t>tulos</a:t>
            </a:r>
            <a:r>
              <a:rPr lang="en-US" sz="2200">
                <a:latin typeface="Georgia Pro"/>
                <a:ea typeface="Calibri"/>
                <a:cs typeface="Calibri"/>
              </a:rPr>
              <a:t>, </a:t>
            </a:r>
            <a:r>
              <a:rPr lang="en-US" sz="2200" err="1">
                <a:latin typeface="Georgia Pro"/>
                <a:ea typeface="Calibri"/>
                <a:cs typeface="Calibri"/>
              </a:rPr>
              <a:t>jotka</a:t>
            </a:r>
            <a:r>
              <a:rPr lang="en-US" sz="2200">
                <a:latin typeface="Georgia Pro"/>
                <a:ea typeface="Calibri"/>
                <a:cs typeface="Calibri"/>
              </a:rPr>
              <a:t> </a:t>
            </a:r>
            <a:r>
              <a:rPr lang="en-US" sz="2200" err="1">
                <a:latin typeface="Georgia Pro"/>
                <a:ea typeface="Calibri"/>
                <a:cs typeface="Calibri"/>
              </a:rPr>
              <a:t>esitellään</a:t>
            </a:r>
            <a:r>
              <a:rPr lang="en-US" sz="2200">
                <a:latin typeface="Georgia Pro"/>
                <a:ea typeface="Calibri"/>
                <a:cs typeface="Calibri"/>
              </a:rPr>
              <a:t>, </a:t>
            </a:r>
            <a:r>
              <a:rPr lang="en-US" sz="2200" err="1">
                <a:latin typeface="Georgia Pro"/>
                <a:ea typeface="Calibri"/>
                <a:cs typeface="Calibri"/>
              </a:rPr>
              <a:t>vastaavat</a:t>
            </a:r>
            <a:r>
              <a:rPr lang="en-US" sz="2200">
                <a:latin typeface="Georgia Pro"/>
                <a:ea typeface="Calibri"/>
                <a:cs typeface="Calibri"/>
              </a:rPr>
              <a:t> </a:t>
            </a:r>
            <a:r>
              <a:rPr lang="en-US" sz="2200" err="1">
                <a:latin typeface="Georgia Pro"/>
                <a:ea typeface="Calibri"/>
                <a:cs typeface="Calibri"/>
              </a:rPr>
              <a:t>kumpikin</a:t>
            </a:r>
            <a:r>
              <a:rPr lang="en-US" sz="2200">
                <a:latin typeface="Georgia Pro"/>
                <a:ea typeface="Calibri"/>
                <a:cs typeface="Calibri"/>
              </a:rPr>
              <a:t> </a:t>
            </a:r>
            <a:r>
              <a:rPr lang="en-US" sz="2200" err="1">
                <a:latin typeface="Georgia Pro"/>
                <a:ea typeface="Calibri"/>
                <a:cs typeface="Calibri"/>
              </a:rPr>
              <a:t>alkuperäiseen</a:t>
            </a:r>
            <a:r>
              <a:rPr lang="en-US" sz="2200">
                <a:latin typeface="Georgia Pro"/>
                <a:ea typeface="Calibri"/>
                <a:cs typeface="Calibri"/>
              </a:rPr>
              <a:t> </a:t>
            </a:r>
            <a:r>
              <a:rPr lang="en-US" sz="2200" err="1">
                <a:latin typeface="Georgia Pro"/>
                <a:ea typeface="Calibri"/>
                <a:cs typeface="Calibri"/>
              </a:rPr>
              <a:t>tutkimuskysymykseen</a:t>
            </a:r>
            <a:r>
              <a:rPr lang="en-US" sz="2200">
                <a:latin typeface="Georgia Pro"/>
                <a:ea typeface="Calibri"/>
                <a:cs typeface="Calibri"/>
              </a:rPr>
              <a:t> </a:t>
            </a:r>
            <a:r>
              <a:rPr lang="en-US" sz="2200" err="1">
                <a:latin typeface="Georgia Pro"/>
                <a:ea typeface="Calibri"/>
                <a:cs typeface="Calibri"/>
              </a:rPr>
              <a:t>osiltaan</a:t>
            </a:r>
            <a:r>
              <a:rPr lang="en-US" sz="2200">
                <a:latin typeface="Georgia Pro"/>
                <a:ea typeface="Calibri"/>
                <a:cs typeface="Calibri"/>
              </a:rPr>
              <a:t>. </a:t>
            </a:r>
          </a:p>
          <a:p>
            <a:r>
              <a:rPr lang="en-US" sz="2200" err="1">
                <a:latin typeface="Georgia Pro"/>
                <a:ea typeface="Calibri"/>
                <a:cs typeface="Calibri"/>
              </a:rPr>
              <a:t>Lopullisissa</a:t>
            </a:r>
            <a:r>
              <a:rPr lang="en-US" sz="2200">
                <a:latin typeface="Georgia Pro"/>
                <a:ea typeface="Calibri"/>
                <a:cs typeface="Calibri"/>
              </a:rPr>
              <a:t> </a:t>
            </a:r>
            <a:r>
              <a:rPr lang="en-US" sz="2200" err="1">
                <a:latin typeface="Georgia Pro"/>
                <a:ea typeface="Calibri"/>
                <a:cs typeface="Calibri"/>
              </a:rPr>
              <a:t>tuloksissa</a:t>
            </a:r>
            <a:r>
              <a:rPr lang="en-US" sz="2200">
                <a:latin typeface="Georgia Pro"/>
                <a:ea typeface="Calibri"/>
                <a:cs typeface="Calibri"/>
              </a:rPr>
              <a:t> </a:t>
            </a:r>
            <a:r>
              <a:rPr lang="en-US" sz="2200" err="1">
                <a:latin typeface="Georgia Pro"/>
                <a:ea typeface="Calibri"/>
                <a:cs typeface="Calibri"/>
              </a:rPr>
              <a:t>raportoidaan</a:t>
            </a:r>
            <a:r>
              <a:rPr lang="en-US" sz="2200">
                <a:latin typeface="Georgia Pro"/>
                <a:ea typeface="Calibri"/>
                <a:cs typeface="Calibri"/>
              </a:rPr>
              <a:t> </a:t>
            </a:r>
            <a:r>
              <a:rPr lang="en-US" sz="2200" err="1">
                <a:latin typeface="Georgia Pro"/>
                <a:ea typeface="Calibri"/>
                <a:cs typeface="Calibri"/>
              </a:rPr>
              <a:t>laadulliset</a:t>
            </a:r>
            <a:r>
              <a:rPr lang="en-US" sz="2200">
                <a:latin typeface="Georgia Pro"/>
                <a:ea typeface="Calibri"/>
                <a:cs typeface="Calibri"/>
              </a:rPr>
              <a:t> </a:t>
            </a:r>
            <a:r>
              <a:rPr lang="en-US" sz="2200" err="1">
                <a:latin typeface="Georgia Pro"/>
                <a:ea typeface="Calibri"/>
                <a:cs typeface="Calibri"/>
              </a:rPr>
              <a:t>tulokset</a:t>
            </a:r>
            <a:r>
              <a:rPr lang="en-US" sz="2200">
                <a:latin typeface="Georgia Pro"/>
                <a:ea typeface="Calibri"/>
                <a:cs typeface="Calibri"/>
              </a:rPr>
              <a:t> ja </a:t>
            </a:r>
            <a:r>
              <a:rPr lang="en-US" sz="2200" err="1">
                <a:latin typeface="Georgia Pro"/>
                <a:ea typeface="Calibri"/>
                <a:cs typeface="Calibri"/>
              </a:rPr>
              <a:t>määrällinen</a:t>
            </a:r>
            <a:r>
              <a:rPr lang="en-US" sz="2200">
                <a:latin typeface="Georgia Pro"/>
                <a:ea typeface="Calibri"/>
                <a:cs typeface="Calibri"/>
              </a:rPr>
              <a:t> </a:t>
            </a:r>
            <a:r>
              <a:rPr lang="en-US" sz="2200" err="1">
                <a:latin typeface="Georgia Pro"/>
                <a:ea typeface="Calibri"/>
                <a:cs typeface="Calibri"/>
              </a:rPr>
              <a:t>tulos</a:t>
            </a:r>
            <a:r>
              <a:rPr lang="en-US" sz="2200">
                <a:latin typeface="Georgia Pro"/>
                <a:ea typeface="Calibri"/>
                <a:cs typeface="Calibri"/>
              </a:rPr>
              <a:t> </a:t>
            </a:r>
            <a:r>
              <a:rPr lang="en-US" sz="2200" err="1">
                <a:latin typeface="Georgia Pro"/>
                <a:ea typeface="Calibri"/>
                <a:cs typeface="Calibri"/>
              </a:rPr>
              <a:t>sekä</a:t>
            </a:r>
            <a:r>
              <a:rPr lang="en-US" sz="2200">
                <a:latin typeface="Georgia Pro"/>
                <a:ea typeface="Calibri"/>
                <a:cs typeface="Calibri"/>
              </a:rPr>
              <a:t> </a:t>
            </a:r>
            <a:r>
              <a:rPr lang="en-US" sz="2200" err="1">
                <a:latin typeface="Georgia Pro"/>
                <a:ea typeface="Calibri"/>
                <a:cs typeface="Calibri"/>
              </a:rPr>
              <a:t>mitä</a:t>
            </a:r>
            <a:r>
              <a:rPr lang="en-US" sz="2200">
                <a:latin typeface="Georgia Pro"/>
                <a:ea typeface="Calibri"/>
                <a:cs typeface="Calibri"/>
              </a:rPr>
              <a:t> </a:t>
            </a:r>
            <a:r>
              <a:rPr lang="en-US" sz="2200" err="1">
                <a:latin typeface="Georgia Pro"/>
                <a:ea typeface="Calibri"/>
                <a:cs typeface="Calibri"/>
              </a:rPr>
              <a:t>määrällinen</a:t>
            </a:r>
            <a:r>
              <a:rPr lang="en-US" sz="2200">
                <a:latin typeface="Georgia Pro"/>
                <a:ea typeface="Calibri"/>
                <a:cs typeface="Calibri"/>
              </a:rPr>
              <a:t> ja </a:t>
            </a:r>
            <a:r>
              <a:rPr lang="en-US" sz="2200" err="1">
                <a:latin typeface="Georgia Pro"/>
                <a:ea typeface="Calibri"/>
                <a:cs typeface="Calibri"/>
              </a:rPr>
              <a:t>laadullinen</a:t>
            </a:r>
            <a:r>
              <a:rPr lang="en-US" sz="2200">
                <a:latin typeface="Georgia Pro"/>
                <a:ea typeface="Calibri"/>
                <a:cs typeface="Calibri"/>
              </a:rPr>
              <a:t> </a:t>
            </a:r>
            <a:r>
              <a:rPr lang="en-US" sz="2200" err="1">
                <a:latin typeface="Georgia Pro"/>
                <a:ea typeface="Calibri"/>
                <a:cs typeface="Calibri"/>
              </a:rPr>
              <a:t>osuus</a:t>
            </a:r>
            <a:r>
              <a:rPr lang="en-US" sz="2200">
                <a:latin typeface="Georgia Pro"/>
                <a:ea typeface="Calibri"/>
                <a:cs typeface="Calibri"/>
              </a:rPr>
              <a:t> </a:t>
            </a:r>
            <a:r>
              <a:rPr lang="en-US" sz="2200" err="1">
                <a:latin typeface="Georgia Pro"/>
                <a:ea typeface="Calibri"/>
                <a:cs typeface="Calibri"/>
              </a:rPr>
              <a:t>kertovat</a:t>
            </a:r>
            <a:r>
              <a:rPr lang="en-US" sz="2200">
                <a:latin typeface="Georgia Pro"/>
                <a:ea typeface="Calibri"/>
                <a:cs typeface="Calibri"/>
              </a:rPr>
              <a:t> </a:t>
            </a:r>
            <a:r>
              <a:rPr lang="en-US" sz="2200" b="1" err="1">
                <a:latin typeface="Georgia Pro"/>
                <a:ea typeface="Calibri"/>
                <a:cs typeface="Calibri"/>
              </a:rPr>
              <a:t>yhdessä</a:t>
            </a:r>
            <a:r>
              <a:rPr lang="en-US" sz="2200" b="1">
                <a:latin typeface="Georgia Pro"/>
                <a:ea typeface="Calibri"/>
                <a:cs typeface="Calibri"/>
              </a:rPr>
              <a:t> </a:t>
            </a:r>
            <a:r>
              <a:rPr lang="en-US" sz="2200" err="1">
                <a:latin typeface="Georgia Pro"/>
                <a:ea typeface="Calibri"/>
                <a:cs typeface="Calibri"/>
              </a:rPr>
              <a:t>tutkimuskysymykseen</a:t>
            </a:r>
            <a:r>
              <a:rPr lang="en-US" sz="2200">
                <a:latin typeface="Georgia Pro"/>
                <a:ea typeface="Calibri"/>
                <a:cs typeface="Calibri"/>
              </a:rPr>
              <a:t> </a:t>
            </a:r>
            <a:r>
              <a:rPr lang="en-US" sz="2200" err="1">
                <a:latin typeface="Georgia Pro"/>
                <a:ea typeface="Calibri"/>
                <a:cs typeface="Calibri"/>
              </a:rPr>
              <a:t>liittyen</a:t>
            </a:r>
            <a:endParaRPr lang="en-US" sz="2200">
              <a:latin typeface="Georgia Pro"/>
              <a:ea typeface="Calibri"/>
              <a:cs typeface="Calibri"/>
            </a:endParaRPr>
          </a:p>
          <a:p>
            <a:r>
              <a:rPr lang="en-US" sz="2200" err="1">
                <a:latin typeface="Georgia Pro"/>
                <a:ea typeface="Calibri"/>
                <a:cs typeface="Calibri"/>
              </a:rPr>
              <a:t>Kannattaa</a:t>
            </a:r>
            <a:r>
              <a:rPr lang="en-US" sz="2200">
                <a:latin typeface="Georgia Pro"/>
                <a:ea typeface="Calibri"/>
                <a:cs typeface="Calibri"/>
              </a:rPr>
              <a:t> </a:t>
            </a:r>
            <a:r>
              <a:rPr lang="en-US" sz="2200" err="1">
                <a:latin typeface="Georgia Pro"/>
                <a:ea typeface="Calibri"/>
                <a:cs typeface="Calibri"/>
              </a:rPr>
              <a:t>siis</a:t>
            </a:r>
            <a:r>
              <a:rPr lang="en-US" sz="2200">
                <a:latin typeface="Georgia Pro"/>
                <a:ea typeface="Calibri"/>
                <a:cs typeface="Calibri"/>
              </a:rPr>
              <a:t> </a:t>
            </a:r>
            <a:r>
              <a:rPr lang="en-US" sz="2200" err="1">
                <a:latin typeface="Georgia Pro"/>
                <a:ea typeface="Calibri"/>
                <a:cs typeface="Calibri"/>
              </a:rPr>
              <a:t>miettiä</a:t>
            </a:r>
            <a:r>
              <a:rPr lang="en-US" sz="2200">
                <a:latin typeface="Georgia Pro"/>
                <a:ea typeface="Calibri"/>
                <a:cs typeface="Calibri"/>
              </a:rPr>
              <a:t>, </a:t>
            </a:r>
            <a:r>
              <a:rPr lang="en-US" sz="2200" err="1">
                <a:latin typeface="Georgia Pro"/>
                <a:ea typeface="Calibri"/>
                <a:cs typeface="Calibri"/>
              </a:rPr>
              <a:t>minkä</a:t>
            </a:r>
            <a:r>
              <a:rPr lang="en-US" sz="2200">
                <a:latin typeface="Georgia Pro"/>
                <a:ea typeface="Calibri"/>
                <a:cs typeface="Calibri"/>
              </a:rPr>
              <a:t> </a:t>
            </a:r>
            <a:r>
              <a:rPr lang="en-US" sz="2200" err="1">
                <a:latin typeface="Georgia Pro"/>
                <a:ea typeface="Calibri"/>
                <a:cs typeface="Calibri"/>
              </a:rPr>
              <a:t>laadullisten</a:t>
            </a:r>
            <a:r>
              <a:rPr lang="en-US" sz="2200">
                <a:latin typeface="Georgia Pro"/>
                <a:ea typeface="Calibri"/>
                <a:cs typeface="Calibri"/>
              </a:rPr>
              <a:t> ja </a:t>
            </a:r>
            <a:r>
              <a:rPr lang="en-US" sz="2200" err="1">
                <a:latin typeface="Georgia Pro"/>
                <a:ea typeface="Calibri"/>
                <a:cs typeface="Calibri"/>
              </a:rPr>
              <a:t>määrällisten</a:t>
            </a:r>
            <a:r>
              <a:rPr lang="en-US" sz="2200">
                <a:latin typeface="Georgia Pro"/>
                <a:ea typeface="Calibri"/>
                <a:cs typeface="Calibri"/>
              </a:rPr>
              <a:t> </a:t>
            </a:r>
            <a:r>
              <a:rPr lang="en-US" sz="2200" err="1">
                <a:latin typeface="Georgia Pro"/>
                <a:ea typeface="Calibri"/>
                <a:cs typeface="Calibri"/>
              </a:rPr>
              <a:t>tutkimustulosten</a:t>
            </a:r>
            <a:r>
              <a:rPr lang="en-US" sz="2200">
                <a:latin typeface="Georgia Pro"/>
                <a:ea typeface="Calibri"/>
                <a:cs typeface="Calibri"/>
              </a:rPr>
              <a:t> </a:t>
            </a:r>
            <a:r>
              <a:rPr lang="en-US" sz="2200" err="1">
                <a:latin typeface="Georgia Pro"/>
                <a:ea typeface="Calibri"/>
                <a:cs typeface="Calibri"/>
              </a:rPr>
              <a:t>osuuksien</a:t>
            </a:r>
            <a:r>
              <a:rPr lang="en-US" sz="2200">
                <a:latin typeface="Georgia Pro"/>
                <a:ea typeface="Calibri"/>
                <a:cs typeface="Calibri"/>
              </a:rPr>
              <a:t> </a:t>
            </a:r>
            <a:r>
              <a:rPr lang="en-US" sz="2200" err="1">
                <a:latin typeface="Georgia Pro"/>
                <a:ea typeface="Calibri"/>
                <a:cs typeface="Calibri"/>
              </a:rPr>
              <a:t>esittäminen</a:t>
            </a:r>
            <a:r>
              <a:rPr lang="en-US" sz="2200">
                <a:latin typeface="Georgia Pro"/>
                <a:ea typeface="Calibri"/>
                <a:cs typeface="Calibri"/>
              </a:rPr>
              <a:t> </a:t>
            </a:r>
            <a:r>
              <a:rPr lang="en-US" sz="2200" err="1">
                <a:latin typeface="Georgia Pro"/>
                <a:ea typeface="Calibri"/>
                <a:cs typeface="Calibri"/>
              </a:rPr>
              <a:t>tukisivat</a:t>
            </a:r>
            <a:r>
              <a:rPr lang="en-US" sz="2200">
                <a:latin typeface="Georgia Pro"/>
                <a:ea typeface="Calibri"/>
                <a:cs typeface="Calibri"/>
              </a:rPr>
              <a:t> </a:t>
            </a:r>
            <a:r>
              <a:rPr lang="en-US" sz="2200" err="1">
                <a:latin typeface="Georgia Pro"/>
                <a:ea typeface="Calibri"/>
                <a:cs typeface="Calibri"/>
              </a:rPr>
              <a:t>toisiaan</a:t>
            </a:r>
            <a:r>
              <a:rPr lang="en-US" sz="2200">
                <a:latin typeface="Georgia Pro"/>
                <a:ea typeface="Calibri"/>
                <a:cs typeface="Calibri"/>
              </a:rPr>
              <a:t> </a:t>
            </a:r>
            <a:r>
              <a:rPr lang="en-US" sz="2200" err="1">
                <a:latin typeface="Georgia Pro"/>
                <a:ea typeface="Calibri"/>
                <a:cs typeface="Calibri"/>
              </a:rPr>
              <a:t>suhteessa</a:t>
            </a:r>
            <a:r>
              <a:rPr lang="en-US" sz="2200">
                <a:latin typeface="Georgia Pro"/>
                <a:ea typeface="Calibri"/>
                <a:cs typeface="Calibri"/>
              </a:rPr>
              <a:t> </a:t>
            </a:r>
            <a:r>
              <a:rPr lang="en-US" sz="2200" err="1">
                <a:latin typeface="Georgia Pro"/>
                <a:ea typeface="Calibri"/>
                <a:cs typeface="Calibri"/>
              </a:rPr>
              <a:t>tutkimuskysymykseen</a:t>
            </a:r>
            <a:r>
              <a:rPr lang="en-US" sz="2200">
                <a:latin typeface="Georgia Pro"/>
                <a:ea typeface="Calibri"/>
                <a:cs typeface="Calibri"/>
              </a:rPr>
              <a:t>. </a:t>
            </a:r>
            <a:r>
              <a:rPr lang="en-US" sz="2200" err="1">
                <a:latin typeface="Georgia Pro"/>
                <a:ea typeface="Calibri"/>
                <a:cs typeface="Calibri"/>
              </a:rPr>
              <a:t>Ikään</a:t>
            </a:r>
            <a:r>
              <a:rPr lang="en-US" sz="2200">
                <a:latin typeface="Georgia Pro"/>
                <a:ea typeface="Calibri"/>
                <a:cs typeface="Calibri"/>
              </a:rPr>
              <a:t> </a:t>
            </a:r>
            <a:r>
              <a:rPr lang="en-US" sz="2200" err="1">
                <a:latin typeface="Georgia Pro"/>
                <a:ea typeface="Calibri"/>
                <a:cs typeface="Calibri"/>
              </a:rPr>
              <a:t>kuin</a:t>
            </a:r>
            <a:r>
              <a:rPr lang="en-US" sz="2200">
                <a:latin typeface="Georgia Pro"/>
                <a:ea typeface="Calibri"/>
                <a:cs typeface="Calibri"/>
              </a:rPr>
              <a:t> </a:t>
            </a:r>
            <a:r>
              <a:rPr lang="en-US" sz="2200" err="1">
                <a:latin typeface="Georgia Pro"/>
                <a:ea typeface="Calibri"/>
                <a:cs typeface="Calibri"/>
              </a:rPr>
              <a:t>minkä</a:t>
            </a:r>
            <a:r>
              <a:rPr lang="en-US" sz="2200">
                <a:latin typeface="Georgia Pro"/>
                <a:ea typeface="Calibri"/>
                <a:cs typeface="Calibri"/>
              </a:rPr>
              <a:t> </a:t>
            </a:r>
            <a:r>
              <a:rPr lang="en-US" sz="2200" err="1">
                <a:latin typeface="Georgia Pro"/>
                <a:ea typeface="Calibri"/>
                <a:cs typeface="Calibri"/>
              </a:rPr>
              <a:t>tarinan</a:t>
            </a:r>
            <a:r>
              <a:rPr lang="en-US" sz="2200">
                <a:latin typeface="Georgia Pro"/>
                <a:ea typeface="Calibri"/>
                <a:cs typeface="Calibri"/>
              </a:rPr>
              <a:t> </a:t>
            </a:r>
            <a:r>
              <a:rPr lang="en-US" sz="2200" err="1">
                <a:latin typeface="Georgia Pro"/>
                <a:ea typeface="Calibri"/>
                <a:cs typeface="Calibri"/>
              </a:rPr>
              <a:t>kertoisit</a:t>
            </a:r>
            <a:r>
              <a:rPr lang="en-US" sz="2200">
                <a:latin typeface="Georgia Pro"/>
                <a:ea typeface="Calibri"/>
                <a:cs typeface="Calibri"/>
              </a:rPr>
              <a:t>. </a:t>
            </a:r>
            <a:r>
              <a:rPr lang="en-US" sz="2200" err="1">
                <a:latin typeface="Georgia Pro"/>
                <a:ea typeface="Calibri"/>
                <a:cs typeface="Calibri"/>
              </a:rPr>
              <a:t>Kaikkea</a:t>
            </a:r>
            <a:r>
              <a:rPr lang="en-US" sz="2200">
                <a:latin typeface="Georgia Pro"/>
                <a:ea typeface="Calibri"/>
                <a:cs typeface="Calibri"/>
              </a:rPr>
              <a:t> </a:t>
            </a:r>
            <a:r>
              <a:rPr lang="en-US" sz="2200" err="1">
                <a:latin typeface="Georgia Pro"/>
                <a:ea typeface="Calibri"/>
                <a:cs typeface="Calibri"/>
              </a:rPr>
              <a:t>ei</a:t>
            </a:r>
            <a:r>
              <a:rPr lang="en-US" sz="2200">
                <a:latin typeface="Georgia Pro"/>
                <a:ea typeface="Calibri"/>
                <a:cs typeface="Calibri"/>
              </a:rPr>
              <a:t> </a:t>
            </a:r>
            <a:r>
              <a:rPr lang="en-US" sz="2200" err="1">
                <a:latin typeface="Georgia Pro"/>
                <a:ea typeface="Calibri"/>
                <a:cs typeface="Calibri"/>
              </a:rPr>
              <a:t>voi</a:t>
            </a:r>
            <a:r>
              <a:rPr lang="en-US" sz="2200">
                <a:latin typeface="Georgia Pro"/>
                <a:ea typeface="Calibri"/>
                <a:cs typeface="Calibri"/>
              </a:rPr>
              <a:t> </a:t>
            </a:r>
            <a:r>
              <a:rPr lang="en-US" sz="2200" err="1">
                <a:latin typeface="Georgia Pro"/>
                <a:ea typeface="Calibri"/>
                <a:cs typeface="Calibri"/>
              </a:rPr>
              <a:t>sisällyttää</a:t>
            </a:r>
            <a:r>
              <a:rPr lang="en-US" sz="2200">
                <a:latin typeface="Georgia Pro"/>
                <a:ea typeface="Calibri"/>
                <a:cs typeface="Calibri"/>
              </a:rPr>
              <a:t> laadullisista tutkimuksista!</a:t>
            </a:r>
          </a:p>
        </p:txBody>
      </p:sp>
    </p:spTree>
    <p:extLst>
      <p:ext uri="{BB962C8B-B14F-4D97-AF65-F5344CB8AC3E}">
        <p14:creationId xmlns:p14="http://schemas.microsoft.com/office/powerpoint/2010/main" val="401638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1299B3-F179-A93E-91FE-2FBCBB5FDFEC}"/>
              </a:ext>
            </a:extLst>
          </p:cNvPr>
          <p:cNvSpPr>
            <a:spLocks noGrp="1"/>
          </p:cNvSpPr>
          <p:nvPr>
            <p:ph type="title"/>
          </p:nvPr>
        </p:nvSpPr>
        <p:spPr>
          <a:xfrm>
            <a:off x="838200" y="365125"/>
            <a:ext cx="10515600" cy="1325563"/>
          </a:xfrm>
        </p:spPr>
        <p:txBody>
          <a:bodyPr>
            <a:normAutofit fontScale="90000"/>
          </a:bodyPr>
          <a:lstStyle/>
          <a:p>
            <a:r>
              <a:rPr lang="en-US">
                <a:latin typeface="Georgia Pro"/>
                <a:ea typeface="Calibri Light"/>
                <a:cs typeface="Calibri Light"/>
              </a:rPr>
              <a:t>Miten </a:t>
            </a:r>
            <a:r>
              <a:rPr lang="en-US" err="1">
                <a:latin typeface="Georgia Pro"/>
                <a:ea typeface="Calibri Light"/>
                <a:cs typeface="Calibri Light"/>
              </a:rPr>
              <a:t>laadullisia</a:t>
            </a:r>
            <a:r>
              <a:rPr lang="en-US">
                <a:latin typeface="Georgia Pro"/>
                <a:ea typeface="Calibri Light"/>
                <a:cs typeface="Calibri Light"/>
              </a:rPr>
              <a:t> </a:t>
            </a:r>
            <a:r>
              <a:rPr lang="en-US" err="1">
                <a:latin typeface="Georgia Pro"/>
                <a:ea typeface="Calibri Light"/>
                <a:cs typeface="Calibri Light"/>
              </a:rPr>
              <a:t>tutkimustuloksia</a:t>
            </a:r>
            <a:r>
              <a:rPr lang="en-US">
                <a:latin typeface="Georgia Pro"/>
                <a:ea typeface="Calibri Light"/>
                <a:cs typeface="Calibri Light"/>
              </a:rPr>
              <a:t> </a:t>
            </a:r>
            <a:r>
              <a:rPr lang="en-US" err="1">
                <a:latin typeface="Georgia Pro"/>
                <a:ea typeface="Calibri Light"/>
                <a:cs typeface="Calibri Light"/>
              </a:rPr>
              <a:t>syntetisoidaan</a:t>
            </a:r>
            <a:r>
              <a:rPr lang="en-US">
                <a:latin typeface="Georgia Pro"/>
                <a:ea typeface="Calibri Light"/>
                <a:cs typeface="Calibri Light"/>
              </a:rPr>
              <a:t> </a:t>
            </a:r>
            <a:r>
              <a:rPr lang="en-US" err="1">
                <a:latin typeface="Georgia Pro"/>
                <a:ea typeface="Calibri Light"/>
                <a:cs typeface="Calibri Light"/>
              </a:rPr>
              <a:t>tutkimuskysymyksen</a:t>
            </a:r>
            <a:r>
              <a:rPr lang="en-US">
                <a:latin typeface="Georgia Pro"/>
                <a:ea typeface="Calibri Light"/>
                <a:cs typeface="Calibri Light"/>
              </a:rPr>
              <a:t> </a:t>
            </a:r>
            <a:r>
              <a:rPr lang="en-US" err="1">
                <a:latin typeface="Georgia Pro"/>
                <a:ea typeface="Calibri Light"/>
                <a:cs typeface="Calibri Light"/>
              </a:rPr>
              <a:t>suhteen</a:t>
            </a:r>
            <a:r>
              <a:rPr lang="en-US">
                <a:latin typeface="Georgia Pro"/>
                <a:ea typeface="Calibri Light"/>
                <a:cs typeface="Calibri Light"/>
              </a:rPr>
              <a:t>?</a:t>
            </a:r>
            <a:endParaRPr lang="en-US">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E068E5-4DF5-C050-FADC-C839C551314C}"/>
              </a:ext>
            </a:extLst>
          </p:cNvPr>
          <p:cNvSpPr>
            <a:spLocks noGrp="1"/>
          </p:cNvSpPr>
          <p:nvPr>
            <p:ph idx="1"/>
          </p:nvPr>
        </p:nvSpPr>
        <p:spPr>
          <a:xfrm>
            <a:off x="838200" y="1717867"/>
            <a:ext cx="10515600" cy="4351338"/>
          </a:xfrm>
        </p:spPr>
        <p:txBody>
          <a:bodyPr vert="horz" lIns="91440" tIns="45720" rIns="91440" bIns="45720" rtlCol="0" anchor="t">
            <a:normAutofit/>
          </a:bodyPr>
          <a:lstStyle/>
          <a:p>
            <a:r>
              <a:rPr lang="en-US" sz="1600">
                <a:latin typeface="Georgia Pro"/>
                <a:ea typeface="Calibri"/>
                <a:cs typeface="Calibri"/>
              </a:rPr>
              <a:t>Voi </a:t>
            </a:r>
            <a:r>
              <a:rPr lang="en-US" sz="1600" err="1">
                <a:latin typeface="Georgia Pro"/>
                <a:ea typeface="Calibri"/>
                <a:cs typeface="Calibri"/>
              </a:rPr>
              <a:t>aloittaa</a:t>
            </a:r>
            <a:r>
              <a:rPr lang="en-US" sz="1600">
                <a:latin typeface="Georgia Pro"/>
                <a:ea typeface="Calibri"/>
                <a:cs typeface="Calibri"/>
              </a:rPr>
              <a:t> </a:t>
            </a:r>
            <a:r>
              <a:rPr lang="en-US" sz="1600" err="1">
                <a:latin typeface="Georgia Pro"/>
                <a:ea typeface="Calibri"/>
                <a:cs typeface="Calibri"/>
              </a:rPr>
              <a:t>katsomalla</a:t>
            </a:r>
            <a:r>
              <a:rPr lang="en-US" sz="1600">
                <a:latin typeface="Georgia Pro"/>
                <a:ea typeface="Calibri"/>
                <a:cs typeface="Calibri"/>
              </a:rPr>
              <a:t>, </a:t>
            </a:r>
            <a:r>
              <a:rPr lang="en-US" sz="1600" err="1">
                <a:latin typeface="Georgia Pro"/>
                <a:ea typeface="Calibri"/>
                <a:cs typeface="Calibri"/>
              </a:rPr>
              <a:t>mitä</a:t>
            </a:r>
            <a:r>
              <a:rPr lang="en-US" sz="1600">
                <a:latin typeface="Georgia Pro"/>
                <a:ea typeface="Calibri"/>
                <a:cs typeface="Calibri"/>
              </a:rPr>
              <a:t> </a:t>
            </a:r>
            <a:r>
              <a:rPr lang="en-US" sz="1600" err="1">
                <a:latin typeface="Georgia Pro"/>
                <a:ea typeface="Calibri"/>
                <a:cs typeface="Calibri"/>
              </a:rPr>
              <a:t>yhteisiä</a:t>
            </a:r>
            <a:r>
              <a:rPr lang="en-US" sz="1600">
                <a:latin typeface="Georgia Pro"/>
                <a:ea typeface="Calibri"/>
                <a:cs typeface="Calibri"/>
              </a:rPr>
              <a:t> </a:t>
            </a:r>
            <a:r>
              <a:rPr lang="en-US" sz="1600" err="1">
                <a:latin typeface="Georgia Pro"/>
                <a:ea typeface="Calibri"/>
                <a:cs typeface="Calibri"/>
              </a:rPr>
              <a:t>tekijöitä</a:t>
            </a:r>
            <a:r>
              <a:rPr lang="en-US" sz="1600">
                <a:latin typeface="Georgia Pro"/>
                <a:ea typeface="Calibri"/>
                <a:cs typeface="Calibri"/>
              </a:rPr>
              <a:t> ('</a:t>
            </a:r>
            <a:r>
              <a:rPr lang="en-US" sz="1600" err="1">
                <a:latin typeface="Georgia Pro"/>
                <a:ea typeface="Calibri"/>
                <a:cs typeface="Calibri"/>
              </a:rPr>
              <a:t>teemoja</a:t>
            </a:r>
            <a:r>
              <a:rPr lang="en-US" sz="1600">
                <a:latin typeface="Georgia Pro"/>
                <a:ea typeface="Calibri"/>
                <a:cs typeface="Calibri"/>
              </a:rPr>
              <a:t>') </a:t>
            </a:r>
            <a:r>
              <a:rPr lang="en-US" sz="1600" err="1">
                <a:latin typeface="Georgia Pro"/>
                <a:ea typeface="Calibri"/>
                <a:cs typeface="Calibri"/>
              </a:rPr>
              <a:t>pienryhmän</a:t>
            </a:r>
            <a:r>
              <a:rPr lang="en-US" sz="1600">
                <a:latin typeface="Georgia Pro"/>
                <a:ea typeface="Calibri"/>
                <a:cs typeface="Calibri"/>
              </a:rPr>
              <a:t> </a:t>
            </a:r>
            <a:r>
              <a:rPr lang="en-US" sz="1600" err="1">
                <a:latin typeface="Georgia Pro"/>
                <a:ea typeface="Calibri"/>
                <a:cs typeface="Calibri"/>
              </a:rPr>
              <a:t>opiskelijoiden</a:t>
            </a:r>
            <a:r>
              <a:rPr lang="en-US" sz="1600">
                <a:latin typeface="Georgia Pro"/>
                <a:ea typeface="Calibri"/>
                <a:cs typeface="Calibri"/>
              </a:rPr>
              <a:t> </a:t>
            </a:r>
            <a:r>
              <a:rPr lang="en-US" sz="1600" err="1">
                <a:latin typeface="Georgia Pro"/>
                <a:ea typeface="Calibri"/>
                <a:cs typeface="Calibri"/>
              </a:rPr>
              <a:t>laadullisissa</a:t>
            </a:r>
            <a:r>
              <a:rPr lang="en-US" sz="1600">
                <a:latin typeface="Georgia Pro"/>
                <a:ea typeface="Calibri"/>
                <a:cs typeface="Calibri"/>
              </a:rPr>
              <a:t> </a:t>
            </a:r>
            <a:r>
              <a:rPr lang="en-US" sz="1600" err="1">
                <a:latin typeface="Georgia Pro"/>
                <a:ea typeface="Calibri"/>
                <a:cs typeface="Calibri"/>
              </a:rPr>
              <a:t>tutkimustuloksissa</a:t>
            </a:r>
            <a:r>
              <a:rPr lang="en-US" sz="1600">
                <a:latin typeface="Georgia Pro"/>
                <a:ea typeface="Calibri"/>
                <a:cs typeface="Calibri"/>
              </a:rPr>
              <a:t> on. </a:t>
            </a:r>
            <a:r>
              <a:rPr lang="en-US" sz="1600" err="1">
                <a:latin typeface="Georgia Pro"/>
                <a:ea typeface="Calibri"/>
                <a:cs typeface="Calibri"/>
              </a:rPr>
              <a:t>Tässä</a:t>
            </a:r>
            <a:r>
              <a:rPr lang="en-US" sz="1600">
                <a:latin typeface="Georgia Pro"/>
                <a:ea typeface="Calibri"/>
                <a:cs typeface="Calibri"/>
              </a:rPr>
              <a:t> </a:t>
            </a:r>
            <a:r>
              <a:rPr lang="en-US" sz="1600" err="1">
                <a:latin typeface="Georgia Pro"/>
                <a:ea typeface="Calibri"/>
                <a:cs typeface="Calibri"/>
              </a:rPr>
              <a:t>voi</a:t>
            </a:r>
            <a:r>
              <a:rPr lang="en-US" sz="1600">
                <a:latin typeface="Georgia Pro"/>
                <a:ea typeface="Calibri"/>
                <a:cs typeface="Calibri"/>
              </a:rPr>
              <a:t> </a:t>
            </a:r>
            <a:r>
              <a:rPr lang="en-US" sz="1600" err="1">
                <a:latin typeface="Georgia Pro"/>
                <a:ea typeface="Calibri"/>
                <a:cs typeface="Calibri"/>
              </a:rPr>
              <a:t>tehdä</a:t>
            </a:r>
            <a:r>
              <a:rPr lang="en-US" sz="1600">
                <a:latin typeface="Georgia Pro"/>
                <a:ea typeface="Calibri"/>
                <a:cs typeface="Calibri"/>
              </a:rPr>
              <a:t> </a:t>
            </a:r>
            <a:r>
              <a:rPr lang="en-US" sz="1600" err="1">
                <a:latin typeface="Georgia Pro"/>
                <a:ea typeface="Calibri"/>
                <a:cs typeface="Calibri"/>
              </a:rPr>
              <a:t>myös</a:t>
            </a:r>
            <a:r>
              <a:rPr lang="en-US" sz="1600">
                <a:latin typeface="Georgia Pro"/>
                <a:ea typeface="Calibri"/>
                <a:cs typeface="Calibri"/>
              </a:rPr>
              <a:t> </a:t>
            </a:r>
            <a:r>
              <a:rPr lang="en-US" sz="1600" err="1">
                <a:latin typeface="Georgia Pro"/>
                <a:ea typeface="Calibri"/>
                <a:cs typeface="Calibri"/>
              </a:rPr>
              <a:t>tulkintaa</a:t>
            </a:r>
            <a:r>
              <a:rPr lang="en-US" sz="1600">
                <a:latin typeface="Georgia Pro"/>
                <a:ea typeface="Calibri"/>
                <a:cs typeface="Calibri"/>
              </a:rPr>
              <a:t> ja </a:t>
            </a:r>
            <a:r>
              <a:rPr lang="en-US" sz="1600" err="1">
                <a:latin typeface="Georgia Pro"/>
                <a:ea typeface="Calibri"/>
                <a:cs typeface="Calibri"/>
              </a:rPr>
              <a:t>yhdistelyä</a:t>
            </a:r>
            <a:r>
              <a:rPr lang="en-US" sz="1600">
                <a:latin typeface="Georgia Pro"/>
                <a:ea typeface="Calibri"/>
                <a:cs typeface="Calibri"/>
              </a:rPr>
              <a:t>. </a:t>
            </a:r>
          </a:p>
          <a:p>
            <a:r>
              <a:rPr lang="en-US" sz="1600">
                <a:latin typeface="Georgia Pro"/>
                <a:ea typeface="Calibri"/>
                <a:cs typeface="Calibri"/>
              </a:rPr>
              <a:t>Voi </a:t>
            </a:r>
            <a:r>
              <a:rPr lang="en-US" sz="1600" err="1">
                <a:latin typeface="Georgia Pro"/>
                <a:ea typeface="Calibri"/>
                <a:cs typeface="Calibri"/>
              </a:rPr>
              <a:t>lähestyä</a:t>
            </a:r>
            <a:r>
              <a:rPr lang="en-US" sz="1600">
                <a:latin typeface="Georgia Pro"/>
                <a:ea typeface="Calibri"/>
                <a:cs typeface="Calibri"/>
              </a:rPr>
              <a:t> </a:t>
            </a:r>
            <a:r>
              <a:rPr lang="en-US" sz="1600" err="1">
                <a:latin typeface="Georgia Pro"/>
                <a:ea typeface="Calibri"/>
                <a:cs typeface="Calibri"/>
              </a:rPr>
              <a:t>samalla</a:t>
            </a:r>
            <a:r>
              <a:rPr lang="en-US" sz="1600">
                <a:latin typeface="Georgia Pro"/>
                <a:ea typeface="Calibri"/>
                <a:cs typeface="Calibri"/>
              </a:rPr>
              <a:t> </a:t>
            </a:r>
            <a:r>
              <a:rPr lang="en-US" sz="1600" err="1">
                <a:latin typeface="Georgia Pro"/>
                <a:ea typeface="Calibri"/>
                <a:cs typeface="Calibri"/>
              </a:rPr>
              <a:t>tavalla</a:t>
            </a:r>
            <a:r>
              <a:rPr lang="en-US" sz="1600">
                <a:latin typeface="Georgia Pro"/>
                <a:ea typeface="Calibri"/>
                <a:cs typeface="Calibri"/>
              </a:rPr>
              <a:t> </a:t>
            </a:r>
            <a:r>
              <a:rPr lang="en-US" sz="1600" err="1">
                <a:latin typeface="Georgia Pro"/>
                <a:ea typeface="Calibri"/>
                <a:cs typeface="Calibri"/>
              </a:rPr>
              <a:t>kuin</a:t>
            </a:r>
            <a:r>
              <a:rPr lang="en-US" sz="1600">
                <a:latin typeface="Georgia Pro"/>
                <a:ea typeface="Calibri"/>
                <a:cs typeface="Calibri"/>
              </a:rPr>
              <a:t> </a:t>
            </a:r>
            <a:r>
              <a:rPr lang="en-US" sz="1600" err="1">
                <a:latin typeface="Georgia Pro"/>
                <a:ea typeface="Calibri"/>
                <a:cs typeface="Calibri"/>
              </a:rPr>
              <a:t>teema-analyysiä</a:t>
            </a:r>
            <a:r>
              <a:rPr lang="en-US" sz="1600">
                <a:latin typeface="Georgia Pro"/>
                <a:ea typeface="Calibri"/>
                <a:cs typeface="Calibri"/>
              </a:rPr>
              <a:t>: </a:t>
            </a:r>
            <a:r>
              <a:rPr lang="en-US" sz="1600" err="1">
                <a:latin typeface="Georgia Pro"/>
                <a:ea typeface="Calibri"/>
                <a:cs typeface="Calibri"/>
              </a:rPr>
              <a:t>mitä</a:t>
            </a:r>
            <a:r>
              <a:rPr lang="en-US" sz="1600">
                <a:latin typeface="Georgia Pro"/>
                <a:ea typeface="Calibri"/>
                <a:cs typeface="Calibri"/>
              </a:rPr>
              <a:t> </a:t>
            </a:r>
            <a:r>
              <a:rPr lang="en-US" sz="1600" err="1">
                <a:latin typeface="Georgia Pro"/>
                <a:ea typeface="Calibri"/>
                <a:cs typeface="Calibri"/>
              </a:rPr>
              <a:t>yhteisiä</a:t>
            </a:r>
            <a:r>
              <a:rPr lang="en-US" sz="1600">
                <a:latin typeface="Georgia Pro"/>
                <a:ea typeface="Calibri"/>
                <a:cs typeface="Calibri"/>
              </a:rPr>
              <a:t> ja </a:t>
            </a:r>
            <a:r>
              <a:rPr lang="en-US" sz="1600" err="1">
                <a:latin typeface="Georgia Pro"/>
                <a:ea typeface="Calibri"/>
                <a:cs typeface="Calibri"/>
              </a:rPr>
              <a:t>uniikkeja</a:t>
            </a:r>
            <a:r>
              <a:rPr lang="en-US" sz="1600">
                <a:latin typeface="Georgia Pro"/>
                <a:ea typeface="Calibri"/>
                <a:cs typeface="Calibri"/>
              </a:rPr>
              <a:t> </a:t>
            </a:r>
            <a:r>
              <a:rPr lang="en-US" sz="1600" err="1">
                <a:latin typeface="Georgia Pro"/>
                <a:ea typeface="Calibri"/>
                <a:cs typeface="Calibri"/>
              </a:rPr>
              <a:t>teemoja</a:t>
            </a:r>
            <a:r>
              <a:rPr lang="en-US" sz="1600">
                <a:latin typeface="Georgia Pro"/>
                <a:ea typeface="Calibri"/>
                <a:cs typeface="Calibri"/>
              </a:rPr>
              <a:t> </a:t>
            </a:r>
            <a:r>
              <a:rPr lang="en-US" sz="1600" err="1">
                <a:latin typeface="Georgia Pro"/>
                <a:ea typeface="Calibri"/>
                <a:cs typeface="Calibri"/>
              </a:rPr>
              <a:t>ryhmän</a:t>
            </a:r>
            <a:r>
              <a:rPr lang="en-US" sz="1600">
                <a:latin typeface="Georgia Pro"/>
                <a:ea typeface="Calibri"/>
                <a:cs typeface="Calibri"/>
              </a:rPr>
              <a:t> </a:t>
            </a:r>
            <a:r>
              <a:rPr lang="en-US" sz="1600" err="1">
                <a:latin typeface="Georgia Pro"/>
                <a:ea typeface="Calibri"/>
                <a:cs typeface="Calibri"/>
              </a:rPr>
              <a:t>jäsenten</a:t>
            </a:r>
            <a:r>
              <a:rPr lang="en-US" sz="1600">
                <a:latin typeface="Georgia Pro"/>
                <a:ea typeface="Calibri"/>
                <a:cs typeface="Calibri"/>
              </a:rPr>
              <a:t> </a:t>
            </a:r>
            <a:r>
              <a:rPr lang="en-US" sz="1600" err="1">
                <a:latin typeface="Georgia Pro"/>
                <a:ea typeface="Calibri"/>
                <a:cs typeface="Calibri"/>
              </a:rPr>
              <a:t>laadullisissa</a:t>
            </a:r>
            <a:r>
              <a:rPr lang="en-US" sz="1600">
                <a:latin typeface="Georgia Pro"/>
                <a:ea typeface="Calibri"/>
                <a:cs typeface="Calibri"/>
              </a:rPr>
              <a:t> </a:t>
            </a:r>
            <a:r>
              <a:rPr lang="en-US" sz="1600" err="1">
                <a:latin typeface="Georgia Pro"/>
                <a:ea typeface="Calibri"/>
                <a:cs typeface="Calibri"/>
              </a:rPr>
              <a:t>tuloksissa</a:t>
            </a:r>
            <a:r>
              <a:rPr lang="en-US" sz="1600">
                <a:latin typeface="Georgia Pro"/>
                <a:ea typeface="Calibri"/>
                <a:cs typeface="Calibri"/>
              </a:rPr>
              <a:t> </a:t>
            </a:r>
            <a:r>
              <a:rPr lang="en-US" sz="1600" err="1">
                <a:latin typeface="Georgia Pro"/>
                <a:ea typeface="Calibri"/>
                <a:cs typeface="Calibri"/>
              </a:rPr>
              <a:t>esiintyy</a:t>
            </a:r>
            <a:r>
              <a:rPr lang="en-US" sz="1600">
                <a:latin typeface="Georgia Pro"/>
                <a:ea typeface="Calibri"/>
                <a:cs typeface="Calibri"/>
              </a:rPr>
              <a:t>?</a:t>
            </a:r>
          </a:p>
          <a:p>
            <a:pPr lvl="1">
              <a:buFont typeface="Courier New" panose="020B0604020202020204" pitchFamily="34" charset="0"/>
              <a:buChar char="o"/>
            </a:pPr>
            <a:r>
              <a:rPr lang="en-US" sz="1600">
                <a:latin typeface="Georgia Pro"/>
                <a:ea typeface="Calibri"/>
                <a:cs typeface="Calibri"/>
              </a:rPr>
              <a:t>Voi olla </a:t>
            </a:r>
            <a:r>
              <a:rPr lang="en-US" sz="1600" err="1">
                <a:latin typeface="Georgia Pro"/>
                <a:ea typeface="Calibri"/>
                <a:cs typeface="Calibri"/>
              </a:rPr>
              <a:t>hyvä</a:t>
            </a:r>
            <a:r>
              <a:rPr lang="en-US" sz="1600">
                <a:latin typeface="Georgia Pro"/>
                <a:ea typeface="Calibri"/>
                <a:cs typeface="Calibri"/>
              </a:rPr>
              <a:t> </a:t>
            </a:r>
            <a:r>
              <a:rPr lang="en-US" sz="1600" err="1">
                <a:latin typeface="Georgia Pro"/>
                <a:ea typeface="Calibri"/>
                <a:cs typeface="Calibri"/>
              </a:rPr>
              <a:t>palata</a:t>
            </a:r>
            <a:r>
              <a:rPr lang="en-US" sz="1600">
                <a:latin typeface="Georgia Pro"/>
                <a:ea typeface="Calibri"/>
                <a:cs typeface="Calibri"/>
              </a:rPr>
              <a:t> </a:t>
            </a:r>
            <a:r>
              <a:rPr lang="en-US" sz="1600" err="1">
                <a:latin typeface="Georgia Pro"/>
                <a:ea typeface="Calibri"/>
                <a:cs typeface="Calibri"/>
              </a:rPr>
              <a:t>yksilöpalautusten</a:t>
            </a:r>
            <a:r>
              <a:rPr lang="en-US" sz="1600">
                <a:latin typeface="Georgia Pro"/>
                <a:ea typeface="Calibri"/>
                <a:cs typeface="Calibri"/>
              </a:rPr>
              <a:t> </a:t>
            </a:r>
            <a:r>
              <a:rPr lang="en-US" sz="1600" err="1">
                <a:latin typeface="Georgia Pro"/>
                <a:ea typeface="Calibri"/>
                <a:cs typeface="Calibri"/>
              </a:rPr>
              <a:t>teemojen</a:t>
            </a:r>
            <a:r>
              <a:rPr lang="en-US" sz="1600">
                <a:latin typeface="Georgia Pro"/>
                <a:ea typeface="Calibri"/>
                <a:cs typeface="Calibri"/>
              </a:rPr>
              <a:t> ja </a:t>
            </a:r>
            <a:r>
              <a:rPr lang="en-US" sz="1600" err="1">
                <a:latin typeface="Georgia Pro"/>
                <a:ea typeface="Calibri"/>
                <a:cs typeface="Calibri"/>
              </a:rPr>
              <a:t>ensimmäisen</a:t>
            </a:r>
            <a:r>
              <a:rPr lang="en-US" sz="1600">
                <a:latin typeface="Georgia Pro"/>
                <a:ea typeface="Calibri"/>
                <a:cs typeface="Calibri"/>
              </a:rPr>
              <a:t> ja </a:t>
            </a:r>
            <a:r>
              <a:rPr lang="en-US" sz="1600" err="1">
                <a:latin typeface="Georgia Pro"/>
                <a:ea typeface="Calibri"/>
                <a:cs typeface="Calibri"/>
              </a:rPr>
              <a:t>toisen</a:t>
            </a:r>
            <a:r>
              <a:rPr lang="en-US" sz="1600">
                <a:latin typeface="Georgia Pro"/>
                <a:ea typeface="Calibri"/>
                <a:cs typeface="Calibri"/>
              </a:rPr>
              <a:t> </a:t>
            </a:r>
            <a:r>
              <a:rPr lang="en-US" sz="1600" err="1">
                <a:latin typeface="Georgia Pro"/>
                <a:ea typeface="Calibri"/>
                <a:cs typeface="Calibri"/>
              </a:rPr>
              <a:t>vaiheen</a:t>
            </a:r>
            <a:r>
              <a:rPr lang="en-US" sz="1600">
                <a:latin typeface="Georgia Pro"/>
                <a:ea typeface="Calibri"/>
                <a:cs typeface="Calibri"/>
              </a:rPr>
              <a:t> </a:t>
            </a:r>
            <a:r>
              <a:rPr lang="en-US" sz="1600" err="1">
                <a:latin typeface="Georgia Pro"/>
                <a:ea typeface="Calibri"/>
                <a:cs typeface="Calibri"/>
              </a:rPr>
              <a:t>koodien</a:t>
            </a:r>
            <a:r>
              <a:rPr lang="en-US" sz="1600">
                <a:latin typeface="Georgia Pro"/>
                <a:ea typeface="Calibri"/>
                <a:cs typeface="Calibri"/>
              </a:rPr>
              <a:t> </a:t>
            </a:r>
            <a:r>
              <a:rPr lang="en-US" sz="1600" err="1">
                <a:latin typeface="Georgia Pro"/>
                <a:ea typeface="Calibri"/>
                <a:cs typeface="Calibri"/>
              </a:rPr>
              <a:t>tasolle</a:t>
            </a:r>
            <a:r>
              <a:rPr lang="en-US" sz="1600">
                <a:latin typeface="Georgia Pro"/>
                <a:ea typeface="Calibri"/>
                <a:cs typeface="Calibri"/>
              </a:rPr>
              <a:t> ja </a:t>
            </a:r>
            <a:r>
              <a:rPr lang="en-US" sz="1600" err="1">
                <a:latin typeface="Georgia Pro"/>
                <a:ea typeface="Calibri"/>
                <a:cs typeface="Calibri"/>
              </a:rPr>
              <a:t>katsoa</a:t>
            </a:r>
            <a:r>
              <a:rPr lang="en-US" sz="1600">
                <a:latin typeface="Georgia Pro"/>
                <a:ea typeface="Calibri"/>
                <a:cs typeface="Calibri"/>
              </a:rPr>
              <a:t> </a:t>
            </a:r>
            <a:r>
              <a:rPr lang="en-US" sz="1600" err="1">
                <a:latin typeface="Georgia Pro"/>
                <a:ea typeface="Calibri"/>
                <a:cs typeface="Calibri"/>
              </a:rPr>
              <a:t>sieltä</a:t>
            </a:r>
            <a:r>
              <a:rPr lang="en-US" sz="1600">
                <a:latin typeface="Georgia Pro"/>
                <a:ea typeface="Calibri"/>
                <a:cs typeface="Calibri"/>
              </a:rPr>
              <a:t> </a:t>
            </a:r>
            <a:r>
              <a:rPr lang="en-US" sz="1600" err="1">
                <a:latin typeface="Georgia Pro"/>
                <a:ea typeface="Calibri"/>
                <a:cs typeface="Calibri"/>
              </a:rPr>
              <a:t>eroja</a:t>
            </a:r>
            <a:r>
              <a:rPr lang="en-US" sz="1600">
                <a:latin typeface="Georgia Pro"/>
                <a:ea typeface="Calibri"/>
                <a:cs typeface="Calibri"/>
              </a:rPr>
              <a:t> ja </a:t>
            </a:r>
            <a:r>
              <a:rPr lang="en-US" sz="1600" err="1">
                <a:latin typeface="Georgia Pro"/>
                <a:ea typeface="Calibri"/>
                <a:cs typeface="Calibri"/>
              </a:rPr>
              <a:t>yhteneväisyyksiä</a:t>
            </a:r>
            <a:r>
              <a:rPr lang="en-US" sz="1600">
                <a:latin typeface="Georgia Pro"/>
                <a:ea typeface="Calibri"/>
                <a:cs typeface="Calibri"/>
              </a:rPr>
              <a:t>, </a:t>
            </a:r>
            <a:r>
              <a:rPr lang="en-US" sz="1600" err="1">
                <a:latin typeface="Georgia Pro"/>
                <a:ea typeface="Calibri"/>
                <a:cs typeface="Calibri"/>
              </a:rPr>
              <a:t>sillä</a:t>
            </a:r>
            <a:r>
              <a:rPr lang="en-US" sz="1600">
                <a:latin typeface="Georgia Pro"/>
                <a:ea typeface="Calibri"/>
                <a:cs typeface="Calibri"/>
              </a:rPr>
              <a:t> </a:t>
            </a:r>
            <a:r>
              <a:rPr lang="en-US" sz="1600" err="1">
                <a:latin typeface="Georgia Pro"/>
                <a:ea typeface="Calibri"/>
                <a:cs typeface="Calibri"/>
              </a:rPr>
              <a:t>kaikkia</a:t>
            </a:r>
            <a:r>
              <a:rPr lang="en-US" sz="1600">
                <a:latin typeface="Georgia Pro"/>
                <a:ea typeface="Calibri"/>
                <a:cs typeface="Calibri"/>
              </a:rPr>
              <a:t> </a:t>
            </a:r>
            <a:r>
              <a:rPr lang="en-US" sz="1600" err="1">
                <a:latin typeface="Georgia Pro"/>
                <a:ea typeface="Calibri"/>
                <a:cs typeface="Calibri"/>
              </a:rPr>
              <a:t>teemoja</a:t>
            </a:r>
            <a:r>
              <a:rPr lang="en-US" sz="1600">
                <a:latin typeface="Georgia Pro"/>
                <a:ea typeface="Calibri"/>
                <a:cs typeface="Calibri"/>
              </a:rPr>
              <a:t> </a:t>
            </a:r>
            <a:r>
              <a:rPr lang="en-US" sz="1600" err="1">
                <a:latin typeface="Georgia Pro"/>
                <a:ea typeface="Calibri"/>
                <a:cs typeface="Calibri"/>
              </a:rPr>
              <a:t>ei</a:t>
            </a:r>
            <a:r>
              <a:rPr lang="en-US" sz="1600">
                <a:latin typeface="Georgia Pro"/>
                <a:ea typeface="Calibri"/>
                <a:cs typeface="Calibri"/>
              </a:rPr>
              <a:t> </a:t>
            </a:r>
            <a:r>
              <a:rPr lang="en-US" sz="1600" err="1">
                <a:latin typeface="Georgia Pro"/>
                <a:ea typeface="Calibri"/>
                <a:cs typeface="Calibri"/>
              </a:rPr>
              <a:t>välttämättä</a:t>
            </a:r>
            <a:r>
              <a:rPr lang="en-US" sz="1600">
                <a:latin typeface="Georgia Pro"/>
                <a:ea typeface="Calibri"/>
                <a:cs typeface="Calibri"/>
              </a:rPr>
              <a:t> ole </a:t>
            </a:r>
            <a:r>
              <a:rPr lang="en-US" sz="1600" err="1">
                <a:latin typeface="Georgia Pro"/>
                <a:ea typeface="Calibri"/>
                <a:cs typeface="Calibri"/>
              </a:rPr>
              <a:t>pystynyt</a:t>
            </a:r>
            <a:r>
              <a:rPr lang="en-US" sz="1600">
                <a:latin typeface="Georgia Pro"/>
                <a:ea typeface="Calibri"/>
                <a:cs typeface="Calibri"/>
              </a:rPr>
              <a:t> </a:t>
            </a:r>
            <a:r>
              <a:rPr lang="en-US" sz="1600" err="1">
                <a:latin typeface="Georgia Pro"/>
                <a:ea typeface="Calibri"/>
                <a:cs typeface="Calibri"/>
              </a:rPr>
              <a:t>esittelemään</a:t>
            </a:r>
            <a:r>
              <a:rPr lang="en-US" sz="1600">
                <a:latin typeface="Georgia Pro"/>
                <a:ea typeface="Calibri"/>
                <a:cs typeface="Calibri"/>
              </a:rPr>
              <a:t> </a:t>
            </a:r>
            <a:r>
              <a:rPr lang="en-US" sz="1600" err="1">
                <a:latin typeface="Georgia Pro"/>
                <a:ea typeface="Calibri"/>
                <a:cs typeface="Calibri"/>
              </a:rPr>
              <a:t>rajatun</a:t>
            </a:r>
            <a:r>
              <a:rPr lang="en-US" sz="1600">
                <a:latin typeface="Georgia Pro"/>
                <a:ea typeface="Calibri"/>
                <a:cs typeface="Calibri"/>
              </a:rPr>
              <a:t> </a:t>
            </a:r>
            <a:r>
              <a:rPr lang="en-US" sz="1600" err="1">
                <a:latin typeface="Georgia Pro"/>
                <a:ea typeface="Calibri"/>
                <a:cs typeface="Calibri"/>
              </a:rPr>
              <a:t>pituisessa</a:t>
            </a:r>
            <a:r>
              <a:rPr lang="en-US" sz="1600">
                <a:latin typeface="Georgia Pro"/>
                <a:ea typeface="Calibri"/>
                <a:cs typeface="Calibri"/>
              </a:rPr>
              <a:t> </a:t>
            </a:r>
            <a:r>
              <a:rPr lang="en-US" sz="1600" err="1">
                <a:latin typeface="Georgia Pro"/>
                <a:ea typeface="Calibri"/>
                <a:cs typeface="Calibri"/>
              </a:rPr>
              <a:t>tekstissä</a:t>
            </a:r>
            <a:r>
              <a:rPr lang="en-US" sz="1600">
                <a:latin typeface="Georgia Pro"/>
                <a:ea typeface="Calibri"/>
                <a:cs typeface="Calibri"/>
              </a:rPr>
              <a:t> </a:t>
            </a:r>
            <a:r>
              <a:rPr lang="en-US" sz="1600" err="1">
                <a:latin typeface="Georgia Pro"/>
                <a:ea typeface="Calibri"/>
                <a:cs typeface="Calibri"/>
              </a:rPr>
              <a:t>yksilöpalautuksessa</a:t>
            </a:r>
            <a:r>
              <a:rPr lang="en-US" sz="1600">
                <a:latin typeface="Georgia Pro"/>
                <a:ea typeface="Calibri"/>
                <a:cs typeface="Calibri"/>
              </a:rPr>
              <a:t> </a:t>
            </a:r>
          </a:p>
          <a:p>
            <a:pPr lvl="1">
              <a:buFont typeface="Courier New" panose="020B0604020202020204" pitchFamily="34" charset="0"/>
              <a:buChar char="o"/>
            </a:pPr>
            <a:r>
              <a:rPr lang="en-US" sz="1600" err="1">
                <a:latin typeface="Georgia Pro"/>
                <a:ea typeface="Calibri"/>
                <a:cs typeface="Calibri"/>
              </a:rPr>
              <a:t>Teemojen</a:t>
            </a:r>
            <a:r>
              <a:rPr lang="en-US" sz="1600">
                <a:latin typeface="Georgia Pro"/>
                <a:ea typeface="Calibri"/>
                <a:cs typeface="Calibri"/>
              </a:rPr>
              <a:t> </a:t>
            </a:r>
            <a:r>
              <a:rPr lang="en-US" sz="1600" err="1">
                <a:latin typeface="Georgia Pro"/>
                <a:ea typeface="Calibri"/>
                <a:cs typeface="Calibri"/>
              </a:rPr>
              <a:t>ei</a:t>
            </a:r>
            <a:r>
              <a:rPr lang="en-US" sz="1600">
                <a:latin typeface="Georgia Pro"/>
                <a:ea typeface="Calibri"/>
                <a:cs typeface="Calibri"/>
              </a:rPr>
              <a:t> </a:t>
            </a:r>
            <a:r>
              <a:rPr lang="en-US" sz="1600" err="1">
                <a:latin typeface="Georgia Pro"/>
                <a:ea typeface="Calibri"/>
                <a:cs typeface="Calibri"/>
              </a:rPr>
              <a:t>tarvitse</a:t>
            </a:r>
            <a:r>
              <a:rPr lang="en-US" sz="1600">
                <a:latin typeface="Georgia Pro"/>
                <a:ea typeface="Calibri"/>
                <a:cs typeface="Calibri"/>
              </a:rPr>
              <a:t> olla </a:t>
            </a:r>
            <a:r>
              <a:rPr lang="en-US" sz="1600" err="1">
                <a:latin typeface="Georgia Pro"/>
                <a:ea typeface="Calibri"/>
                <a:cs typeface="Calibri"/>
              </a:rPr>
              <a:t>samat</a:t>
            </a:r>
            <a:r>
              <a:rPr lang="en-US" sz="1600">
                <a:latin typeface="Georgia Pro"/>
                <a:ea typeface="Calibri"/>
                <a:cs typeface="Calibri"/>
              </a:rPr>
              <a:t> </a:t>
            </a:r>
            <a:r>
              <a:rPr lang="en-US" sz="1600" err="1">
                <a:latin typeface="Georgia Pro"/>
                <a:ea typeface="Calibri"/>
                <a:cs typeface="Calibri"/>
              </a:rPr>
              <a:t>kuin</a:t>
            </a:r>
            <a:r>
              <a:rPr lang="en-US" sz="1600">
                <a:latin typeface="Georgia Pro"/>
                <a:ea typeface="Calibri"/>
                <a:cs typeface="Calibri"/>
              </a:rPr>
              <a:t> ne, </a:t>
            </a:r>
            <a:r>
              <a:rPr lang="en-US" sz="1600" err="1">
                <a:latin typeface="Georgia Pro"/>
                <a:ea typeface="Calibri"/>
                <a:cs typeface="Calibri"/>
              </a:rPr>
              <a:t>mitä</a:t>
            </a:r>
            <a:r>
              <a:rPr lang="en-US" sz="1600">
                <a:latin typeface="Georgia Pro"/>
                <a:ea typeface="Calibri"/>
                <a:cs typeface="Calibri"/>
              </a:rPr>
              <a:t> </a:t>
            </a:r>
            <a:r>
              <a:rPr lang="en-US" sz="1600" err="1">
                <a:latin typeface="Georgia Pro"/>
                <a:ea typeface="Calibri"/>
                <a:cs typeface="Calibri"/>
              </a:rPr>
              <a:t>yksilöpalautuksissa</a:t>
            </a:r>
            <a:r>
              <a:rPr lang="en-US" sz="1600">
                <a:latin typeface="Georgia Pro"/>
                <a:ea typeface="Calibri"/>
                <a:cs typeface="Calibri"/>
              </a:rPr>
              <a:t> on </a:t>
            </a:r>
            <a:r>
              <a:rPr lang="en-US" sz="1600" err="1">
                <a:latin typeface="Georgia Pro"/>
                <a:ea typeface="Calibri"/>
                <a:cs typeface="Calibri"/>
              </a:rPr>
              <a:t>tunnistettu</a:t>
            </a:r>
            <a:r>
              <a:rPr lang="en-US" sz="1600">
                <a:latin typeface="Georgia Pro"/>
                <a:ea typeface="Calibri"/>
                <a:cs typeface="Calibri"/>
              </a:rPr>
              <a:t>. Tosin </a:t>
            </a:r>
            <a:r>
              <a:rPr lang="en-US" sz="1600" err="1">
                <a:latin typeface="Georgia Pro"/>
                <a:ea typeface="Calibri"/>
                <a:cs typeface="Calibri"/>
              </a:rPr>
              <a:t>voi</a:t>
            </a:r>
            <a:r>
              <a:rPr lang="en-US" sz="1600">
                <a:latin typeface="Georgia Pro"/>
                <a:ea typeface="Calibri"/>
                <a:cs typeface="Calibri"/>
              </a:rPr>
              <a:t> olla </a:t>
            </a:r>
            <a:r>
              <a:rPr lang="en-US" sz="1600" err="1">
                <a:latin typeface="Georgia Pro"/>
                <a:ea typeface="Calibri"/>
                <a:cs typeface="Calibri"/>
              </a:rPr>
              <a:t>helpompaa</a:t>
            </a:r>
            <a:r>
              <a:rPr lang="en-US" sz="1600">
                <a:latin typeface="Georgia Pro"/>
                <a:ea typeface="Calibri"/>
                <a:cs typeface="Calibri"/>
              </a:rPr>
              <a:t>, </a:t>
            </a:r>
            <a:r>
              <a:rPr lang="en-US" sz="1600" err="1">
                <a:latin typeface="Georgia Pro"/>
                <a:ea typeface="Calibri"/>
                <a:cs typeface="Calibri"/>
              </a:rPr>
              <a:t>jos</a:t>
            </a:r>
            <a:r>
              <a:rPr lang="en-US" sz="1600">
                <a:latin typeface="Georgia Pro"/>
                <a:ea typeface="Calibri"/>
                <a:cs typeface="Calibri"/>
              </a:rPr>
              <a:t> </a:t>
            </a:r>
            <a:r>
              <a:rPr lang="en-US" sz="1600" err="1">
                <a:latin typeface="Georgia Pro"/>
                <a:ea typeface="Calibri"/>
                <a:cs typeface="Calibri"/>
              </a:rPr>
              <a:t>ei</a:t>
            </a:r>
            <a:r>
              <a:rPr lang="en-US" sz="1600">
                <a:latin typeface="Georgia Pro"/>
                <a:ea typeface="Calibri"/>
                <a:cs typeface="Calibri"/>
              </a:rPr>
              <a:t> </a:t>
            </a:r>
            <a:r>
              <a:rPr lang="en-US" sz="1600" err="1">
                <a:latin typeface="Georgia Pro"/>
                <a:ea typeface="Calibri"/>
                <a:cs typeface="Calibri"/>
              </a:rPr>
              <a:t>aloita</a:t>
            </a:r>
            <a:r>
              <a:rPr lang="en-US" sz="1600">
                <a:latin typeface="Georgia Pro"/>
                <a:ea typeface="Calibri"/>
                <a:cs typeface="Calibri"/>
              </a:rPr>
              <a:t> </a:t>
            </a:r>
            <a:r>
              <a:rPr lang="en-US" sz="1600" err="1">
                <a:latin typeface="Georgia Pro"/>
                <a:ea typeface="Calibri"/>
                <a:cs typeface="Calibri"/>
              </a:rPr>
              <a:t>täysin</a:t>
            </a:r>
            <a:r>
              <a:rPr lang="en-US" sz="1600">
                <a:latin typeface="Georgia Pro"/>
                <a:ea typeface="Calibri"/>
                <a:cs typeface="Calibri"/>
              </a:rPr>
              <a:t> </a:t>
            </a:r>
            <a:r>
              <a:rPr lang="en-US" sz="1600" err="1">
                <a:latin typeface="Georgia Pro"/>
                <a:ea typeface="Calibri"/>
                <a:cs typeface="Calibri"/>
              </a:rPr>
              <a:t>alusta</a:t>
            </a:r>
            <a:r>
              <a:rPr lang="en-US" sz="1600">
                <a:latin typeface="Georgia Pro"/>
                <a:ea typeface="Calibri"/>
                <a:cs typeface="Calibri"/>
              </a:rPr>
              <a:t> </a:t>
            </a:r>
            <a:r>
              <a:rPr lang="en-US" sz="1600" err="1">
                <a:latin typeface="Georgia Pro"/>
                <a:ea typeface="Calibri"/>
                <a:cs typeface="Calibri"/>
              </a:rPr>
              <a:t>tulkintaa</a:t>
            </a:r>
            <a:r>
              <a:rPr lang="en-US" sz="1600">
                <a:latin typeface="Georgia Pro"/>
                <a:ea typeface="Calibri"/>
                <a:cs typeface="Calibri"/>
              </a:rPr>
              <a:t>. </a:t>
            </a:r>
          </a:p>
          <a:p>
            <a:r>
              <a:rPr lang="en-US" sz="1600" err="1">
                <a:latin typeface="Georgia Pro"/>
                <a:ea typeface="Calibri"/>
                <a:cs typeface="Calibri"/>
              </a:rPr>
              <a:t>Tämän</a:t>
            </a:r>
            <a:r>
              <a:rPr lang="en-US" sz="1600">
                <a:latin typeface="Georgia Pro"/>
                <a:ea typeface="Calibri"/>
                <a:cs typeface="Calibri"/>
              </a:rPr>
              <a:t> </a:t>
            </a:r>
            <a:r>
              <a:rPr lang="en-US" sz="1600" err="1">
                <a:latin typeface="Georgia Pro"/>
                <a:ea typeface="Calibri"/>
                <a:cs typeface="Calibri"/>
              </a:rPr>
              <a:t>jälkeen</a:t>
            </a:r>
            <a:r>
              <a:rPr lang="en-US" sz="1600">
                <a:latin typeface="Georgia Pro"/>
                <a:ea typeface="Calibri"/>
                <a:cs typeface="Calibri"/>
              </a:rPr>
              <a:t> </a:t>
            </a:r>
            <a:r>
              <a:rPr lang="en-US" sz="1600" err="1">
                <a:latin typeface="Georgia Pro"/>
                <a:ea typeface="Calibri"/>
                <a:cs typeface="Calibri"/>
              </a:rPr>
              <a:t>voi</a:t>
            </a:r>
            <a:r>
              <a:rPr lang="en-US" sz="1600">
                <a:latin typeface="Georgia Pro"/>
                <a:ea typeface="Calibri"/>
                <a:cs typeface="Calibri"/>
              </a:rPr>
              <a:t> </a:t>
            </a:r>
            <a:r>
              <a:rPr lang="en-US" sz="1600" err="1">
                <a:latin typeface="Georgia Pro"/>
                <a:ea typeface="Calibri"/>
                <a:cs typeface="Calibri"/>
              </a:rPr>
              <a:t>siirtyä</a:t>
            </a:r>
            <a:r>
              <a:rPr lang="en-US" sz="1600">
                <a:latin typeface="Georgia Pro"/>
                <a:ea typeface="Calibri"/>
                <a:cs typeface="Calibri"/>
              </a:rPr>
              <a:t> </a:t>
            </a:r>
            <a:r>
              <a:rPr lang="en-US" sz="1600" err="1">
                <a:latin typeface="Georgia Pro"/>
                <a:ea typeface="Calibri"/>
                <a:cs typeface="Calibri"/>
              </a:rPr>
              <a:t>pienryhmän</a:t>
            </a:r>
            <a:r>
              <a:rPr lang="en-US" sz="1600">
                <a:latin typeface="Georgia Pro"/>
                <a:ea typeface="Calibri"/>
                <a:cs typeface="Calibri"/>
              </a:rPr>
              <a:t> </a:t>
            </a:r>
            <a:r>
              <a:rPr lang="en-US" sz="1600" err="1">
                <a:latin typeface="Georgia Pro"/>
                <a:ea typeface="Calibri"/>
                <a:cs typeface="Calibri"/>
              </a:rPr>
              <a:t>jäsenten</a:t>
            </a:r>
            <a:r>
              <a:rPr lang="en-US" sz="1600">
                <a:latin typeface="Georgia Pro"/>
                <a:ea typeface="Calibri"/>
                <a:cs typeface="Calibri"/>
              </a:rPr>
              <a:t> </a:t>
            </a:r>
            <a:r>
              <a:rPr lang="en-US" sz="1600" err="1">
                <a:latin typeface="Georgia Pro"/>
                <a:ea typeface="Calibri"/>
                <a:cs typeface="Calibri"/>
              </a:rPr>
              <a:t>tulosten</a:t>
            </a:r>
            <a:r>
              <a:rPr lang="en-US" sz="1600">
                <a:latin typeface="Georgia Pro"/>
                <a:ea typeface="Calibri"/>
                <a:cs typeface="Calibri"/>
              </a:rPr>
              <a:t> </a:t>
            </a:r>
            <a:r>
              <a:rPr lang="en-US" sz="1600" err="1">
                <a:latin typeface="Georgia Pro"/>
                <a:ea typeface="Calibri"/>
                <a:cs typeface="Calibri"/>
              </a:rPr>
              <a:t>välisiin</a:t>
            </a:r>
            <a:r>
              <a:rPr lang="en-US" sz="1600">
                <a:latin typeface="Georgia Pro"/>
                <a:ea typeface="Calibri"/>
                <a:cs typeface="Calibri"/>
              </a:rPr>
              <a:t> </a:t>
            </a:r>
            <a:r>
              <a:rPr lang="en-US" sz="1600" err="1">
                <a:latin typeface="Georgia Pro"/>
                <a:ea typeface="Calibri"/>
                <a:cs typeface="Calibri"/>
              </a:rPr>
              <a:t>eroihin</a:t>
            </a:r>
            <a:r>
              <a:rPr lang="en-US" sz="1600">
                <a:latin typeface="Georgia Pro"/>
                <a:ea typeface="Calibri"/>
                <a:cs typeface="Calibri"/>
              </a:rPr>
              <a:t> </a:t>
            </a:r>
            <a:r>
              <a:rPr lang="en-US" sz="1600" i="1" err="1">
                <a:latin typeface="Georgia Pro"/>
                <a:ea typeface="Calibri"/>
                <a:cs typeface="Calibri"/>
              </a:rPr>
              <a:t>valittujen</a:t>
            </a:r>
            <a:r>
              <a:rPr lang="en-US" sz="1600">
                <a:latin typeface="Georgia Pro"/>
                <a:ea typeface="Calibri"/>
                <a:cs typeface="Calibri"/>
              </a:rPr>
              <a:t> </a:t>
            </a:r>
            <a:r>
              <a:rPr lang="en-US" sz="1600" i="1" err="1">
                <a:latin typeface="Georgia Pro"/>
                <a:ea typeface="Calibri"/>
                <a:cs typeface="Calibri"/>
              </a:rPr>
              <a:t>teemojen</a:t>
            </a:r>
            <a:r>
              <a:rPr lang="en-US" sz="1600" i="1">
                <a:latin typeface="Georgia Pro"/>
                <a:ea typeface="Calibri"/>
                <a:cs typeface="Calibri"/>
              </a:rPr>
              <a:t> </a:t>
            </a:r>
            <a:r>
              <a:rPr lang="en-US" sz="1600" i="1" err="1">
                <a:latin typeface="Georgia Pro"/>
                <a:ea typeface="Calibri"/>
                <a:cs typeface="Calibri"/>
              </a:rPr>
              <a:t>suhteen</a:t>
            </a:r>
            <a:r>
              <a:rPr lang="en-US" sz="1600" i="1">
                <a:latin typeface="Georgia Pro"/>
                <a:ea typeface="Calibri"/>
                <a:cs typeface="Calibri"/>
              </a:rPr>
              <a:t>. </a:t>
            </a:r>
            <a:r>
              <a:rPr lang="en-US" sz="1600">
                <a:latin typeface="Georgia Pro"/>
                <a:ea typeface="Calibri"/>
                <a:cs typeface="Calibri"/>
              </a:rPr>
              <a:t>Miten </a:t>
            </a:r>
            <a:r>
              <a:rPr lang="en-US" sz="1600" err="1">
                <a:latin typeface="Georgia Pro"/>
                <a:ea typeface="Calibri"/>
                <a:cs typeface="Calibri"/>
              </a:rPr>
              <a:t>nämä</a:t>
            </a:r>
            <a:r>
              <a:rPr lang="en-US" sz="1600">
                <a:latin typeface="Georgia Pro"/>
                <a:ea typeface="Calibri"/>
                <a:cs typeface="Calibri"/>
              </a:rPr>
              <a:t> </a:t>
            </a:r>
            <a:r>
              <a:rPr lang="en-US" sz="1600" err="1">
                <a:latin typeface="Georgia Pro"/>
                <a:ea typeface="Calibri"/>
                <a:cs typeface="Calibri"/>
              </a:rPr>
              <a:t>erot</a:t>
            </a:r>
            <a:r>
              <a:rPr lang="en-US" sz="1600">
                <a:latin typeface="Georgia Pro"/>
                <a:ea typeface="Calibri"/>
                <a:cs typeface="Calibri"/>
              </a:rPr>
              <a:t> </a:t>
            </a:r>
            <a:r>
              <a:rPr lang="en-US" sz="1600" err="1">
                <a:latin typeface="Georgia Pro"/>
                <a:ea typeface="Calibri"/>
                <a:cs typeface="Calibri"/>
              </a:rPr>
              <a:t>monimutkaistavat</a:t>
            </a:r>
            <a:r>
              <a:rPr lang="en-US" sz="1600">
                <a:latin typeface="Georgia Pro"/>
                <a:ea typeface="Calibri"/>
                <a:cs typeface="Calibri"/>
              </a:rPr>
              <a:t> tai </a:t>
            </a:r>
            <a:r>
              <a:rPr lang="en-US" sz="1600" err="1">
                <a:latin typeface="Georgia Pro"/>
                <a:ea typeface="Calibri"/>
                <a:cs typeface="Calibri"/>
              </a:rPr>
              <a:t>laajentavat</a:t>
            </a:r>
            <a:r>
              <a:rPr lang="en-US" sz="1600">
                <a:latin typeface="Georgia Pro"/>
                <a:ea typeface="Calibri"/>
                <a:cs typeface="Calibri"/>
              </a:rPr>
              <a:t> </a:t>
            </a:r>
            <a:r>
              <a:rPr lang="en-US" sz="1600" err="1">
                <a:latin typeface="Georgia Pro"/>
                <a:ea typeface="Calibri"/>
                <a:cs typeface="Calibri"/>
              </a:rPr>
              <a:t>kuvaa</a:t>
            </a:r>
            <a:r>
              <a:rPr lang="en-US" sz="1600">
                <a:latin typeface="Georgia Pro"/>
                <a:ea typeface="Calibri"/>
                <a:cs typeface="Calibri"/>
              </a:rPr>
              <a:t>, </a:t>
            </a:r>
            <a:r>
              <a:rPr lang="en-US" sz="1600" err="1">
                <a:latin typeface="Georgia Pro"/>
                <a:ea typeface="Calibri"/>
                <a:cs typeface="Calibri"/>
              </a:rPr>
              <a:t>joka</a:t>
            </a:r>
            <a:r>
              <a:rPr lang="en-US" sz="1600">
                <a:latin typeface="Georgia Pro"/>
                <a:ea typeface="Calibri"/>
                <a:cs typeface="Calibri"/>
              </a:rPr>
              <a:t> </a:t>
            </a:r>
            <a:r>
              <a:rPr lang="en-US" sz="1600" err="1">
                <a:latin typeface="Georgia Pro"/>
                <a:ea typeface="Calibri"/>
                <a:cs typeface="Calibri"/>
              </a:rPr>
              <a:t>yhteneväisyyksien</a:t>
            </a:r>
            <a:r>
              <a:rPr lang="en-US" sz="1600">
                <a:latin typeface="Georgia Pro"/>
                <a:ea typeface="Calibri"/>
                <a:cs typeface="Calibri"/>
              </a:rPr>
              <a:t> </a:t>
            </a:r>
            <a:r>
              <a:rPr lang="en-US" sz="1600" err="1">
                <a:latin typeface="Georgia Pro"/>
                <a:ea typeface="Calibri"/>
                <a:cs typeface="Calibri"/>
              </a:rPr>
              <a:t>perusteella</a:t>
            </a:r>
            <a:r>
              <a:rPr lang="en-US" sz="1600">
                <a:latin typeface="Georgia Pro"/>
                <a:ea typeface="Calibri"/>
                <a:cs typeface="Calibri"/>
              </a:rPr>
              <a:t> </a:t>
            </a:r>
            <a:r>
              <a:rPr lang="en-US" sz="1600" err="1">
                <a:latin typeface="Georgia Pro"/>
                <a:ea typeface="Calibri"/>
                <a:cs typeface="Calibri"/>
              </a:rPr>
              <a:t>luodaan</a:t>
            </a:r>
            <a:r>
              <a:rPr lang="en-US" sz="1600">
                <a:latin typeface="Georgia Pro"/>
                <a:ea typeface="Calibri"/>
                <a:cs typeface="Calibri"/>
              </a:rPr>
              <a:t>? </a:t>
            </a:r>
          </a:p>
          <a:p>
            <a:r>
              <a:rPr lang="en-US" sz="1600" err="1">
                <a:latin typeface="Georgia Pro"/>
                <a:ea typeface="Calibri"/>
                <a:cs typeface="Calibri"/>
              </a:rPr>
              <a:t>Mitä</a:t>
            </a:r>
            <a:r>
              <a:rPr lang="en-US" sz="1600">
                <a:latin typeface="Georgia Pro"/>
                <a:ea typeface="Calibri"/>
                <a:cs typeface="Calibri"/>
              </a:rPr>
              <a:t> </a:t>
            </a:r>
            <a:r>
              <a:rPr lang="en-US" sz="1600" err="1">
                <a:latin typeface="Georgia Pro"/>
                <a:ea typeface="Calibri"/>
                <a:cs typeface="Calibri"/>
              </a:rPr>
              <a:t>yhteneväisyydet</a:t>
            </a:r>
            <a:r>
              <a:rPr lang="en-US" sz="1600">
                <a:latin typeface="Georgia Pro"/>
                <a:ea typeface="Calibri"/>
                <a:cs typeface="Calibri"/>
              </a:rPr>
              <a:t> ja </a:t>
            </a:r>
            <a:r>
              <a:rPr lang="en-US" sz="1600" err="1">
                <a:latin typeface="Georgia Pro"/>
                <a:ea typeface="Calibri"/>
                <a:cs typeface="Calibri"/>
              </a:rPr>
              <a:t>erot</a:t>
            </a:r>
            <a:r>
              <a:rPr lang="en-US" sz="1600">
                <a:latin typeface="Georgia Pro"/>
                <a:ea typeface="Calibri"/>
                <a:cs typeface="Calibri"/>
              </a:rPr>
              <a:t> </a:t>
            </a:r>
            <a:r>
              <a:rPr lang="en-US" sz="1600" err="1">
                <a:latin typeface="Georgia Pro"/>
                <a:ea typeface="Calibri"/>
                <a:cs typeface="Calibri"/>
              </a:rPr>
              <a:t>kertovat</a:t>
            </a:r>
            <a:r>
              <a:rPr lang="en-US" sz="1600">
                <a:latin typeface="Georgia Pro"/>
                <a:ea typeface="Calibri"/>
                <a:cs typeface="Calibri"/>
              </a:rPr>
              <a:t> </a:t>
            </a:r>
            <a:r>
              <a:rPr lang="en-US" sz="1600" err="1">
                <a:latin typeface="Georgia Pro"/>
                <a:ea typeface="Calibri"/>
                <a:cs typeface="Calibri"/>
              </a:rPr>
              <a:t>yhdessä</a:t>
            </a:r>
            <a:r>
              <a:rPr lang="en-US" sz="1600">
                <a:latin typeface="Georgia Pro"/>
                <a:ea typeface="Calibri"/>
                <a:cs typeface="Calibri"/>
              </a:rPr>
              <a:t> </a:t>
            </a:r>
            <a:r>
              <a:rPr lang="en-US" sz="1600" err="1">
                <a:latin typeface="Georgia Pro"/>
                <a:ea typeface="Calibri"/>
                <a:cs typeface="Calibri"/>
              </a:rPr>
              <a:t>alkuperäisestä</a:t>
            </a:r>
            <a:r>
              <a:rPr lang="en-US" sz="1600">
                <a:latin typeface="Georgia Pro"/>
                <a:ea typeface="Calibri"/>
                <a:cs typeface="Calibri"/>
              </a:rPr>
              <a:t> </a:t>
            </a:r>
            <a:r>
              <a:rPr lang="en-US" sz="1600" err="1">
                <a:latin typeface="Georgia Pro"/>
                <a:ea typeface="Calibri"/>
                <a:cs typeface="Calibri"/>
              </a:rPr>
              <a:t>tutkimuskysymyksestä</a:t>
            </a:r>
            <a:r>
              <a:rPr lang="en-US" sz="1600">
                <a:latin typeface="Georgia Pro"/>
                <a:ea typeface="Calibri"/>
                <a:cs typeface="Calibri"/>
              </a:rPr>
              <a:t>?</a:t>
            </a:r>
            <a:endParaRPr lang="en-US" sz="1600">
              <a:latin typeface="Georgia Pro"/>
              <a:cs typeface="Calibri"/>
            </a:endParaRPr>
          </a:p>
          <a:p>
            <a:r>
              <a:rPr lang="en-US" sz="1600" err="1">
                <a:latin typeface="Georgia Pro"/>
                <a:ea typeface="Calibri"/>
                <a:cs typeface="Calibri"/>
              </a:rPr>
              <a:t>Laadullisessa</a:t>
            </a:r>
            <a:r>
              <a:rPr lang="en-US" sz="1600">
                <a:latin typeface="Georgia Pro"/>
                <a:ea typeface="Calibri"/>
                <a:cs typeface="Calibri"/>
              </a:rPr>
              <a:t> </a:t>
            </a:r>
            <a:r>
              <a:rPr lang="en-US" sz="1600" err="1">
                <a:latin typeface="Georgia Pro"/>
                <a:ea typeface="Calibri"/>
                <a:cs typeface="Calibri"/>
              </a:rPr>
              <a:t>synteesissä</a:t>
            </a:r>
            <a:r>
              <a:rPr lang="en-US" sz="1600">
                <a:latin typeface="Georgia Pro"/>
                <a:ea typeface="Calibri"/>
                <a:cs typeface="Calibri"/>
              </a:rPr>
              <a:t> (ja </a:t>
            </a:r>
            <a:r>
              <a:rPr lang="en-US" sz="1600" err="1">
                <a:latin typeface="Georgia Pro"/>
                <a:ea typeface="Calibri"/>
                <a:cs typeface="Calibri"/>
              </a:rPr>
              <a:t>tutkimuksessa</a:t>
            </a:r>
            <a:r>
              <a:rPr lang="en-US" sz="1600">
                <a:latin typeface="Georgia Pro"/>
                <a:ea typeface="Calibri"/>
                <a:cs typeface="Calibri"/>
              </a:rPr>
              <a:t> </a:t>
            </a:r>
            <a:r>
              <a:rPr lang="en-US" sz="1600" err="1">
                <a:latin typeface="Georgia Pro"/>
                <a:ea typeface="Calibri"/>
                <a:cs typeface="Calibri"/>
              </a:rPr>
              <a:t>ylipäätään</a:t>
            </a:r>
            <a:r>
              <a:rPr lang="en-US" sz="1600">
                <a:latin typeface="Georgia Pro"/>
                <a:ea typeface="Calibri"/>
                <a:cs typeface="Calibri"/>
              </a:rPr>
              <a:t>) </a:t>
            </a:r>
            <a:r>
              <a:rPr lang="en-US" sz="1600" err="1">
                <a:latin typeface="Georgia Pro"/>
                <a:ea typeface="Calibri"/>
                <a:cs typeface="Calibri"/>
              </a:rPr>
              <a:t>kysymyksenä</a:t>
            </a:r>
            <a:r>
              <a:rPr lang="en-US" sz="1600">
                <a:latin typeface="Georgia Pro"/>
                <a:ea typeface="Calibri"/>
                <a:cs typeface="Calibri"/>
              </a:rPr>
              <a:t> on </a:t>
            </a:r>
            <a:r>
              <a:rPr lang="en-US" sz="1600" err="1">
                <a:latin typeface="Georgia Pro"/>
                <a:ea typeface="Calibri"/>
                <a:cs typeface="Calibri"/>
              </a:rPr>
              <a:t>usein</a:t>
            </a:r>
            <a:r>
              <a:rPr lang="en-US" sz="1600">
                <a:latin typeface="Georgia Pro"/>
                <a:ea typeface="Calibri"/>
                <a:cs typeface="Calibri"/>
              </a:rPr>
              <a:t>, </a:t>
            </a:r>
            <a:r>
              <a:rPr lang="en-US" sz="1600" err="1">
                <a:latin typeface="Georgia Pro"/>
                <a:ea typeface="Calibri"/>
                <a:cs typeface="Calibri"/>
              </a:rPr>
              <a:t>miten</a:t>
            </a:r>
            <a:r>
              <a:rPr lang="en-US" sz="1600">
                <a:latin typeface="Georgia Pro"/>
                <a:ea typeface="Calibri"/>
                <a:cs typeface="Calibri"/>
              </a:rPr>
              <a:t> </a:t>
            </a:r>
            <a:r>
              <a:rPr lang="en-US" sz="1600" err="1">
                <a:latin typeface="Georgia Pro"/>
                <a:ea typeface="Calibri"/>
                <a:cs typeface="Calibri"/>
              </a:rPr>
              <a:t>saada</a:t>
            </a:r>
            <a:r>
              <a:rPr lang="en-US" sz="1600">
                <a:latin typeface="Georgia Pro"/>
                <a:ea typeface="Calibri"/>
                <a:cs typeface="Calibri"/>
              </a:rPr>
              <a:t> </a:t>
            </a:r>
            <a:r>
              <a:rPr lang="en-US" sz="1600" err="1">
                <a:latin typeface="Georgia Pro"/>
                <a:ea typeface="Calibri"/>
                <a:cs typeface="Calibri"/>
              </a:rPr>
              <a:t>havaintoja</a:t>
            </a:r>
            <a:r>
              <a:rPr lang="en-US" sz="1600">
                <a:latin typeface="Georgia Pro"/>
                <a:ea typeface="Calibri"/>
                <a:cs typeface="Calibri"/>
              </a:rPr>
              <a:t> </a:t>
            </a:r>
            <a:r>
              <a:rPr lang="en-US" sz="1600" err="1">
                <a:latin typeface="Georgia Pro"/>
                <a:ea typeface="Calibri"/>
                <a:cs typeface="Calibri"/>
              </a:rPr>
              <a:t>tiivistettyä</a:t>
            </a:r>
            <a:r>
              <a:rPr lang="en-US" sz="1600">
                <a:latin typeface="Georgia Pro"/>
                <a:ea typeface="Calibri"/>
                <a:cs typeface="Calibri"/>
              </a:rPr>
              <a:t> tai </a:t>
            </a:r>
            <a:r>
              <a:rPr lang="en-US" sz="1600" err="1">
                <a:latin typeface="Georgia Pro"/>
                <a:ea typeface="Calibri"/>
                <a:cs typeface="Calibri"/>
              </a:rPr>
              <a:t>vähennettyä</a:t>
            </a:r>
            <a:r>
              <a:rPr lang="en-US" sz="1600">
                <a:latin typeface="Georgia Pro"/>
                <a:ea typeface="Calibri"/>
                <a:cs typeface="Calibri"/>
              </a:rPr>
              <a:t> </a:t>
            </a:r>
            <a:r>
              <a:rPr lang="en-US" sz="1600" err="1">
                <a:latin typeface="Georgia Pro"/>
                <a:ea typeface="Calibri"/>
                <a:cs typeface="Calibri"/>
              </a:rPr>
              <a:t>sen</a:t>
            </a:r>
            <a:r>
              <a:rPr lang="en-US" sz="1600">
                <a:latin typeface="Georgia Pro"/>
                <a:ea typeface="Calibri"/>
                <a:cs typeface="Calibri"/>
              </a:rPr>
              <a:t> </a:t>
            </a:r>
            <a:r>
              <a:rPr lang="en-US" sz="1600" err="1">
                <a:latin typeface="Georgia Pro"/>
                <a:ea typeface="Calibri"/>
                <a:cs typeface="Calibri"/>
              </a:rPr>
              <a:t>sijaan</a:t>
            </a:r>
            <a:r>
              <a:rPr lang="en-US" sz="1600">
                <a:latin typeface="Georgia Pro"/>
                <a:ea typeface="Calibri"/>
                <a:cs typeface="Calibri"/>
              </a:rPr>
              <a:t>, </a:t>
            </a:r>
            <a:r>
              <a:rPr lang="en-US" sz="1600" err="1">
                <a:latin typeface="Georgia Pro"/>
                <a:ea typeface="Calibri"/>
                <a:cs typeface="Calibri"/>
              </a:rPr>
              <a:t>miten</a:t>
            </a:r>
            <a:r>
              <a:rPr lang="en-US" sz="1600">
                <a:latin typeface="Georgia Pro"/>
                <a:ea typeface="Calibri"/>
                <a:cs typeface="Calibri"/>
              </a:rPr>
              <a:t> </a:t>
            </a:r>
            <a:r>
              <a:rPr lang="en-US" sz="1600" err="1">
                <a:latin typeface="Georgia Pro"/>
                <a:ea typeface="Calibri"/>
                <a:cs typeface="Calibri"/>
              </a:rPr>
              <a:t>saada</a:t>
            </a:r>
            <a:r>
              <a:rPr lang="en-US" sz="1600">
                <a:latin typeface="Georgia Pro"/>
                <a:ea typeface="Calibri"/>
                <a:cs typeface="Calibri"/>
              </a:rPr>
              <a:t> </a:t>
            </a:r>
            <a:r>
              <a:rPr lang="en-US" sz="1600" err="1">
                <a:latin typeface="Georgia Pro"/>
                <a:ea typeface="Calibri"/>
                <a:cs typeface="Calibri"/>
              </a:rPr>
              <a:t>ylipäätään</a:t>
            </a:r>
            <a:r>
              <a:rPr lang="en-US" sz="1600">
                <a:latin typeface="Georgia Pro"/>
                <a:ea typeface="Calibri"/>
                <a:cs typeface="Calibri"/>
              </a:rPr>
              <a:t> </a:t>
            </a:r>
            <a:r>
              <a:rPr lang="en-US" sz="1600" err="1">
                <a:latin typeface="Georgia Pro"/>
                <a:ea typeface="Calibri"/>
                <a:cs typeface="Calibri"/>
              </a:rPr>
              <a:t>tuloksia</a:t>
            </a:r>
            <a:r>
              <a:rPr lang="en-US" sz="1600">
                <a:latin typeface="Georgia Pro"/>
                <a:ea typeface="Calibri"/>
                <a:cs typeface="Calibri"/>
              </a:rPr>
              <a:t> </a:t>
            </a:r>
          </a:p>
          <a:p>
            <a:pPr lvl="1">
              <a:buFont typeface="Courier New" panose="020B0604020202020204" pitchFamily="34" charset="0"/>
              <a:buChar char="o"/>
            </a:pPr>
            <a:r>
              <a:rPr lang="en-US" sz="1600" err="1">
                <a:latin typeface="Georgia Pro"/>
                <a:ea typeface="Calibri"/>
                <a:cs typeface="Calibri"/>
              </a:rPr>
              <a:t>Analyyttisten</a:t>
            </a:r>
            <a:r>
              <a:rPr lang="en-US" sz="1600">
                <a:latin typeface="Georgia Pro"/>
                <a:ea typeface="Calibri"/>
                <a:cs typeface="Calibri"/>
              </a:rPr>
              <a:t> </a:t>
            </a:r>
            <a:r>
              <a:rPr lang="en-US" sz="1600" err="1">
                <a:latin typeface="Georgia Pro"/>
                <a:ea typeface="Calibri"/>
                <a:cs typeface="Calibri"/>
              </a:rPr>
              <a:t>valintojen</a:t>
            </a:r>
            <a:r>
              <a:rPr lang="en-US" sz="1600">
                <a:latin typeface="Georgia Pro"/>
                <a:ea typeface="Calibri"/>
                <a:cs typeface="Calibri"/>
              </a:rPr>
              <a:t> </a:t>
            </a:r>
            <a:r>
              <a:rPr lang="en-US" sz="1600" err="1">
                <a:latin typeface="Georgia Pro"/>
                <a:ea typeface="Calibri"/>
                <a:cs typeface="Calibri"/>
              </a:rPr>
              <a:t>korostunut</a:t>
            </a:r>
            <a:r>
              <a:rPr lang="en-US" sz="1600">
                <a:latin typeface="Georgia Pro"/>
                <a:ea typeface="Calibri"/>
                <a:cs typeface="Calibri"/>
              </a:rPr>
              <a:t> </a:t>
            </a:r>
            <a:r>
              <a:rPr lang="en-US" sz="1600" err="1">
                <a:latin typeface="Georgia Pro"/>
                <a:ea typeface="Calibri"/>
                <a:cs typeface="Calibri"/>
              </a:rPr>
              <a:t>merkitys</a:t>
            </a:r>
            <a:r>
              <a:rPr lang="en-US" sz="1600">
                <a:latin typeface="Georgia Pro"/>
                <a:ea typeface="Calibri"/>
                <a:cs typeface="Calibri"/>
              </a:rPr>
              <a:t>: </a:t>
            </a:r>
            <a:r>
              <a:rPr lang="en-US" sz="1600" err="1">
                <a:latin typeface="Georgia Pro"/>
                <a:ea typeface="Calibri"/>
                <a:cs typeface="Calibri"/>
              </a:rPr>
              <a:t>täytyy</a:t>
            </a:r>
            <a:r>
              <a:rPr lang="en-US" sz="1600">
                <a:latin typeface="Georgia Pro"/>
                <a:ea typeface="Calibri"/>
                <a:cs typeface="Calibri"/>
              </a:rPr>
              <a:t> </a:t>
            </a:r>
            <a:r>
              <a:rPr lang="en-US" sz="1600" err="1">
                <a:latin typeface="Georgia Pro"/>
                <a:ea typeface="Calibri"/>
                <a:cs typeface="Calibri"/>
              </a:rPr>
              <a:t>miettiä</a:t>
            </a:r>
            <a:r>
              <a:rPr lang="en-US" sz="1600">
                <a:latin typeface="Georgia Pro"/>
                <a:ea typeface="Calibri"/>
                <a:cs typeface="Calibri"/>
              </a:rPr>
              <a:t>, </a:t>
            </a:r>
            <a:r>
              <a:rPr lang="en-US" sz="1600" err="1">
                <a:latin typeface="Georgia Pro"/>
                <a:ea typeface="Calibri"/>
                <a:cs typeface="Calibri"/>
              </a:rPr>
              <a:t>mitä</a:t>
            </a:r>
            <a:r>
              <a:rPr lang="en-US" sz="1600">
                <a:latin typeface="Georgia Pro"/>
                <a:ea typeface="Calibri"/>
                <a:cs typeface="Calibri"/>
              </a:rPr>
              <a:t> </a:t>
            </a:r>
            <a:r>
              <a:rPr lang="en-US" sz="1600" err="1">
                <a:latin typeface="Georgia Pro"/>
                <a:ea typeface="Calibri"/>
                <a:cs typeface="Calibri"/>
              </a:rPr>
              <a:t>aiheita</a:t>
            </a:r>
            <a:r>
              <a:rPr lang="en-US" sz="1600">
                <a:latin typeface="Georgia Pro"/>
                <a:ea typeface="Calibri"/>
                <a:cs typeface="Calibri"/>
              </a:rPr>
              <a:t> </a:t>
            </a:r>
            <a:r>
              <a:rPr lang="en-US" sz="1600" err="1">
                <a:latin typeface="Georgia Pro"/>
                <a:ea typeface="Calibri"/>
                <a:cs typeface="Calibri"/>
              </a:rPr>
              <a:t>haluaa</a:t>
            </a:r>
            <a:r>
              <a:rPr lang="en-US" sz="1600">
                <a:latin typeface="Georgia Pro"/>
                <a:ea typeface="Calibri"/>
                <a:cs typeface="Calibri"/>
              </a:rPr>
              <a:t> </a:t>
            </a:r>
            <a:r>
              <a:rPr lang="en-US" sz="1600" err="1">
                <a:latin typeface="Georgia Pro"/>
                <a:ea typeface="Calibri"/>
                <a:cs typeface="Calibri"/>
              </a:rPr>
              <a:t>esitellä</a:t>
            </a:r>
            <a:r>
              <a:rPr lang="en-US" sz="1600">
                <a:latin typeface="Georgia Pro"/>
                <a:ea typeface="Calibri"/>
                <a:cs typeface="Calibri"/>
              </a:rPr>
              <a:t> ja </a:t>
            </a:r>
            <a:r>
              <a:rPr lang="en-US" sz="1600" err="1">
                <a:latin typeface="Georgia Pro"/>
                <a:ea typeface="Calibri"/>
                <a:cs typeface="Calibri"/>
              </a:rPr>
              <a:t>miten</a:t>
            </a:r>
            <a:r>
              <a:rPr lang="en-US" sz="1600">
                <a:latin typeface="Georgia Pro"/>
                <a:ea typeface="Calibri"/>
                <a:cs typeface="Calibri"/>
              </a:rPr>
              <a:t> ne </a:t>
            </a:r>
            <a:r>
              <a:rPr lang="en-US" sz="1600" err="1">
                <a:latin typeface="Georgia Pro"/>
                <a:ea typeface="Calibri"/>
                <a:cs typeface="Calibri"/>
              </a:rPr>
              <a:t>vastaavat</a:t>
            </a:r>
            <a:r>
              <a:rPr lang="en-US" sz="1600">
                <a:latin typeface="Georgia Pro"/>
                <a:ea typeface="Calibri"/>
                <a:cs typeface="Calibri"/>
              </a:rPr>
              <a:t> </a:t>
            </a:r>
            <a:r>
              <a:rPr lang="en-US" sz="1600" err="1">
                <a:latin typeface="Georgia Pro"/>
                <a:ea typeface="Calibri"/>
                <a:cs typeface="Calibri"/>
              </a:rPr>
              <a:t>tutkimuskysymykseen</a:t>
            </a:r>
            <a:r>
              <a:rPr lang="en-US" sz="1600">
                <a:latin typeface="Georgia Pro"/>
                <a:ea typeface="Calibri"/>
                <a:cs typeface="Calibri"/>
              </a:rPr>
              <a:t> – </a:t>
            </a:r>
            <a:r>
              <a:rPr lang="en-US" sz="1600" err="1">
                <a:latin typeface="Georgia Pro"/>
                <a:ea typeface="Calibri"/>
                <a:cs typeface="Calibri"/>
              </a:rPr>
              <a:t>kaikkea</a:t>
            </a:r>
            <a:r>
              <a:rPr lang="en-US" sz="1600">
                <a:latin typeface="Georgia Pro"/>
                <a:ea typeface="Calibri"/>
                <a:cs typeface="Calibri"/>
              </a:rPr>
              <a:t> </a:t>
            </a:r>
            <a:r>
              <a:rPr lang="en-US" sz="1600" err="1">
                <a:latin typeface="Georgia Pro"/>
                <a:ea typeface="Calibri"/>
                <a:cs typeface="Calibri"/>
              </a:rPr>
              <a:t>ei</a:t>
            </a:r>
            <a:r>
              <a:rPr lang="en-US" sz="1600">
                <a:latin typeface="Georgia Pro"/>
                <a:ea typeface="Calibri"/>
                <a:cs typeface="Calibri"/>
              </a:rPr>
              <a:t> </a:t>
            </a:r>
            <a:r>
              <a:rPr lang="en-US" sz="1600" err="1">
                <a:latin typeface="Georgia Pro"/>
                <a:ea typeface="Calibri"/>
                <a:cs typeface="Calibri"/>
              </a:rPr>
              <a:t>voi</a:t>
            </a:r>
            <a:r>
              <a:rPr lang="en-US" sz="1600">
                <a:latin typeface="Georgia Pro"/>
                <a:ea typeface="Calibri"/>
                <a:cs typeface="Calibri"/>
              </a:rPr>
              <a:t> </a:t>
            </a:r>
            <a:r>
              <a:rPr lang="en-US" sz="1600" err="1">
                <a:latin typeface="Georgia Pro"/>
                <a:ea typeface="Calibri"/>
                <a:cs typeface="Calibri"/>
              </a:rPr>
              <a:t>sisällyttää</a:t>
            </a:r>
            <a:r>
              <a:rPr lang="en-US" sz="1600">
                <a:latin typeface="Georgia Pro"/>
                <a:ea typeface="Calibri"/>
                <a:cs typeface="Calibri"/>
              </a:rPr>
              <a:t> </a:t>
            </a:r>
          </a:p>
          <a:p>
            <a:pPr marL="0" indent="0">
              <a:buNone/>
            </a:pPr>
            <a:endParaRPr lang="en-US" sz="1100">
              <a:ea typeface="Calibri"/>
              <a:cs typeface="Calibri"/>
            </a:endParaRPr>
          </a:p>
        </p:txBody>
      </p:sp>
    </p:spTree>
    <p:extLst>
      <p:ext uri="{BB962C8B-B14F-4D97-AF65-F5344CB8AC3E}">
        <p14:creationId xmlns:p14="http://schemas.microsoft.com/office/powerpoint/2010/main" val="305310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B1D76C-CDE4-AA89-C188-12CFD8F7E578}"/>
              </a:ext>
            </a:extLst>
          </p:cNvPr>
          <p:cNvSpPr>
            <a:spLocks noGrp="1"/>
          </p:cNvSpPr>
          <p:nvPr>
            <p:ph type="title"/>
          </p:nvPr>
        </p:nvSpPr>
        <p:spPr>
          <a:xfrm>
            <a:off x="897731" y="388938"/>
            <a:ext cx="10515600" cy="1325563"/>
          </a:xfrm>
        </p:spPr>
        <p:txBody>
          <a:bodyPr>
            <a:normAutofit/>
          </a:bodyPr>
          <a:lstStyle/>
          <a:p>
            <a:r>
              <a:rPr lang="en-US" err="1">
                <a:latin typeface="Georgia Pro"/>
                <a:ea typeface="Calibri Light"/>
                <a:cs typeface="Calibri Light"/>
              </a:rPr>
              <a:t>Määrällisen</a:t>
            </a:r>
            <a:r>
              <a:rPr lang="en-US">
                <a:latin typeface="Georgia Pro"/>
                <a:ea typeface="Calibri Light"/>
                <a:cs typeface="Calibri Light"/>
              </a:rPr>
              <a:t> </a:t>
            </a:r>
            <a:r>
              <a:rPr lang="en-US" err="1">
                <a:latin typeface="Georgia Pro"/>
                <a:ea typeface="Calibri Light"/>
                <a:cs typeface="Calibri Light"/>
              </a:rPr>
              <a:t>osion</a:t>
            </a:r>
            <a:r>
              <a:rPr lang="en-US">
                <a:latin typeface="Georgia Pro"/>
                <a:ea typeface="Calibri Light"/>
                <a:cs typeface="Calibri Light"/>
              </a:rPr>
              <a:t> </a:t>
            </a:r>
            <a:r>
              <a:rPr lang="en-US" err="1">
                <a:latin typeface="Georgia Pro"/>
                <a:ea typeface="Calibri Light"/>
                <a:cs typeface="Calibri Light"/>
              </a:rPr>
              <a:t>yhdistäminen</a:t>
            </a:r>
            <a:r>
              <a:rPr lang="en-US">
                <a:latin typeface="Georgia Pro"/>
                <a:ea typeface="Calibri Light"/>
                <a:cs typeface="Calibri Light"/>
              </a:rPr>
              <a:t> </a:t>
            </a:r>
            <a:r>
              <a:rPr lang="en-US" err="1">
                <a:latin typeface="Georgia Pro"/>
                <a:ea typeface="Calibri Light"/>
                <a:cs typeface="Calibri Light"/>
              </a:rPr>
              <a:t>laadulliseen</a:t>
            </a:r>
            <a:r>
              <a:rPr lang="en-US">
                <a:latin typeface="Georgia Pro"/>
                <a:ea typeface="Calibri Light"/>
                <a:cs typeface="Calibri Light"/>
              </a:rPr>
              <a:t> </a:t>
            </a:r>
            <a:r>
              <a:rPr lang="en-US" err="1">
                <a:latin typeface="Georgia Pro"/>
                <a:ea typeface="Calibri Light"/>
                <a:cs typeface="Calibri Light"/>
              </a:rPr>
              <a:t>synteesiin</a:t>
            </a:r>
            <a:endParaRPr lang="en-US" err="1">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48F676-D1D9-2046-B34F-7628F4CB7607}"/>
              </a:ext>
            </a:extLst>
          </p:cNvPr>
          <p:cNvSpPr>
            <a:spLocks noGrp="1"/>
          </p:cNvSpPr>
          <p:nvPr>
            <p:ph idx="1"/>
          </p:nvPr>
        </p:nvSpPr>
        <p:spPr>
          <a:xfrm>
            <a:off x="838200" y="1825625"/>
            <a:ext cx="10503694" cy="4113214"/>
          </a:xfrm>
        </p:spPr>
        <p:txBody>
          <a:bodyPr vert="horz" lIns="91440" tIns="45720" rIns="91440" bIns="45720" rtlCol="0" anchor="t">
            <a:normAutofit/>
          </a:bodyPr>
          <a:lstStyle/>
          <a:p>
            <a:r>
              <a:rPr lang="en-US" sz="2400" err="1">
                <a:latin typeface="Georgia Pro"/>
                <a:ea typeface="Calibri"/>
                <a:cs typeface="Calibri"/>
              </a:rPr>
              <a:t>Määrällisen</a:t>
            </a:r>
            <a:r>
              <a:rPr lang="en-US" sz="2400">
                <a:latin typeface="Georgia Pro"/>
                <a:ea typeface="Calibri"/>
                <a:cs typeface="Calibri"/>
              </a:rPr>
              <a:t> </a:t>
            </a:r>
            <a:r>
              <a:rPr lang="en-US" sz="2400" err="1">
                <a:latin typeface="Georgia Pro"/>
                <a:ea typeface="Calibri"/>
                <a:cs typeface="Calibri"/>
              </a:rPr>
              <a:t>osion</a:t>
            </a:r>
            <a:r>
              <a:rPr lang="en-US" sz="2400">
                <a:latin typeface="Georgia Pro"/>
                <a:ea typeface="Calibri"/>
                <a:cs typeface="Calibri"/>
              </a:rPr>
              <a:t> </a:t>
            </a:r>
            <a:r>
              <a:rPr lang="en-US" sz="2400" err="1">
                <a:latin typeface="Georgia Pro"/>
                <a:ea typeface="Calibri"/>
                <a:cs typeface="Calibri"/>
              </a:rPr>
              <a:t>ei</a:t>
            </a:r>
            <a:r>
              <a:rPr lang="en-US" sz="2400">
                <a:latin typeface="Georgia Pro"/>
                <a:ea typeface="Calibri"/>
                <a:cs typeface="Calibri"/>
              </a:rPr>
              <a:t> </a:t>
            </a:r>
            <a:r>
              <a:rPr lang="en-US" sz="2400" err="1">
                <a:latin typeface="Georgia Pro"/>
                <a:ea typeface="Calibri"/>
                <a:cs typeface="Calibri"/>
              </a:rPr>
              <a:t>tarvitse</a:t>
            </a:r>
            <a:r>
              <a:rPr lang="en-US" sz="2400">
                <a:latin typeface="Georgia Pro"/>
                <a:ea typeface="Calibri"/>
                <a:cs typeface="Calibri"/>
              </a:rPr>
              <a:t> olla </a:t>
            </a:r>
            <a:r>
              <a:rPr lang="en-US" sz="2400" err="1">
                <a:latin typeface="Georgia Pro"/>
                <a:ea typeface="Calibri"/>
                <a:cs typeface="Calibri"/>
              </a:rPr>
              <a:t>harmoniassa</a:t>
            </a:r>
            <a:r>
              <a:rPr lang="en-US" sz="2400">
                <a:latin typeface="Georgia Pro"/>
                <a:ea typeface="Calibri"/>
                <a:cs typeface="Calibri"/>
              </a:rPr>
              <a:t> </a:t>
            </a:r>
            <a:r>
              <a:rPr lang="en-US" sz="2400" err="1">
                <a:latin typeface="Georgia Pro"/>
                <a:ea typeface="Calibri"/>
                <a:cs typeface="Calibri"/>
              </a:rPr>
              <a:t>laadullisen</a:t>
            </a:r>
            <a:r>
              <a:rPr lang="en-US" sz="2400">
                <a:latin typeface="Georgia Pro"/>
                <a:ea typeface="Calibri"/>
                <a:cs typeface="Calibri"/>
              </a:rPr>
              <a:t> </a:t>
            </a:r>
            <a:r>
              <a:rPr lang="en-US" sz="2400" err="1">
                <a:latin typeface="Georgia Pro"/>
                <a:ea typeface="Calibri"/>
                <a:cs typeface="Calibri"/>
              </a:rPr>
              <a:t>synteesin</a:t>
            </a:r>
            <a:r>
              <a:rPr lang="en-US" sz="2400">
                <a:latin typeface="Georgia Pro"/>
                <a:ea typeface="Calibri"/>
                <a:cs typeface="Calibri"/>
              </a:rPr>
              <a:t> </a:t>
            </a:r>
            <a:r>
              <a:rPr lang="en-US" sz="2400" err="1">
                <a:latin typeface="Georgia Pro"/>
                <a:ea typeface="Calibri"/>
                <a:cs typeface="Calibri"/>
              </a:rPr>
              <a:t>kanssa</a:t>
            </a:r>
            <a:r>
              <a:rPr lang="en-US" sz="2400">
                <a:latin typeface="Georgia Pro"/>
                <a:ea typeface="Calibri"/>
                <a:cs typeface="Calibri"/>
              </a:rPr>
              <a:t>. </a:t>
            </a:r>
            <a:r>
              <a:rPr lang="en-US" sz="2400" err="1">
                <a:latin typeface="Georgia Pro"/>
                <a:ea typeface="Calibri"/>
                <a:cs typeface="Calibri"/>
              </a:rPr>
              <a:t>Määrällisen</a:t>
            </a:r>
            <a:r>
              <a:rPr lang="en-US" sz="2400">
                <a:latin typeface="Georgia Pro"/>
                <a:ea typeface="Calibri"/>
                <a:cs typeface="Calibri"/>
              </a:rPr>
              <a:t> ja </a:t>
            </a:r>
            <a:r>
              <a:rPr lang="en-US" sz="2400" err="1">
                <a:latin typeface="Georgia Pro"/>
                <a:ea typeface="Calibri"/>
                <a:cs typeface="Calibri"/>
              </a:rPr>
              <a:t>laadullisen</a:t>
            </a:r>
            <a:r>
              <a:rPr lang="en-US" sz="2400">
                <a:latin typeface="Georgia Pro"/>
                <a:ea typeface="Calibri"/>
                <a:cs typeface="Calibri"/>
              </a:rPr>
              <a:t> </a:t>
            </a:r>
            <a:r>
              <a:rPr lang="en-US" sz="2400" err="1">
                <a:latin typeface="Georgia Pro"/>
                <a:ea typeface="Calibri"/>
                <a:cs typeface="Calibri"/>
              </a:rPr>
              <a:t>osion</a:t>
            </a:r>
            <a:r>
              <a:rPr lang="en-US" sz="2400">
                <a:latin typeface="Georgia Pro"/>
                <a:ea typeface="Calibri"/>
                <a:cs typeface="Calibri"/>
              </a:rPr>
              <a:t> </a:t>
            </a:r>
            <a:r>
              <a:rPr lang="en-US" sz="2400" err="1">
                <a:latin typeface="Georgia Pro"/>
                <a:ea typeface="Calibri"/>
                <a:cs typeface="Calibri"/>
              </a:rPr>
              <a:t>välillä</a:t>
            </a:r>
            <a:r>
              <a:rPr lang="en-US" sz="2400">
                <a:latin typeface="Georgia Pro"/>
                <a:ea typeface="Calibri"/>
                <a:cs typeface="Calibri"/>
              </a:rPr>
              <a:t> </a:t>
            </a:r>
            <a:r>
              <a:rPr lang="en-US" sz="2400" err="1">
                <a:latin typeface="Georgia Pro"/>
                <a:ea typeface="Calibri"/>
                <a:cs typeface="Calibri"/>
              </a:rPr>
              <a:t>tulee</a:t>
            </a:r>
            <a:r>
              <a:rPr lang="en-US" sz="2400">
                <a:latin typeface="Georgia Pro"/>
                <a:ea typeface="Calibri"/>
                <a:cs typeface="Calibri"/>
              </a:rPr>
              <a:t> </a:t>
            </a:r>
            <a:r>
              <a:rPr lang="en-US" sz="2400" err="1">
                <a:latin typeface="Georgia Pro"/>
                <a:ea typeface="Calibri"/>
                <a:cs typeface="Calibri"/>
              </a:rPr>
              <a:t>kuitenkin</a:t>
            </a:r>
            <a:r>
              <a:rPr lang="en-US" sz="2400">
                <a:latin typeface="Georgia Pro"/>
                <a:ea typeface="Calibri"/>
                <a:cs typeface="Calibri"/>
              </a:rPr>
              <a:t> olla </a:t>
            </a:r>
            <a:r>
              <a:rPr lang="en-US" sz="2400" err="1">
                <a:latin typeface="Georgia Pro"/>
                <a:ea typeface="Calibri"/>
                <a:cs typeface="Calibri"/>
              </a:rPr>
              <a:t>jonkin</a:t>
            </a:r>
            <a:r>
              <a:rPr lang="en-US" sz="2400">
                <a:latin typeface="Georgia Pro"/>
                <a:ea typeface="Calibri"/>
                <a:cs typeface="Calibri"/>
              </a:rPr>
              <a:t> </a:t>
            </a:r>
            <a:r>
              <a:rPr lang="en-US" sz="2400" err="1">
                <a:latin typeface="Georgia Pro"/>
                <a:ea typeface="Calibri"/>
                <a:cs typeface="Calibri"/>
              </a:rPr>
              <a:t>mielekäs</a:t>
            </a:r>
            <a:r>
              <a:rPr lang="en-US" sz="2400">
                <a:latin typeface="Georgia Pro"/>
                <a:ea typeface="Calibri"/>
                <a:cs typeface="Calibri"/>
              </a:rPr>
              <a:t> </a:t>
            </a:r>
            <a:r>
              <a:rPr lang="en-US" sz="2400" err="1">
                <a:latin typeface="Georgia Pro"/>
                <a:ea typeface="Calibri"/>
                <a:cs typeface="Calibri"/>
              </a:rPr>
              <a:t>yhteys</a:t>
            </a:r>
            <a:r>
              <a:rPr lang="en-US" sz="2400">
                <a:latin typeface="Georgia Pro"/>
                <a:ea typeface="Calibri"/>
                <a:cs typeface="Calibri"/>
              </a:rPr>
              <a:t>, </a:t>
            </a:r>
            <a:r>
              <a:rPr lang="en-US" sz="2400" err="1">
                <a:latin typeface="Georgia Pro"/>
                <a:ea typeface="Calibri"/>
                <a:cs typeface="Calibri"/>
              </a:rPr>
              <a:t>syy</a:t>
            </a:r>
            <a:r>
              <a:rPr lang="en-US" sz="2400">
                <a:latin typeface="Georgia Pro"/>
                <a:ea typeface="Calibri"/>
                <a:cs typeface="Calibri"/>
              </a:rPr>
              <a:t> </a:t>
            </a:r>
            <a:r>
              <a:rPr lang="en-US" sz="2400" err="1">
                <a:latin typeface="Georgia Pro"/>
                <a:ea typeface="Calibri"/>
                <a:cs typeface="Calibri"/>
              </a:rPr>
              <a:t>miksi</a:t>
            </a:r>
            <a:r>
              <a:rPr lang="en-US" sz="2400">
                <a:latin typeface="Georgia Pro"/>
                <a:ea typeface="Calibri"/>
                <a:cs typeface="Calibri"/>
              </a:rPr>
              <a:t> </a:t>
            </a:r>
            <a:r>
              <a:rPr lang="en-US" sz="2400" err="1">
                <a:latin typeface="Georgia Pro"/>
                <a:ea typeface="Calibri"/>
                <a:cs typeface="Calibri"/>
              </a:rPr>
              <a:t>juuri</a:t>
            </a:r>
            <a:r>
              <a:rPr lang="en-US" sz="2400">
                <a:latin typeface="Georgia Pro"/>
                <a:ea typeface="Calibri"/>
                <a:cs typeface="Calibri"/>
              </a:rPr>
              <a:t> </a:t>
            </a:r>
            <a:r>
              <a:rPr lang="en-US" sz="2400" err="1">
                <a:latin typeface="Georgia Pro"/>
                <a:ea typeface="Calibri"/>
                <a:cs typeface="Calibri"/>
              </a:rPr>
              <a:t>tämä</a:t>
            </a:r>
            <a:r>
              <a:rPr lang="en-US" sz="2400">
                <a:latin typeface="Georgia Pro"/>
                <a:ea typeface="Calibri"/>
                <a:cs typeface="Calibri"/>
              </a:rPr>
              <a:t> </a:t>
            </a:r>
            <a:r>
              <a:rPr lang="en-US" sz="2400" err="1">
                <a:latin typeface="Georgia Pro"/>
                <a:ea typeface="Calibri"/>
                <a:cs typeface="Calibri"/>
              </a:rPr>
              <a:t>määrällinen</a:t>
            </a:r>
            <a:r>
              <a:rPr lang="en-US" sz="2400">
                <a:latin typeface="Georgia Pro"/>
                <a:ea typeface="Calibri"/>
                <a:cs typeface="Calibri"/>
              </a:rPr>
              <a:t> </a:t>
            </a:r>
            <a:r>
              <a:rPr lang="en-US" sz="2400" err="1">
                <a:latin typeface="Georgia Pro"/>
                <a:ea typeface="Calibri"/>
                <a:cs typeface="Calibri"/>
              </a:rPr>
              <a:t>tulos</a:t>
            </a:r>
            <a:r>
              <a:rPr lang="en-US" sz="2400">
                <a:latin typeface="Georgia Pro"/>
                <a:ea typeface="Calibri"/>
                <a:cs typeface="Calibri"/>
              </a:rPr>
              <a:t> </a:t>
            </a:r>
            <a:r>
              <a:rPr lang="en-US" sz="2400" err="1">
                <a:latin typeface="Georgia Pro"/>
                <a:ea typeface="Calibri"/>
                <a:cs typeface="Calibri"/>
              </a:rPr>
              <a:t>esitellään</a:t>
            </a:r>
            <a:r>
              <a:rPr lang="en-US" sz="2400">
                <a:latin typeface="Georgia Pro"/>
                <a:ea typeface="Calibri"/>
                <a:cs typeface="Calibri"/>
              </a:rPr>
              <a:t> </a:t>
            </a:r>
            <a:r>
              <a:rPr lang="en-US" sz="2400" err="1">
                <a:latin typeface="Georgia Pro"/>
                <a:ea typeface="Calibri"/>
                <a:cs typeface="Calibri"/>
              </a:rPr>
              <a:t>laadullisen</a:t>
            </a:r>
            <a:r>
              <a:rPr lang="en-US" sz="2400">
                <a:latin typeface="Georgia Pro"/>
                <a:ea typeface="Calibri"/>
                <a:cs typeface="Calibri"/>
              </a:rPr>
              <a:t> </a:t>
            </a:r>
            <a:r>
              <a:rPr lang="en-US" sz="2400" err="1">
                <a:latin typeface="Georgia Pro"/>
                <a:ea typeface="Calibri"/>
                <a:cs typeface="Calibri"/>
              </a:rPr>
              <a:t>synteesin</a:t>
            </a:r>
            <a:r>
              <a:rPr lang="en-US" sz="2400">
                <a:latin typeface="Georgia Pro"/>
                <a:ea typeface="Calibri"/>
                <a:cs typeface="Calibri"/>
              </a:rPr>
              <a:t> </a:t>
            </a:r>
            <a:r>
              <a:rPr lang="en-US" sz="2400" err="1">
                <a:latin typeface="Georgia Pro"/>
                <a:ea typeface="Calibri"/>
                <a:cs typeface="Calibri"/>
              </a:rPr>
              <a:t>yhteydessä</a:t>
            </a:r>
            <a:r>
              <a:rPr lang="en-US" sz="2400">
                <a:latin typeface="Georgia Pro"/>
                <a:ea typeface="Calibri"/>
                <a:cs typeface="Calibri"/>
              </a:rPr>
              <a:t>. </a:t>
            </a:r>
            <a:r>
              <a:rPr lang="en-US" sz="2400" err="1">
                <a:latin typeface="Georgia Pro"/>
                <a:ea typeface="Calibri"/>
                <a:cs typeface="Calibri"/>
              </a:rPr>
              <a:t>Syy</a:t>
            </a:r>
            <a:r>
              <a:rPr lang="en-US" sz="2400">
                <a:latin typeface="Georgia Pro"/>
                <a:ea typeface="Calibri"/>
                <a:cs typeface="Calibri"/>
              </a:rPr>
              <a:t> </a:t>
            </a:r>
            <a:r>
              <a:rPr lang="en-US" sz="2400" err="1">
                <a:latin typeface="Georgia Pro"/>
                <a:ea typeface="Calibri"/>
                <a:cs typeface="Calibri"/>
              </a:rPr>
              <a:t>voi</a:t>
            </a:r>
            <a:r>
              <a:rPr lang="en-US" sz="2400">
                <a:latin typeface="Georgia Pro"/>
                <a:ea typeface="Calibri"/>
                <a:cs typeface="Calibri"/>
              </a:rPr>
              <a:t> olla </a:t>
            </a:r>
            <a:r>
              <a:rPr lang="en-US" sz="2400" err="1">
                <a:latin typeface="Georgia Pro"/>
                <a:ea typeface="Calibri"/>
                <a:cs typeface="Calibri"/>
              </a:rPr>
              <a:t>poikkeavuus</a:t>
            </a:r>
            <a:r>
              <a:rPr lang="en-US" sz="2400">
                <a:latin typeface="Georgia Pro"/>
                <a:ea typeface="Calibri"/>
                <a:cs typeface="Calibri"/>
              </a:rPr>
              <a:t> </a:t>
            </a:r>
            <a:r>
              <a:rPr lang="en-US" sz="2400" err="1">
                <a:latin typeface="Georgia Pro"/>
                <a:ea typeface="Calibri"/>
                <a:cs typeface="Calibri"/>
              </a:rPr>
              <a:t>laadullisen</a:t>
            </a:r>
            <a:r>
              <a:rPr lang="en-US" sz="2400">
                <a:latin typeface="Georgia Pro"/>
                <a:ea typeface="Calibri"/>
                <a:cs typeface="Calibri"/>
              </a:rPr>
              <a:t> </a:t>
            </a:r>
            <a:r>
              <a:rPr lang="en-US" sz="2400" err="1">
                <a:latin typeface="Georgia Pro"/>
                <a:ea typeface="Calibri"/>
                <a:cs typeface="Calibri"/>
              </a:rPr>
              <a:t>synteesin</a:t>
            </a:r>
            <a:r>
              <a:rPr lang="en-US" sz="2400">
                <a:latin typeface="Georgia Pro"/>
                <a:ea typeface="Calibri"/>
                <a:cs typeface="Calibri"/>
              </a:rPr>
              <a:t> </a:t>
            </a:r>
            <a:r>
              <a:rPr lang="en-US" sz="2400" err="1">
                <a:latin typeface="Georgia Pro"/>
                <a:ea typeface="Calibri"/>
                <a:cs typeface="Calibri"/>
              </a:rPr>
              <a:t>tuloksista</a:t>
            </a:r>
            <a:r>
              <a:rPr lang="en-US" sz="2400">
                <a:latin typeface="Georgia Pro"/>
                <a:ea typeface="Calibri"/>
                <a:cs typeface="Calibri"/>
              </a:rPr>
              <a:t> tai se, </a:t>
            </a:r>
            <a:r>
              <a:rPr lang="en-US" sz="2400" err="1">
                <a:latin typeface="Georgia Pro"/>
                <a:ea typeface="Calibri"/>
                <a:cs typeface="Calibri"/>
              </a:rPr>
              <a:t>että</a:t>
            </a:r>
            <a:r>
              <a:rPr lang="en-US" sz="2400">
                <a:latin typeface="Georgia Pro"/>
                <a:ea typeface="Calibri"/>
                <a:cs typeface="Calibri"/>
              </a:rPr>
              <a:t> se </a:t>
            </a:r>
            <a:r>
              <a:rPr lang="en-US" sz="2400" err="1">
                <a:latin typeface="Georgia Pro"/>
                <a:ea typeface="Calibri"/>
                <a:cs typeface="Calibri"/>
              </a:rPr>
              <a:t>tukee</a:t>
            </a:r>
            <a:r>
              <a:rPr lang="en-US" sz="2400">
                <a:latin typeface="Georgia Pro"/>
                <a:ea typeface="Calibri"/>
                <a:cs typeface="Calibri"/>
              </a:rPr>
              <a:t> </a:t>
            </a:r>
            <a:r>
              <a:rPr lang="en-US" sz="2400" err="1">
                <a:latin typeface="Georgia Pro"/>
                <a:ea typeface="Calibri"/>
                <a:cs typeface="Calibri"/>
              </a:rPr>
              <a:t>laadullista</a:t>
            </a:r>
            <a:r>
              <a:rPr lang="en-US" sz="2400">
                <a:latin typeface="Georgia Pro"/>
                <a:ea typeface="Calibri"/>
                <a:cs typeface="Calibri"/>
              </a:rPr>
              <a:t> </a:t>
            </a:r>
            <a:r>
              <a:rPr lang="en-US" sz="2400" err="1">
                <a:latin typeface="Georgia Pro"/>
                <a:ea typeface="Calibri"/>
                <a:cs typeface="Calibri"/>
              </a:rPr>
              <a:t>synteesiä</a:t>
            </a:r>
            <a:r>
              <a:rPr lang="en-US" sz="2400">
                <a:latin typeface="Georgia Pro"/>
                <a:ea typeface="Calibri"/>
                <a:cs typeface="Calibri"/>
              </a:rPr>
              <a:t> </a:t>
            </a:r>
            <a:r>
              <a:rPr lang="en-US" sz="2400" err="1">
                <a:latin typeface="Georgia Pro"/>
                <a:ea typeface="Calibri"/>
                <a:cs typeface="Calibri"/>
              </a:rPr>
              <a:t>jollain</a:t>
            </a:r>
            <a:r>
              <a:rPr lang="en-US" sz="2400">
                <a:latin typeface="Georgia Pro"/>
                <a:ea typeface="Calibri"/>
                <a:cs typeface="Calibri"/>
              </a:rPr>
              <a:t> </a:t>
            </a:r>
            <a:r>
              <a:rPr lang="en-US" sz="2400" err="1">
                <a:latin typeface="Georgia Pro"/>
                <a:ea typeface="Calibri"/>
                <a:cs typeface="Calibri"/>
              </a:rPr>
              <a:t>tavalla</a:t>
            </a:r>
            <a:r>
              <a:rPr lang="en-US" sz="2400">
                <a:latin typeface="Georgia Pro"/>
                <a:ea typeface="Calibri"/>
                <a:cs typeface="Calibri"/>
              </a:rPr>
              <a:t> – tai </a:t>
            </a:r>
            <a:r>
              <a:rPr lang="en-US" sz="2400" err="1">
                <a:latin typeface="Georgia Pro"/>
                <a:ea typeface="Calibri"/>
                <a:cs typeface="Calibri"/>
              </a:rPr>
              <a:t>jotain</a:t>
            </a:r>
            <a:r>
              <a:rPr lang="en-US" sz="2400">
                <a:latin typeface="Georgia Pro"/>
                <a:ea typeface="Calibri"/>
                <a:cs typeface="Calibri"/>
              </a:rPr>
              <a:t> </a:t>
            </a:r>
            <a:r>
              <a:rPr lang="en-US" sz="2400" err="1">
                <a:latin typeface="Georgia Pro"/>
                <a:ea typeface="Calibri"/>
                <a:cs typeface="Calibri"/>
              </a:rPr>
              <a:t>muuta</a:t>
            </a:r>
            <a:r>
              <a:rPr lang="en-US" sz="2400">
                <a:latin typeface="Georgia Pro"/>
                <a:ea typeface="Calibri"/>
                <a:cs typeface="Calibri"/>
              </a:rPr>
              <a:t>, </a:t>
            </a:r>
            <a:r>
              <a:rPr lang="en-US" sz="2400" err="1">
                <a:latin typeface="Georgia Pro"/>
                <a:ea typeface="Calibri"/>
                <a:cs typeface="Calibri"/>
              </a:rPr>
              <a:t>jos</a:t>
            </a:r>
            <a:r>
              <a:rPr lang="en-US" sz="2400">
                <a:latin typeface="Georgia Pro"/>
                <a:ea typeface="Calibri"/>
                <a:cs typeface="Calibri"/>
              </a:rPr>
              <a:t> se </a:t>
            </a:r>
            <a:r>
              <a:rPr lang="en-US" sz="2400" err="1">
                <a:latin typeface="Georgia Pro"/>
                <a:ea typeface="Calibri"/>
                <a:cs typeface="Calibri"/>
              </a:rPr>
              <a:t>vaikuttaa</a:t>
            </a:r>
            <a:r>
              <a:rPr lang="en-US" sz="2400">
                <a:latin typeface="Georgia Pro"/>
                <a:ea typeface="Calibri"/>
                <a:cs typeface="Calibri"/>
              </a:rPr>
              <a:t> </a:t>
            </a:r>
            <a:r>
              <a:rPr lang="en-US" sz="2400" err="1">
                <a:latin typeface="Georgia Pro"/>
                <a:ea typeface="Calibri"/>
                <a:cs typeface="Calibri"/>
              </a:rPr>
              <a:t>mielestänne</a:t>
            </a:r>
            <a:r>
              <a:rPr lang="en-US" sz="2400">
                <a:latin typeface="Georgia Pro"/>
                <a:ea typeface="Calibri"/>
                <a:cs typeface="Calibri"/>
              </a:rPr>
              <a:t> </a:t>
            </a:r>
            <a:r>
              <a:rPr lang="en-US" sz="2400" err="1">
                <a:latin typeface="Georgia Pro"/>
                <a:ea typeface="Calibri"/>
                <a:cs typeface="Calibri"/>
              </a:rPr>
              <a:t>korostamisen</a:t>
            </a:r>
            <a:r>
              <a:rPr lang="en-US" sz="2400">
                <a:latin typeface="Georgia Pro"/>
                <a:ea typeface="Calibri"/>
                <a:cs typeface="Calibri"/>
              </a:rPr>
              <a:t> </a:t>
            </a:r>
            <a:r>
              <a:rPr lang="en-US" sz="2400" err="1">
                <a:latin typeface="Georgia Pro"/>
                <a:ea typeface="Calibri"/>
                <a:cs typeface="Calibri"/>
              </a:rPr>
              <a:t>arvoiselta</a:t>
            </a:r>
            <a:r>
              <a:rPr lang="en-US" sz="2400">
                <a:latin typeface="Georgia Pro"/>
                <a:ea typeface="Calibri"/>
                <a:cs typeface="Calibri"/>
              </a:rPr>
              <a:t>.  </a:t>
            </a:r>
          </a:p>
          <a:p>
            <a:r>
              <a:rPr lang="en-US" sz="2400">
                <a:latin typeface="Georgia Pro"/>
                <a:ea typeface="Calibri"/>
                <a:cs typeface="Calibri"/>
              </a:rPr>
              <a:t>On </a:t>
            </a:r>
            <a:r>
              <a:rPr lang="en-US" sz="2400" err="1">
                <a:latin typeface="Georgia Pro"/>
                <a:ea typeface="Calibri"/>
                <a:cs typeface="Calibri"/>
              </a:rPr>
              <a:t>tärkeä</a:t>
            </a:r>
            <a:r>
              <a:rPr lang="en-US" sz="2400">
                <a:latin typeface="Georgia Pro"/>
                <a:ea typeface="Calibri"/>
                <a:cs typeface="Calibri"/>
              </a:rPr>
              <a:t> </a:t>
            </a:r>
            <a:r>
              <a:rPr lang="en-US" sz="2400" err="1">
                <a:latin typeface="Georgia Pro"/>
                <a:ea typeface="Calibri"/>
                <a:cs typeface="Calibri"/>
              </a:rPr>
              <a:t>miettiä</a:t>
            </a:r>
            <a:r>
              <a:rPr lang="en-US" sz="2400">
                <a:latin typeface="Georgia Pro"/>
                <a:ea typeface="Calibri"/>
                <a:cs typeface="Calibri"/>
              </a:rPr>
              <a:t> ns. </a:t>
            </a:r>
            <a:r>
              <a:rPr lang="en-US" sz="2400" err="1">
                <a:latin typeface="Georgia Pro"/>
                <a:ea typeface="Calibri"/>
                <a:cs typeface="Calibri"/>
              </a:rPr>
              <a:t>tutkimusnarratiivia</a:t>
            </a:r>
            <a:r>
              <a:rPr lang="en-US" sz="2400">
                <a:latin typeface="Georgia Pro"/>
                <a:ea typeface="Calibri"/>
                <a:cs typeface="Calibri"/>
              </a:rPr>
              <a:t>. </a:t>
            </a:r>
            <a:r>
              <a:rPr lang="en-US" sz="2400" err="1">
                <a:latin typeface="Georgia Pro"/>
                <a:ea typeface="Calibri"/>
                <a:cs typeface="Calibri"/>
              </a:rPr>
              <a:t>Millaisen</a:t>
            </a:r>
            <a:r>
              <a:rPr lang="en-US" sz="2400">
                <a:latin typeface="Georgia Pro"/>
                <a:ea typeface="Calibri"/>
                <a:cs typeface="Calibri"/>
              </a:rPr>
              <a:t> </a:t>
            </a:r>
            <a:r>
              <a:rPr lang="en-US" sz="2400" err="1">
                <a:latin typeface="Georgia Pro"/>
                <a:ea typeface="Calibri"/>
                <a:cs typeface="Calibri"/>
              </a:rPr>
              <a:t>narratiivin</a:t>
            </a:r>
            <a:r>
              <a:rPr lang="en-US" sz="2400">
                <a:latin typeface="Georgia Pro"/>
                <a:ea typeface="Calibri"/>
                <a:cs typeface="Calibri"/>
              </a:rPr>
              <a:t> </a:t>
            </a:r>
            <a:r>
              <a:rPr lang="en-US" sz="2400" err="1">
                <a:latin typeface="Georgia Pro"/>
                <a:ea typeface="Calibri"/>
                <a:cs typeface="Calibri"/>
              </a:rPr>
              <a:t>tulokset</a:t>
            </a:r>
            <a:r>
              <a:rPr lang="en-US" sz="2400">
                <a:latin typeface="Georgia Pro"/>
                <a:ea typeface="Calibri"/>
                <a:cs typeface="Calibri"/>
              </a:rPr>
              <a:t>, </a:t>
            </a:r>
            <a:r>
              <a:rPr lang="en-US" sz="2400" err="1">
                <a:latin typeface="Georgia Pro"/>
                <a:ea typeface="Calibri"/>
                <a:cs typeface="Calibri"/>
              </a:rPr>
              <a:t>jotka</a:t>
            </a:r>
            <a:r>
              <a:rPr lang="en-US" sz="2400">
                <a:latin typeface="Georgia Pro"/>
                <a:ea typeface="Calibri"/>
                <a:cs typeface="Calibri"/>
              </a:rPr>
              <a:t> </a:t>
            </a:r>
            <a:r>
              <a:rPr lang="en-US" sz="2400" err="1">
                <a:latin typeface="Georgia Pro"/>
                <a:ea typeface="Calibri"/>
                <a:cs typeface="Calibri"/>
              </a:rPr>
              <a:t>valitaan</a:t>
            </a:r>
            <a:r>
              <a:rPr lang="en-US" sz="2400">
                <a:latin typeface="Georgia Pro"/>
                <a:ea typeface="Calibri"/>
                <a:cs typeface="Calibri"/>
              </a:rPr>
              <a:t> </a:t>
            </a:r>
            <a:r>
              <a:rPr lang="en-US" sz="2400" err="1">
                <a:latin typeface="Georgia Pro"/>
                <a:ea typeface="Calibri"/>
                <a:cs typeface="Calibri"/>
              </a:rPr>
              <a:t>esiteltäviksi</a:t>
            </a:r>
            <a:r>
              <a:rPr lang="en-US" sz="2400">
                <a:latin typeface="Georgia Pro"/>
                <a:ea typeface="Calibri"/>
                <a:cs typeface="Calibri"/>
              </a:rPr>
              <a:t>, </a:t>
            </a:r>
            <a:r>
              <a:rPr lang="en-US" sz="2400" err="1">
                <a:latin typeface="Georgia Pro"/>
                <a:ea typeface="Calibri"/>
                <a:cs typeface="Calibri"/>
              </a:rPr>
              <a:t>rakentavat</a:t>
            </a:r>
            <a:r>
              <a:rPr lang="en-US" sz="2400">
                <a:latin typeface="Georgia Pro"/>
                <a:ea typeface="Calibri"/>
                <a:cs typeface="Calibri"/>
              </a:rPr>
              <a:t> </a:t>
            </a:r>
            <a:r>
              <a:rPr lang="en-US" sz="2400" err="1">
                <a:latin typeface="Georgia Pro"/>
                <a:ea typeface="Calibri"/>
                <a:cs typeface="Calibri"/>
              </a:rPr>
              <a:t>suhteessa</a:t>
            </a:r>
            <a:r>
              <a:rPr lang="en-US" sz="2400">
                <a:latin typeface="Georgia Pro"/>
                <a:ea typeface="Calibri"/>
                <a:cs typeface="Calibri"/>
              </a:rPr>
              <a:t> </a:t>
            </a:r>
            <a:r>
              <a:rPr lang="en-US" sz="2400" err="1">
                <a:latin typeface="Georgia Pro"/>
                <a:ea typeface="Calibri"/>
                <a:cs typeface="Calibri"/>
              </a:rPr>
              <a:t>tutkimuskysymykseen</a:t>
            </a:r>
            <a:r>
              <a:rPr lang="en-US" sz="2400">
                <a:latin typeface="Georgia Pro"/>
                <a:ea typeface="Calibri"/>
                <a:cs typeface="Calibri"/>
              </a:rPr>
              <a:t>?</a:t>
            </a:r>
          </a:p>
        </p:txBody>
      </p:sp>
    </p:spTree>
    <p:extLst>
      <p:ext uri="{BB962C8B-B14F-4D97-AF65-F5344CB8AC3E}">
        <p14:creationId xmlns:p14="http://schemas.microsoft.com/office/powerpoint/2010/main" val="3252140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674CD0-2D5E-39ED-D621-007F1EB67FA6}"/>
              </a:ext>
            </a:extLst>
          </p:cNvPr>
          <p:cNvSpPr>
            <a:spLocks noGrp="1"/>
          </p:cNvSpPr>
          <p:nvPr>
            <p:ph type="title"/>
          </p:nvPr>
        </p:nvSpPr>
        <p:spPr>
          <a:xfrm>
            <a:off x="838200" y="365125"/>
            <a:ext cx="10515600" cy="1325563"/>
          </a:xfrm>
        </p:spPr>
        <p:txBody>
          <a:bodyPr>
            <a:normAutofit/>
          </a:bodyPr>
          <a:lstStyle/>
          <a:p>
            <a:r>
              <a:rPr lang="en-US" sz="4000" err="1">
                <a:latin typeface="Georgia Pro"/>
                <a:ea typeface="+mj-lt"/>
                <a:cs typeface="+mj-lt"/>
              </a:rPr>
              <a:t>Myös</a:t>
            </a:r>
            <a:r>
              <a:rPr lang="en-US" sz="4000">
                <a:latin typeface="Georgia Pro"/>
                <a:ea typeface="+mj-lt"/>
                <a:cs typeface="+mj-lt"/>
              </a:rPr>
              <a:t> ns. </a:t>
            </a:r>
            <a:r>
              <a:rPr lang="en-US" sz="4000" err="1">
                <a:latin typeface="Georgia Pro"/>
                <a:ea typeface="+mj-lt"/>
                <a:cs typeface="+mj-lt"/>
              </a:rPr>
              <a:t>nollatulosten</a:t>
            </a:r>
            <a:r>
              <a:rPr lang="en-US" sz="4000">
                <a:latin typeface="Georgia Pro"/>
                <a:ea typeface="+mj-lt"/>
                <a:cs typeface="+mj-lt"/>
              </a:rPr>
              <a:t> </a:t>
            </a:r>
            <a:r>
              <a:rPr lang="en-US" sz="4000" err="1">
                <a:latin typeface="Georgia Pro"/>
                <a:ea typeface="+mj-lt"/>
                <a:cs typeface="+mj-lt"/>
              </a:rPr>
              <a:t>esitteleminen</a:t>
            </a:r>
            <a:r>
              <a:rPr lang="en-US" sz="4000">
                <a:latin typeface="Georgia Pro"/>
                <a:ea typeface="+mj-lt"/>
                <a:cs typeface="+mj-lt"/>
              </a:rPr>
              <a:t> on </a:t>
            </a:r>
            <a:r>
              <a:rPr lang="en-US" sz="4000" err="1">
                <a:latin typeface="Georgia Pro"/>
                <a:ea typeface="+mj-lt"/>
                <a:cs typeface="+mj-lt"/>
              </a:rPr>
              <a:t>arvokasta</a:t>
            </a:r>
            <a:endParaRPr lang="en-US" sz="4000" err="1">
              <a:latin typeface="Georgia Pro"/>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33CC90-E47C-F0D1-6FB6-B63E5A502519}"/>
              </a:ext>
            </a:extLst>
          </p:cNvPr>
          <p:cNvSpPr>
            <a:spLocks noGrp="1"/>
          </p:cNvSpPr>
          <p:nvPr>
            <p:ph idx="1"/>
          </p:nvPr>
        </p:nvSpPr>
        <p:spPr>
          <a:xfrm>
            <a:off x="838200" y="1426482"/>
            <a:ext cx="10515600" cy="4351338"/>
          </a:xfrm>
        </p:spPr>
        <p:txBody>
          <a:bodyPr vert="horz" lIns="91440" tIns="45720" rIns="91440" bIns="45720" rtlCol="0" anchor="t">
            <a:normAutofit/>
          </a:bodyPr>
          <a:lstStyle/>
          <a:p>
            <a:pPr>
              <a:spcBef>
                <a:spcPct val="0"/>
              </a:spcBef>
            </a:pPr>
            <a:endParaRPr lang="en-US" sz="1800">
              <a:latin typeface="Georgia Pro"/>
              <a:cs typeface="Calibri Light"/>
            </a:endParaRPr>
          </a:p>
          <a:p>
            <a:pPr>
              <a:spcBef>
                <a:spcPct val="0"/>
              </a:spcBef>
            </a:pPr>
            <a:r>
              <a:rPr lang="en-US" sz="1800">
                <a:latin typeface="Georgia Pro"/>
                <a:cs typeface="Calibri Light"/>
              </a:rPr>
              <a:t>Jos </a:t>
            </a:r>
            <a:r>
              <a:rPr lang="en-US" sz="1800" err="1">
                <a:latin typeface="Georgia Pro"/>
                <a:cs typeface="Calibri Light"/>
              </a:rPr>
              <a:t>nollatuloksia</a:t>
            </a:r>
            <a:r>
              <a:rPr lang="en-US" sz="1800">
                <a:latin typeface="Georgia Pro"/>
                <a:cs typeface="Calibri Light"/>
              </a:rPr>
              <a:t> (</a:t>
            </a:r>
            <a:r>
              <a:rPr lang="en-US" sz="1800" err="1">
                <a:latin typeface="Georgia Pro"/>
                <a:cs typeface="Calibri Light"/>
              </a:rPr>
              <a:t>tilastollisesti</a:t>
            </a:r>
            <a:r>
              <a:rPr lang="en-US" sz="1800">
                <a:latin typeface="Georgia Pro"/>
                <a:cs typeface="Calibri Light"/>
              </a:rPr>
              <a:t> </a:t>
            </a:r>
            <a:r>
              <a:rPr lang="en-US" sz="1800" err="1">
                <a:latin typeface="Georgia Pro"/>
                <a:cs typeface="Calibri Light"/>
              </a:rPr>
              <a:t>ei-merkittäviä</a:t>
            </a:r>
            <a:r>
              <a:rPr lang="en-US" sz="1800">
                <a:latin typeface="Georgia Pro"/>
                <a:cs typeface="Calibri Light"/>
              </a:rPr>
              <a:t> </a:t>
            </a:r>
            <a:r>
              <a:rPr lang="en-US" sz="1800" err="1">
                <a:latin typeface="Georgia Pro"/>
                <a:cs typeface="Calibri Light"/>
              </a:rPr>
              <a:t>tuloksia</a:t>
            </a:r>
            <a:r>
              <a:rPr lang="en-US" sz="1800">
                <a:latin typeface="Georgia Pro"/>
                <a:cs typeface="Calibri Light"/>
              </a:rPr>
              <a:t>) </a:t>
            </a:r>
            <a:r>
              <a:rPr lang="en-US" sz="1800" err="1">
                <a:latin typeface="Georgia Pro"/>
                <a:cs typeface="Calibri Light"/>
              </a:rPr>
              <a:t>ei</a:t>
            </a:r>
            <a:r>
              <a:rPr lang="en-US" sz="1800">
                <a:latin typeface="Georgia Pro"/>
                <a:cs typeface="Calibri Light"/>
              </a:rPr>
              <a:t> </a:t>
            </a:r>
            <a:r>
              <a:rPr lang="en-US" sz="1800" err="1">
                <a:latin typeface="Georgia Pro"/>
                <a:cs typeface="Calibri Light"/>
              </a:rPr>
              <a:t>ikinä</a:t>
            </a:r>
            <a:r>
              <a:rPr lang="en-US" sz="1800">
                <a:latin typeface="Georgia Pro"/>
                <a:cs typeface="Calibri Light"/>
              </a:rPr>
              <a:t> </a:t>
            </a:r>
            <a:r>
              <a:rPr lang="en-US" sz="1800" err="1">
                <a:latin typeface="Georgia Pro"/>
                <a:cs typeface="Calibri Light"/>
              </a:rPr>
              <a:t>esitellä</a:t>
            </a:r>
            <a:r>
              <a:rPr lang="en-US" sz="1800">
                <a:latin typeface="Georgia Pro"/>
                <a:cs typeface="Calibri Light"/>
              </a:rPr>
              <a:t>, </a:t>
            </a:r>
            <a:r>
              <a:rPr lang="en-US" sz="1800" err="1">
                <a:latin typeface="Georgia Pro"/>
                <a:cs typeface="Calibri Light"/>
              </a:rPr>
              <a:t>ei</a:t>
            </a:r>
            <a:r>
              <a:rPr lang="en-US" sz="1800">
                <a:latin typeface="Georgia Pro"/>
                <a:cs typeface="Calibri Light"/>
              </a:rPr>
              <a:t> </a:t>
            </a:r>
            <a:r>
              <a:rPr lang="en-US" sz="1800" err="1">
                <a:latin typeface="Georgia Pro"/>
                <a:cs typeface="Calibri Light"/>
              </a:rPr>
              <a:t>saada</a:t>
            </a:r>
            <a:r>
              <a:rPr lang="en-US" sz="1800">
                <a:latin typeface="Georgia Pro"/>
                <a:cs typeface="Calibri Light"/>
              </a:rPr>
              <a:t> </a:t>
            </a:r>
            <a:r>
              <a:rPr lang="en-US" sz="1800" err="1">
                <a:latin typeface="Georgia Pro"/>
                <a:cs typeface="Calibri Light"/>
              </a:rPr>
              <a:t>kokonaisvaltaista</a:t>
            </a:r>
            <a:r>
              <a:rPr lang="en-US" sz="1800">
                <a:latin typeface="Georgia Pro"/>
                <a:cs typeface="Calibri Light"/>
              </a:rPr>
              <a:t> </a:t>
            </a:r>
            <a:r>
              <a:rPr lang="en-US" sz="1800" err="1">
                <a:latin typeface="Georgia Pro"/>
                <a:cs typeface="Calibri Light"/>
              </a:rPr>
              <a:t>käsitystä</a:t>
            </a:r>
            <a:r>
              <a:rPr lang="en-US" sz="1800">
                <a:latin typeface="Georgia Pro"/>
                <a:cs typeface="Calibri Light"/>
              </a:rPr>
              <a:t> </a:t>
            </a:r>
            <a:r>
              <a:rPr lang="en-US" sz="1800" err="1">
                <a:latin typeface="Georgia Pro"/>
                <a:cs typeface="Calibri Light"/>
              </a:rPr>
              <a:t>aiheesta</a:t>
            </a:r>
            <a:r>
              <a:rPr lang="en-US" sz="1800">
                <a:latin typeface="Georgia Pro"/>
                <a:cs typeface="Calibri Light"/>
              </a:rPr>
              <a:t> </a:t>
            </a:r>
            <a:r>
              <a:rPr lang="en-US" sz="1800" err="1">
                <a:latin typeface="Georgia Pro"/>
                <a:cs typeface="Calibri Light"/>
              </a:rPr>
              <a:t>tuotetusta</a:t>
            </a:r>
            <a:r>
              <a:rPr lang="en-US" sz="1800">
                <a:latin typeface="Georgia Pro"/>
                <a:cs typeface="Calibri Light"/>
              </a:rPr>
              <a:t> </a:t>
            </a:r>
            <a:r>
              <a:rPr lang="en-US" sz="1800" err="1">
                <a:latin typeface="Georgia Pro"/>
                <a:cs typeface="Calibri Light"/>
              </a:rPr>
              <a:t>tutkimustiedosta</a:t>
            </a:r>
            <a:r>
              <a:rPr lang="en-US" sz="1800">
                <a:latin typeface="Georgia Pro"/>
                <a:cs typeface="Calibri Light"/>
              </a:rPr>
              <a:t>. </a:t>
            </a:r>
          </a:p>
          <a:p>
            <a:pPr>
              <a:spcBef>
                <a:spcPct val="0"/>
              </a:spcBef>
            </a:pPr>
            <a:r>
              <a:rPr lang="en-US" sz="1800">
                <a:latin typeface="Georgia Pro"/>
                <a:cs typeface="Calibri Light"/>
              </a:rPr>
              <a:t>On </a:t>
            </a:r>
            <a:r>
              <a:rPr lang="en-US" sz="1800" err="1">
                <a:latin typeface="Georgia Pro"/>
                <a:cs typeface="Calibri Light"/>
              </a:rPr>
              <a:t>arvokasta</a:t>
            </a:r>
            <a:r>
              <a:rPr lang="en-US" sz="1800">
                <a:latin typeface="Georgia Pro"/>
                <a:cs typeface="Calibri Light"/>
              </a:rPr>
              <a:t> </a:t>
            </a:r>
            <a:r>
              <a:rPr lang="en-US" sz="1800" err="1">
                <a:latin typeface="Georgia Pro"/>
                <a:cs typeface="Calibri Light"/>
              </a:rPr>
              <a:t>tietää</a:t>
            </a:r>
            <a:r>
              <a:rPr lang="en-US" sz="1800">
                <a:latin typeface="Georgia Pro"/>
                <a:cs typeface="Calibri Light"/>
              </a:rPr>
              <a:t>, </a:t>
            </a:r>
            <a:r>
              <a:rPr lang="en-US" sz="1800" err="1">
                <a:latin typeface="Georgia Pro"/>
                <a:cs typeface="Calibri Light"/>
              </a:rPr>
              <a:t>minkä</a:t>
            </a:r>
            <a:r>
              <a:rPr lang="en-US" sz="1800">
                <a:latin typeface="Georgia Pro"/>
                <a:cs typeface="Calibri Light"/>
              </a:rPr>
              <a:t> </a:t>
            </a:r>
            <a:r>
              <a:rPr lang="en-US" sz="1800" err="1">
                <a:latin typeface="Georgia Pro"/>
                <a:cs typeface="Calibri Light"/>
              </a:rPr>
              <a:t>asioiden</a:t>
            </a:r>
            <a:r>
              <a:rPr lang="en-US" sz="1800">
                <a:latin typeface="Georgia Pro"/>
                <a:cs typeface="Calibri Light"/>
              </a:rPr>
              <a:t> </a:t>
            </a:r>
            <a:r>
              <a:rPr lang="en-US" sz="1800" err="1">
                <a:latin typeface="Georgia Pro"/>
                <a:cs typeface="Calibri Light"/>
              </a:rPr>
              <a:t>välillä</a:t>
            </a:r>
            <a:r>
              <a:rPr lang="en-US" sz="1800">
                <a:latin typeface="Georgia Pro"/>
                <a:cs typeface="Calibri Light"/>
              </a:rPr>
              <a:t> </a:t>
            </a:r>
            <a:r>
              <a:rPr lang="en-US" sz="1800" err="1">
                <a:latin typeface="Georgia Pro"/>
                <a:cs typeface="Calibri Light"/>
              </a:rPr>
              <a:t>ei</a:t>
            </a:r>
            <a:r>
              <a:rPr lang="en-US" sz="1800">
                <a:latin typeface="Georgia Pro"/>
                <a:cs typeface="Calibri Light"/>
              </a:rPr>
              <a:t> ole </a:t>
            </a:r>
            <a:r>
              <a:rPr lang="en-US" sz="1800" err="1">
                <a:latin typeface="Georgia Pro"/>
                <a:cs typeface="Calibri Light"/>
              </a:rPr>
              <a:t>yhteyttä</a:t>
            </a:r>
            <a:r>
              <a:rPr lang="en-US" sz="1800">
                <a:latin typeface="Georgia Pro"/>
                <a:cs typeface="Calibri Light"/>
              </a:rPr>
              <a:t> </a:t>
            </a:r>
            <a:r>
              <a:rPr lang="en-US" sz="1800" err="1">
                <a:latin typeface="Georgia Pro"/>
                <a:cs typeface="Calibri Light"/>
              </a:rPr>
              <a:t>tms</a:t>
            </a:r>
            <a:r>
              <a:rPr lang="en-US" sz="1800">
                <a:latin typeface="Georgia Pro"/>
                <a:cs typeface="Calibri Light"/>
              </a:rPr>
              <a:t>. </a:t>
            </a:r>
          </a:p>
          <a:p>
            <a:pPr>
              <a:spcBef>
                <a:spcPct val="0"/>
              </a:spcBef>
            </a:pPr>
            <a:r>
              <a:rPr lang="en-US" sz="1800" err="1">
                <a:latin typeface="Georgia Pro"/>
                <a:cs typeface="Calibri Light"/>
              </a:rPr>
              <a:t>Nollatulosten</a:t>
            </a:r>
            <a:r>
              <a:rPr lang="en-US" sz="1800">
                <a:latin typeface="Georgia Pro"/>
                <a:cs typeface="Calibri Light"/>
              </a:rPr>
              <a:t> </a:t>
            </a:r>
            <a:r>
              <a:rPr lang="en-US" sz="1800" err="1">
                <a:latin typeface="Georgia Pro"/>
                <a:cs typeface="Calibri Light"/>
              </a:rPr>
              <a:t>raportoiminen</a:t>
            </a:r>
            <a:r>
              <a:rPr lang="en-US" sz="1800">
                <a:latin typeface="Georgia Pro"/>
                <a:cs typeface="Calibri Light"/>
              </a:rPr>
              <a:t> </a:t>
            </a:r>
            <a:r>
              <a:rPr lang="en-US" sz="1800" err="1">
                <a:latin typeface="Georgia Pro"/>
                <a:cs typeface="Calibri Light"/>
              </a:rPr>
              <a:t>voi</a:t>
            </a:r>
            <a:r>
              <a:rPr lang="en-US" sz="1800">
                <a:latin typeface="Georgia Pro"/>
                <a:cs typeface="Calibri Light"/>
              </a:rPr>
              <a:t> </a:t>
            </a:r>
            <a:r>
              <a:rPr lang="en-US" sz="1800" err="1">
                <a:latin typeface="Georgia Pro"/>
                <a:cs typeface="Calibri Light"/>
              </a:rPr>
              <a:t>auttaa</a:t>
            </a:r>
            <a:r>
              <a:rPr lang="en-US" sz="1800">
                <a:latin typeface="Georgia Pro"/>
                <a:cs typeface="Calibri Light"/>
              </a:rPr>
              <a:t> </a:t>
            </a:r>
            <a:r>
              <a:rPr lang="en-US" sz="1800" err="1">
                <a:latin typeface="Georgia Pro"/>
                <a:cs typeface="Calibri Light"/>
              </a:rPr>
              <a:t>muita</a:t>
            </a:r>
            <a:r>
              <a:rPr lang="en-US" sz="1800">
                <a:latin typeface="Georgia Pro"/>
                <a:cs typeface="Calibri Light"/>
              </a:rPr>
              <a:t> </a:t>
            </a:r>
            <a:r>
              <a:rPr lang="en-US" sz="1800" err="1">
                <a:latin typeface="Georgia Pro"/>
                <a:cs typeface="Calibri Light"/>
              </a:rPr>
              <a:t>tutkijoita</a:t>
            </a:r>
            <a:r>
              <a:rPr lang="en-US" sz="1800">
                <a:latin typeface="Georgia Pro"/>
                <a:cs typeface="Calibri Light"/>
              </a:rPr>
              <a:t>: </a:t>
            </a:r>
            <a:r>
              <a:rPr lang="en-US" sz="1800" err="1">
                <a:latin typeface="Georgia Pro"/>
                <a:cs typeface="Calibri Light"/>
              </a:rPr>
              <a:t>nollatulokset</a:t>
            </a:r>
            <a:r>
              <a:rPr lang="en-US" sz="1800">
                <a:latin typeface="Georgia Pro"/>
                <a:cs typeface="Calibri Light"/>
              </a:rPr>
              <a:t> </a:t>
            </a:r>
            <a:r>
              <a:rPr lang="en-US" sz="1800" err="1">
                <a:latin typeface="Georgia Pro"/>
                <a:cs typeface="Calibri Light"/>
              </a:rPr>
              <a:t>kertovat</a:t>
            </a:r>
            <a:r>
              <a:rPr lang="en-US" sz="1800">
                <a:latin typeface="Georgia Pro"/>
                <a:cs typeface="Calibri Light"/>
              </a:rPr>
              <a:t> </a:t>
            </a:r>
            <a:r>
              <a:rPr lang="en-US" sz="1800" err="1">
                <a:latin typeface="Georgia Pro"/>
                <a:cs typeface="Calibri Light"/>
              </a:rPr>
              <a:t>myös</a:t>
            </a:r>
            <a:r>
              <a:rPr lang="en-US" sz="1800">
                <a:latin typeface="Georgia Pro"/>
                <a:cs typeface="Calibri Light"/>
              </a:rPr>
              <a:t> </a:t>
            </a:r>
            <a:r>
              <a:rPr lang="en-US" sz="1800" err="1">
                <a:latin typeface="Georgia Pro"/>
                <a:cs typeface="Calibri Light"/>
              </a:rPr>
              <a:t>siitä</a:t>
            </a:r>
            <a:r>
              <a:rPr lang="en-US" sz="1800">
                <a:latin typeface="Georgia Pro"/>
                <a:cs typeface="Calibri Light"/>
              </a:rPr>
              <a:t>, </a:t>
            </a:r>
            <a:r>
              <a:rPr lang="en-US" sz="1800" err="1">
                <a:latin typeface="Georgia Pro"/>
                <a:cs typeface="Calibri Light"/>
              </a:rPr>
              <a:t>mitä</a:t>
            </a:r>
            <a:r>
              <a:rPr lang="en-US" sz="1800">
                <a:latin typeface="Georgia Pro"/>
                <a:cs typeface="Calibri Light"/>
              </a:rPr>
              <a:t> </a:t>
            </a:r>
            <a:r>
              <a:rPr lang="en-US" sz="1800" err="1">
                <a:latin typeface="Georgia Pro"/>
                <a:cs typeface="Calibri Light"/>
              </a:rPr>
              <a:t>asiasta</a:t>
            </a:r>
            <a:r>
              <a:rPr lang="en-US" sz="1800">
                <a:latin typeface="Georgia Pro"/>
                <a:cs typeface="Calibri Light"/>
              </a:rPr>
              <a:t> </a:t>
            </a:r>
            <a:r>
              <a:rPr lang="en-US" sz="1800" err="1">
                <a:latin typeface="Georgia Pro"/>
                <a:cs typeface="Calibri Light"/>
              </a:rPr>
              <a:t>tiedetään</a:t>
            </a:r>
            <a:r>
              <a:rPr lang="en-US" sz="1800">
                <a:latin typeface="Georgia Pro"/>
                <a:cs typeface="Calibri Light"/>
              </a:rPr>
              <a:t> jo ja </a:t>
            </a:r>
            <a:r>
              <a:rPr lang="en-US" sz="1800" err="1">
                <a:latin typeface="Georgia Pro"/>
                <a:cs typeface="Calibri Light"/>
              </a:rPr>
              <a:t>minkä</a:t>
            </a:r>
            <a:r>
              <a:rPr lang="en-US" sz="1800">
                <a:latin typeface="Georgia Pro"/>
                <a:cs typeface="Calibri Light"/>
              </a:rPr>
              <a:t> </a:t>
            </a:r>
            <a:r>
              <a:rPr lang="en-US" sz="1800" err="1">
                <a:latin typeface="Georgia Pro"/>
                <a:cs typeface="Calibri Light"/>
              </a:rPr>
              <a:t>päälle</a:t>
            </a:r>
            <a:r>
              <a:rPr lang="en-US" sz="1800">
                <a:latin typeface="Georgia Pro"/>
                <a:cs typeface="Calibri Light"/>
              </a:rPr>
              <a:t> </a:t>
            </a:r>
            <a:r>
              <a:rPr lang="en-US" sz="1800" err="1">
                <a:latin typeface="Georgia Pro"/>
                <a:cs typeface="Calibri Light"/>
              </a:rPr>
              <a:t>voi</a:t>
            </a:r>
            <a:r>
              <a:rPr lang="en-US" sz="1800">
                <a:latin typeface="Georgia Pro"/>
                <a:cs typeface="Calibri Light"/>
              </a:rPr>
              <a:t> </a:t>
            </a:r>
            <a:r>
              <a:rPr lang="en-US" sz="1800" err="1">
                <a:latin typeface="Georgia Pro"/>
                <a:cs typeface="Calibri Light"/>
              </a:rPr>
              <a:t>lähteä</a:t>
            </a:r>
            <a:r>
              <a:rPr lang="en-US" sz="1800">
                <a:latin typeface="Georgia Pro"/>
                <a:cs typeface="Calibri Light"/>
              </a:rPr>
              <a:t> </a:t>
            </a:r>
            <a:r>
              <a:rPr lang="en-US" sz="1800" err="1">
                <a:latin typeface="Georgia Pro"/>
                <a:cs typeface="Calibri Light"/>
              </a:rPr>
              <a:t>rakentamaan</a:t>
            </a:r>
            <a:r>
              <a:rPr lang="en-US" sz="1800">
                <a:latin typeface="Georgia Pro"/>
                <a:cs typeface="Calibri Light"/>
              </a:rPr>
              <a:t> </a:t>
            </a:r>
            <a:r>
              <a:rPr lang="en-US" sz="1800" err="1">
                <a:latin typeface="Georgia Pro"/>
                <a:cs typeface="Calibri Light"/>
              </a:rPr>
              <a:t>jatkotutkimusta</a:t>
            </a:r>
            <a:r>
              <a:rPr lang="en-US" sz="1800">
                <a:latin typeface="Georgia Pro"/>
                <a:cs typeface="Calibri Light"/>
              </a:rPr>
              <a:t> </a:t>
            </a:r>
            <a:r>
              <a:rPr lang="en-US" sz="1800" err="1">
                <a:latin typeface="Georgia Pro"/>
                <a:cs typeface="Calibri Light"/>
              </a:rPr>
              <a:t>esimerkiksi</a:t>
            </a:r>
            <a:r>
              <a:rPr lang="en-US" sz="1800">
                <a:latin typeface="Georgia Pro"/>
                <a:cs typeface="Calibri Light"/>
              </a:rPr>
              <a:t> </a:t>
            </a:r>
            <a:r>
              <a:rPr lang="en-US" sz="1800" err="1">
                <a:latin typeface="Georgia Pro"/>
                <a:cs typeface="Calibri Light"/>
              </a:rPr>
              <a:t>kehittämällä</a:t>
            </a:r>
            <a:r>
              <a:rPr lang="en-US" sz="1800">
                <a:latin typeface="Georgia Pro"/>
                <a:cs typeface="Calibri Light"/>
              </a:rPr>
              <a:t> </a:t>
            </a:r>
            <a:r>
              <a:rPr lang="en-US" sz="1800" err="1">
                <a:latin typeface="Georgia Pro"/>
                <a:cs typeface="Calibri Light"/>
              </a:rPr>
              <a:t>hypoteesin</a:t>
            </a:r>
            <a:r>
              <a:rPr lang="en-US" sz="1800">
                <a:latin typeface="Georgia Pro"/>
                <a:cs typeface="Calibri Light"/>
              </a:rPr>
              <a:t> </a:t>
            </a:r>
            <a:r>
              <a:rPr lang="en-US" sz="1800" err="1">
                <a:latin typeface="Georgia Pro"/>
                <a:cs typeface="Calibri Light"/>
              </a:rPr>
              <a:t>löydetyn</a:t>
            </a:r>
            <a:r>
              <a:rPr lang="en-US" sz="1800">
                <a:latin typeface="Georgia Pro"/>
                <a:cs typeface="Calibri Light"/>
              </a:rPr>
              <a:t> </a:t>
            </a:r>
            <a:r>
              <a:rPr lang="en-US" sz="1800" err="1">
                <a:latin typeface="Georgia Pro"/>
                <a:cs typeface="Calibri Light"/>
              </a:rPr>
              <a:t>nollatuloksen</a:t>
            </a:r>
            <a:r>
              <a:rPr lang="en-US" sz="1800">
                <a:latin typeface="Georgia Pro"/>
                <a:cs typeface="Calibri Light"/>
              </a:rPr>
              <a:t> </a:t>
            </a:r>
            <a:r>
              <a:rPr lang="en-US" sz="1800" err="1">
                <a:latin typeface="Georgia Pro"/>
                <a:cs typeface="Calibri Light"/>
              </a:rPr>
              <a:t>perusteella</a:t>
            </a:r>
            <a:r>
              <a:rPr lang="en-US" sz="1800">
                <a:latin typeface="Georgia Pro"/>
                <a:cs typeface="Calibri Light"/>
              </a:rPr>
              <a:t> (</a:t>
            </a:r>
            <a:r>
              <a:rPr lang="en-US" sz="1800" err="1">
                <a:latin typeface="Georgia Pro"/>
                <a:cs typeface="Calibri Light"/>
              </a:rPr>
              <a:t>tosin</a:t>
            </a:r>
            <a:r>
              <a:rPr lang="en-US" sz="1800">
                <a:latin typeface="Georgia Pro"/>
                <a:cs typeface="Calibri Light"/>
              </a:rPr>
              <a:t> </a:t>
            </a:r>
            <a:r>
              <a:rPr lang="en-US" sz="1800" err="1">
                <a:latin typeface="Georgia Pro"/>
                <a:cs typeface="Calibri Light"/>
              </a:rPr>
              <a:t>nollatulokset</a:t>
            </a:r>
            <a:r>
              <a:rPr lang="en-US" sz="1800">
                <a:latin typeface="Georgia Pro"/>
                <a:cs typeface="Calibri Light"/>
              </a:rPr>
              <a:t> </a:t>
            </a:r>
            <a:r>
              <a:rPr lang="en-US" sz="1800" err="1">
                <a:latin typeface="Georgia Pro"/>
                <a:cs typeface="Calibri Light"/>
              </a:rPr>
              <a:t>eivät</a:t>
            </a:r>
            <a:r>
              <a:rPr lang="en-US" sz="1800">
                <a:latin typeface="Georgia Pro"/>
                <a:cs typeface="Calibri Light"/>
              </a:rPr>
              <a:t> </a:t>
            </a:r>
            <a:r>
              <a:rPr lang="en-US" sz="1800" err="1">
                <a:latin typeface="Georgia Pro"/>
                <a:cs typeface="Calibri Light"/>
              </a:rPr>
              <a:t>aina</a:t>
            </a:r>
            <a:r>
              <a:rPr lang="en-US" sz="1800">
                <a:latin typeface="Georgia Pro"/>
                <a:cs typeface="Calibri Light"/>
              </a:rPr>
              <a:t> </a:t>
            </a:r>
            <a:r>
              <a:rPr lang="en-US" sz="1800" err="1">
                <a:latin typeface="Georgia Pro"/>
                <a:cs typeface="Calibri Light"/>
              </a:rPr>
              <a:t>toistu</a:t>
            </a:r>
            <a:r>
              <a:rPr lang="en-US" sz="1800">
                <a:latin typeface="Georgia Pro"/>
                <a:cs typeface="Calibri Light"/>
              </a:rPr>
              <a:t>, </a:t>
            </a:r>
            <a:r>
              <a:rPr lang="en-US" sz="1800" err="1">
                <a:latin typeface="Georgia Pro"/>
                <a:cs typeface="Calibri Light"/>
              </a:rPr>
              <a:t>replikoidu</a:t>
            </a:r>
            <a:r>
              <a:rPr lang="en-US" sz="1800">
                <a:latin typeface="Georgia Pro"/>
                <a:cs typeface="Calibri Light"/>
              </a:rPr>
              <a:t> </a:t>
            </a:r>
            <a:r>
              <a:rPr lang="en-US" sz="1800" err="1">
                <a:latin typeface="Georgia Pro"/>
                <a:cs typeface="Calibri Light"/>
              </a:rPr>
              <a:t>jatkotutkimuksessa</a:t>
            </a:r>
            <a:r>
              <a:rPr lang="en-US" sz="1800">
                <a:latin typeface="Georgia Pro"/>
                <a:cs typeface="Calibri Light"/>
              </a:rPr>
              <a:t>  - </a:t>
            </a:r>
            <a:r>
              <a:rPr lang="en-US" sz="1800" err="1">
                <a:latin typeface="Georgia Pro"/>
                <a:cs typeface="Calibri Light"/>
              </a:rPr>
              <a:t>tämäkin</a:t>
            </a:r>
            <a:r>
              <a:rPr lang="en-US" sz="1800">
                <a:latin typeface="Georgia Pro"/>
                <a:cs typeface="Calibri Light"/>
              </a:rPr>
              <a:t> on </a:t>
            </a:r>
            <a:r>
              <a:rPr lang="en-US" sz="1800" err="1">
                <a:latin typeface="Georgia Pro"/>
                <a:cs typeface="Calibri Light"/>
              </a:rPr>
              <a:t>mielenkiintoista</a:t>
            </a:r>
            <a:r>
              <a:rPr lang="en-US" sz="1800">
                <a:latin typeface="Georgia Pro"/>
                <a:cs typeface="Calibri Light"/>
              </a:rPr>
              <a:t>). </a:t>
            </a:r>
          </a:p>
          <a:p>
            <a:pPr>
              <a:spcBef>
                <a:spcPct val="0"/>
              </a:spcBef>
            </a:pPr>
            <a:r>
              <a:rPr lang="en-US" sz="1800">
                <a:latin typeface="Georgia Pro"/>
                <a:ea typeface="+mn-lt"/>
                <a:cs typeface="+mn-lt"/>
              </a:rPr>
              <a:t>Jos </a:t>
            </a:r>
            <a:r>
              <a:rPr lang="en-US" sz="1800" err="1">
                <a:latin typeface="Georgia Pro"/>
                <a:ea typeface="+mn-lt"/>
                <a:cs typeface="+mn-lt"/>
              </a:rPr>
              <a:t>tutkimus</a:t>
            </a:r>
            <a:r>
              <a:rPr lang="en-US" sz="1800">
                <a:latin typeface="Georgia Pro"/>
                <a:ea typeface="+mn-lt"/>
                <a:cs typeface="+mn-lt"/>
              </a:rPr>
              <a:t> on jo </a:t>
            </a:r>
            <a:r>
              <a:rPr lang="en-US" sz="1800" err="1">
                <a:latin typeface="Georgia Pro"/>
                <a:ea typeface="+mn-lt"/>
                <a:cs typeface="+mn-lt"/>
              </a:rPr>
              <a:t>tehty</a:t>
            </a:r>
            <a:r>
              <a:rPr lang="en-US" sz="1800">
                <a:latin typeface="Georgia Pro"/>
                <a:ea typeface="+mn-lt"/>
                <a:cs typeface="+mn-lt"/>
              </a:rPr>
              <a:t> </a:t>
            </a:r>
            <a:r>
              <a:rPr lang="en-US" sz="1800" err="1">
                <a:latin typeface="Georgia Pro"/>
                <a:ea typeface="+mn-lt"/>
                <a:cs typeface="+mn-lt"/>
              </a:rPr>
              <a:t>eikä</a:t>
            </a:r>
            <a:r>
              <a:rPr lang="en-US" sz="1800">
                <a:latin typeface="Georgia Pro"/>
                <a:ea typeface="+mn-lt"/>
                <a:cs typeface="+mn-lt"/>
              </a:rPr>
              <a:t> </a:t>
            </a:r>
            <a:r>
              <a:rPr lang="en-US" sz="1800" err="1">
                <a:latin typeface="Georgia Pro"/>
                <a:ea typeface="+mn-lt"/>
                <a:cs typeface="+mn-lt"/>
              </a:rPr>
              <a:t>tilastollisesti</a:t>
            </a:r>
            <a:r>
              <a:rPr lang="en-US" sz="1800">
                <a:latin typeface="Georgia Pro"/>
                <a:ea typeface="+mn-lt"/>
                <a:cs typeface="+mn-lt"/>
              </a:rPr>
              <a:t> </a:t>
            </a:r>
            <a:r>
              <a:rPr lang="en-US" sz="1800" err="1">
                <a:latin typeface="Georgia Pro"/>
                <a:ea typeface="+mn-lt"/>
                <a:cs typeface="+mn-lt"/>
              </a:rPr>
              <a:t>merkittäviä</a:t>
            </a:r>
            <a:r>
              <a:rPr lang="en-US" sz="1800">
                <a:latin typeface="Georgia Pro"/>
                <a:ea typeface="+mn-lt"/>
                <a:cs typeface="+mn-lt"/>
              </a:rPr>
              <a:t> </a:t>
            </a:r>
            <a:r>
              <a:rPr lang="en-US" sz="1800" err="1">
                <a:latin typeface="Georgia Pro"/>
                <a:ea typeface="+mn-lt"/>
                <a:cs typeface="+mn-lt"/>
              </a:rPr>
              <a:t>tuloksia</a:t>
            </a:r>
            <a:r>
              <a:rPr lang="en-US" sz="1800">
                <a:latin typeface="Georgia Pro"/>
                <a:ea typeface="+mn-lt"/>
                <a:cs typeface="+mn-lt"/>
              </a:rPr>
              <a:t> ole </a:t>
            </a:r>
            <a:r>
              <a:rPr lang="en-US" sz="1800" err="1">
                <a:latin typeface="Georgia Pro"/>
                <a:ea typeface="+mn-lt"/>
                <a:cs typeface="+mn-lt"/>
              </a:rPr>
              <a:t>löydetty</a:t>
            </a:r>
            <a:r>
              <a:rPr lang="en-US" sz="1800">
                <a:latin typeface="Georgia Pro"/>
                <a:ea typeface="+mn-lt"/>
                <a:cs typeface="+mn-lt"/>
              </a:rPr>
              <a:t>, </a:t>
            </a:r>
            <a:r>
              <a:rPr lang="en-US" sz="1800" err="1">
                <a:latin typeface="Georgia Pro"/>
                <a:ea typeface="+mn-lt"/>
                <a:cs typeface="+mn-lt"/>
              </a:rPr>
              <a:t>muut</a:t>
            </a:r>
            <a:r>
              <a:rPr lang="en-US" sz="1800">
                <a:latin typeface="Georgia Pro"/>
                <a:ea typeface="+mn-lt"/>
                <a:cs typeface="+mn-lt"/>
              </a:rPr>
              <a:t> </a:t>
            </a:r>
            <a:r>
              <a:rPr lang="en-US" sz="1800" err="1">
                <a:latin typeface="Georgia Pro"/>
                <a:ea typeface="+mn-lt"/>
                <a:cs typeface="+mn-lt"/>
              </a:rPr>
              <a:t>tutkijat</a:t>
            </a:r>
            <a:r>
              <a:rPr lang="en-US" sz="1800">
                <a:latin typeface="Georgia Pro"/>
                <a:ea typeface="+mn-lt"/>
                <a:cs typeface="+mn-lt"/>
              </a:rPr>
              <a:t> </a:t>
            </a:r>
            <a:r>
              <a:rPr lang="en-US" sz="1800" err="1">
                <a:latin typeface="Georgia Pro"/>
                <a:ea typeface="+mn-lt"/>
                <a:cs typeface="+mn-lt"/>
              </a:rPr>
              <a:t>voivat</a:t>
            </a:r>
            <a:r>
              <a:rPr lang="en-US" sz="1800">
                <a:latin typeface="Georgia Pro"/>
                <a:ea typeface="+mn-lt"/>
                <a:cs typeface="+mn-lt"/>
              </a:rPr>
              <a:t> </a:t>
            </a:r>
            <a:r>
              <a:rPr lang="en-US" sz="1800" err="1">
                <a:latin typeface="Georgia Pro"/>
                <a:ea typeface="+mn-lt"/>
                <a:cs typeface="+mn-lt"/>
              </a:rPr>
              <a:t>halutessaan</a:t>
            </a:r>
            <a:r>
              <a:rPr lang="en-US" sz="1800">
                <a:latin typeface="Georgia Pro"/>
                <a:ea typeface="+mn-lt"/>
                <a:cs typeface="+mn-lt"/>
              </a:rPr>
              <a:t> </a:t>
            </a:r>
            <a:r>
              <a:rPr lang="en-US" sz="1800" err="1">
                <a:latin typeface="Georgia Pro"/>
                <a:ea typeface="+mn-lt"/>
                <a:cs typeface="+mn-lt"/>
              </a:rPr>
              <a:t>keskittyä</a:t>
            </a:r>
            <a:r>
              <a:rPr lang="en-US" sz="1800">
                <a:latin typeface="Georgia Pro"/>
                <a:ea typeface="+mn-lt"/>
                <a:cs typeface="+mn-lt"/>
              </a:rPr>
              <a:t> </a:t>
            </a:r>
            <a:r>
              <a:rPr lang="en-US" sz="1800" err="1">
                <a:latin typeface="Georgia Pro"/>
                <a:ea typeface="+mn-lt"/>
                <a:cs typeface="+mn-lt"/>
              </a:rPr>
              <a:t>muihin</a:t>
            </a:r>
            <a:r>
              <a:rPr lang="en-US" sz="1800">
                <a:latin typeface="Georgia Pro"/>
                <a:ea typeface="+mn-lt"/>
                <a:cs typeface="+mn-lt"/>
              </a:rPr>
              <a:t> </a:t>
            </a:r>
            <a:r>
              <a:rPr lang="en-US" sz="1800" err="1">
                <a:latin typeface="Georgia Pro"/>
                <a:ea typeface="+mn-lt"/>
                <a:cs typeface="+mn-lt"/>
              </a:rPr>
              <a:t>asioihin</a:t>
            </a:r>
            <a:r>
              <a:rPr lang="en-US" sz="1800">
                <a:latin typeface="Georgia Pro"/>
                <a:ea typeface="+mn-lt"/>
                <a:cs typeface="+mn-lt"/>
              </a:rPr>
              <a:t> saman </a:t>
            </a:r>
            <a:r>
              <a:rPr lang="en-US" sz="1800" err="1">
                <a:latin typeface="Georgia Pro"/>
                <a:ea typeface="+mn-lt"/>
                <a:cs typeface="+mn-lt"/>
              </a:rPr>
              <a:t>tutkimuksen</a:t>
            </a:r>
            <a:r>
              <a:rPr lang="en-US" sz="1800">
                <a:latin typeface="Georgia Pro"/>
                <a:ea typeface="+mn-lt"/>
                <a:cs typeface="+mn-lt"/>
              </a:rPr>
              <a:t> </a:t>
            </a:r>
            <a:r>
              <a:rPr lang="en-US" sz="1800" err="1">
                <a:latin typeface="Georgia Pro"/>
                <a:ea typeface="+mn-lt"/>
                <a:cs typeface="+mn-lt"/>
              </a:rPr>
              <a:t>toistamisen</a:t>
            </a:r>
            <a:r>
              <a:rPr lang="en-US" sz="1800">
                <a:latin typeface="Georgia Pro"/>
                <a:ea typeface="+mn-lt"/>
                <a:cs typeface="+mn-lt"/>
              </a:rPr>
              <a:t> </a:t>
            </a:r>
            <a:r>
              <a:rPr lang="en-US" sz="1800" err="1">
                <a:latin typeface="Georgia Pro"/>
                <a:ea typeface="+mn-lt"/>
                <a:cs typeface="+mn-lt"/>
              </a:rPr>
              <a:t>sijaan</a:t>
            </a:r>
            <a:r>
              <a:rPr lang="en-US" sz="1800">
                <a:latin typeface="Georgia Pro"/>
                <a:ea typeface="+mn-lt"/>
                <a:cs typeface="+mn-lt"/>
              </a:rPr>
              <a:t>.</a:t>
            </a:r>
            <a:endParaRPr lang="en-US" sz="1800">
              <a:latin typeface="Georgia Pro"/>
              <a:cs typeface="Calibri Light"/>
            </a:endParaRPr>
          </a:p>
          <a:p>
            <a:pPr>
              <a:spcBef>
                <a:spcPct val="0"/>
              </a:spcBef>
            </a:pPr>
            <a:r>
              <a:rPr lang="en-US" sz="1800" err="1">
                <a:latin typeface="Georgia Pro"/>
                <a:ea typeface="+mn-lt"/>
                <a:cs typeface="+mn-lt"/>
              </a:rPr>
              <a:t>Nollatulosten</a:t>
            </a:r>
            <a:r>
              <a:rPr lang="en-US" sz="1800">
                <a:latin typeface="Georgia Pro"/>
                <a:ea typeface="+mn-lt"/>
                <a:cs typeface="+mn-lt"/>
              </a:rPr>
              <a:t> </a:t>
            </a:r>
            <a:r>
              <a:rPr lang="en-US" sz="1800" err="1">
                <a:latin typeface="Georgia Pro"/>
                <a:ea typeface="+mn-lt"/>
                <a:cs typeface="+mn-lt"/>
              </a:rPr>
              <a:t>jakaminen</a:t>
            </a:r>
            <a:r>
              <a:rPr lang="en-US" sz="1800">
                <a:latin typeface="Georgia Pro"/>
                <a:ea typeface="+mn-lt"/>
                <a:cs typeface="+mn-lt"/>
              </a:rPr>
              <a:t> </a:t>
            </a:r>
            <a:r>
              <a:rPr lang="en-US" sz="1800" err="1">
                <a:latin typeface="Georgia Pro"/>
                <a:ea typeface="+mn-lt"/>
                <a:cs typeface="+mn-lt"/>
              </a:rPr>
              <a:t>edistää</a:t>
            </a:r>
            <a:r>
              <a:rPr lang="en-US" sz="1800">
                <a:latin typeface="Georgia Pro"/>
                <a:ea typeface="+mn-lt"/>
                <a:cs typeface="+mn-lt"/>
              </a:rPr>
              <a:t> </a:t>
            </a:r>
            <a:r>
              <a:rPr lang="en-US" sz="1800" err="1">
                <a:latin typeface="Georgia Pro"/>
                <a:ea typeface="+mn-lt"/>
                <a:cs typeface="+mn-lt"/>
              </a:rPr>
              <a:t>avoimuuden</a:t>
            </a:r>
            <a:r>
              <a:rPr lang="en-US" sz="1800">
                <a:latin typeface="Georgia Pro"/>
                <a:ea typeface="+mn-lt"/>
                <a:cs typeface="+mn-lt"/>
              </a:rPr>
              <a:t> ja </a:t>
            </a:r>
            <a:r>
              <a:rPr lang="en-US" sz="1800" err="1">
                <a:latin typeface="Georgia Pro"/>
                <a:ea typeface="+mn-lt"/>
                <a:cs typeface="+mn-lt"/>
              </a:rPr>
              <a:t>rehellisyyden</a:t>
            </a:r>
            <a:r>
              <a:rPr lang="en-US" sz="1800">
                <a:latin typeface="Georgia Pro"/>
                <a:ea typeface="+mn-lt"/>
                <a:cs typeface="+mn-lt"/>
              </a:rPr>
              <a:t> </a:t>
            </a:r>
            <a:r>
              <a:rPr lang="en-US" sz="1800" err="1">
                <a:latin typeface="Georgia Pro"/>
                <a:ea typeface="+mn-lt"/>
                <a:cs typeface="+mn-lt"/>
              </a:rPr>
              <a:t>kulttuuria</a:t>
            </a:r>
            <a:r>
              <a:rPr lang="en-US" sz="1800">
                <a:latin typeface="Georgia Pro"/>
                <a:ea typeface="+mn-lt"/>
                <a:cs typeface="+mn-lt"/>
              </a:rPr>
              <a:t> </a:t>
            </a:r>
            <a:r>
              <a:rPr lang="en-US" sz="1800" err="1">
                <a:latin typeface="Georgia Pro"/>
                <a:ea typeface="+mn-lt"/>
                <a:cs typeface="+mn-lt"/>
              </a:rPr>
              <a:t>tieteellisessä</a:t>
            </a:r>
            <a:r>
              <a:rPr lang="en-US" sz="1800">
                <a:latin typeface="Georgia Pro"/>
                <a:ea typeface="+mn-lt"/>
                <a:cs typeface="+mn-lt"/>
              </a:rPr>
              <a:t> </a:t>
            </a:r>
            <a:r>
              <a:rPr lang="en-US" sz="1800" err="1">
                <a:latin typeface="Georgia Pro"/>
                <a:ea typeface="+mn-lt"/>
                <a:cs typeface="+mn-lt"/>
              </a:rPr>
              <a:t>tutkimuksessa</a:t>
            </a:r>
            <a:r>
              <a:rPr lang="en-US" sz="1800">
                <a:latin typeface="Georgia Pro"/>
                <a:ea typeface="+mn-lt"/>
                <a:cs typeface="+mn-lt"/>
              </a:rPr>
              <a:t>, </a:t>
            </a:r>
            <a:r>
              <a:rPr lang="en-US" sz="1800" err="1">
                <a:latin typeface="Georgia Pro"/>
                <a:ea typeface="+mn-lt"/>
                <a:cs typeface="+mn-lt"/>
              </a:rPr>
              <a:t>mikä</a:t>
            </a:r>
            <a:r>
              <a:rPr lang="en-US" sz="1800">
                <a:latin typeface="Georgia Pro"/>
                <a:ea typeface="+mn-lt"/>
                <a:cs typeface="+mn-lt"/>
              </a:rPr>
              <a:t> </a:t>
            </a:r>
            <a:r>
              <a:rPr lang="en-US" sz="1800" err="1">
                <a:latin typeface="Georgia Pro"/>
                <a:ea typeface="+mn-lt"/>
                <a:cs typeface="+mn-lt"/>
              </a:rPr>
              <a:t>edistää</a:t>
            </a:r>
            <a:r>
              <a:rPr lang="en-US" sz="1800">
                <a:latin typeface="Georgia Pro"/>
                <a:ea typeface="+mn-lt"/>
                <a:cs typeface="+mn-lt"/>
              </a:rPr>
              <a:t> </a:t>
            </a:r>
            <a:r>
              <a:rPr lang="en-US" sz="1800" err="1">
                <a:latin typeface="Georgia Pro"/>
                <a:ea typeface="+mn-lt"/>
                <a:cs typeface="+mn-lt"/>
              </a:rPr>
              <a:t>kokonaisvaltaisemman</a:t>
            </a:r>
            <a:r>
              <a:rPr lang="en-US" sz="1800">
                <a:latin typeface="Georgia Pro"/>
                <a:ea typeface="+mn-lt"/>
                <a:cs typeface="+mn-lt"/>
              </a:rPr>
              <a:t> </a:t>
            </a:r>
            <a:r>
              <a:rPr lang="en-US" sz="1800" err="1">
                <a:latin typeface="Georgia Pro"/>
                <a:ea typeface="+mn-lt"/>
                <a:cs typeface="+mn-lt"/>
              </a:rPr>
              <a:t>tietokentän</a:t>
            </a:r>
            <a:r>
              <a:rPr lang="en-US" sz="1800">
                <a:latin typeface="Georgia Pro"/>
                <a:ea typeface="+mn-lt"/>
                <a:cs typeface="+mn-lt"/>
              </a:rPr>
              <a:t> ja </a:t>
            </a:r>
            <a:r>
              <a:rPr lang="en-US" sz="1800" err="1">
                <a:latin typeface="Georgia Pro"/>
                <a:ea typeface="+mn-lt"/>
                <a:cs typeface="+mn-lt"/>
              </a:rPr>
              <a:t>käsityksen</a:t>
            </a:r>
            <a:r>
              <a:rPr lang="en-US" sz="1800">
                <a:latin typeface="Georgia Pro"/>
                <a:ea typeface="+mn-lt"/>
                <a:cs typeface="+mn-lt"/>
              </a:rPr>
              <a:t> </a:t>
            </a:r>
            <a:r>
              <a:rPr lang="en-US" sz="1800" err="1">
                <a:latin typeface="Georgia Pro"/>
                <a:ea typeface="+mn-lt"/>
                <a:cs typeface="+mn-lt"/>
              </a:rPr>
              <a:t>rakentumista</a:t>
            </a:r>
            <a:r>
              <a:rPr lang="en-US" sz="1800">
                <a:latin typeface="Georgia Pro"/>
                <a:ea typeface="+mn-lt"/>
                <a:cs typeface="+mn-lt"/>
              </a:rPr>
              <a:t> </a:t>
            </a:r>
            <a:r>
              <a:rPr lang="en-US" sz="1800" err="1">
                <a:latin typeface="Georgia Pro"/>
                <a:ea typeface="+mn-lt"/>
                <a:cs typeface="+mn-lt"/>
              </a:rPr>
              <a:t>tutkittavasta</a:t>
            </a:r>
            <a:r>
              <a:rPr lang="en-US" sz="1800">
                <a:latin typeface="Georgia Pro"/>
                <a:ea typeface="+mn-lt"/>
                <a:cs typeface="+mn-lt"/>
              </a:rPr>
              <a:t> </a:t>
            </a:r>
            <a:r>
              <a:rPr lang="en-US" sz="1800" err="1">
                <a:latin typeface="Georgia Pro"/>
                <a:ea typeface="+mn-lt"/>
                <a:cs typeface="+mn-lt"/>
              </a:rPr>
              <a:t>aiheesta</a:t>
            </a:r>
            <a:endParaRPr lang="en-US" sz="1800" err="1">
              <a:latin typeface="Georgia Pro"/>
              <a:cs typeface="Calibri"/>
            </a:endParaRPr>
          </a:p>
          <a:p>
            <a:pPr>
              <a:spcBef>
                <a:spcPct val="0"/>
              </a:spcBef>
            </a:pPr>
            <a:endParaRPr lang="en-US" sz="1800">
              <a:latin typeface="Georgia Pro"/>
              <a:cs typeface="Calibri Light"/>
            </a:endParaRPr>
          </a:p>
          <a:p>
            <a:pPr>
              <a:spcBef>
                <a:spcPct val="0"/>
              </a:spcBef>
            </a:pPr>
            <a:r>
              <a:rPr lang="en-US" sz="1800">
                <a:latin typeface="Georgia Pro"/>
                <a:cs typeface="Calibri Light"/>
              </a:rPr>
              <a:t>Ei </a:t>
            </a:r>
            <a:r>
              <a:rPr lang="en-US" sz="1800" err="1">
                <a:latin typeface="Georgia Pro"/>
                <a:cs typeface="Calibri Light"/>
              </a:rPr>
              <a:t>tarvitse</a:t>
            </a:r>
            <a:r>
              <a:rPr lang="en-US" sz="1800">
                <a:latin typeface="Georgia Pro"/>
                <a:cs typeface="Calibri Light"/>
              </a:rPr>
              <a:t> </a:t>
            </a:r>
            <a:r>
              <a:rPr lang="en-US" sz="1800" err="1">
                <a:latin typeface="Georgia Pro"/>
                <a:cs typeface="Calibri Light"/>
              </a:rPr>
              <a:t>siis</a:t>
            </a:r>
            <a:r>
              <a:rPr lang="en-US" sz="1800">
                <a:latin typeface="Georgia Pro"/>
                <a:cs typeface="Calibri Light"/>
              </a:rPr>
              <a:t> </a:t>
            </a:r>
            <a:r>
              <a:rPr lang="en-US" sz="1800" err="1">
                <a:latin typeface="Georgia Pro"/>
                <a:cs typeface="Calibri Light"/>
              </a:rPr>
              <a:t>esitellä</a:t>
            </a:r>
            <a:r>
              <a:rPr lang="en-US" sz="1800">
                <a:latin typeface="Georgia Pro"/>
                <a:cs typeface="Calibri Light"/>
              </a:rPr>
              <a:t> </a:t>
            </a:r>
            <a:r>
              <a:rPr lang="en-US" sz="1800" err="1">
                <a:latin typeface="Georgia Pro"/>
                <a:cs typeface="Calibri Light"/>
              </a:rPr>
              <a:t>tilastollisesti</a:t>
            </a:r>
            <a:r>
              <a:rPr lang="en-US" sz="1800">
                <a:latin typeface="Georgia Pro"/>
                <a:cs typeface="Calibri Light"/>
              </a:rPr>
              <a:t> </a:t>
            </a:r>
            <a:r>
              <a:rPr lang="en-US" sz="1800" err="1">
                <a:latin typeface="Georgia Pro"/>
                <a:cs typeface="Calibri Light"/>
              </a:rPr>
              <a:t>merkittävää</a:t>
            </a:r>
            <a:r>
              <a:rPr lang="en-US" sz="1800">
                <a:latin typeface="Georgia Pro"/>
                <a:cs typeface="Calibri Light"/>
              </a:rPr>
              <a:t> </a:t>
            </a:r>
            <a:r>
              <a:rPr lang="en-US" sz="1800" err="1">
                <a:latin typeface="Georgia Pro"/>
                <a:cs typeface="Calibri Light"/>
              </a:rPr>
              <a:t>määrällistä</a:t>
            </a:r>
            <a:r>
              <a:rPr lang="en-US" sz="1800">
                <a:latin typeface="Georgia Pro"/>
                <a:cs typeface="Calibri Light"/>
              </a:rPr>
              <a:t> </a:t>
            </a:r>
            <a:r>
              <a:rPr lang="en-US" sz="1800" err="1">
                <a:latin typeface="Georgia Pro"/>
                <a:cs typeface="Calibri Light"/>
              </a:rPr>
              <a:t>tulosta</a:t>
            </a:r>
            <a:r>
              <a:rPr lang="en-US" sz="1800">
                <a:latin typeface="Georgia Pro"/>
                <a:cs typeface="Calibri Light"/>
              </a:rPr>
              <a:t> </a:t>
            </a:r>
            <a:r>
              <a:rPr lang="en-US" sz="1800" err="1">
                <a:latin typeface="Georgia Pro"/>
                <a:cs typeface="Calibri Light"/>
              </a:rPr>
              <a:t>laadullisen</a:t>
            </a:r>
            <a:r>
              <a:rPr lang="en-US" sz="1800">
                <a:latin typeface="Georgia Pro"/>
                <a:cs typeface="Calibri Light"/>
              </a:rPr>
              <a:t> </a:t>
            </a:r>
            <a:r>
              <a:rPr lang="en-US" sz="1800" err="1">
                <a:latin typeface="Georgia Pro"/>
                <a:cs typeface="Calibri Light"/>
              </a:rPr>
              <a:t>synteesin</a:t>
            </a:r>
            <a:r>
              <a:rPr lang="en-US" sz="1800">
                <a:latin typeface="Georgia Pro"/>
                <a:cs typeface="Calibri Light"/>
              </a:rPr>
              <a:t> </a:t>
            </a:r>
            <a:r>
              <a:rPr lang="en-US" sz="1800" err="1">
                <a:latin typeface="Georgia Pro"/>
                <a:cs typeface="Calibri Light"/>
              </a:rPr>
              <a:t>kanssa</a:t>
            </a:r>
            <a:endParaRPr lang="en-US" sz="1800">
              <a:latin typeface="Georgia Pro"/>
              <a:cs typeface="Calibri"/>
            </a:endParaRPr>
          </a:p>
          <a:p>
            <a:pPr>
              <a:spcBef>
                <a:spcPct val="0"/>
              </a:spcBef>
            </a:pPr>
            <a:endParaRPr lang="en-US" sz="1800">
              <a:latin typeface="Calibri Light"/>
              <a:cs typeface="Calibri Light"/>
            </a:endParaRPr>
          </a:p>
          <a:p>
            <a:endParaRPr lang="en-US" sz="1800">
              <a:cs typeface="Calibri"/>
            </a:endParaRPr>
          </a:p>
        </p:txBody>
      </p:sp>
    </p:spTree>
    <p:extLst>
      <p:ext uri="{BB962C8B-B14F-4D97-AF65-F5344CB8AC3E}">
        <p14:creationId xmlns:p14="http://schemas.microsoft.com/office/powerpoint/2010/main" val="94790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0DEAEF-2B96-B2E7-6C16-9FF2A0661E0B}"/>
              </a:ext>
            </a:extLst>
          </p:cNvPr>
          <p:cNvSpPr>
            <a:spLocks noGrp="1"/>
          </p:cNvSpPr>
          <p:nvPr>
            <p:ph type="title"/>
          </p:nvPr>
        </p:nvSpPr>
        <p:spPr>
          <a:xfrm>
            <a:off x="838200" y="365125"/>
            <a:ext cx="10515600" cy="1325563"/>
          </a:xfrm>
        </p:spPr>
        <p:txBody>
          <a:bodyPr>
            <a:normAutofit/>
          </a:bodyPr>
          <a:lstStyle/>
          <a:p>
            <a:r>
              <a:rPr lang="en-US" sz="4100">
                <a:latin typeface="Georgia Pro"/>
                <a:cs typeface="Calibri Light"/>
              </a:rPr>
              <a:t>Kaksi </a:t>
            </a:r>
            <a:r>
              <a:rPr lang="en-US" sz="4100" err="1">
                <a:latin typeface="Georgia Pro"/>
                <a:cs typeface="Calibri Light"/>
              </a:rPr>
              <a:t>esimerkkiä</a:t>
            </a:r>
            <a:r>
              <a:rPr lang="en-US" sz="4100">
                <a:latin typeface="Georgia Pro"/>
                <a:cs typeface="Calibri Light"/>
              </a:rPr>
              <a:t>, </a:t>
            </a:r>
            <a:r>
              <a:rPr lang="en-US" sz="4100" err="1">
                <a:latin typeface="Georgia Pro"/>
                <a:cs typeface="Calibri Light"/>
              </a:rPr>
              <a:t>miten</a:t>
            </a:r>
            <a:r>
              <a:rPr lang="en-US" sz="4100">
                <a:latin typeface="Georgia Pro"/>
                <a:cs typeface="Calibri Light"/>
              </a:rPr>
              <a:t> </a:t>
            </a:r>
            <a:r>
              <a:rPr lang="en-US" sz="4100" err="1">
                <a:latin typeface="Georgia Pro"/>
                <a:cs typeface="Calibri Light"/>
              </a:rPr>
              <a:t>lähestyä</a:t>
            </a:r>
            <a:r>
              <a:rPr lang="en-US" sz="4100">
                <a:latin typeface="Georgia Pro"/>
                <a:cs typeface="Calibri Light"/>
              </a:rPr>
              <a:t> </a:t>
            </a:r>
            <a:r>
              <a:rPr lang="en-US" sz="4100" err="1">
                <a:latin typeface="Georgia Pro"/>
                <a:cs typeface="Calibri Light"/>
              </a:rPr>
              <a:t>laadullisen</a:t>
            </a:r>
            <a:r>
              <a:rPr lang="en-US" sz="4100">
                <a:latin typeface="Georgia Pro"/>
                <a:cs typeface="Calibri Light"/>
              </a:rPr>
              <a:t> </a:t>
            </a:r>
            <a:r>
              <a:rPr lang="en-US" sz="4100" err="1">
                <a:latin typeface="Georgia Pro"/>
                <a:cs typeface="Calibri Light"/>
              </a:rPr>
              <a:t>synteesin</a:t>
            </a:r>
            <a:r>
              <a:rPr lang="en-US" sz="4100">
                <a:latin typeface="Georgia Pro"/>
                <a:cs typeface="Calibri Light"/>
              </a:rPr>
              <a:t> ja </a:t>
            </a:r>
            <a:r>
              <a:rPr lang="en-US" sz="4100" err="1">
                <a:latin typeface="Georgia Pro"/>
                <a:cs typeface="Calibri Light"/>
              </a:rPr>
              <a:t>määrällisen</a:t>
            </a:r>
            <a:r>
              <a:rPr lang="en-US" sz="4100">
                <a:latin typeface="Georgia Pro"/>
                <a:cs typeface="Calibri Light"/>
              </a:rPr>
              <a:t> </a:t>
            </a:r>
            <a:r>
              <a:rPr lang="en-US" sz="4100" err="1">
                <a:latin typeface="Georgia Pro"/>
                <a:cs typeface="Calibri Light"/>
              </a:rPr>
              <a:t>tuloksen</a:t>
            </a:r>
            <a:r>
              <a:rPr lang="en-US" sz="4100">
                <a:latin typeface="Georgia Pro"/>
                <a:cs typeface="Calibri Light"/>
              </a:rPr>
              <a:t> </a:t>
            </a:r>
            <a:r>
              <a:rPr lang="en-US" sz="4100" err="1">
                <a:latin typeface="Georgia Pro"/>
                <a:cs typeface="Calibri Light"/>
              </a:rPr>
              <a:t>suhdetta</a:t>
            </a:r>
            <a:endParaRPr lang="en-US" sz="4100" err="1">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83D9B7-577A-487C-6678-C276D8A61608}"/>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2000" err="1">
                <a:latin typeface="Georgia Pro"/>
                <a:ea typeface="Calibri" panose="020F0502020204030204"/>
                <a:cs typeface="Calibri" panose="020F0502020204030204"/>
              </a:rPr>
              <a:t>Assimilaatio</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määrälliset</a:t>
            </a:r>
            <a:r>
              <a:rPr lang="en-US" sz="2000">
                <a:latin typeface="Georgia Pro"/>
                <a:ea typeface="Calibri" panose="020F0502020204030204"/>
                <a:cs typeface="Calibri" panose="020F0502020204030204"/>
              </a:rPr>
              <a:t> ja </a:t>
            </a:r>
            <a:r>
              <a:rPr lang="en-US" sz="2000" err="1">
                <a:latin typeface="Georgia Pro"/>
                <a:ea typeface="Calibri" panose="020F0502020204030204"/>
                <a:cs typeface="Calibri" panose="020F0502020204030204"/>
              </a:rPr>
              <a:t>laadulliset</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tulokset</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sulautetaan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yhteen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Assimilaatio</a:t>
            </a:r>
            <a:r>
              <a:rPr lang="en-US" sz="2000">
                <a:latin typeface="Georgia Pro"/>
                <a:ea typeface="Calibri" panose="020F0502020204030204"/>
                <a:cs typeface="Calibri" panose="020F0502020204030204"/>
              </a:rPr>
              <a:t> on </a:t>
            </a:r>
            <a:r>
              <a:rPr lang="en-US" sz="2000" err="1">
                <a:latin typeface="Georgia Pro"/>
                <a:ea typeface="Calibri" panose="020F0502020204030204"/>
                <a:cs typeface="Calibri" panose="020F0502020204030204"/>
              </a:rPr>
              <a:t>mahdollinen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jos</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laadulliset</a:t>
            </a:r>
            <a:r>
              <a:rPr lang="en-US" sz="2000">
                <a:latin typeface="Georgia Pro"/>
                <a:ea typeface="Calibri" panose="020F0502020204030204"/>
                <a:cs typeface="Calibri" panose="020F0502020204030204"/>
              </a:rPr>
              <a:t> ja </a:t>
            </a:r>
            <a:r>
              <a:rPr lang="en-US" sz="2000" err="1">
                <a:latin typeface="Georgia Pro"/>
                <a:ea typeface="Calibri" panose="020F0502020204030204"/>
                <a:cs typeface="Calibri" panose="020F0502020204030204"/>
              </a:rPr>
              <a:t>määrälliset</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tulokset</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vahvistavat</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toisiaan</a:t>
            </a:r>
            <a:r>
              <a:rPr lang="en-US" sz="2000">
                <a:latin typeface="Georgia Pro"/>
                <a:ea typeface="Calibri" panose="020F0502020204030204"/>
                <a:cs typeface="Calibri" panose="020F0502020204030204"/>
              </a:rPr>
              <a:t> tai </a:t>
            </a:r>
            <a:r>
              <a:rPr lang="en-US" sz="2000" err="1">
                <a:latin typeface="Georgia Pro"/>
                <a:ea typeface="Calibri" panose="020F0502020204030204"/>
                <a:cs typeface="Calibri" panose="020F0502020204030204"/>
              </a:rPr>
              <a:t>viittaavat</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samaan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suuntaan</a:t>
            </a:r>
            <a:r>
              <a:rPr lang="en-US" sz="2000">
                <a:latin typeface="Georgia Pro"/>
                <a:ea typeface="Calibri" panose="020F0502020204030204"/>
                <a:cs typeface="Calibri" panose="020F0502020204030204"/>
              </a:rPr>
              <a:t>. </a:t>
            </a:r>
          </a:p>
          <a:p>
            <a:r>
              <a:rPr lang="en-US" sz="2000" err="1">
                <a:latin typeface="Georgia Pro"/>
                <a:ea typeface="Calibri" panose="020F0502020204030204"/>
                <a:cs typeface="Calibri" panose="020F0502020204030204"/>
              </a:rPr>
              <a:t>Konfiguraatio</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määrällisiä</a:t>
            </a:r>
            <a:r>
              <a:rPr lang="en-US" sz="2000">
                <a:latin typeface="Georgia Pro"/>
                <a:ea typeface="Calibri" panose="020F0502020204030204"/>
                <a:cs typeface="Calibri" panose="020F0502020204030204"/>
              </a:rPr>
              <a:t> ja </a:t>
            </a:r>
            <a:r>
              <a:rPr lang="en-US" sz="2000" err="1">
                <a:latin typeface="Georgia Pro"/>
                <a:ea typeface="Calibri" panose="020F0502020204030204"/>
                <a:cs typeface="Calibri" panose="020F0502020204030204"/>
              </a:rPr>
              <a:t>laadullisia</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tuloksia</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ei</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voida</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sulauttaa</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yhteen</a:t>
            </a:r>
            <a:r>
              <a:rPr lang="en-US" sz="2000">
                <a:latin typeface="Georgia Pro"/>
                <a:ea typeface="Calibri" panose="020F0502020204030204"/>
                <a:cs typeface="Calibri" panose="020F0502020204030204"/>
              </a:rPr>
              <a:t>. Sen </a:t>
            </a:r>
            <a:r>
              <a:rPr lang="en-US" sz="2000" err="1">
                <a:latin typeface="Georgia Pro"/>
                <a:ea typeface="Calibri" panose="020F0502020204030204"/>
                <a:cs typeface="Calibri" panose="020F0502020204030204"/>
              </a:rPr>
              <a:t>sijaan</a:t>
            </a:r>
            <a:r>
              <a:rPr lang="en-US" sz="2000">
                <a:latin typeface="Georgia Pro"/>
                <a:ea typeface="Calibri" panose="020F0502020204030204"/>
                <a:cs typeface="Calibri" panose="020F0502020204030204"/>
              </a:rPr>
              <a:t> ne </a:t>
            </a:r>
            <a:r>
              <a:rPr lang="en-US" sz="2000" err="1">
                <a:latin typeface="Georgia Pro"/>
                <a:ea typeface="Calibri" panose="020F0502020204030204"/>
                <a:cs typeface="Calibri" panose="020F0502020204030204"/>
              </a:rPr>
              <a:t>laajentavat</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toisiaan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samanlaisiin</a:t>
            </a:r>
            <a:r>
              <a:rPr lang="en-US" sz="2000">
                <a:latin typeface="Georgia Pro"/>
                <a:ea typeface="Calibri" panose="020F0502020204030204"/>
                <a:cs typeface="Calibri" panose="020F0502020204030204"/>
              </a:rPr>
              <a:t> tai </a:t>
            </a:r>
            <a:r>
              <a:rPr lang="en-US" sz="2000" err="1">
                <a:latin typeface="Georgia Pro"/>
                <a:ea typeface="Calibri" panose="020F0502020204030204"/>
                <a:cs typeface="Calibri" panose="020F0502020204030204"/>
              </a:rPr>
              <a:t>erilaisiin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suuntiin</a:t>
            </a:r>
            <a:r>
              <a:rPr lang="en-US" sz="2000">
                <a:latin typeface="Georgia Pro"/>
                <a:ea typeface="Calibri" panose="020F0502020204030204"/>
                <a:cs typeface="Calibri" panose="020F0502020204030204"/>
              </a:rPr>
              <a:t> ja </a:t>
            </a:r>
            <a:r>
              <a:rPr lang="en-US" sz="2000" err="1">
                <a:latin typeface="Georgia Pro"/>
                <a:ea typeface="Calibri" panose="020F0502020204030204"/>
                <a:cs typeface="Calibri" panose="020F0502020204030204"/>
              </a:rPr>
              <a:t>yhdistyvät</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yhdistetään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yhdeksi</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narrativiiksi</a:t>
            </a:r>
            <a:r>
              <a:rPr lang="en-US" sz="2000">
                <a:latin typeface="Georgia Pro"/>
                <a:ea typeface="Calibri" panose="020F0502020204030204"/>
                <a:cs typeface="Calibri" panose="020F0502020204030204"/>
              </a:rPr>
              <a:t>. </a:t>
            </a:r>
          </a:p>
          <a:p>
            <a:endParaRPr lang="en-US" sz="2000">
              <a:latin typeface="Georgia Pro"/>
              <a:ea typeface="Calibri" panose="020F0502020204030204"/>
              <a:cs typeface="Calibri" panose="020F0502020204030204"/>
            </a:endParaRPr>
          </a:p>
          <a:p>
            <a:r>
              <a:rPr lang="en-US" sz="2000">
                <a:latin typeface="Georgia Pro"/>
                <a:ea typeface="Calibri" panose="020F0502020204030204"/>
                <a:cs typeface="Calibri" panose="020F0502020204030204"/>
              </a:rPr>
              <a:t>Voi </a:t>
            </a:r>
            <a:r>
              <a:rPr lang="en-US" sz="2000" err="1">
                <a:latin typeface="Georgia Pro"/>
                <a:ea typeface="Calibri" panose="020F0502020204030204"/>
                <a:cs typeface="Calibri" panose="020F0502020204030204"/>
              </a:rPr>
              <a:t>kehittää</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myös</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oman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lähestymistavan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jos</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mielessä</a:t>
            </a:r>
            <a:r>
              <a:rPr lang="en-US" sz="2000">
                <a:latin typeface="Georgia Pro"/>
                <a:ea typeface="Calibri" panose="020F0502020204030204"/>
                <a:cs typeface="Calibri" panose="020F0502020204030204"/>
              </a:rPr>
              <a:t> on </a:t>
            </a:r>
            <a:r>
              <a:rPr lang="en-US" sz="2000" err="1">
                <a:latin typeface="Georgia Pro"/>
                <a:ea typeface="Calibri" panose="020F0502020204030204"/>
                <a:cs typeface="Calibri" panose="020F0502020204030204"/>
              </a:rPr>
              <a:t>jokin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muu</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kunhan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sen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perustelee</a:t>
            </a:r>
            <a:r>
              <a:rPr lang="en-US" sz="2000">
                <a:latin typeface="Georgia Pro"/>
                <a:ea typeface="Calibri" panose="020F0502020204030204"/>
                <a:cs typeface="Calibri" panose="020F0502020204030204"/>
              </a:rPr>
              <a:t> ja </a:t>
            </a:r>
            <a:r>
              <a:rPr lang="en-US" sz="2000" err="1">
                <a:latin typeface="Georgia Pro"/>
                <a:ea typeface="Calibri" panose="020F0502020204030204"/>
                <a:cs typeface="Calibri" panose="020F0502020204030204"/>
              </a:rPr>
              <a:t>selittää</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loppuraportissa</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Arvoin</a:t>
            </a:r>
            <a:r>
              <a:rPr lang="en-US" sz="2000">
                <a:latin typeface="Georgia Pro"/>
                <a:ea typeface="Calibri" panose="020F0502020204030204"/>
                <a:cs typeface="Calibri" panose="020F0502020204030204"/>
              </a:rPr>
              <a:t> </a:t>
            </a:r>
            <a:r>
              <a:rPr lang="en-US" sz="2000" err="1">
                <a:latin typeface="Georgia Pro"/>
                <a:ea typeface="Calibri" panose="020F0502020204030204"/>
                <a:cs typeface="Calibri" panose="020F0502020204030204"/>
              </a:rPr>
              <a:t>vakuuttavuutta</a:t>
            </a:r>
            <a:r>
              <a:rPr lang="en-US" sz="2000">
                <a:latin typeface="Georgia Pro"/>
                <a:ea typeface="Calibri" panose="020F0502020204030204"/>
                <a:cs typeface="Calibri" panose="020F0502020204030204"/>
              </a:rPr>
              <a:t>.</a:t>
            </a:r>
            <a:endParaRPr lang="en-US" sz="2000">
              <a:latin typeface="Georgia Pro"/>
              <a:ea typeface="+mn-lt"/>
              <a:cs typeface="+mn-lt"/>
            </a:endParaRPr>
          </a:p>
          <a:p>
            <a:pPr marL="0" indent="0">
              <a:buNone/>
            </a:pPr>
            <a:endParaRPr lang="en-US" sz="2000">
              <a:latin typeface="Georgia Pro"/>
              <a:ea typeface="+mn-lt"/>
              <a:cs typeface="+mn-lt"/>
            </a:endParaRPr>
          </a:p>
          <a:p>
            <a:pPr marL="0" indent="0" algn="r">
              <a:lnSpc>
                <a:spcPct val="100000"/>
              </a:lnSpc>
              <a:buNone/>
            </a:pPr>
            <a:r>
              <a:rPr lang="en-US" sz="1200">
                <a:latin typeface="Georgia Pro"/>
                <a:ea typeface="+mn-lt"/>
                <a:cs typeface="+mn-lt"/>
              </a:rPr>
              <a:t>Voils, C. I., </a:t>
            </a:r>
            <a:r>
              <a:rPr lang="en-US" sz="1200" err="1">
                <a:latin typeface="Georgia Pro"/>
                <a:ea typeface="+mn-lt"/>
                <a:cs typeface="+mn-lt"/>
              </a:rPr>
              <a:t>Sandelowski</a:t>
            </a:r>
            <a:r>
              <a:rPr lang="en-US" sz="1200">
                <a:latin typeface="Georgia Pro"/>
                <a:ea typeface="+mn-lt"/>
                <a:cs typeface="+mn-lt"/>
              </a:rPr>
              <a:t>, M., Barroso, J., &amp; Hasselblad, V. (2008). </a:t>
            </a:r>
          </a:p>
          <a:p>
            <a:pPr marL="0" indent="0" algn="r">
              <a:lnSpc>
                <a:spcPct val="100000"/>
              </a:lnSpc>
              <a:buNone/>
            </a:pPr>
            <a:r>
              <a:rPr lang="en-US" sz="1200" i="1">
                <a:latin typeface="Georgia Pro"/>
                <a:ea typeface="+mn-lt"/>
                <a:cs typeface="+mn-lt"/>
              </a:rPr>
              <a:t>Making Sense of Qualitative and Quantitative Findings in Mixed Research Synthesis Studies. Field Methods, 20(1), 3–25.</a:t>
            </a:r>
            <a:r>
              <a:rPr lang="en-US" sz="1200">
                <a:latin typeface="Georgia Pro"/>
                <a:ea typeface="+mn-lt"/>
                <a:cs typeface="+mn-lt"/>
              </a:rPr>
              <a:t> </a:t>
            </a:r>
          </a:p>
          <a:p>
            <a:pPr marL="0" indent="0" algn="r">
              <a:lnSpc>
                <a:spcPct val="100000"/>
              </a:lnSpc>
              <a:buNone/>
            </a:pPr>
            <a:r>
              <a:rPr lang="en-US" sz="1200">
                <a:latin typeface="Georgia Pro"/>
                <a:ea typeface="+mn-lt"/>
                <a:cs typeface="+mn-lt"/>
              </a:rPr>
              <a:t>doi:10.1177/1525822x07307463 </a:t>
            </a:r>
            <a:endParaRPr lang="en-US" sz="1200">
              <a:latin typeface="Georgia Pro"/>
            </a:endParaRPr>
          </a:p>
        </p:txBody>
      </p:sp>
    </p:spTree>
    <p:extLst>
      <p:ext uri="{BB962C8B-B14F-4D97-AF65-F5344CB8AC3E}">
        <p14:creationId xmlns:p14="http://schemas.microsoft.com/office/powerpoint/2010/main" val="131290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B805E4-8BAE-6B8B-50C9-442BF7A67CB9}"/>
              </a:ext>
            </a:extLst>
          </p:cNvPr>
          <p:cNvSpPr>
            <a:spLocks noGrp="1"/>
          </p:cNvSpPr>
          <p:nvPr>
            <p:ph type="title"/>
          </p:nvPr>
        </p:nvSpPr>
        <p:spPr>
          <a:xfrm>
            <a:off x="1041400" y="382058"/>
            <a:ext cx="10515600" cy="1325563"/>
          </a:xfrm>
        </p:spPr>
        <p:txBody>
          <a:bodyPr>
            <a:normAutofit/>
          </a:bodyPr>
          <a:lstStyle/>
          <a:p>
            <a:r>
              <a:rPr lang="en-US" err="1">
                <a:latin typeface="Georgia Pro"/>
                <a:cs typeface="Calibri Light"/>
              </a:rPr>
              <a:t>Tiedoksi</a:t>
            </a:r>
            <a:r>
              <a:rPr lang="en-US">
                <a:latin typeface="Georgia Pro"/>
                <a:cs typeface="Calibri Light"/>
              </a:rPr>
              <a:t>: on </a:t>
            </a:r>
            <a:r>
              <a:rPr lang="en-US" err="1">
                <a:latin typeface="Georgia Pro"/>
                <a:cs typeface="Calibri Light"/>
              </a:rPr>
              <a:t>myös</a:t>
            </a:r>
            <a:r>
              <a:rPr lang="en-US">
                <a:latin typeface="Georgia Pro"/>
                <a:cs typeface="Calibri Light"/>
              </a:rPr>
              <a:t> </a:t>
            </a:r>
            <a:r>
              <a:rPr lang="en-US" err="1">
                <a:latin typeface="Georgia Pro"/>
                <a:cs typeface="Calibri Light"/>
              </a:rPr>
              <a:t>muita</a:t>
            </a:r>
            <a:r>
              <a:rPr lang="en-US">
                <a:latin typeface="Georgia Pro"/>
                <a:cs typeface="Calibri Light"/>
              </a:rPr>
              <a:t> </a:t>
            </a:r>
            <a:r>
              <a:rPr lang="en-US" err="1">
                <a:latin typeface="Georgia Pro"/>
                <a:cs typeface="Calibri Light"/>
              </a:rPr>
              <a:t>tapoja</a:t>
            </a:r>
            <a:r>
              <a:rPr lang="en-US">
                <a:latin typeface="Georgia Pro"/>
                <a:cs typeface="Calibri Light"/>
              </a:rPr>
              <a:t> </a:t>
            </a:r>
            <a:r>
              <a:rPr lang="en-US" err="1">
                <a:latin typeface="Georgia Pro"/>
                <a:cs typeface="Calibri Light"/>
              </a:rPr>
              <a:t>yhdistää</a:t>
            </a:r>
            <a:r>
              <a:rPr lang="en-US">
                <a:latin typeface="Georgia Pro"/>
                <a:cs typeface="Calibri Light"/>
              </a:rPr>
              <a:t> </a:t>
            </a:r>
            <a:r>
              <a:rPr lang="en-US" err="1">
                <a:latin typeface="Georgia Pro"/>
                <a:cs typeface="Calibri Light"/>
              </a:rPr>
              <a:t>laadullisia</a:t>
            </a:r>
            <a:r>
              <a:rPr lang="en-US">
                <a:latin typeface="Georgia Pro"/>
                <a:cs typeface="Calibri Light"/>
              </a:rPr>
              <a:t> ja </a:t>
            </a:r>
            <a:r>
              <a:rPr lang="en-US" err="1">
                <a:latin typeface="Georgia Pro"/>
                <a:cs typeface="Calibri Light"/>
              </a:rPr>
              <a:t>määrällisiä</a:t>
            </a:r>
            <a:r>
              <a:rPr lang="en-US">
                <a:latin typeface="Georgia Pro"/>
                <a:cs typeface="Calibri Light"/>
              </a:rPr>
              <a:t> </a:t>
            </a:r>
            <a:r>
              <a:rPr lang="en-US" err="1">
                <a:latin typeface="Georgia Pro"/>
                <a:cs typeface="Calibri Light"/>
              </a:rPr>
              <a:t>tuloksia</a:t>
            </a:r>
            <a:r>
              <a:rPr lang="en-US">
                <a:latin typeface="Georgia Pro"/>
                <a:cs typeface="Calibri Light"/>
              </a:rPr>
              <a:t> </a:t>
            </a:r>
            <a:endParaRPr lang="en-US">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33D40B-EC30-C191-1DCB-04D24F238F5B}"/>
              </a:ext>
            </a:extLst>
          </p:cNvPr>
          <p:cNvSpPr>
            <a:spLocks noGrp="1"/>
          </p:cNvSpPr>
          <p:nvPr>
            <p:ph idx="1"/>
          </p:nvPr>
        </p:nvSpPr>
        <p:spPr>
          <a:xfrm>
            <a:off x="1041400" y="1766358"/>
            <a:ext cx="10515600" cy="4351338"/>
          </a:xfrm>
        </p:spPr>
        <p:txBody>
          <a:bodyPr vert="horz" lIns="91440" tIns="45720" rIns="91440" bIns="45720" rtlCol="0" anchor="t">
            <a:normAutofit/>
          </a:bodyPr>
          <a:lstStyle/>
          <a:p>
            <a:r>
              <a:rPr lang="en-US" sz="2000" err="1">
                <a:latin typeface="Georgia Pro"/>
                <a:cs typeface="Calibri"/>
              </a:rPr>
              <a:t>Transformatiivinen</a:t>
            </a:r>
            <a:r>
              <a:rPr lang="en-US" sz="2000">
                <a:latin typeface="Georgia Pro"/>
                <a:cs typeface="Calibri"/>
              </a:rPr>
              <a:t>: </a:t>
            </a:r>
            <a:r>
              <a:rPr lang="en-US" sz="2000" err="1">
                <a:latin typeface="Georgia Pro"/>
                <a:ea typeface="+mn-lt"/>
                <a:cs typeface="+mn-lt"/>
              </a:rPr>
              <a:t>kunkin</a:t>
            </a:r>
            <a:r>
              <a:rPr lang="en-US" sz="2000">
                <a:latin typeface="Georgia Pro"/>
                <a:ea typeface="+mn-lt"/>
                <a:cs typeface="+mn-lt"/>
              </a:rPr>
              <a:t> </a:t>
            </a:r>
            <a:r>
              <a:rPr lang="en-US" sz="2000" err="1">
                <a:latin typeface="Georgia Pro"/>
                <a:ea typeface="+mn-lt"/>
                <a:cs typeface="+mn-lt"/>
              </a:rPr>
              <a:t>menetelmän</a:t>
            </a:r>
            <a:r>
              <a:rPr lang="en-US" sz="2000">
                <a:latin typeface="Georgia Pro"/>
                <a:ea typeface="+mn-lt"/>
                <a:cs typeface="+mn-lt"/>
              </a:rPr>
              <a:t> </a:t>
            </a:r>
            <a:r>
              <a:rPr lang="en-US" sz="2000" err="1">
                <a:latin typeface="Georgia Pro"/>
                <a:ea typeface="+mn-lt"/>
                <a:cs typeface="+mn-lt"/>
              </a:rPr>
              <a:t>havainnot</a:t>
            </a:r>
            <a:r>
              <a:rPr lang="en-US" sz="2000">
                <a:latin typeface="Georgia Pro"/>
                <a:ea typeface="+mn-lt"/>
                <a:cs typeface="+mn-lt"/>
              </a:rPr>
              <a:t> </a:t>
            </a:r>
            <a:r>
              <a:rPr lang="en-US" sz="2000" err="1">
                <a:latin typeface="Georgia Pro"/>
                <a:ea typeface="+mn-lt"/>
                <a:cs typeface="+mn-lt"/>
              </a:rPr>
              <a:t>muunnetaan</a:t>
            </a:r>
            <a:r>
              <a:rPr lang="en-US" sz="2000">
                <a:latin typeface="Georgia Pro"/>
                <a:ea typeface="+mn-lt"/>
                <a:cs typeface="+mn-lt"/>
              </a:rPr>
              <a:t> </a:t>
            </a:r>
            <a:r>
              <a:rPr lang="en-US" sz="2000" err="1">
                <a:latin typeface="Georgia Pro"/>
                <a:ea typeface="+mn-lt"/>
                <a:cs typeface="+mn-lt"/>
              </a:rPr>
              <a:t>yhteensopivaan</a:t>
            </a:r>
            <a:r>
              <a:rPr lang="en-US" sz="2000">
                <a:latin typeface="Georgia Pro"/>
                <a:ea typeface="+mn-lt"/>
                <a:cs typeface="+mn-lt"/>
              </a:rPr>
              <a:t> </a:t>
            </a:r>
            <a:r>
              <a:rPr lang="en-US" sz="2000" err="1">
                <a:latin typeface="Georgia Pro"/>
                <a:ea typeface="+mn-lt"/>
                <a:cs typeface="+mn-lt"/>
              </a:rPr>
              <a:t>muotoon</a:t>
            </a:r>
            <a:r>
              <a:rPr lang="en-US" sz="2000">
                <a:latin typeface="Georgia Pro"/>
                <a:ea typeface="+mn-lt"/>
                <a:cs typeface="+mn-lt"/>
              </a:rPr>
              <a:t> (</a:t>
            </a:r>
            <a:r>
              <a:rPr lang="en-US" sz="2000" err="1">
                <a:latin typeface="Georgia Pro"/>
                <a:ea typeface="+mn-lt"/>
                <a:cs typeface="+mn-lt"/>
              </a:rPr>
              <a:t>esim</a:t>
            </a:r>
            <a:r>
              <a:rPr lang="en-US" sz="2000">
                <a:latin typeface="Georgia Pro"/>
                <a:ea typeface="+mn-lt"/>
                <a:cs typeface="+mn-lt"/>
              </a:rPr>
              <a:t>. </a:t>
            </a:r>
            <a:r>
              <a:rPr lang="en-US" sz="2000" err="1">
                <a:latin typeface="Georgia Pro"/>
                <a:ea typeface="+mn-lt"/>
                <a:cs typeface="+mn-lt"/>
              </a:rPr>
              <a:t>muunnetaan</a:t>
            </a:r>
            <a:r>
              <a:rPr lang="en-US" sz="2000">
                <a:latin typeface="Georgia Pro"/>
                <a:ea typeface="+mn-lt"/>
                <a:cs typeface="+mn-lt"/>
              </a:rPr>
              <a:t> </a:t>
            </a:r>
            <a:r>
              <a:rPr lang="en-US" sz="2000" err="1">
                <a:latin typeface="Georgia Pro"/>
                <a:ea typeface="+mn-lt"/>
                <a:cs typeface="+mn-lt"/>
              </a:rPr>
              <a:t>laadulliset</a:t>
            </a:r>
            <a:r>
              <a:rPr lang="en-US" sz="2000">
                <a:latin typeface="Georgia Pro"/>
                <a:ea typeface="+mn-lt"/>
                <a:cs typeface="+mn-lt"/>
              </a:rPr>
              <a:t> </a:t>
            </a:r>
            <a:r>
              <a:rPr lang="en-US" sz="2000" err="1">
                <a:latin typeface="Georgia Pro"/>
                <a:ea typeface="+mn-lt"/>
                <a:cs typeface="+mn-lt"/>
              </a:rPr>
              <a:t>teemat</a:t>
            </a:r>
            <a:r>
              <a:rPr lang="en-US" sz="2000">
                <a:latin typeface="Georgia Pro"/>
                <a:ea typeface="+mn-lt"/>
                <a:cs typeface="+mn-lt"/>
              </a:rPr>
              <a:t> </a:t>
            </a:r>
            <a:r>
              <a:rPr lang="en-US" sz="2000" err="1">
                <a:latin typeface="Georgia Pro"/>
                <a:ea typeface="+mn-lt"/>
                <a:cs typeface="+mn-lt"/>
              </a:rPr>
              <a:t>kvantitatiivisiksi</a:t>
            </a:r>
            <a:r>
              <a:rPr lang="en-US" sz="2000">
                <a:latin typeface="Georgia Pro"/>
                <a:ea typeface="+mn-lt"/>
                <a:cs typeface="+mn-lt"/>
              </a:rPr>
              <a:t> </a:t>
            </a:r>
            <a:r>
              <a:rPr lang="en-US" sz="2000" err="1">
                <a:latin typeface="Georgia Pro"/>
                <a:ea typeface="+mn-lt"/>
                <a:cs typeface="+mn-lt"/>
              </a:rPr>
              <a:t>koodeiksi</a:t>
            </a:r>
            <a:r>
              <a:rPr lang="en-US" sz="2000">
                <a:latin typeface="Georgia Pro"/>
                <a:ea typeface="+mn-lt"/>
                <a:cs typeface="+mn-lt"/>
              </a:rPr>
              <a:t> tai </a:t>
            </a:r>
            <a:r>
              <a:rPr lang="en-US" sz="2000" err="1">
                <a:latin typeface="Georgia Pro"/>
                <a:ea typeface="+mn-lt"/>
                <a:cs typeface="+mn-lt"/>
              </a:rPr>
              <a:t>kvantifioidaan</a:t>
            </a:r>
            <a:r>
              <a:rPr lang="en-US" sz="2000">
                <a:latin typeface="Georgia Pro"/>
                <a:ea typeface="+mn-lt"/>
                <a:cs typeface="+mn-lt"/>
              </a:rPr>
              <a:t> </a:t>
            </a:r>
            <a:r>
              <a:rPr lang="en-US" sz="2000" err="1">
                <a:latin typeface="Georgia Pro"/>
                <a:ea typeface="+mn-lt"/>
                <a:cs typeface="+mn-lt"/>
              </a:rPr>
              <a:t>laadullisia</a:t>
            </a:r>
            <a:r>
              <a:rPr lang="en-US" sz="2000">
                <a:latin typeface="Georgia Pro"/>
                <a:ea typeface="+mn-lt"/>
                <a:cs typeface="+mn-lt"/>
              </a:rPr>
              <a:t> </a:t>
            </a:r>
            <a:r>
              <a:rPr lang="en-US" sz="2000" err="1">
                <a:latin typeface="Georgia Pro"/>
                <a:ea typeface="+mn-lt"/>
                <a:cs typeface="+mn-lt"/>
              </a:rPr>
              <a:t>tietoja</a:t>
            </a:r>
            <a:r>
              <a:rPr lang="en-US" sz="2000">
                <a:latin typeface="Georgia Pro"/>
                <a:ea typeface="+mn-lt"/>
                <a:cs typeface="+mn-lt"/>
              </a:rPr>
              <a:t>).</a:t>
            </a:r>
          </a:p>
          <a:p>
            <a:r>
              <a:rPr lang="en-US" sz="2000" err="1">
                <a:latin typeface="Georgia Pro"/>
                <a:cs typeface="Calibri"/>
              </a:rPr>
              <a:t>Sisäkkäinen</a:t>
            </a:r>
            <a:r>
              <a:rPr lang="en-US" sz="2000">
                <a:latin typeface="Georgia Pro"/>
                <a:cs typeface="Calibri"/>
              </a:rPr>
              <a:t>: </a:t>
            </a:r>
            <a:r>
              <a:rPr lang="en-US" sz="2000" err="1">
                <a:latin typeface="Georgia Pro"/>
                <a:cs typeface="Calibri"/>
              </a:rPr>
              <a:t>tätä</a:t>
            </a:r>
            <a:r>
              <a:rPr lang="en-US" sz="2000">
                <a:latin typeface="Georgia Pro"/>
                <a:cs typeface="Calibri"/>
              </a:rPr>
              <a:t> </a:t>
            </a:r>
            <a:r>
              <a:rPr lang="en-US" sz="2000" err="1">
                <a:latin typeface="Georgia Pro"/>
                <a:cs typeface="Calibri"/>
              </a:rPr>
              <a:t>esitellään</a:t>
            </a:r>
            <a:r>
              <a:rPr lang="en-US" sz="2000">
                <a:latin typeface="Georgia Pro"/>
                <a:cs typeface="Calibri"/>
              </a:rPr>
              <a:t> </a:t>
            </a:r>
            <a:r>
              <a:rPr lang="en-US" sz="2000" err="1">
                <a:latin typeface="Georgia Pro"/>
                <a:cs typeface="Calibri"/>
              </a:rPr>
              <a:t>tällä</a:t>
            </a:r>
            <a:r>
              <a:rPr lang="en-US" sz="2000">
                <a:latin typeface="Georgia Pro"/>
                <a:cs typeface="Calibri"/>
              </a:rPr>
              <a:t> </a:t>
            </a:r>
            <a:r>
              <a:rPr lang="en-US" sz="2000" err="1">
                <a:latin typeface="Georgia Pro"/>
                <a:cs typeface="Calibri"/>
              </a:rPr>
              <a:t>luennolla</a:t>
            </a:r>
            <a:r>
              <a:rPr lang="en-US" sz="2000">
                <a:latin typeface="Georgia Pro"/>
                <a:cs typeface="Calibri"/>
              </a:rPr>
              <a:t>.</a:t>
            </a:r>
            <a:r>
              <a:rPr lang="en-US" sz="2000">
                <a:latin typeface="Georgia Pro"/>
                <a:ea typeface="+mn-lt"/>
                <a:cs typeface="+mn-lt"/>
              </a:rPr>
              <a:t> Yksi </a:t>
            </a:r>
            <a:r>
              <a:rPr lang="en-US" sz="2000" err="1">
                <a:latin typeface="Georgia Pro"/>
                <a:ea typeface="+mn-lt"/>
                <a:cs typeface="+mn-lt"/>
              </a:rPr>
              <a:t>tietotyyppi</a:t>
            </a:r>
            <a:r>
              <a:rPr lang="en-US" sz="2000">
                <a:latin typeface="Georgia Pro"/>
                <a:ea typeface="+mn-lt"/>
                <a:cs typeface="+mn-lt"/>
              </a:rPr>
              <a:t> (</a:t>
            </a:r>
            <a:r>
              <a:rPr lang="en-US" sz="2000" err="1">
                <a:latin typeface="Georgia Pro"/>
                <a:ea typeface="+mn-lt"/>
                <a:cs typeface="+mn-lt"/>
              </a:rPr>
              <a:t>laadullinen</a:t>
            </a:r>
            <a:r>
              <a:rPr lang="en-US" sz="2000">
                <a:latin typeface="Georgia Pro"/>
                <a:ea typeface="+mn-lt"/>
                <a:cs typeface="+mn-lt"/>
              </a:rPr>
              <a:t> tai </a:t>
            </a:r>
            <a:r>
              <a:rPr lang="en-US" sz="2000" err="1">
                <a:latin typeface="Georgia Pro"/>
                <a:ea typeface="+mn-lt"/>
                <a:cs typeface="+mn-lt"/>
              </a:rPr>
              <a:t>määrällinen</a:t>
            </a:r>
            <a:r>
              <a:rPr lang="en-US" sz="2000">
                <a:latin typeface="Georgia Pro"/>
                <a:ea typeface="+mn-lt"/>
                <a:cs typeface="+mn-lt"/>
              </a:rPr>
              <a:t>) on ns. </a:t>
            </a:r>
            <a:r>
              <a:rPr lang="en-US" sz="2000" err="1">
                <a:latin typeface="Georgia Pro"/>
                <a:ea typeface="+mn-lt"/>
                <a:cs typeface="+mn-lt"/>
              </a:rPr>
              <a:t>sisäkkäin</a:t>
            </a:r>
            <a:r>
              <a:rPr lang="en-US" sz="2000">
                <a:latin typeface="Georgia Pro"/>
                <a:ea typeface="+mn-lt"/>
                <a:cs typeface="+mn-lt"/>
              </a:rPr>
              <a:t> </a:t>
            </a:r>
            <a:r>
              <a:rPr lang="en-US" sz="2000" err="1">
                <a:latin typeface="Georgia Pro"/>
                <a:ea typeface="+mn-lt"/>
                <a:cs typeface="+mn-lt"/>
              </a:rPr>
              <a:t>toisen</a:t>
            </a:r>
            <a:r>
              <a:rPr lang="en-US" sz="2000">
                <a:latin typeface="Georgia Pro"/>
                <a:ea typeface="+mn-lt"/>
                <a:cs typeface="+mn-lt"/>
              </a:rPr>
              <a:t> (</a:t>
            </a:r>
            <a:r>
              <a:rPr lang="en-US" sz="2000" err="1">
                <a:latin typeface="Georgia Pro"/>
                <a:ea typeface="+mn-lt"/>
                <a:cs typeface="+mn-lt"/>
              </a:rPr>
              <a:t>laadullinen</a:t>
            </a:r>
            <a:r>
              <a:rPr lang="en-US" sz="2000">
                <a:latin typeface="Georgia Pro"/>
                <a:ea typeface="+mn-lt"/>
                <a:cs typeface="+mn-lt"/>
              </a:rPr>
              <a:t> tai </a:t>
            </a:r>
            <a:r>
              <a:rPr lang="en-US" sz="2000" err="1">
                <a:latin typeface="Georgia Pro"/>
                <a:ea typeface="+mn-lt"/>
                <a:cs typeface="+mn-lt"/>
              </a:rPr>
              <a:t>määrällinen</a:t>
            </a:r>
            <a:r>
              <a:rPr lang="en-US" sz="2000">
                <a:latin typeface="Georgia Pro"/>
                <a:ea typeface="+mn-lt"/>
                <a:cs typeface="+mn-lt"/>
              </a:rPr>
              <a:t>) </a:t>
            </a:r>
            <a:r>
              <a:rPr lang="en-US" sz="2000" err="1">
                <a:latin typeface="Georgia Pro"/>
                <a:ea typeface="+mn-lt"/>
                <a:cs typeface="+mn-lt"/>
              </a:rPr>
              <a:t>kanssa</a:t>
            </a:r>
            <a:r>
              <a:rPr lang="en-US" sz="2000">
                <a:latin typeface="Georgia Pro"/>
                <a:ea typeface="+mn-lt"/>
                <a:cs typeface="+mn-lt"/>
              </a:rPr>
              <a:t>. </a:t>
            </a:r>
            <a:r>
              <a:rPr lang="en-US" sz="2000" err="1">
                <a:latin typeface="Georgia Pro"/>
                <a:ea typeface="+mn-lt"/>
                <a:cs typeface="+mn-lt"/>
              </a:rPr>
              <a:t>Käytetään</a:t>
            </a:r>
            <a:r>
              <a:rPr lang="en-US" sz="2000">
                <a:latin typeface="Georgia Pro"/>
                <a:ea typeface="+mn-lt"/>
                <a:cs typeface="+mn-lt"/>
              </a:rPr>
              <a:t> </a:t>
            </a:r>
            <a:r>
              <a:rPr lang="en-US" sz="2000" err="1">
                <a:latin typeface="Georgia Pro"/>
                <a:ea typeface="+mn-lt"/>
                <a:cs typeface="+mn-lt"/>
              </a:rPr>
              <a:t>kontekstin</a:t>
            </a:r>
            <a:r>
              <a:rPr lang="en-US" sz="2000">
                <a:latin typeface="Georgia Pro"/>
                <a:ea typeface="+mn-lt"/>
                <a:cs typeface="+mn-lt"/>
              </a:rPr>
              <a:t>, </a:t>
            </a:r>
            <a:r>
              <a:rPr lang="en-US" sz="2000" err="1">
                <a:latin typeface="Georgia Pro"/>
                <a:ea typeface="+mn-lt"/>
                <a:cs typeface="+mn-lt"/>
              </a:rPr>
              <a:t>syvyyden</a:t>
            </a:r>
            <a:r>
              <a:rPr lang="en-US" sz="2000">
                <a:latin typeface="Georgia Pro"/>
                <a:ea typeface="+mn-lt"/>
                <a:cs typeface="+mn-lt"/>
              </a:rPr>
              <a:t> tai </a:t>
            </a:r>
            <a:r>
              <a:rPr lang="en-US" sz="2000" err="1">
                <a:latin typeface="Georgia Pro"/>
                <a:ea typeface="+mn-lt"/>
                <a:cs typeface="+mn-lt"/>
              </a:rPr>
              <a:t>ulottuvuuksien</a:t>
            </a:r>
            <a:r>
              <a:rPr lang="en-US" sz="2000">
                <a:latin typeface="Georgia Pro"/>
                <a:ea typeface="+mn-lt"/>
                <a:cs typeface="+mn-lt"/>
              </a:rPr>
              <a:t> </a:t>
            </a:r>
            <a:r>
              <a:rPr lang="en-US" sz="2000" err="1">
                <a:latin typeface="Georgia Pro"/>
                <a:ea typeface="+mn-lt"/>
                <a:cs typeface="+mn-lt"/>
              </a:rPr>
              <a:t>lisäämiseksi</a:t>
            </a:r>
            <a:r>
              <a:rPr lang="en-US" sz="2000">
                <a:latin typeface="Georgia Pro"/>
                <a:ea typeface="+mn-lt"/>
                <a:cs typeface="+mn-lt"/>
              </a:rPr>
              <a:t>. </a:t>
            </a:r>
            <a:r>
              <a:rPr lang="en-US" sz="2000" err="1">
                <a:latin typeface="Georgia Pro"/>
                <a:ea typeface="+mn-lt"/>
                <a:cs typeface="+mn-lt"/>
              </a:rPr>
              <a:t>Vastataan</a:t>
            </a:r>
            <a:r>
              <a:rPr lang="en-US" sz="2000">
                <a:latin typeface="Georgia Pro"/>
                <a:ea typeface="+mn-lt"/>
                <a:cs typeface="+mn-lt"/>
              </a:rPr>
              <a:t> </a:t>
            </a:r>
            <a:r>
              <a:rPr lang="en-US" sz="2000" err="1">
                <a:latin typeface="Georgia Pro"/>
                <a:ea typeface="+mn-lt"/>
                <a:cs typeface="+mn-lt"/>
              </a:rPr>
              <a:t>tutkimuskysymyksen</a:t>
            </a:r>
            <a:r>
              <a:rPr lang="en-US" sz="2000">
                <a:latin typeface="Georgia Pro"/>
                <a:ea typeface="+mn-lt"/>
                <a:cs typeface="+mn-lt"/>
              </a:rPr>
              <a:t> </a:t>
            </a:r>
            <a:r>
              <a:rPr lang="en-US" sz="2000" err="1">
                <a:latin typeface="Georgia Pro"/>
                <a:ea typeface="+mn-lt"/>
                <a:cs typeface="+mn-lt"/>
              </a:rPr>
              <a:t>yhteen</a:t>
            </a:r>
            <a:r>
              <a:rPr lang="en-US" sz="2000">
                <a:latin typeface="Georgia Pro"/>
                <a:ea typeface="+mn-lt"/>
                <a:cs typeface="+mn-lt"/>
              </a:rPr>
              <a:t> </a:t>
            </a:r>
            <a:r>
              <a:rPr lang="en-US" sz="2000" err="1">
                <a:latin typeface="Georgia Pro"/>
                <a:ea typeface="+mn-lt"/>
                <a:cs typeface="+mn-lt"/>
              </a:rPr>
              <a:t>osa-alueeseen</a:t>
            </a:r>
            <a:r>
              <a:rPr lang="en-US" sz="2000">
                <a:latin typeface="Georgia Pro"/>
                <a:ea typeface="+mn-lt"/>
                <a:cs typeface="+mn-lt"/>
              </a:rPr>
              <a:t> tai vain </a:t>
            </a:r>
            <a:r>
              <a:rPr lang="en-US" sz="2000" err="1">
                <a:latin typeface="Georgia Pro"/>
                <a:ea typeface="+mn-lt"/>
                <a:cs typeface="+mn-lt"/>
              </a:rPr>
              <a:t>yhdellä</a:t>
            </a:r>
            <a:r>
              <a:rPr lang="en-US" sz="2000">
                <a:latin typeface="Georgia Pro"/>
                <a:ea typeface="+mn-lt"/>
                <a:cs typeface="+mn-lt"/>
              </a:rPr>
              <a:t> </a:t>
            </a:r>
            <a:r>
              <a:rPr lang="en-US" sz="2000" err="1">
                <a:latin typeface="Georgia Pro"/>
                <a:ea typeface="+mn-lt"/>
                <a:cs typeface="+mn-lt"/>
              </a:rPr>
              <a:t>tavalla</a:t>
            </a:r>
            <a:r>
              <a:rPr lang="en-US" sz="2000">
                <a:latin typeface="Georgia Pro"/>
                <a:ea typeface="+mn-lt"/>
                <a:cs typeface="+mn-lt"/>
              </a:rPr>
              <a:t> </a:t>
            </a:r>
            <a:r>
              <a:rPr lang="en-US" sz="2000" err="1">
                <a:latin typeface="Georgia Pro"/>
                <a:ea typeface="+mn-lt"/>
                <a:cs typeface="+mn-lt"/>
              </a:rPr>
              <a:t>koko</a:t>
            </a:r>
            <a:r>
              <a:rPr lang="en-US" sz="2000">
                <a:latin typeface="Georgia Pro"/>
                <a:ea typeface="+mn-lt"/>
                <a:cs typeface="+mn-lt"/>
              </a:rPr>
              <a:t> </a:t>
            </a:r>
            <a:r>
              <a:rPr lang="en-US" sz="2000" err="1">
                <a:latin typeface="Georgia Pro"/>
                <a:ea typeface="+mn-lt"/>
                <a:cs typeface="+mn-lt"/>
              </a:rPr>
              <a:t>tutkimuskysymykseen</a:t>
            </a:r>
            <a:r>
              <a:rPr lang="en-US" sz="2000">
                <a:latin typeface="Georgia Pro"/>
                <a:ea typeface="+mn-lt"/>
                <a:cs typeface="+mn-lt"/>
              </a:rPr>
              <a:t>. </a:t>
            </a:r>
          </a:p>
          <a:p>
            <a:r>
              <a:rPr lang="en-US" sz="2000" err="1">
                <a:latin typeface="Georgia Pro"/>
                <a:ea typeface="+mn-lt"/>
                <a:cs typeface="+mn-lt"/>
              </a:rPr>
              <a:t>Triangulaatio</a:t>
            </a:r>
            <a:r>
              <a:rPr lang="en-US" sz="2000">
                <a:latin typeface="Georgia Pro"/>
                <a:ea typeface="+mn-lt"/>
                <a:cs typeface="+mn-lt"/>
              </a:rPr>
              <a:t>: </a:t>
            </a:r>
            <a:r>
              <a:rPr lang="en-US" sz="2000" err="1">
                <a:latin typeface="Georgia Pro"/>
                <a:ea typeface="+mn-lt"/>
                <a:cs typeface="+mn-lt"/>
              </a:rPr>
              <a:t>laadullinen</a:t>
            </a:r>
            <a:r>
              <a:rPr lang="en-US" sz="2000">
                <a:latin typeface="Georgia Pro"/>
                <a:ea typeface="+mn-lt"/>
                <a:cs typeface="+mn-lt"/>
              </a:rPr>
              <a:t> ja </a:t>
            </a:r>
            <a:r>
              <a:rPr lang="en-US" sz="2000" err="1">
                <a:latin typeface="Georgia Pro"/>
                <a:ea typeface="+mn-lt"/>
                <a:cs typeface="+mn-lt"/>
              </a:rPr>
              <a:t>määrällinen</a:t>
            </a:r>
            <a:r>
              <a:rPr lang="en-US" sz="2000">
                <a:latin typeface="Georgia Pro"/>
                <a:ea typeface="+mn-lt"/>
                <a:cs typeface="+mn-lt"/>
              </a:rPr>
              <a:t> </a:t>
            </a:r>
            <a:r>
              <a:rPr lang="en-US" sz="2000" err="1">
                <a:latin typeface="Georgia Pro"/>
                <a:ea typeface="+mn-lt"/>
                <a:cs typeface="+mn-lt"/>
              </a:rPr>
              <a:t>aineisto</a:t>
            </a:r>
            <a:r>
              <a:rPr lang="en-US" sz="2000">
                <a:latin typeface="Georgia Pro"/>
                <a:ea typeface="+mn-lt"/>
                <a:cs typeface="+mn-lt"/>
              </a:rPr>
              <a:t> </a:t>
            </a:r>
            <a:r>
              <a:rPr lang="en-US" sz="2000" err="1">
                <a:latin typeface="Georgia Pro"/>
                <a:ea typeface="+mn-lt"/>
                <a:cs typeface="+mn-lt"/>
              </a:rPr>
              <a:t>analysoidaan</a:t>
            </a:r>
            <a:r>
              <a:rPr lang="en-US" sz="2000">
                <a:latin typeface="Georgia Pro"/>
                <a:ea typeface="+mn-lt"/>
                <a:cs typeface="+mn-lt"/>
              </a:rPr>
              <a:t> </a:t>
            </a:r>
            <a:r>
              <a:rPr lang="en-US" sz="2000" err="1">
                <a:latin typeface="Georgia Pro"/>
                <a:ea typeface="+mn-lt"/>
                <a:cs typeface="+mn-lt"/>
              </a:rPr>
              <a:t>erikseen</a:t>
            </a:r>
            <a:r>
              <a:rPr lang="en-US" sz="2000">
                <a:latin typeface="Georgia Pro"/>
                <a:ea typeface="+mn-lt"/>
                <a:cs typeface="+mn-lt"/>
              </a:rPr>
              <a:t>. </a:t>
            </a:r>
            <a:r>
              <a:rPr lang="en-US" sz="2000" err="1">
                <a:latin typeface="Georgia Pro"/>
                <a:ea typeface="+mn-lt"/>
                <a:cs typeface="+mn-lt"/>
              </a:rPr>
              <a:t>Kunkin</a:t>
            </a:r>
            <a:r>
              <a:rPr lang="en-US" sz="2000">
                <a:latin typeface="Georgia Pro"/>
                <a:ea typeface="+mn-lt"/>
                <a:cs typeface="+mn-lt"/>
              </a:rPr>
              <a:t> </a:t>
            </a:r>
            <a:r>
              <a:rPr lang="en-US" sz="2000" err="1">
                <a:latin typeface="Georgia Pro"/>
                <a:ea typeface="+mn-lt"/>
                <a:cs typeface="+mn-lt"/>
              </a:rPr>
              <a:t>menetelmän</a:t>
            </a:r>
            <a:r>
              <a:rPr lang="en-US" sz="2000">
                <a:latin typeface="Georgia Pro"/>
                <a:ea typeface="+mn-lt"/>
                <a:cs typeface="+mn-lt"/>
              </a:rPr>
              <a:t> </a:t>
            </a:r>
            <a:r>
              <a:rPr lang="en-US" sz="2000" err="1">
                <a:latin typeface="Georgia Pro"/>
                <a:ea typeface="+mn-lt"/>
                <a:cs typeface="+mn-lt"/>
              </a:rPr>
              <a:t>tuloksia</a:t>
            </a:r>
            <a:r>
              <a:rPr lang="en-US" sz="2000">
                <a:latin typeface="Georgia Pro"/>
                <a:ea typeface="+mn-lt"/>
                <a:cs typeface="+mn-lt"/>
              </a:rPr>
              <a:t> </a:t>
            </a:r>
            <a:r>
              <a:rPr lang="en-US" sz="2000" err="1">
                <a:latin typeface="Georgia Pro"/>
                <a:ea typeface="+mn-lt"/>
                <a:cs typeface="+mn-lt"/>
              </a:rPr>
              <a:t>verrataan</a:t>
            </a:r>
            <a:r>
              <a:rPr lang="en-US" sz="2000">
                <a:latin typeface="Georgia Pro"/>
                <a:ea typeface="+mn-lt"/>
                <a:cs typeface="+mn-lt"/>
              </a:rPr>
              <a:t> </a:t>
            </a:r>
            <a:r>
              <a:rPr lang="en-US" sz="2000" err="1">
                <a:latin typeface="Georgia Pro"/>
                <a:ea typeface="+mn-lt"/>
                <a:cs typeface="+mn-lt"/>
              </a:rPr>
              <a:t>yhteneväisyyksien</a:t>
            </a:r>
            <a:r>
              <a:rPr lang="en-US" sz="2000">
                <a:latin typeface="Georgia Pro"/>
                <a:ea typeface="+mn-lt"/>
                <a:cs typeface="+mn-lt"/>
              </a:rPr>
              <a:t> ja </a:t>
            </a:r>
            <a:r>
              <a:rPr lang="en-US" sz="2000" err="1">
                <a:latin typeface="Georgia Pro"/>
                <a:ea typeface="+mn-lt"/>
                <a:cs typeface="+mn-lt"/>
              </a:rPr>
              <a:t>eroavaisuuksien</a:t>
            </a:r>
            <a:r>
              <a:rPr lang="en-US" sz="2000">
                <a:latin typeface="Georgia Pro"/>
                <a:ea typeface="+mn-lt"/>
                <a:cs typeface="+mn-lt"/>
              </a:rPr>
              <a:t> </a:t>
            </a:r>
            <a:r>
              <a:rPr lang="en-US" sz="2000" err="1">
                <a:latin typeface="Georgia Pro"/>
                <a:ea typeface="+mn-lt"/>
                <a:cs typeface="+mn-lt"/>
              </a:rPr>
              <a:t>toteamiseksi</a:t>
            </a:r>
            <a:r>
              <a:rPr lang="en-US" sz="2000">
                <a:latin typeface="Georgia Pro"/>
                <a:ea typeface="+mn-lt"/>
                <a:cs typeface="+mn-lt"/>
              </a:rPr>
              <a:t>. Eri </a:t>
            </a:r>
            <a:r>
              <a:rPr lang="en-US" sz="2000" err="1">
                <a:latin typeface="Georgia Pro"/>
                <a:ea typeface="+mn-lt"/>
                <a:cs typeface="+mn-lt"/>
              </a:rPr>
              <a:t>tyyppiset</a:t>
            </a:r>
            <a:r>
              <a:rPr lang="en-US" sz="2000">
                <a:latin typeface="Georgia Pro"/>
                <a:ea typeface="+mn-lt"/>
                <a:cs typeface="+mn-lt"/>
              </a:rPr>
              <a:t> </a:t>
            </a:r>
            <a:r>
              <a:rPr lang="en-US" sz="2000" err="1">
                <a:latin typeface="Georgia Pro"/>
                <a:ea typeface="+mn-lt"/>
                <a:cs typeface="+mn-lt"/>
              </a:rPr>
              <a:t>aineistot</a:t>
            </a:r>
            <a:r>
              <a:rPr lang="en-US" sz="2000">
                <a:latin typeface="Georgia Pro"/>
                <a:ea typeface="+mn-lt"/>
                <a:cs typeface="+mn-lt"/>
              </a:rPr>
              <a:t> </a:t>
            </a:r>
            <a:r>
              <a:rPr lang="en-US" sz="2000" err="1">
                <a:latin typeface="Georgia Pro"/>
                <a:ea typeface="+mn-lt"/>
                <a:cs typeface="+mn-lt"/>
              </a:rPr>
              <a:t>voivat</a:t>
            </a:r>
            <a:r>
              <a:rPr lang="en-US" sz="2000">
                <a:latin typeface="Georgia Pro"/>
                <a:ea typeface="+mn-lt"/>
                <a:cs typeface="+mn-lt"/>
              </a:rPr>
              <a:t> </a:t>
            </a:r>
            <a:r>
              <a:rPr lang="en-US" sz="2000" err="1">
                <a:latin typeface="Georgia Pro"/>
                <a:ea typeface="+mn-lt"/>
                <a:cs typeface="+mn-lt"/>
              </a:rPr>
              <a:t>vahvistaa</a:t>
            </a:r>
            <a:r>
              <a:rPr lang="en-US" sz="2000">
                <a:latin typeface="Georgia Pro"/>
                <a:ea typeface="+mn-lt"/>
                <a:cs typeface="+mn-lt"/>
              </a:rPr>
              <a:t> tai </a:t>
            </a:r>
            <a:r>
              <a:rPr lang="en-US" sz="2000" err="1">
                <a:latin typeface="Georgia Pro"/>
                <a:ea typeface="+mn-lt"/>
                <a:cs typeface="+mn-lt"/>
              </a:rPr>
              <a:t>falsifioida</a:t>
            </a:r>
            <a:r>
              <a:rPr lang="en-US" sz="2000">
                <a:latin typeface="Georgia Pro"/>
                <a:ea typeface="+mn-lt"/>
                <a:cs typeface="+mn-lt"/>
              </a:rPr>
              <a:t> </a:t>
            </a:r>
            <a:r>
              <a:rPr lang="en-US" sz="2000" err="1">
                <a:latin typeface="Georgia Pro"/>
                <a:ea typeface="+mn-lt"/>
                <a:cs typeface="+mn-lt"/>
              </a:rPr>
              <a:t>toisiaan</a:t>
            </a:r>
            <a:r>
              <a:rPr lang="en-US" sz="2000">
                <a:latin typeface="Georgia Pro"/>
                <a:ea typeface="+mn-lt"/>
                <a:cs typeface="+mn-lt"/>
              </a:rPr>
              <a:t>. </a:t>
            </a:r>
            <a:r>
              <a:rPr lang="en-US" sz="2000" err="1">
                <a:latin typeface="Georgia Pro"/>
                <a:ea typeface="+mn-lt"/>
                <a:cs typeface="+mn-lt"/>
              </a:rPr>
              <a:t>Esim</a:t>
            </a:r>
            <a:r>
              <a:rPr lang="en-US" sz="2000">
                <a:latin typeface="Georgia Pro"/>
                <a:ea typeface="+mn-lt"/>
                <a:cs typeface="+mn-lt"/>
              </a:rPr>
              <a:t>. </a:t>
            </a:r>
            <a:r>
              <a:rPr lang="en-US" sz="2000" err="1">
                <a:latin typeface="Georgia Pro"/>
                <a:ea typeface="+mn-lt"/>
                <a:cs typeface="+mn-lt"/>
              </a:rPr>
              <a:t>jos</a:t>
            </a:r>
            <a:r>
              <a:rPr lang="en-US" sz="2000">
                <a:latin typeface="Georgia Pro"/>
                <a:ea typeface="+mn-lt"/>
                <a:cs typeface="+mn-lt"/>
              </a:rPr>
              <a:t> </a:t>
            </a:r>
            <a:r>
              <a:rPr lang="en-US" sz="2000" err="1">
                <a:latin typeface="Georgia Pro"/>
                <a:ea typeface="+mn-lt"/>
                <a:cs typeface="+mn-lt"/>
              </a:rPr>
              <a:t>tällä</a:t>
            </a:r>
            <a:r>
              <a:rPr lang="en-US" sz="2000">
                <a:latin typeface="Georgia Pro"/>
                <a:ea typeface="+mn-lt"/>
                <a:cs typeface="+mn-lt"/>
              </a:rPr>
              <a:t> </a:t>
            </a:r>
            <a:r>
              <a:rPr lang="en-US" sz="2000" err="1">
                <a:latin typeface="Georgia Pro"/>
                <a:ea typeface="+mn-lt"/>
                <a:cs typeface="+mn-lt"/>
              </a:rPr>
              <a:t>kurssilla</a:t>
            </a:r>
            <a:r>
              <a:rPr lang="en-US" sz="2000">
                <a:latin typeface="Georgia Pro"/>
                <a:ea typeface="+mn-lt"/>
                <a:cs typeface="+mn-lt"/>
              </a:rPr>
              <a:t> </a:t>
            </a:r>
            <a:r>
              <a:rPr lang="en-US" sz="2000" err="1">
                <a:latin typeface="Georgia Pro"/>
                <a:ea typeface="+mn-lt"/>
                <a:cs typeface="+mn-lt"/>
              </a:rPr>
              <a:t>olisi</a:t>
            </a:r>
            <a:r>
              <a:rPr lang="en-US" sz="2000">
                <a:latin typeface="Georgia Pro"/>
                <a:ea typeface="+mn-lt"/>
                <a:cs typeface="+mn-lt"/>
              </a:rPr>
              <a:t> </a:t>
            </a:r>
            <a:r>
              <a:rPr lang="en-US" sz="2000" err="1">
                <a:latin typeface="Georgia Pro"/>
                <a:ea typeface="+mn-lt"/>
                <a:cs typeface="+mn-lt"/>
              </a:rPr>
              <a:t>tehty</a:t>
            </a:r>
            <a:r>
              <a:rPr lang="en-US" sz="2000">
                <a:latin typeface="Georgia Pro"/>
                <a:ea typeface="+mn-lt"/>
                <a:cs typeface="+mn-lt"/>
              </a:rPr>
              <a:t> </a:t>
            </a:r>
            <a:r>
              <a:rPr lang="en-US" sz="2000" err="1">
                <a:latin typeface="Georgia Pro"/>
                <a:ea typeface="+mn-lt"/>
                <a:cs typeface="+mn-lt"/>
              </a:rPr>
              <a:t>myös</a:t>
            </a:r>
            <a:r>
              <a:rPr lang="en-US" sz="2000">
                <a:latin typeface="Georgia Pro"/>
                <a:ea typeface="+mn-lt"/>
                <a:cs typeface="+mn-lt"/>
              </a:rPr>
              <a:t> </a:t>
            </a:r>
            <a:r>
              <a:rPr lang="en-US" sz="2000" err="1">
                <a:latin typeface="Georgia Pro"/>
                <a:ea typeface="+mn-lt"/>
                <a:cs typeface="+mn-lt"/>
              </a:rPr>
              <a:t>määrällisten</a:t>
            </a:r>
            <a:r>
              <a:rPr lang="en-US" sz="2000">
                <a:latin typeface="Georgia Pro"/>
                <a:ea typeface="+mn-lt"/>
                <a:cs typeface="+mn-lt"/>
              </a:rPr>
              <a:t> </a:t>
            </a:r>
            <a:r>
              <a:rPr lang="en-US" sz="2000" err="1">
                <a:latin typeface="Georgia Pro"/>
                <a:ea typeface="+mn-lt"/>
                <a:cs typeface="+mn-lt"/>
              </a:rPr>
              <a:t>tulosten</a:t>
            </a:r>
            <a:r>
              <a:rPr lang="en-US" sz="2000">
                <a:latin typeface="Georgia Pro"/>
                <a:ea typeface="+mn-lt"/>
                <a:cs typeface="+mn-lt"/>
              </a:rPr>
              <a:t> </a:t>
            </a:r>
            <a:r>
              <a:rPr lang="en-US" sz="2000" err="1">
                <a:latin typeface="Georgia Pro"/>
                <a:ea typeface="+mn-lt"/>
                <a:cs typeface="+mn-lt"/>
              </a:rPr>
              <a:t>synteesi</a:t>
            </a:r>
            <a:r>
              <a:rPr lang="en-US" sz="2000">
                <a:latin typeface="Georgia Pro"/>
                <a:ea typeface="+mn-lt"/>
                <a:cs typeface="+mn-lt"/>
              </a:rPr>
              <a:t> ja </a:t>
            </a:r>
            <a:r>
              <a:rPr lang="en-US" sz="2000" err="1">
                <a:latin typeface="Georgia Pro"/>
                <a:ea typeface="+mn-lt"/>
                <a:cs typeface="+mn-lt"/>
              </a:rPr>
              <a:t>sitä</a:t>
            </a:r>
            <a:r>
              <a:rPr lang="en-US" sz="2000">
                <a:latin typeface="Georgia Pro"/>
                <a:ea typeface="+mn-lt"/>
                <a:cs typeface="+mn-lt"/>
              </a:rPr>
              <a:t> </a:t>
            </a:r>
            <a:r>
              <a:rPr lang="en-US" sz="2000" err="1">
                <a:latin typeface="Georgia Pro"/>
                <a:ea typeface="+mn-lt"/>
                <a:cs typeface="+mn-lt"/>
              </a:rPr>
              <a:t>verrattu</a:t>
            </a:r>
            <a:r>
              <a:rPr lang="en-US" sz="2000">
                <a:latin typeface="Georgia Pro"/>
                <a:ea typeface="+mn-lt"/>
                <a:cs typeface="+mn-lt"/>
              </a:rPr>
              <a:t> </a:t>
            </a:r>
            <a:r>
              <a:rPr lang="en-US" sz="2000" err="1">
                <a:latin typeface="Georgia Pro"/>
                <a:ea typeface="+mn-lt"/>
                <a:cs typeface="+mn-lt"/>
              </a:rPr>
              <a:t>laadullisten</a:t>
            </a:r>
            <a:r>
              <a:rPr lang="en-US" sz="2000">
                <a:latin typeface="Georgia Pro"/>
                <a:ea typeface="+mn-lt"/>
                <a:cs typeface="+mn-lt"/>
              </a:rPr>
              <a:t> </a:t>
            </a:r>
            <a:r>
              <a:rPr lang="en-US" sz="2000" err="1">
                <a:latin typeface="Georgia Pro"/>
                <a:ea typeface="+mn-lt"/>
                <a:cs typeface="+mn-lt"/>
              </a:rPr>
              <a:t>tulosten</a:t>
            </a:r>
            <a:r>
              <a:rPr lang="en-US" sz="2000">
                <a:latin typeface="Georgia Pro"/>
                <a:ea typeface="+mn-lt"/>
                <a:cs typeface="+mn-lt"/>
              </a:rPr>
              <a:t> </a:t>
            </a:r>
            <a:r>
              <a:rPr lang="en-US" sz="2000" err="1">
                <a:latin typeface="Georgia Pro"/>
                <a:ea typeface="+mn-lt"/>
                <a:cs typeface="+mn-lt"/>
              </a:rPr>
              <a:t>synteesiin</a:t>
            </a:r>
            <a:r>
              <a:rPr lang="en-US" sz="2000">
                <a:latin typeface="Georgia Pro"/>
                <a:ea typeface="+mn-lt"/>
                <a:cs typeface="+mn-lt"/>
              </a:rPr>
              <a:t>. </a:t>
            </a:r>
          </a:p>
          <a:p>
            <a:r>
              <a:rPr lang="en-US" sz="2000" err="1">
                <a:latin typeface="Georgia Pro"/>
                <a:ea typeface="+mn-lt"/>
                <a:cs typeface="+mn-lt"/>
              </a:rPr>
              <a:t>Täydentävä</a:t>
            </a:r>
            <a:r>
              <a:rPr lang="en-US" sz="2000">
                <a:latin typeface="Georgia Pro"/>
                <a:ea typeface="+mn-lt"/>
                <a:cs typeface="+mn-lt"/>
              </a:rPr>
              <a:t>: </a:t>
            </a:r>
            <a:r>
              <a:rPr lang="en-US" sz="2000" err="1">
                <a:latin typeface="Georgia Pro"/>
                <a:ea typeface="+mn-lt"/>
                <a:cs typeface="+mn-lt"/>
              </a:rPr>
              <a:t>laadullinen</a:t>
            </a:r>
            <a:r>
              <a:rPr lang="en-US" sz="2000">
                <a:latin typeface="Georgia Pro"/>
                <a:ea typeface="+mn-lt"/>
                <a:cs typeface="+mn-lt"/>
              </a:rPr>
              <a:t> ja </a:t>
            </a:r>
            <a:r>
              <a:rPr lang="en-US" sz="2000" err="1">
                <a:latin typeface="Georgia Pro"/>
                <a:ea typeface="+mn-lt"/>
                <a:cs typeface="+mn-lt"/>
              </a:rPr>
              <a:t>määrällinen</a:t>
            </a:r>
            <a:r>
              <a:rPr lang="en-US" sz="2000">
                <a:latin typeface="Georgia Pro"/>
                <a:ea typeface="+mn-lt"/>
                <a:cs typeface="+mn-lt"/>
              </a:rPr>
              <a:t> </a:t>
            </a:r>
            <a:r>
              <a:rPr lang="en-US" sz="2000" err="1">
                <a:latin typeface="Georgia Pro"/>
                <a:ea typeface="+mn-lt"/>
                <a:cs typeface="+mn-lt"/>
              </a:rPr>
              <a:t>aineisto</a:t>
            </a:r>
            <a:r>
              <a:rPr lang="en-US" sz="2000">
                <a:latin typeface="Georgia Pro"/>
                <a:ea typeface="+mn-lt"/>
                <a:cs typeface="+mn-lt"/>
              </a:rPr>
              <a:t> </a:t>
            </a:r>
            <a:r>
              <a:rPr lang="en-US" sz="2000" err="1">
                <a:latin typeface="Georgia Pro"/>
                <a:ea typeface="+mn-lt"/>
                <a:cs typeface="+mn-lt"/>
              </a:rPr>
              <a:t>analysoidaan</a:t>
            </a:r>
            <a:r>
              <a:rPr lang="en-US" sz="2000">
                <a:latin typeface="Georgia Pro"/>
                <a:ea typeface="+mn-lt"/>
                <a:cs typeface="+mn-lt"/>
              </a:rPr>
              <a:t> </a:t>
            </a:r>
            <a:r>
              <a:rPr lang="en-US" sz="2000" err="1">
                <a:latin typeface="Georgia Pro"/>
                <a:ea typeface="+mn-lt"/>
                <a:cs typeface="+mn-lt"/>
              </a:rPr>
              <a:t>erikseen</a:t>
            </a:r>
            <a:r>
              <a:rPr lang="en-US" sz="2000">
                <a:latin typeface="Georgia Pro"/>
                <a:ea typeface="+mn-lt"/>
                <a:cs typeface="+mn-lt"/>
              </a:rPr>
              <a:t> ja </a:t>
            </a:r>
            <a:r>
              <a:rPr lang="en-US" sz="2000" err="1">
                <a:latin typeface="Georgia Pro"/>
                <a:ea typeface="+mn-lt"/>
                <a:cs typeface="+mn-lt"/>
              </a:rPr>
              <a:t>analyysit</a:t>
            </a:r>
            <a:r>
              <a:rPr lang="en-US" sz="2000">
                <a:latin typeface="Georgia Pro"/>
                <a:ea typeface="+mn-lt"/>
                <a:cs typeface="+mn-lt"/>
              </a:rPr>
              <a:t> </a:t>
            </a:r>
            <a:r>
              <a:rPr lang="en-US" sz="2000" err="1">
                <a:latin typeface="Georgia Pro"/>
                <a:ea typeface="+mn-lt"/>
                <a:cs typeface="+mn-lt"/>
              </a:rPr>
              <a:t>vastaavat</a:t>
            </a:r>
            <a:r>
              <a:rPr lang="en-US" sz="2000">
                <a:latin typeface="Georgia Pro"/>
                <a:ea typeface="+mn-lt"/>
                <a:cs typeface="+mn-lt"/>
              </a:rPr>
              <a:t> </a:t>
            </a:r>
            <a:r>
              <a:rPr lang="en-US" sz="2000" err="1">
                <a:latin typeface="Georgia Pro"/>
                <a:ea typeface="+mn-lt"/>
                <a:cs typeface="+mn-lt"/>
              </a:rPr>
              <a:t>tutkimuskysymyksen</a:t>
            </a:r>
            <a:r>
              <a:rPr lang="en-US" sz="2000">
                <a:latin typeface="Georgia Pro"/>
                <a:ea typeface="+mn-lt"/>
                <a:cs typeface="+mn-lt"/>
              </a:rPr>
              <a:t> </a:t>
            </a:r>
            <a:r>
              <a:rPr lang="en-US" sz="2000" i="1" err="1">
                <a:latin typeface="Georgia Pro"/>
                <a:ea typeface="+mn-lt"/>
                <a:cs typeface="+mn-lt"/>
              </a:rPr>
              <a:t>eri</a:t>
            </a:r>
            <a:r>
              <a:rPr lang="en-US" sz="2000" i="1">
                <a:latin typeface="Georgia Pro"/>
                <a:ea typeface="+mn-lt"/>
                <a:cs typeface="+mn-lt"/>
              </a:rPr>
              <a:t> </a:t>
            </a:r>
            <a:r>
              <a:rPr lang="en-US" sz="2000" i="1" err="1">
                <a:latin typeface="Georgia Pro"/>
                <a:ea typeface="+mn-lt"/>
                <a:cs typeface="+mn-lt"/>
              </a:rPr>
              <a:t>osa-alueisiin</a:t>
            </a:r>
            <a:r>
              <a:rPr lang="en-US" sz="2000" i="1">
                <a:latin typeface="Georgia Pro"/>
                <a:ea typeface="+mn-lt"/>
                <a:cs typeface="+mn-lt"/>
              </a:rPr>
              <a:t>. </a:t>
            </a:r>
            <a:endParaRPr lang="en-US" sz="2000">
              <a:latin typeface="Georgia Pro"/>
              <a:ea typeface="+mn-lt"/>
              <a:cs typeface="+mn-lt"/>
            </a:endParaRPr>
          </a:p>
        </p:txBody>
      </p:sp>
    </p:spTree>
    <p:extLst>
      <p:ext uri="{BB962C8B-B14F-4D97-AF65-F5344CB8AC3E}">
        <p14:creationId xmlns:p14="http://schemas.microsoft.com/office/powerpoint/2010/main" val="63773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63E7DC-9297-3775-AF2E-E3061CBCF44C}"/>
              </a:ext>
            </a:extLst>
          </p:cNvPr>
          <p:cNvSpPr>
            <a:spLocks noGrp="1"/>
          </p:cNvSpPr>
          <p:nvPr>
            <p:ph type="title"/>
          </p:nvPr>
        </p:nvSpPr>
        <p:spPr>
          <a:xfrm>
            <a:off x="838200" y="449792"/>
            <a:ext cx="10515600" cy="1325563"/>
          </a:xfrm>
        </p:spPr>
        <p:txBody>
          <a:bodyPr>
            <a:normAutofit/>
          </a:bodyPr>
          <a:lstStyle/>
          <a:p>
            <a:r>
              <a:rPr lang="en-US" err="1">
                <a:latin typeface="Georgia Pro"/>
                <a:cs typeface="Calibri Light"/>
              </a:rPr>
              <a:t>Otoskoon</a:t>
            </a:r>
            <a:r>
              <a:rPr lang="en-US">
                <a:latin typeface="Georgia Pro"/>
                <a:cs typeface="Calibri Light"/>
              </a:rPr>
              <a:t> </a:t>
            </a:r>
            <a:r>
              <a:rPr lang="en-US" err="1">
                <a:latin typeface="Georgia Pro"/>
                <a:cs typeface="Calibri Light"/>
              </a:rPr>
              <a:t>rajoitteet</a:t>
            </a:r>
            <a:endParaRPr lang="en-US" err="1">
              <a:latin typeface="Calibri Light" panose="020F0302020204030204"/>
              <a:cs typeface="Calibri Light" panose="020F0302020204030204"/>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49111A-A2DB-E892-43F7-2033385099DE}"/>
              </a:ext>
            </a:extLst>
          </p:cNvPr>
          <p:cNvSpPr>
            <a:spLocks noGrp="1"/>
          </p:cNvSpPr>
          <p:nvPr>
            <p:ph idx="1"/>
          </p:nvPr>
        </p:nvSpPr>
        <p:spPr>
          <a:xfrm>
            <a:off x="838200" y="1859492"/>
            <a:ext cx="10515600" cy="4351338"/>
          </a:xfrm>
        </p:spPr>
        <p:txBody>
          <a:bodyPr vert="horz" lIns="91440" tIns="45720" rIns="91440" bIns="45720" rtlCol="0" anchor="t">
            <a:normAutofit/>
          </a:bodyPr>
          <a:lstStyle/>
          <a:p>
            <a:r>
              <a:rPr lang="en-US" sz="1800" err="1">
                <a:latin typeface="Georgia Pro"/>
                <a:cs typeface="Calibri"/>
              </a:rPr>
              <a:t>Läpinäkyvyyden</a:t>
            </a:r>
            <a:r>
              <a:rPr lang="en-US" sz="1800">
                <a:latin typeface="Georgia Pro"/>
                <a:cs typeface="Calibri"/>
              </a:rPr>
              <a:t> </a:t>
            </a:r>
            <a:r>
              <a:rPr lang="en-US" sz="1800" err="1">
                <a:latin typeface="Georgia Pro"/>
                <a:cs typeface="Calibri"/>
              </a:rPr>
              <a:t>vuoksi</a:t>
            </a:r>
            <a:r>
              <a:rPr lang="en-US" sz="1800">
                <a:latin typeface="Georgia Pro"/>
                <a:cs typeface="Calibri"/>
              </a:rPr>
              <a:t>, on </a:t>
            </a:r>
            <a:r>
              <a:rPr lang="en-US" sz="1800" err="1">
                <a:latin typeface="Georgia Pro"/>
                <a:cs typeface="Calibri"/>
              </a:rPr>
              <a:t>syytä</a:t>
            </a:r>
            <a:r>
              <a:rPr lang="en-US" sz="1800">
                <a:latin typeface="Georgia Pro"/>
                <a:cs typeface="Calibri"/>
              </a:rPr>
              <a:t> </a:t>
            </a:r>
            <a:r>
              <a:rPr lang="en-US" sz="1800" err="1">
                <a:latin typeface="Georgia Pro"/>
                <a:cs typeface="Calibri"/>
              </a:rPr>
              <a:t>raportoida</a:t>
            </a:r>
            <a:r>
              <a:rPr lang="en-US" sz="1800">
                <a:latin typeface="Georgia Pro"/>
                <a:cs typeface="Calibri"/>
              </a:rPr>
              <a:t> </a:t>
            </a:r>
            <a:r>
              <a:rPr lang="en-US" sz="1800" err="1">
                <a:latin typeface="Georgia Pro"/>
                <a:cs typeface="Calibri"/>
              </a:rPr>
              <a:t>kuinka</a:t>
            </a:r>
            <a:r>
              <a:rPr lang="en-US" sz="1800">
                <a:latin typeface="Georgia Pro"/>
                <a:cs typeface="Calibri"/>
              </a:rPr>
              <a:t> </a:t>
            </a:r>
            <a:r>
              <a:rPr lang="en-US" sz="1800" err="1">
                <a:latin typeface="Georgia Pro"/>
                <a:cs typeface="Calibri"/>
              </a:rPr>
              <a:t>monta</a:t>
            </a:r>
            <a:r>
              <a:rPr lang="en-US" sz="1800">
                <a:latin typeface="Georgia Pro"/>
                <a:cs typeface="Calibri"/>
              </a:rPr>
              <a:t> </a:t>
            </a:r>
            <a:r>
              <a:rPr lang="en-US" sz="1800" err="1">
                <a:latin typeface="Georgia Pro"/>
                <a:cs typeface="Calibri"/>
              </a:rPr>
              <a:t>haastattelua</a:t>
            </a:r>
            <a:r>
              <a:rPr lang="en-US" sz="1800">
                <a:latin typeface="Georgia Pro"/>
                <a:cs typeface="Calibri"/>
              </a:rPr>
              <a:t> </a:t>
            </a:r>
            <a:r>
              <a:rPr lang="en-US" sz="1800" err="1">
                <a:latin typeface="Georgia Pro"/>
                <a:cs typeface="Calibri"/>
              </a:rPr>
              <a:t>tehtiin</a:t>
            </a:r>
            <a:r>
              <a:rPr lang="en-US" sz="1800">
                <a:latin typeface="Georgia Pro"/>
                <a:cs typeface="Calibri"/>
              </a:rPr>
              <a:t>. </a:t>
            </a:r>
            <a:r>
              <a:rPr lang="en-US" sz="1800" err="1">
                <a:latin typeface="Georgia Pro"/>
                <a:cs typeface="Calibri"/>
              </a:rPr>
              <a:t>Asettaako</a:t>
            </a:r>
            <a:r>
              <a:rPr lang="en-US" sz="1800">
                <a:latin typeface="Georgia Pro"/>
                <a:cs typeface="Calibri"/>
              </a:rPr>
              <a:t> </a:t>
            </a:r>
            <a:r>
              <a:rPr lang="en-US" sz="1800" err="1">
                <a:latin typeface="Georgia Pro"/>
                <a:cs typeface="Calibri"/>
              </a:rPr>
              <a:t>tämä</a:t>
            </a:r>
            <a:r>
              <a:rPr lang="en-US" sz="1800">
                <a:latin typeface="Georgia Pro"/>
                <a:cs typeface="Calibri"/>
              </a:rPr>
              <a:t> </a:t>
            </a:r>
            <a:r>
              <a:rPr lang="en-US" sz="1800" err="1">
                <a:latin typeface="Georgia Pro"/>
                <a:cs typeface="Calibri"/>
              </a:rPr>
              <a:t>rajoitteita</a:t>
            </a:r>
            <a:r>
              <a:rPr lang="en-US" sz="1800">
                <a:latin typeface="Georgia Pro"/>
                <a:cs typeface="Calibri"/>
              </a:rPr>
              <a:t> </a:t>
            </a:r>
            <a:r>
              <a:rPr lang="en-US" sz="1800" err="1">
                <a:latin typeface="Georgia Pro"/>
                <a:cs typeface="Calibri"/>
              </a:rPr>
              <a:t>yleistämiselle</a:t>
            </a:r>
            <a:r>
              <a:rPr lang="en-US" sz="1800">
                <a:latin typeface="Georgia Pro"/>
                <a:cs typeface="Calibri"/>
              </a:rPr>
              <a:t>? Onko </a:t>
            </a:r>
            <a:r>
              <a:rPr lang="en-US" sz="1800" err="1">
                <a:latin typeface="Georgia Pro"/>
                <a:cs typeface="Calibri"/>
              </a:rPr>
              <a:t>laadullisen</a:t>
            </a:r>
            <a:r>
              <a:rPr lang="en-US" sz="1800">
                <a:latin typeface="Georgia Pro"/>
                <a:cs typeface="Calibri"/>
              </a:rPr>
              <a:t> </a:t>
            </a:r>
            <a:r>
              <a:rPr lang="en-US" sz="1800" err="1">
                <a:latin typeface="Georgia Pro"/>
                <a:cs typeface="Calibri"/>
              </a:rPr>
              <a:t>tutkimuksen</a:t>
            </a:r>
            <a:r>
              <a:rPr lang="en-US" sz="1800">
                <a:latin typeface="Georgia Pro"/>
                <a:cs typeface="Calibri"/>
              </a:rPr>
              <a:t> </a:t>
            </a:r>
            <a:r>
              <a:rPr lang="en-US" sz="1800" err="1">
                <a:latin typeface="Georgia Pro"/>
                <a:cs typeface="Calibri"/>
              </a:rPr>
              <a:t>tarkoitus</a:t>
            </a:r>
            <a:r>
              <a:rPr lang="en-US" sz="1800">
                <a:latin typeface="Georgia Pro"/>
                <a:cs typeface="Calibri"/>
              </a:rPr>
              <a:t> </a:t>
            </a:r>
            <a:r>
              <a:rPr lang="en-US" sz="1800" err="1">
                <a:latin typeface="Georgia Pro"/>
                <a:cs typeface="Calibri"/>
              </a:rPr>
              <a:t>määrän</a:t>
            </a:r>
            <a:r>
              <a:rPr lang="en-US" sz="1800">
                <a:latin typeface="Georgia Pro"/>
                <a:cs typeface="Calibri"/>
              </a:rPr>
              <a:t> </a:t>
            </a:r>
            <a:r>
              <a:rPr lang="en-US" sz="1800" err="1">
                <a:latin typeface="Georgia Pro"/>
                <a:cs typeface="Calibri"/>
              </a:rPr>
              <a:t>perusteella</a:t>
            </a:r>
            <a:r>
              <a:rPr lang="en-US" sz="1800">
                <a:latin typeface="Georgia Pro"/>
                <a:cs typeface="Calibri"/>
              </a:rPr>
              <a:t> </a:t>
            </a:r>
            <a:r>
              <a:rPr lang="en-US" sz="1800" err="1">
                <a:latin typeface="Georgia Pro"/>
                <a:cs typeface="Calibri"/>
              </a:rPr>
              <a:t>tehtävä</a:t>
            </a:r>
            <a:r>
              <a:rPr lang="en-US" sz="1800">
                <a:latin typeface="Georgia Pro"/>
                <a:cs typeface="Calibri"/>
              </a:rPr>
              <a:t> </a:t>
            </a:r>
            <a:r>
              <a:rPr lang="en-US" sz="1800" err="1">
                <a:latin typeface="Georgia Pro"/>
                <a:cs typeface="Calibri"/>
              </a:rPr>
              <a:t>yleistäminen</a:t>
            </a:r>
            <a:r>
              <a:rPr lang="en-US" sz="1800">
                <a:latin typeface="Georgia Pro"/>
                <a:cs typeface="Calibri"/>
              </a:rPr>
              <a:t>? Katso </a:t>
            </a:r>
            <a:r>
              <a:rPr lang="en-US" sz="1800" err="1">
                <a:latin typeface="Georgia Pro"/>
                <a:cs typeface="Calibri"/>
              </a:rPr>
              <a:t>dia</a:t>
            </a:r>
            <a:r>
              <a:rPr lang="en-US" sz="1800">
                <a:latin typeface="Georgia Pro"/>
                <a:cs typeface="Calibri"/>
              </a:rPr>
              <a:t> </a:t>
            </a:r>
            <a:r>
              <a:rPr lang="en-US" sz="1800" err="1">
                <a:latin typeface="Georgia Pro"/>
                <a:cs typeface="Calibri"/>
              </a:rPr>
              <a:t>miljonäärejä</a:t>
            </a:r>
            <a:r>
              <a:rPr lang="en-US" sz="1800">
                <a:latin typeface="Georgia Pro"/>
                <a:cs typeface="Calibri"/>
              </a:rPr>
              <a:t> </a:t>
            </a:r>
            <a:r>
              <a:rPr lang="en-US" sz="1800" err="1">
                <a:latin typeface="Georgia Pro"/>
                <a:cs typeface="Calibri"/>
              </a:rPr>
              <a:t>haastatelleista</a:t>
            </a:r>
            <a:r>
              <a:rPr lang="en-US" sz="1800">
                <a:latin typeface="Georgia Pro"/>
                <a:cs typeface="Calibri"/>
              </a:rPr>
              <a:t> </a:t>
            </a:r>
            <a:r>
              <a:rPr lang="en-US" sz="1800" err="1">
                <a:latin typeface="Georgia Pro"/>
                <a:cs typeface="Calibri"/>
              </a:rPr>
              <a:t>tutkijoista</a:t>
            </a:r>
            <a:endParaRPr lang="en-US" sz="1800">
              <a:latin typeface="Georgia Pro"/>
              <a:cs typeface="Calibri"/>
            </a:endParaRPr>
          </a:p>
          <a:p>
            <a:r>
              <a:rPr lang="en-US" sz="1800">
                <a:latin typeface="Georgia Pro"/>
                <a:cs typeface="Calibri"/>
              </a:rPr>
              <a:t>On </a:t>
            </a:r>
            <a:r>
              <a:rPr lang="en-US" sz="1800" err="1">
                <a:latin typeface="Georgia Pro"/>
                <a:cs typeface="Calibri"/>
              </a:rPr>
              <a:t>syytä</a:t>
            </a:r>
            <a:r>
              <a:rPr lang="en-US" sz="1800">
                <a:latin typeface="Georgia Pro"/>
                <a:cs typeface="Calibri"/>
              </a:rPr>
              <a:t> </a:t>
            </a:r>
            <a:r>
              <a:rPr lang="en-US" sz="1800" err="1">
                <a:latin typeface="Georgia Pro"/>
                <a:cs typeface="Calibri"/>
              </a:rPr>
              <a:t>raportoida</a:t>
            </a:r>
            <a:r>
              <a:rPr lang="en-US" sz="1800">
                <a:latin typeface="Georgia Pro"/>
                <a:cs typeface="Calibri"/>
              </a:rPr>
              <a:t>, </a:t>
            </a:r>
            <a:r>
              <a:rPr lang="en-US" sz="1800" err="1">
                <a:latin typeface="Georgia Pro"/>
                <a:cs typeface="Calibri"/>
              </a:rPr>
              <a:t>kuinka</a:t>
            </a:r>
            <a:r>
              <a:rPr lang="en-US" sz="1800">
                <a:latin typeface="Georgia Pro"/>
                <a:cs typeface="Calibri"/>
              </a:rPr>
              <a:t> </a:t>
            </a:r>
            <a:r>
              <a:rPr lang="en-US" sz="1800" err="1">
                <a:latin typeface="Georgia Pro"/>
                <a:cs typeface="Calibri"/>
              </a:rPr>
              <a:t>monta</a:t>
            </a:r>
            <a:r>
              <a:rPr lang="en-US" sz="1800">
                <a:latin typeface="Georgia Pro"/>
                <a:cs typeface="Calibri"/>
              </a:rPr>
              <a:t> </a:t>
            </a:r>
            <a:r>
              <a:rPr lang="en-US" sz="1800" err="1">
                <a:latin typeface="Georgia Pro"/>
                <a:cs typeface="Calibri"/>
              </a:rPr>
              <a:t>vastaajaa</a:t>
            </a:r>
            <a:r>
              <a:rPr lang="en-US" sz="1800">
                <a:latin typeface="Georgia Pro"/>
                <a:cs typeface="Calibri"/>
              </a:rPr>
              <a:t> </a:t>
            </a:r>
            <a:r>
              <a:rPr lang="en-US" sz="1800" err="1">
                <a:latin typeface="Georgia Pro"/>
                <a:cs typeface="Calibri"/>
              </a:rPr>
              <a:t>oli</a:t>
            </a:r>
            <a:r>
              <a:rPr lang="en-US" sz="1800">
                <a:latin typeface="Georgia Pro"/>
                <a:cs typeface="Calibri"/>
              </a:rPr>
              <a:t> survey-</a:t>
            </a:r>
            <a:r>
              <a:rPr lang="en-US" sz="1800" err="1">
                <a:latin typeface="Georgia Pro"/>
                <a:cs typeface="Calibri"/>
              </a:rPr>
              <a:t>kyselyssä</a:t>
            </a:r>
            <a:r>
              <a:rPr lang="en-US" sz="1800">
                <a:latin typeface="Georgia Pro"/>
                <a:cs typeface="Calibri"/>
              </a:rPr>
              <a:t> ja </a:t>
            </a:r>
            <a:r>
              <a:rPr lang="en-US" sz="1800" err="1">
                <a:latin typeface="Georgia Pro"/>
                <a:cs typeface="Calibri"/>
              </a:rPr>
              <a:t>verrata</a:t>
            </a:r>
            <a:r>
              <a:rPr lang="en-US" sz="1800">
                <a:latin typeface="Georgia Pro"/>
                <a:cs typeface="Calibri"/>
              </a:rPr>
              <a:t> </a:t>
            </a:r>
            <a:r>
              <a:rPr lang="en-US" sz="1800" err="1">
                <a:latin typeface="Georgia Pro"/>
                <a:cs typeface="Calibri"/>
              </a:rPr>
              <a:t>tätä</a:t>
            </a:r>
            <a:r>
              <a:rPr lang="en-US" sz="1800">
                <a:latin typeface="Georgia Pro"/>
                <a:cs typeface="Calibri"/>
              </a:rPr>
              <a:t> </a:t>
            </a:r>
            <a:r>
              <a:rPr lang="en-US" sz="1800" err="1">
                <a:latin typeface="Georgia Pro"/>
                <a:cs typeface="Calibri"/>
              </a:rPr>
              <a:t>tutkimuskysymyksen</a:t>
            </a:r>
            <a:r>
              <a:rPr lang="en-US" sz="1800">
                <a:latin typeface="Georgia Pro"/>
                <a:cs typeface="Calibri"/>
              </a:rPr>
              <a:t> </a:t>
            </a:r>
            <a:r>
              <a:rPr lang="en-US" sz="1800" err="1">
                <a:latin typeface="Georgia Pro"/>
                <a:cs typeface="Calibri"/>
              </a:rPr>
              <a:t>viitejoukkoon</a:t>
            </a:r>
            <a:r>
              <a:rPr lang="en-US" sz="1800">
                <a:latin typeface="Georgia Pro"/>
                <a:cs typeface="Calibri"/>
              </a:rPr>
              <a:t> (</a:t>
            </a:r>
            <a:r>
              <a:rPr lang="en-US" sz="1800" err="1">
                <a:latin typeface="Georgia Pro"/>
                <a:cs typeface="Calibri"/>
              </a:rPr>
              <a:t>täytyy</a:t>
            </a:r>
            <a:r>
              <a:rPr lang="en-US" sz="1800">
                <a:latin typeface="Georgia Pro"/>
                <a:cs typeface="Calibri"/>
              </a:rPr>
              <a:t> </a:t>
            </a:r>
            <a:r>
              <a:rPr lang="en-US" sz="1800" err="1">
                <a:latin typeface="Georgia Pro"/>
                <a:cs typeface="Calibri"/>
              </a:rPr>
              <a:t>selvittää</a:t>
            </a:r>
            <a:r>
              <a:rPr lang="en-US" sz="1800">
                <a:latin typeface="Georgia Pro"/>
                <a:cs typeface="Calibri"/>
              </a:rPr>
              <a:t> tai </a:t>
            </a:r>
            <a:r>
              <a:rPr lang="en-US" sz="1800" err="1">
                <a:latin typeface="Georgia Pro"/>
                <a:cs typeface="Calibri"/>
              </a:rPr>
              <a:t>arvioida</a:t>
            </a:r>
            <a:r>
              <a:rPr lang="en-US" sz="1800">
                <a:latin typeface="Georgia Pro"/>
                <a:cs typeface="Calibri"/>
              </a:rPr>
              <a:t> </a:t>
            </a:r>
            <a:r>
              <a:rPr lang="en-US" sz="1800" err="1">
                <a:latin typeface="Georgia Pro"/>
                <a:cs typeface="Calibri"/>
              </a:rPr>
              <a:t>itse</a:t>
            </a:r>
            <a:r>
              <a:rPr lang="en-US" sz="1800">
                <a:latin typeface="Georgia Pro"/>
                <a:cs typeface="Calibri"/>
              </a:rPr>
              <a:t>, </a:t>
            </a:r>
            <a:r>
              <a:rPr lang="en-US" sz="1800" err="1">
                <a:latin typeface="Georgia Pro"/>
                <a:cs typeface="Calibri"/>
              </a:rPr>
              <a:t>esim</a:t>
            </a:r>
            <a:r>
              <a:rPr lang="en-US" sz="1800">
                <a:latin typeface="Georgia Pro"/>
                <a:cs typeface="Calibri"/>
              </a:rPr>
              <a:t>. </a:t>
            </a:r>
            <a:r>
              <a:rPr lang="en-US" sz="1800" err="1">
                <a:latin typeface="Georgia Pro"/>
                <a:cs typeface="Calibri"/>
              </a:rPr>
              <a:t>kuinka</a:t>
            </a:r>
            <a:r>
              <a:rPr lang="en-US" sz="1800">
                <a:latin typeface="Georgia Pro"/>
                <a:cs typeface="Calibri"/>
              </a:rPr>
              <a:t> </a:t>
            </a:r>
            <a:r>
              <a:rPr lang="en-US" sz="1800" err="1">
                <a:latin typeface="Georgia Pro"/>
                <a:cs typeface="Calibri"/>
              </a:rPr>
              <a:t>monta</a:t>
            </a:r>
            <a:r>
              <a:rPr lang="en-US" sz="1800">
                <a:latin typeface="Georgia Pro"/>
                <a:cs typeface="Calibri"/>
              </a:rPr>
              <a:t> </a:t>
            </a:r>
            <a:r>
              <a:rPr lang="en-US" sz="1800" err="1">
                <a:latin typeface="Georgia Pro"/>
                <a:cs typeface="Calibri"/>
              </a:rPr>
              <a:t>opiskelijaa</a:t>
            </a:r>
            <a:r>
              <a:rPr lang="en-US" sz="1800">
                <a:latin typeface="Georgia Pro"/>
                <a:cs typeface="Calibri"/>
              </a:rPr>
              <a:t> tai </a:t>
            </a:r>
            <a:r>
              <a:rPr lang="en-US" sz="1800" err="1">
                <a:latin typeface="Georgia Pro"/>
                <a:cs typeface="Calibri"/>
              </a:rPr>
              <a:t>Athenelaista</a:t>
            </a:r>
            <a:r>
              <a:rPr lang="en-US" sz="1800">
                <a:latin typeface="Georgia Pro"/>
                <a:cs typeface="Calibri"/>
              </a:rPr>
              <a:t> on) </a:t>
            </a:r>
          </a:p>
          <a:p>
            <a:pPr lvl="1">
              <a:buFont typeface="Courier New" panose="020B0604020202020204" pitchFamily="34" charset="0"/>
              <a:buChar char="o"/>
            </a:pPr>
            <a:r>
              <a:rPr lang="en-US" sz="1800" err="1">
                <a:latin typeface="Georgia Pro"/>
                <a:cs typeface="Calibri"/>
              </a:rPr>
              <a:t>otoskokolaskuri</a:t>
            </a:r>
            <a:endParaRPr lang="en-US" sz="1800">
              <a:latin typeface="Georgia Pro"/>
              <a:cs typeface="Calibri"/>
            </a:endParaRPr>
          </a:p>
          <a:p>
            <a:r>
              <a:rPr lang="en-US" sz="1800">
                <a:latin typeface="Georgia Pro"/>
                <a:cs typeface="Calibri"/>
              </a:rPr>
              <a:t>On </a:t>
            </a:r>
            <a:r>
              <a:rPr lang="en-US" sz="1800" err="1">
                <a:latin typeface="Georgia Pro"/>
                <a:cs typeface="Calibri"/>
              </a:rPr>
              <a:t>myös</a:t>
            </a:r>
            <a:r>
              <a:rPr lang="en-US" sz="1800">
                <a:latin typeface="Georgia Pro"/>
                <a:cs typeface="Calibri"/>
              </a:rPr>
              <a:t> </a:t>
            </a:r>
            <a:r>
              <a:rPr lang="en-US" sz="1800" err="1">
                <a:latin typeface="Georgia Pro"/>
                <a:cs typeface="Calibri"/>
              </a:rPr>
              <a:t>syytä</a:t>
            </a:r>
            <a:r>
              <a:rPr lang="en-US" sz="1800">
                <a:latin typeface="Georgia Pro"/>
                <a:cs typeface="Calibri"/>
              </a:rPr>
              <a:t> </a:t>
            </a:r>
            <a:r>
              <a:rPr lang="en-US" sz="1800" err="1">
                <a:latin typeface="Georgia Pro"/>
                <a:cs typeface="Calibri"/>
              </a:rPr>
              <a:t>raportoida</a:t>
            </a:r>
            <a:r>
              <a:rPr lang="en-US" sz="1800">
                <a:latin typeface="Georgia Pro"/>
                <a:cs typeface="Calibri"/>
              </a:rPr>
              <a:t> survey-</a:t>
            </a:r>
            <a:r>
              <a:rPr lang="en-US" sz="1800" err="1">
                <a:latin typeface="Georgia Pro"/>
                <a:cs typeface="Calibri"/>
              </a:rPr>
              <a:t>kyselyyn</a:t>
            </a:r>
            <a:r>
              <a:rPr lang="en-US" sz="1800">
                <a:latin typeface="Georgia Pro"/>
                <a:cs typeface="Calibri"/>
              </a:rPr>
              <a:t> </a:t>
            </a:r>
            <a:r>
              <a:rPr lang="en-US" sz="1800" err="1">
                <a:latin typeface="Georgia Pro"/>
                <a:cs typeface="Calibri"/>
              </a:rPr>
              <a:t>vastanneiden</a:t>
            </a:r>
            <a:r>
              <a:rPr lang="en-US" sz="1800">
                <a:latin typeface="Georgia Pro"/>
                <a:cs typeface="Calibri"/>
              </a:rPr>
              <a:t> </a:t>
            </a:r>
            <a:r>
              <a:rPr lang="en-US" sz="1800" err="1">
                <a:latin typeface="Georgia Pro"/>
                <a:cs typeface="Calibri"/>
              </a:rPr>
              <a:t>ihmisten</a:t>
            </a:r>
            <a:r>
              <a:rPr lang="en-US" sz="1800">
                <a:latin typeface="Georgia Pro"/>
                <a:cs typeface="Calibri"/>
              </a:rPr>
              <a:t> </a:t>
            </a:r>
            <a:r>
              <a:rPr lang="en-US" sz="1800" err="1">
                <a:latin typeface="Georgia Pro"/>
                <a:cs typeface="Calibri"/>
              </a:rPr>
              <a:t>taustapiirteet</a:t>
            </a:r>
            <a:r>
              <a:rPr lang="en-US" sz="1800">
                <a:latin typeface="Georgia Pro"/>
                <a:cs typeface="Calibri"/>
              </a:rPr>
              <a:t> (kts. </a:t>
            </a:r>
            <a:r>
              <a:rPr lang="en-US" sz="1800" err="1">
                <a:latin typeface="Georgia Pro"/>
                <a:cs typeface="Calibri"/>
              </a:rPr>
              <a:t>taustakysymykset</a:t>
            </a:r>
            <a:r>
              <a:rPr lang="en-US" sz="1800">
                <a:latin typeface="Georgia Pro"/>
                <a:cs typeface="Calibri"/>
              </a:rPr>
              <a:t>). </a:t>
            </a:r>
            <a:r>
              <a:rPr lang="en-US" sz="1800" err="1">
                <a:latin typeface="Georgia Pro"/>
                <a:cs typeface="Calibri"/>
              </a:rPr>
              <a:t>Taustapiirreanalyysin</a:t>
            </a:r>
            <a:r>
              <a:rPr lang="en-US" sz="1800">
                <a:latin typeface="Georgia Pro"/>
                <a:cs typeface="Calibri"/>
              </a:rPr>
              <a:t> </a:t>
            </a:r>
            <a:r>
              <a:rPr lang="en-US" sz="1800" err="1">
                <a:latin typeface="Georgia Pro"/>
                <a:cs typeface="Calibri"/>
              </a:rPr>
              <a:t>perusteella</a:t>
            </a:r>
            <a:r>
              <a:rPr lang="en-US" sz="1800">
                <a:latin typeface="Georgia Pro"/>
                <a:cs typeface="Calibri"/>
              </a:rPr>
              <a:t>, </a:t>
            </a:r>
            <a:r>
              <a:rPr lang="en-US" sz="1800" err="1">
                <a:latin typeface="Georgia Pro"/>
                <a:cs typeface="Calibri"/>
              </a:rPr>
              <a:t>vaikuttaako</a:t>
            </a:r>
            <a:r>
              <a:rPr lang="en-US" sz="1800">
                <a:latin typeface="Georgia Pro"/>
                <a:cs typeface="Calibri"/>
              </a:rPr>
              <a:t> </a:t>
            </a:r>
            <a:r>
              <a:rPr lang="en-US" sz="1800" err="1">
                <a:latin typeface="Georgia Pro"/>
                <a:cs typeface="Calibri"/>
              </a:rPr>
              <a:t>kerätty</a:t>
            </a:r>
            <a:r>
              <a:rPr lang="en-US" sz="1800">
                <a:latin typeface="Georgia Pro"/>
                <a:cs typeface="Calibri"/>
              </a:rPr>
              <a:t> </a:t>
            </a:r>
            <a:r>
              <a:rPr lang="en-US" sz="1800" err="1">
                <a:latin typeface="Georgia Pro"/>
                <a:cs typeface="Calibri"/>
              </a:rPr>
              <a:t>määrällinen</a:t>
            </a:r>
            <a:r>
              <a:rPr lang="en-US" sz="1800">
                <a:latin typeface="Georgia Pro"/>
                <a:cs typeface="Calibri"/>
              </a:rPr>
              <a:t> </a:t>
            </a:r>
            <a:r>
              <a:rPr lang="en-US" sz="1800" err="1">
                <a:latin typeface="Georgia Pro"/>
                <a:cs typeface="Calibri"/>
              </a:rPr>
              <a:t>aineisto</a:t>
            </a:r>
            <a:r>
              <a:rPr lang="en-US" sz="1800">
                <a:latin typeface="Georgia Pro"/>
                <a:cs typeface="Calibri"/>
              </a:rPr>
              <a:t> (</a:t>
            </a:r>
            <a:r>
              <a:rPr lang="en-US" sz="1800" err="1">
                <a:latin typeface="Georgia Pro"/>
                <a:cs typeface="Calibri"/>
              </a:rPr>
              <a:t>otos</a:t>
            </a:r>
            <a:r>
              <a:rPr lang="en-US" sz="1800">
                <a:latin typeface="Georgia Pro"/>
                <a:cs typeface="Calibri"/>
              </a:rPr>
              <a:t>) </a:t>
            </a:r>
            <a:r>
              <a:rPr lang="en-US" sz="1800" err="1">
                <a:latin typeface="Georgia Pro"/>
                <a:cs typeface="Calibri"/>
              </a:rPr>
              <a:t>edustavan</a:t>
            </a:r>
            <a:r>
              <a:rPr lang="en-US" sz="1800">
                <a:latin typeface="Georgia Pro"/>
                <a:cs typeface="Calibri"/>
              </a:rPr>
              <a:t> </a:t>
            </a:r>
            <a:r>
              <a:rPr lang="en-US" sz="1800" err="1">
                <a:latin typeface="Georgia Pro"/>
                <a:cs typeface="Calibri"/>
              </a:rPr>
              <a:t>tutkimuskysymyksen</a:t>
            </a:r>
            <a:r>
              <a:rPr lang="en-US" sz="1800">
                <a:latin typeface="Georgia Pro"/>
                <a:cs typeface="Calibri"/>
              </a:rPr>
              <a:t> </a:t>
            </a:r>
            <a:r>
              <a:rPr lang="en-US" sz="1800" err="1">
                <a:latin typeface="Georgia Pro"/>
                <a:cs typeface="Calibri"/>
              </a:rPr>
              <a:t>viitejoukkoa</a:t>
            </a:r>
            <a:r>
              <a:rPr lang="en-US" sz="1800">
                <a:latin typeface="Georgia Pro"/>
                <a:cs typeface="Calibri"/>
              </a:rPr>
              <a:t> (</a:t>
            </a:r>
            <a:r>
              <a:rPr lang="en-US" sz="1800" err="1">
                <a:latin typeface="Georgia Pro"/>
                <a:cs typeface="Calibri"/>
              </a:rPr>
              <a:t>opiskelijat</a:t>
            </a:r>
            <a:r>
              <a:rPr lang="en-US" sz="1800">
                <a:latin typeface="Georgia Pro"/>
                <a:cs typeface="Calibri"/>
              </a:rPr>
              <a:t> </a:t>
            </a:r>
            <a:r>
              <a:rPr lang="en-US" sz="1800" err="1">
                <a:latin typeface="Georgia Pro"/>
                <a:cs typeface="Calibri"/>
              </a:rPr>
              <a:t>yleisesti</a:t>
            </a:r>
            <a:r>
              <a:rPr lang="en-US" sz="1800">
                <a:latin typeface="Georgia Pro"/>
                <a:cs typeface="Calibri"/>
              </a:rPr>
              <a:t>, </a:t>
            </a:r>
            <a:r>
              <a:rPr lang="en-US" sz="1800" err="1">
                <a:latin typeface="Georgia Pro"/>
                <a:cs typeface="Calibri"/>
              </a:rPr>
              <a:t>Athenelaiset</a:t>
            </a:r>
            <a:r>
              <a:rPr lang="en-US" sz="1800">
                <a:latin typeface="Georgia Pro"/>
                <a:cs typeface="Calibri"/>
              </a:rPr>
              <a:t> </a:t>
            </a:r>
            <a:r>
              <a:rPr lang="en-US" sz="1800" err="1">
                <a:latin typeface="Georgia Pro"/>
                <a:cs typeface="Calibri"/>
              </a:rPr>
              <a:t>jne</a:t>
            </a:r>
            <a:r>
              <a:rPr lang="en-US" sz="1800">
                <a:latin typeface="Georgia Pro"/>
                <a:cs typeface="Calibri"/>
              </a:rPr>
              <a:t>.)? </a:t>
            </a:r>
            <a:r>
              <a:rPr lang="en-US" sz="1800" err="1">
                <a:latin typeface="Georgia Pro"/>
                <a:cs typeface="Calibri"/>
              </a:rPr>
              <a:t>Tässä</a:t>
            </a:r>
            <a:r>
              <a:rPr lang="en-US" sz="1800">
                <a:latin typeface="Georgia Pro"/>
                <a:cs typeface="Calibri"/>
              </a:rPr>
              <a:t> </a:t>
            </a:r>
            <a:r>
              <a:rPr lang="en-US" sz="1800" err="1">
                <a:latin typeface="Georgia Pro"/>
                <a:cs typeface="Calibri"/>
              </a:rPr>
              <a:t>täytyy</a:t>
            </a:r>
            <a:r>
              <a:rPr lang="en-US" sz="1800">
                <a:latin typeface="Georgia Pro"/>
                <a:cs typeface="Calibri"/>
              </a:rPr>
              <a:t> </a:t>
            </a:r>
            <a:r>
              <a:rPr lang="en-US" sz="1800" err="1">
                <a:latin typeface="Georgia Pro"/>
                <a:cs typeface="Calibri"/>
              </a:rPr>
              <a:t>selvittää</a:t>
            </a:r>
            <a:r>
              <a:rPr lang="en-US" sz="1800">
                <a:latin typeface="Georgia Pro"/>
                <a:cs typeface="Calibri"/>
              </a:rPr>
              <a:t> tai </a:t>
            </a:r>
            <a:r>
              <a:rPr lang="en-US" sz="1800" err="1">
                <a:latin typeface="Georgia Pro"/>
                <a:cs typeface="Calibri"/>
              </a:rPr>
              <a:t>arvioida</a:t>
            </a:r>
            <a:r>
              <a:rPr lang="en-US" sz="1800">
                <a:latin typeface="Georgia Pro"/>
                <a:cs typeface="Calibri"/>
              </a:rPr>
              <a:t> </a:t>
            </a:r>
            <a:r>
              <a:rPr lang="en-US" sz="1800" err="1">
                <a:latin typeface="Georgia Pro"/>
                <a:cs typeface="Calibri"/>
              </a:rPr>
              <a:t>itse</a:t>
            </a:r>
            <a:r>
              <a:rPr lang="en-US" sz="1800">
                <a:latin typeface="Georgia Pro"/>
                <a:cs typeface="Calibri"/>
              </a:rPr>
              <a:t> </a:t>
            </a:r>
            <a:r>
              <a:rPr lang="en-US" sz="1800" err="1">
                <a:latin typeface="Georgia Pro"/>
                <a:cs typeface="Calibri"/>
              </a:rPr>
              <a:t>viitejoukon</a:t>
            </a:r>
            <a:r>
              <a:rPr lang="en-US" sz="1800">
                <a:latin typeface="Georgia Pro"/>
                <a:cs typeface="Calibri"/>
              </a:rPr>
              <a:t> </a:t>
            </a:r>
            <a:r>
              <a:rPr lang="en-US" sz="1800" err="1">
                <a:latin typeface="Georgia Pro"/>
                <a:cs typeface="Calibri"/>
              </a:rPr>
              <a:t>piirteet</a:t>
            </a:r>
            <a:r>
              <a:rPr lang="en-US" sz="1800">
                <a:latin typeface="Georgia Pro"/>
                <a:cs typeface="Calibri"/>
              </a:rPr>
              <a:t>. </a:t>
            </a:r>
          </a:p>
          <a:p>
            <a:r>
              <a:rPr lang="en-US" sz="1800" err="1">
                <a:latin typeface="Georgia Pro"/>
                <a:cs typeface="Calibri"/>
              </a:rPr>
              <a:t>Näiden</a:t>
            </a:r>
            <a:r>
              <a:rPr lang="en-US" sz="1800">
                <a:latin typeface="Georgia Pro"/>
                <a:cs typeface="Calibri"/>
              </a:rPr>
              <a:t> </a:t>
            </a:r>
            <a:r>
              <a:rPr lang="en-US" sz="1800" err="1">
                <a:latin typeface="Georgia Pro"/>
                <a:cs typeface="Calibri"/>
              </a:rPr>
              <a:t>mahdollisten</a:t>
            </a:r>
            <a:r>
              <a:rPr lang="en-US" sz="1800">
                <a:latin typeface="Georgia Pro"/>
                <a:cs typeface="Calibri"/>
              </a:rPr>
              <a:t> </a:t>
            </a:r>
            <a:r>
              <a:rPr lang="en-US" sz="1800" err="1">
                <a:latin typeface="Georgia Pro"/>
                <a:cs typeface="Calibri"/>
              </a:rPr>
              <a:t>rajoitteiden</a:t>
            </a:r>
            <a:r>
              <a:rPr lang="en-US" sz="1800">
                <a:latin typeface="Georgia Pro"/>
                <a:cs typeface="Calibri"/>
              </a:rPr>
              <a:t> </a:t>
            </a:r>
            <a:r>
              <a:rPr lang="en-US" sz="1800" err="1">
                <a:latin typeface="Georgia Pro"/>
                <a:cs typeface="Calibri"/>
              </a:rPr>
              <a:t>valossa</a:t>
            </a:r>
            <a:r>
              <a:rPr lang="en-US" sz="1800">
                <a:latin typeface="Georgia Pro"/>
                <a:cs typeface="Calibri"/>
              </a:rPr>
              <a:t> </a:t>
            </a:r>
            <a:r>
              <a:rPr lang="en-US" sz="1800" err="1">
                <a:latin typeface="Georgia Pro"/>
                <a:cs typeface="Calibri"/>
              </a:rPr>
              <a:t>tulosten</a:t>
            </a:r>
            <a:r>
              <a:rPr lang="en-US" sz="1800">
                <a:latin typeface="Georgia Pro"/>
                <a:cs typeface="Calibri"/>
              </a:rPr>
              <a:t> </a:t>
            </a:r>
            <a:r>
              <a:rPr lang="en-US" sz="1800" err="1">
                <a:latin typeface="Georgia Pro"/>
                <a:cs typeface="Calibri"/>
              </a:rPr>
              <a:t>yleistämisen</a:t>
            </a:r>
            <a:r>
              <a:rPr lang="en-US" sz="1800">
                <a:latin typeface="Georgia Pro"/>
                <a:cs typeface="Calibri"/>
              </a:rPr>
              <a:t> </a:t>
            </a:r>
            <a:r>
              <a:rPr lang="en-US" sz="1800" err="1">
                <a:latin typeface="Georgia Pro"/>
                <a:cs typeface="Calibri"/>
              </a:rPr>
              <a:t>pohtiminen</a:t>
            </a:r>
            <a:endParaRPr lang="en-US" sz="1800">
              <a:latin typeface="Georgia Pro"/>
              <a:cs typeface="Calibri"/>
            </a:endParaRPr>
          </a:p>
        </p:txBody>
      </p:sp>
    </p:spTree>
    <p:extLst>
      <p:ext uri="{BB962C8B-B14F-4D97-AF65-F5344CB8AC3E}">
        <p14:creationId xmlns:p14="http://schemas.microsoft.com/office/powerpoint/2010/main" val="393940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F39620-B41A-E452-2626-75E5D8BBA68B}"/>
              </a:ext>
            </a:extLst>
          </p:cNvPr>
          <p:cNvSpPr>
            <a:spLocks noGrp="1"/>
          </p:cNvSpPr>
          <p:nvPr>
            <p:ph type="title"/>
          </p:nvPr>
        </p:nvSpPr>
        <p:spPr>
          <a:xfrm>
            <a:off x="838200" y="365125"/>
            <a:ext cx="10515600" cy="1325563"/>
          </a:xfrm>
        </p:spPr>
        <p:txBody>
          <a:bodyPr>
            <a:normAutofit/>
          </a:bodyPr>
          <a:lstStyle/>
          <a:p>
            <a:r>
              <a:rPr lang="en-US" err="1">
                <a:latin typeface="Georgia Pro"/>
                <a:ea typeface="Calibri Light"/>
                <a:cs typeface="Calibri Light"/>
              </a:rPr>
              <a:t>Tutkimustulosten</a:t>
            </a:r>
            <a:r>
              <a:rPr lang="en-US">
                <a:latin typeface="Georgia Pro"/>
                <a:ea typeface="Calibri Light"/>
                <a:cs typeface="Calibri Light"/>
              </a:rPr>
              <a:t> </a:t>
            </a:r>
            <a:r>
              <a:rPr lang="en-US" err="1">
                <a:latin typeface="Georgia Pro"/>
                <a:ea typeface="Calibri Light"/>
                <a:cs typeface="Calibri Light"/>
              </a:rPr>
              <a:t>raportointi</a:t>
            </a:r>
            <a:endParaRPr lang="en-US">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730358-063C-B04C-FEBC-410985E29A5C}"/>
              </a:ext>
            </a:extLst>
          </p:cNvPr>
          <p:cNvSpPr>
            <a:spLocks noGrp="1"/>
          </p:cNvSpPr>
          <p:nvPr>
            <p:ph idx="1"/>
          </p:nvPr>
        </p:nvSpPr>
        <p:spPr>
          <a:xfrm>
            <a:off x="838200" y="1825625"/>
            <a:ext cx="10515600" cy="4351338"/>
          </a:xfrm>
        </p:spPr>
        <p:txBody>
          <a:bodyPr vert="horz" lIns="91440" tIns="45720" rIns="91440" bIns="45720" rtlCol="0" anchor="t">
            <a:normAutofit lnSpcReduction="10000"/>
          </a:bodyPr>
          <a:lstStyle/>
          <a:p>
            <a:r>
              <a:rPr lang="en-US" sz="1800" err="1">
                <a:latin typeface="Georgia Pro"/>
                <a:ea typeface="Calibri"/>
                <a:cs typeface="Calibri"/>
              </a:rPr>
              <a:t>Laadullisen</a:t>
            </a:r>
            <a:r>
              <a:rPr lang="en-US" sz="1800">
                <a:latin typeface="Georgia Pro"/>
                <a:ea typeface="Calibri"/>
                <a:cs typeface="Calibri"/>
              </a:rPr>
              <a:t> </a:t>
            </a:r>
            <a:r>
              <a:rPr lang="en-US" sz="1800" err="1">
                <a:latin typeface="Georgia Pro"/>
                <a:ea typeface="Calibri"/>
                <a:cs typeface="Calibri"/>
              </a:rPr>
              <a:t>synteesin</a:t>
            </a:r>
            <a:r>
              <a:rPr lang="en-US" sz="1800">
                <a:latin typeface="Georgia Pro"/>
                <a:ea typeface="Calibri"/>
                <a:cs typeface="Calibri"/>
              </a:rPr>
              <a:t> ja </a:t>
            </a:r>
            <a:r>
              <a:rPr lang="en-US" sz="1800" err="1">
                <a:latin typeface="Georgia Pro"/>
                <a:ea typeface="Calibri"/>
                <a:cs typeface="Calibri"/>
              </a:rPr>
              <a:t>valitun</a:t>
            </a:r>
            <a:r>
              <a:rPr lang="en-US" sz="1800">
                <a:latin typeface="Georgia Pro"/>
                <a:ea typeface="Calibri"/>
                <a:cs typeface="Calibri"/>
              </a:rPr>
              <a:t> </a:t>
            </a:r>
            <a:r>
              <a:rPr lang="en-US" sz="1800" err="1">
                <a:latin typeface="Georgia Pro"/>
                <a:ea typeface="Calibri"/>
                <a:cs typeface="Calibri"/>
              </a:rPr>
              <a:t>määrällisen</a:t>
            </a:r>
            <a:r>
              <a:rPr lang="en-US" sz="1800">
                <a:latin typeface="Georgia Pro"/>
                <a:ea typeface="Calibri"/>
                <a:cs typeface="Calibri"/>
              </a:rPr>
              <a:t> </a:t>
            </a:r>
            <a:r>
              <a:rPr lang="en-US" sz="1800" err="1">
                <a:latin typeface="Georgia Pro"/>
                <a:ea typeface="Calibri"/>
                <a:cs typeface="Calibri"/>
              </a:rPr>
              <a:t>osion</a:t>
            </a:r>
            <a:r>
              <a:rPr lang="en-US" sz="1800">
                <a:latin typeface="Georgia Pro"/>
                <a:ea typeface="Calibri"/>
                <a:cs typeface="Calibri"/>
              </a:rPr>
              <a:t> </a:t>
            </a:r>
            <a:r>
              <a:rPr lang="en-US" sz="1800" err="1">
                <a:latin typeface="Georgia Pro"/>
                <a:ea typeface="Calibri"/>
                <a:cs typeface="Calibri"/>
              </a:rPr>
              <a:t>tulokset</a:t>
            </a:r>
            <a:r>
              <a:rPr lang="en-US" sz="1800">
                <a:latin typeface="Georgia Pro"/>
                <a:ea typeface="Calibri"/>
                <a:cs typeface="Calibri"/>
              </a:rPr>
              <a:t> </a:t>
            </a:r>
            <a:r>
              <a:rPr lang="en-US" sz="1800" err="1">
                <a:latin typeface="Georgia Pro"/>
                <a:ea typeface="Calibri"/>
                <a:cs typeface="Calibri"/>
              </a:rPr>
              <a:t>tulee</a:t>
            </a:r>
            <a:r>
              <a:rPr lang="en-US" sz="1800">
                <a:latin typeface="Georgia Pro"/>
                <a:ea typeface="Calibri"/>
                <a:cs typeface="Calibri"/>
              </a:rPr>
              <a:t> </a:t>
            </a:r>
            <a:r>
              <a:rPr lang="en-US" sz="1800" err="1">
                <a:latin typeface="Georgia Pro"/>
                <a:ea typeface="Calibri"/>
                <a:cs typeface="Calibri"/>
              </a:rPr>
              <a:t>raportoida</a:t>
            </a:r>
            <a:r>
              <a:rPr lang="en-US" sz="1800">
                <a:latin typeface="Georgia Pro"/>
                <a:ea typeface="Calibri"/>
                <a:cs typeface="Calibri"/>
              </a:rPr>
              <a:t> </a:t>
            </a:r>
            <a:r>
              <a:rPr lang="en-US" sz="1800" err="1">
                <a:latin typeface="Georgia Pro"/>
                <a:ea typeface="Calibri"/>
                <a:cs typeface="Calibri"/>
              </a:rPr>
              <a:t>koherenttina</a:t>
            </a:r>
            <a:r>
              <a:rPr lang="en-US" sz="1800">
                <a:latin typeface="Georgia Pro"/>
                <a:ea typeface="Calibri"/>
                <a:cs typeface="Calibri"/>
              </a:rPr>
              <a:t> </a:t>
            </a:r>
            <a:r>
              <a:rPr lang="en-US" sz="1800" err="1">
                <a:latin typeface="Georgia Pro"/>
                <a:ea typeface="Calibri"/>
                <a:cs typeface="Calibri"/>
              </a:rPr>
              <a:t>kokonaisuutena</a:t>
            </a:r>
            <a:endParaRPr lang="en-US" sz="1800">
              <a:latin typeface="Georgia Pro"/>
              <a:ea typeface="Calibri"/>
              <a:cs typeface="Calibri"/>
            </a:endParaRPr>
          </a:p>
          <a:p>
            <a:r>
              <a:rPr lang="en-US" sz="1800">
                <a:latin typeface="Georgia Pro"/>
                <a:ea typeface="Calibri"/>
                <a:cs typeface="Calibri"/>
              </a:rPr>
              <a:t>Voi </a:t>
            </a:r>
            <a:r>
              <a:rPr lang="en-US" sz="1800" err="1">
                <a:latin typeface="Georgia Pro"/>
                <a:ea typeface="Calibri"/>
                <a:cs typeface="Calibri"/>
              </a:rPr>
              <a:t>seurata</a:t>
            </a:r>
            <a:r>
              <a:rPr lang="en-US" sz="1800">
                <a:latin typeface="Georgia Pro"/>
                <a:ea typeface="Calibri"/>
                <a:cs typeface="Calibri"/>
              </a:rPr>
              <a:t> </a:t>
            </a:r>
            <a:r>
              <a:rPr lang="en-US" sz="1800" err="1">
                <a:latin typeface="Georgia Pro"/>
                <a:ea typeface="Calibri"/>
                <a:cs typeface="Calibri"/>
              </a:rPr>
              <a:t>alkuosa</a:t>
            </a:r>
            <a:r>
              <a:rPr lang="en-US" sz="1800">
                <a:latin typeface="Georgia Pro"/>
                <a:ea typeface="Calibri"/>
                <a:cs typeface="Calibri"/>
              </a:rPr>
              <a:t> – </a:t>
            </a:r>
            <a:r>
              <a:rPr lang="en-US" sz="1800" err="1">
                <a:latin typeface="Georgia Pro"/>
                <a:ea typeface="Calibri"/>
                <a:cs typeface="Calibri"/>
              </a:rPr>
              <a:t>runko-osa</a:t>
            </a:r>
            <a:r>
              <a:rPr lang="en-US" sz="1800">
                <a:latin typeface="Georgia Pro"/>
                <a:ea typeface="Calibri"/>
                <a:cs typeface="Calibri"/>
              </a:rPr>
              <a:t> – </a:t>
            </a:r>
            <a:r>
              <a:rPr lang="en-US" sz="1800" err="1">
                <a:latin typeface="Georgia Pro"/>
                <a:ea typeface="Calibri"/>
                <a:cs typeface="Calibri"/>
              </a:rPr>
              <a:t>loppuosa</a:t>
            </a:r>
            <a:r>
              <a:rPr lang="en-US" sz="1800">
                <a:latin typeface="Georgia Pro"/>
                <a:ea typeface="Calibri"/>
                <a:cs typeface="Calibri"/>
              </a:rPr>
              <a:t>  -</a:t>
            </a:r>
            <a:r>
              <a:rPr lang="en-US" sz="1800" err="1">
                <a:latin typeface="Georgia Pro"/>
                <a:ea typeface="Calibri"/>
                <a:cs typeface="Calibri"/>
              </a:rPr>
              <a:t>rakennetta</a:t>
            </a:r>
            <a:endParaRPr lang="en-US" sz="1800">
              <a:latin typeface="Georgia Pro"/>
              <a:ea typeface="Calibri"/>
              <a:cs typeface="Calibri"/>
            </a:endParaRPr>
          </a:p>
          <a:p>
            <a:r>
              <a:rPr lang="en-US" sz="1800" err="1">
                <a:latin typeface="Georgia Pro"/>
                <a:ea typeface="Calibri"/>
                <a:cs typeface="Calibri"/>
              </a:rPr>
              <a:t>Alkuosa</a:t>
            </a:r>
            <a:r>
              <a:rPr lang="en-US" sz="1800">
                <a:latin typeface="Georgia Pro"/>
                <a:ea typeface="Calibri"/>
                <a:cs typeface="Calibri"/>
              </a:rPr>
              <a:t>: </a:t>
            </a:r>
            <a:r>
              <a:rPr lang="en-US" sz="1800" err="1">
                <a:latin typeface="Georgia Pro"/>
                <a:ea typeface="Calibri"/>
                <a:cs typeface="Calibri"/>
              </a:rPr>
              <a:t>mitä</a:t>
            </a:r>
            <a:r>
              <a:rPr lang="en-US" sz="1800">
                <a:latin typeface="Georgia Pro"/>
                <a:ea typeface="Calibri"/>
                <a:cs typeface="Calibri"/>
              </a:rPr>
              <a:t> </a:t>
            </a:r>
            <a:r>
              <a:rPr lang="en-US" sz="1800" err="1">
                <a:latin typeface="Georgia Pro"/>
                <a:ea typeface="Calibri"/>
                <a:cs typeface="Calibri"/>
              </a:rPr>
              <a:t>tutkittiin</a:t>
            </a:r>
            <a:r>
              <a:rPr lang="en-US" sz="1800">
                <a:latin typeface="Georgia Pro"/>
                <a:ea typeface="Calibri"/>
                <a:cs typeface="Calibri"/>
              </a:rPr>
              <a:t> ja </a:t>
            </a:r>
            <a:r>
              <a:rPr lang="en-US" sz="1800" err="1">
                <a:latin typeface="Georgia Pro"/>
                <a:ea typeface="Calibri"/>
                <a:cs typeface="Calibri"/>
              </a:rPr>
              <a:t>miksi</a:t>
            </a:r>
            <a:r>
              <a:rPr lang="en-US" sz="1800">
                <a:latin typeface="Georgia Pro"/>
                <a:ea typeface="Calibri"/>
                <a:cs typeface="Calibri"/>
              </a:rPr>
              <a:t>, </a:t>
            </a:r>
            <a:r>
              <a:rPr lang="en-US" sz="1800" err="1">
                <a:latin typeface="Georgia Pro"/>
                <a:ea typeface="Calibri"/>
                <a:cs typeface="Calibri"/>
              </a:rPr>
              <a:t>mikä</a:t>
            </a:r>
            <a:r>
              <a:rPr lang="en-US" sz="1800">
                <a:latin typeface="Georgia Pro"/>
                <a:ea typeface="Calibri"/>
                <a:cs typeface="Calibri"/>
              </a:rPr>
              <a:t> </a:t>
            </a:r>
            <a:r>
              <a:rPr lang="en-US" sz="1800" err="1">
                <a:latin typeface="Georgia Pro"/>
                <a:ea typeface="Calibri"/>
                <a:cs typeface="Calibri"/>
              </a:rPr>
              <a:t>oli</a:t>
            </a:r>
            <a:r>
              <a:rPr lang="en-US" sz="1800">
                <a:latin typeface="Georgia Pro"/>
                <a:ea typeface="Calibri"/>
                <a:cs typeface="Calibri"/>
              </a:rPr>
              <a:t> </a:t>
            </a:r>
            <a:r>
              <a:rPr lang="en-US" sz="1800" err="1">
                <a:latin typeface="Georgia Pro"/>
                <a:ea typeface="Calibri"/>
                <a:cs typeface="Calibri"/>
              </a:rPr>
              <a:t>tutkimuskysymys</a:t>
            </a:r>
            <a:endParaRPr lang="en-US" sz="1800">
              <a:latin typeface="Georgia Pro"/>
              <a:ea typeface="Calibri"/>
              <a:cs typeface="Calibri"/>
            </a:endParaRPr>
          </a:p>
          <a:p>
            <a:r>
              <a:rPr lang="en-US" sz="1800" err="1">
                <a:latin typeface="Georgia Pro"/>
                <a:ea typeface="Calibri"/>
                <a:cs typeface="Calibri"/>
              </a:rPr>
              <a:t>Runko-osa</a:t>
            </a:r>
            <a:r>
              <a:rPr lang="en-US" sz="1800">
                <a:latin typeface="Georgia Pro"/>
                <a:ea typeface="Calibri"/>
                <a:cs typeface="Calibri"/>
              </a:rPr>
              <a:t>: </a:t>
            </a:r>
            <a:r>
              <a:rPr lang="en-US" sz="1800" err="1">
                <a:latin typeface="Georgia Pro"/>
                <a:ea typeface="Calibri"/>
                <a:cs typeface="Calibri"/>
              </a:rPr>
              <a:t>käytetyt</a:t>
            </a:r>
            <a:r>
              <a:rPr lang="en-US" sz="1800">
                <a:latin typeface="Georgia Pro"/>
                <a:ea typeface="Calibri"/>
                <a:cs typeface="Calibri"/>
              </a:rPr>
              <a:t> </a:t>
            </a:r>
            <a:r>
              <a:rPr lang="en-US" sz="1800" err="1">
                <a:latin typeface="Georgia Pro"/>
                <a:ea typeface="Calibri"/>
                <a:cs typeface="Calibri"/>
              </a:rPr>
              <a:t>menetelmät</a:t>
            </a:r>
            <a:r>
              <a:rPr lang="en-US" sz="1800">
                <a:latin typeface="Georgia Pro"/>
                <a:ea typeface="Calibri"/>
                <a:cs typeface="Calibri"/>
              </a:rPr>
              <a:t>, </a:t>
            </a:r>
            <a:r>
              <a:rPr lang="en-US" sz="1800" err="1">
                <a:latin typeface="Georgia Pro"/>
                <a:ea typeface="Calibri"/>
                <a:cs typeface="Calibri"/>
              </a:rPr>
              <a:t>otos</a:t>
            </a:r>
            <a:r>
              <a:rPr lang="en-US" sz="1800">
                <a:latin typeface="Georgia Pro"/>
                <a:ea typeface="Calibri"/>
                <a:cs typeface="Calibri"/>
              </a:rPr>
              <a:t>, </a:t>
            </a:r>
            <a:r>
              <a:rPr lang="en-US" sz="1800" err="1">
                <a:latin typeface="Georgia Pro"/>
                <a:ea typeface="Calibri"/>
                <a:cs typeface="Calibri"/>
              </a:rPr>
              <a:t>käytetyt</a:t>
            </a:r>
            <a:r>
              <a:rPr lang="en-US" sz="1800">
                <a:latin typeface="Georgia Pro"/>
                <a:ea typeface="Calibri"/>
                <a:cs typeface="Calibri"/>
              </a:rPr>
              <a:t> </a:t>
            </a:r>
            <a:r>
              <a:rPr lang="en-US" sz="1800" err="1">
                <a:latin typeface="Georgia Pro"/>
                <a:ea typeface="Calibri"/>
                <a:cs typeface="Calibri"/>
              </a:rPr>
              <a:t>analyysimenetelmät</a:t>
            </a:r>
            <a:r>
              <a:rPr lang="en-US" sz="1800">
                <a:latin typeface="Georgia Pro"/>
                <a:ea typeface="Calibri"/>
                <a:cs typeface="Calibri"/>
              </a:rPr>
              <a:t>, </a:t>
            </a:r>
            <a:r>
              <a:rPr lang="en-US" sz="1800" err="1">
                <a:latin typeface="Georgia Pro"/>
                <a:ea typeface="Calibri"/>
                <a:cs typeface="Calibri"/>
              </a:rPr>
              <a:t>analyysien</a:t>
            </a:r>
            <a:r>
              <a:rPr lang="en-US" sz="1800">
                <a:latin typeface="Georgia Pro"/>
                <a:ea typeface="Calibri"/>
                <a:cs typeface="Calibri"/>
              </a:rPr>
              <a:t> </a:t>
            </a:r>
            <a:r>
              <a:rPr lang="en-US" sz="1800" err="1">
                <a:latin typeface="Georgia Pro"/>
                <a:ea typeface="Calibri"/>
                <a:cs typeface="Calibri"/>
              </a:rPr>
              <a:t>tulokset</a:t>
            </a:r>
            <a:r>
              <a:rPr lang="en-US" sz="1800">
                <a:latin typeface="Georgia Pro"/>
                <a:ea typeface="Calibri"/>
                <a:cs typeface="Calibri"/>
              </a:rPr>
              <a:t> </a:t>
            </a:r>
          </a:p>
          <a:p>
            <a:r>
              <a:rPr lang="en-US" sz="1800" err="1">
                <a:latin typeface="Georgia Pro"/>
                <a:ea typeface="Calibri"/>
                <a:cs typeface="Calibri"/>
              </a:rPr>
              <a:t>Loppuosa</a:t>
            </a:r>
            <a:r>
              <a:rPr lang="en-US" sz="1800">
                <a:latin typeface="Georgia Pro"/>
                <a:ea typeface="Calibri"/>
                <a:cs typeface="Calibri"/>
              </a:rPr>
              <a:t>: </a:t>
            </a:r>
            <a:r>
              <a:rPr lang="en-US" sz="1800" err="1">
                <a:latin typeface="Georgia Pro"/>
                <a:ea typeface="Calibri"/>
                <a:cs typeface="Calibri"/>
              </a:rPr>
              <a:t>laadullisten</a:t>
            </a:r>
            <a:r>
              <a:rPr lang="en-US" sz="1800">
                <a:latin typeface="Georgia Pro"/>
                <a:ea typeface="Calibri"/>
                <a:cs typeface="Calibri"/>
              </a:rPr>
              <a:t> ja </a:t>
            </a:r>
            <a:r>
              <a:rPr lang="en-US" sz="1800" err="1">
                <a:latin typeface="Georgia Pro"/>
                <a:ea typeface="Calibri"/>
                <a:cs typeface="Calibri"/>
              </a:rPr>
              <a:t>määrällisten</a:t>
            </a:r>
            <a:r>
              <a:rPr lang="en-US" sz="1800">
                <a:latin typeface="Georgia Pro"/>
                <a:ea typeface="Calibri"/>
                <a:cs typeface="Calibri"/>
              </a:rPr>
              <a:t> </a:t>
            </a:r>
            <a:r>
              <a:rPr lang="en-US" sz="1800" err="1">
                <a:latin typeface="Georgia Pro"/>
                <a:ea typeface="Calibri"/>
                <a:cs typeface="Calibri"/>
              </a:rPr>
              <a:t>tulosten</a:t>
            </a:r>
            <a:r>
              <a:rPr lang="en-US" sz="1800">
                <a:latin typeface="Georgia Pro"/>
                <a:ea typeface="Calibri"/>
                <a:cs typeface="Calibri"/>
              </a:rPr>
              <a:t> </a:t>
            </a:r>
            <a:r>
              <a:rPr lang="en-US" sz="1800" err="1">
                <a:latin typeface="Georgia Pro"/>
                <a:ea typeface="Calibri"/>
                <a:cs typeface="Calibri"/>
              </a:rPr>
              <a:t>synteesi</a:t>
            </a:r>
            <a:r>
              <a:rPr lang="en-US" sz="1800">
                <a:latin typeface="Georgia Pro"/>
                <a:ea typeface="Calibri"/>
                <a:cs typeface="Calibri"/>
              </a:rPr>
              <a:t> ja </a:t>
            </a:r>
            <a:r>
              <a:rPr lang="en-US" sz="1800" err="1">
                <a:latin typeface="Georgia Pro"/>
                <a:ea typeface="Calibri"/>
                <a:cs typeface="Calibri"/>
              </a:rPr>
              <a:t>vastaus</a:t>
            </a:r>
            <a:r>
              <a:rPr lang="en-US" sz="1800">
                <a:latin typeface="Georgia Pro"/>
                <a:ea typeface="Calibri"/>
                <a:cs typeface="Calibri"/>
              </a:rPr>
              <a:t> </a:t>
            </a:r>
            <a:r>
              <a:rPr lang="en-US" sz="1800" err="1">
                <a:latin typeface="Georgia Pro"/>
                <a:ea typeface="Calibri"/>
                <a:cs typeface="Calibri"/>
              </a:rPr>
              <a:t>tutkimuskysymykseen</a:t>
            </a:r>
            <a:r>
              <a:rPr lang="en-US" sz="1800">
                <a:latin typeface="Georgia Pro"/>
                <a:ea typeface="Calibri"/>
                <a:cs typeface="Calibri"/>
              </a:rPr>
              <a:t>. </a:t>
            </a:r>
            <a:r>
              <a:rPr lang="en-US" sz="1800" err="1">
                <a:latin typeface="Georgia Pro"/>
                <a:ea typeface="Calibri"/>
                <a:cs typeface="Calibri"/>
              </a:rPr>
              <a:t>Huomattiinko</a:t>
            </a:r>
            <a:r>
              <a:rPr lang="en-US" sz="1800">
                <a:latin typeface="Georgia Pro"/>
                <a:ea typeface="Calibri"/>
                <a:cs typeface="Calibri"/>
              </a:rPr>
              <a:t> </a:t>
            </a:r>
            <a:r>
              <a:rPr lang="en-US" sz="1800" err="1">
                <a:latin typeface="Georgia Pro"/>
                <a:ea typeface="Calibri"/>
                <a:cs typeface="Calibri"/>
              </a:rPr>
              <a:t>joitain</a:t>
            </a:r>
            <a:r>
              <a:rPr lang="en-US" sz="1800">
                <a:latin typeface="Georgia Pro"/>
                <a:ea typeface="Calibri"/>
                <a:cs typeface="Calibri"/>
              </a:rPr>
              <a:t> </a:t>
            </a:r>
            <a:r>
              <a:rPr lang="en-US" sz="1800" err="1">
                <a:latin typeface="Georgia Pro"/>
                <a:ea typeface="Calibri"/>
                <a:cs typeface="Calibri"/>
              </a:rPr>
              <a:t>merkittäviä</a:t>
            </a:r>
            <a:r>
              <a:rPr lang="en-US" sz="1800">
                <a:latin typeface="Georgia Pro"/>
                <a:ea typeface="Calibri"/>
                <a:cs typeface="Calibri"/>
              </a:rPr>
              <a:t> </a:t>
            </a:r>
            <a:r>
              <a:rPr lang="en-US" sz="1800" err="1">
                <a:latin typeface="Georgia Pro"/>
                <a:ea typeface="Calibri"/>
                <a:cs typeface="Calibri"/>
              </a:rPr>
              <a:t>puutteita</a:t>
            </a:r>
            <a:r>
              <a:rPr lang="en-US" sz="1800">
                <a:latin typeface="Georgia Pro"/>
                <a:ea typeface="Calibri"/>
                <a:cs typeface="Calibri"/>
              </a:rPr>
              <a:t> </a:t>
            </a:r>
            <a:r>
              <a:rPr lang="en-US" sz="1800" err="1">
                <a:latin typeface="Georgia Pro"/>
                <a:ea typeface="Calibri"/>
                <a:cs typeface="Calibri"/>
              </a:rPr>
              <a:t>tutkimusasetelmassa</a:t>
            </a:r>
            <a:r>
              <a:rPr lang="en-US" sz="1800">
                <a:latin typeface="Georgia Pro"/>
                <a:ea typeface="Calibri"/>
                <a:cs typeface="Calibri"/>
              </a:rPr>
              <a:t>, </a:t>
            </a:r>
            <a:r>
              <a:rPr lang="en-US" sz="1800" err="1">
                <a:latin typeface="Georgia Pro"/>
                <a:ea typeface="Calibri"/>
                <a:cs typeface="Calibri"/>
              </a:rPr>
              <a:t>haastattelulomakkeissa</a:t>
            </a:r>
            <a:r>
              <a:rPr lang="en-US" sz="1800">
                <a:latin typeface="Georgia Pro"/>
                <a:ea typeface="Calibri"/>
                <a:cs typeface="Calibri"/>
              </a:rPr>
              <a:t> tai </a:t>
            </a:r>
            <a:r>
              <a:rPr lang="en-US" sz="1800" err="1">
                <a:latin typeface="Georgia Pro"/>
                <a:ea typeface="Calibri"/>
                <a:cs typeface="Calibri"/>
              </a:rPr>
              <a:t>kyselylomakkeissa</a:t>
            </a:r>
            <a:r>
              <a:rPr lang="en-US" sz="1800">
                <a:latin typeface="Georgia Pro"/>
                <a:ea typeface="Calibri"/>
                <a:cs typeface="Calibri"/>
              </a:rPr>
              <a:t>? </a:t>
            </a:r>
            <a:r>
              <a:rPr lang="en-US" sz="1800" err="1">
                <a:latin typeface="Georgia Pro"/>
                <a:ea typeface="Calibri"/>
                <a:cs typeface="Calibri"/>
              </a:rPr>
              <a:t>Keskeisimpien</a:t>
            </a:r>
            <a:r>
              <a:rPr lang="en-US" sz="1800">
                <a:latin typeface="Georgia Pro"/>
                <a:ea typeface="Calibri"/>
                <a:cs typeface="Calibri"/>
              </a:rPr>
              <a:t> </a:t>
            </a:r>
            <a:r>
              <a:rPr lang="en-US" sz="1800" err="1">
                <a:latin typeface="Georgia Pro"/>
                <a:ea typeface="Calibri"/>
                <a:cs typeface="Calibri"/>
              </a:rPr>
              <a:t>tutkimusasetelmaan</a:t>
            </a:r>
            <a:r>
              <a:rPr lang="en-US" sz="1800">
                <a:latin typeface="Georgia Pro"/>
                <a:ea typeface="Calibri"/>
                <a:cs typeface="Calibri"/>
              </a:rPr>
              <a:t> </a:t>
            </a:r>
            <a:r>
              <a:rPr lang="en-US" sz="1800" err="1">
                <a:latin typeface="Georgia Pro"/>
                <a:ea typeface="Calibri"/>
                <a:cs typeface="Calibri"/>
              </a:rPr>
              <a:t>liittyvien</a:t>
            </a:r>
            <a:r>
              <a:rPr lang="en-US" sz="1800">
                <a:latin typeface="Georgia Pro"/>
                <a:ea typeface="Calibri"/>
                <a:cs typeface="Calibri"/>
              </a:rPr>
              <a:t> </a:t>
            </a:r>
            <a:r>
              <a:rPr lang="en-US" sz="1800" err="1">
                <a:latin typeface="Georgia Pro"/>
                <a:ea typeface="Calibri"/>
                <a:cs typeface="Calibri"/>
              </a:rPr>
              <a:t>rajoitteiden</a:t>
            </a:r>
            <a:r>
              <a:rPr lang="en-US" sz="1800">
                <a:latin typeface="Georgia Pro"/>
                <a:ea typeface="Calibri"/>
                <a:cs typeface="Calibri"/>
              </a:rPr>
              <a:t> </a:t>
            </a:r>
            <a:r>
              <a:rPr lang="en-US" sz="1800" err="1">
                <a:latin typeface="Georgia Pro"/>
                <a:ea typeface="Calibri"/>
                <a:cs typeface="Calibri"/>
              </a:rPr>
              <a:t>tunnistaminen</a:t>
            </a:r>
            <a:r>
              <a:rPr lang="en-US" sz="1800">
                <a:latin typeface="Georgia Pro"/>
                <a:ea typeface="Calibri"/>
                <a:cs typeface="Calibri"/>
              </a:rPr>
              <a:t> ja </a:t>
            </a:r>
            <a:r>
              <a:rPr lang="en-US" sz="1800" err="1">
                <a:latin typeface="Georgia Pro"/>
                <a:ea typeface="Calibri"/>
                <a:cs typeface="Calibri"/>
              </a:rPr>
              <a:t>tulosten</a:t>
            </a:r>
            <a:r>
              <a:rPr lang="en-US" sz="1800">
                <a:latin typeface="Georgia Pro"/>
                <a:ea typeface="Calibri"/>
                <a:cs typeface="Calibri"/>
              </a:rPr>
              <a:t> </a:t>
            </a:r>
            <a:r>
              <a:rPr lang="en-US" sz="1800" err="1">
                <a:latin typeface="Georgia Pro"/>
                <a:ea typeface="Calibri"/>
                <a:cs typeface="Calibri"/>
              </a:rPr>
              <a:t>yleistäminen</a:t>
            </a:r>
            <a:r>
              <a:rPr lang="en-US" sz="1800">
                <a:latin typeface="Georgia Pro"/>
                <a:ea typeface="Calibri"/>
                <a:cs typeface="Calibri"/>
              </a:rPr>
              <a:t> </a:t>
            </a:r>
            <a:r>
              <a:rPr lang="en-US" sz="1800" err="1">
                <a:latin typeface="Georgia Pro"/>
                <a:ea typeface="Calibri"/>
                <a:cs typeface="Calibri"/>
              </a:rPr>
              <a:t>niiden</a:t>
            </a:r>
            <a:r>
              <a:rPr lang="en-US" sz="1800">
                <a:latin typeface="Georgia Pro"/>
                <a:ea typeface="Calibri"/>
                <a:cs typeface="Calibri"/>
              </a:rPr>
              <a:t> </a:t>
            </a:r>
            <a:r>
              <a:rPr lang="en-US" sz="1800" err="1">
                <a:latin typeface="Georgia Pro"/>
                <a:ea typeface="Calibri"/>
                <a:cs typeface="Calibri"/>
              </a:rPr>
              <a:t>valossa</a:t>
            </a:r>
            <a:r>
              <a:rPr lang="en-US" sz="1800">
                <a:latin typeface="Georgia Pro"/>
                <a:ea typeface="Calibri"/>
                <a:cs typeface="Calibri"/>
              </a:rPr>
              <a:t>. </a:t>
            </a:r>
          </a:p>
          <a:p>
            <a:r>
              <a:rPr lang="en-US" sz="1800" err="1">
                <a:latin typeface="Georgia Pro"/>
                <a:ea typeface="+mn-lt"/>
                <a:cs typeface="+mn-lt"/>
              </a:rPr>
              <a:t>Liitteet</a:t>
            </a:r>
            <a:r>
              <a:rPr lang="en-US" sz="1800">
                <a:latin typeface="Georgia Pro"/>
                <a:ea typeface="+mn-lt"/>
                <a:cs typeface="+mn-lt"/>
              </a:rPr>
              <a:t>: </a:t>
            </a:r>
            <a:r>
              <a:rPr lang="en-US" sz="1800" err="1">
                <a:latin typeface="Georgia Pro"/>
                <a:ea typeface="+mn-lt"/>
                <a:cs typeface="+mn-lt"/>
              </a:rPr>
              <a:t>liitä</a:t>
            </a:r>
            <a:r>
              <a:rPr lang="en-US" sz="1800">
                <a:latin typeface="Georgia Pro"/>
                <a:ea typeface="+mn-lt"/>
                <a:cs typeface="+mn-lt"/>
              </a:rPr>
              <a:t> </a:t>
            </a:r>
            <a:r>
              <a:rPr lang="en-US" sz="1800" err="1">
                <a:latin typeface="Georgia Pro"/>
                <a:ea typeface="+mn-lt"/>
                <a:cs typeface="+mn-lt"/>
              </a:rPr>
              <a:t>valitun</a:t>
            </a:r>
            <a:r>
              <a:rPr lang="en-US" sz="1800">
                <a:latin typeface="Georgia Pro"/>
                <a:ea typeface="+mn-lt"/>
                <a:cs typeface="+mn-lt"/>
              </a:rPr>
              <a:t> </a:t>
            </a:r>
            <a:r>
              <a:rPr lang="en-US" sz="1800" err="1">
                <a:latin typeface="Georgia Pro"/>
                <a:ea typeface="+mn-lt"/>
                <a:cs typeface="+mn-lt"/>
              </a:rPr>
              <a:t>määrällisen</a:t>
            </a:r>
            <a:r>
              <a:rPr lang="en-US" sz="1800">
                <a:latin typeface="Georgia Pro"/>
                <a:ea typeface="+mn-lt"/>
                <a:cs typeface="+mn-lt"/>
              </a:rPr>
              <a:t> </a:t>
            </a:r>
            <a:r>
              <a:rPr lang="en-US" sz="1800" err="1">
                <a:latin typeface="Georgia Pro"/>
                <a:ea typeface="+mn-lt"/>
                <a:cs typeface="+mn-lt"/>
              </a:rPr>
              <a:t>tuloksen</a:t>
            </a:r>
            <a:r>
              <a:rPr lang="en-US" sz="1800">
                <a:latin typeface="Georgia Pro"/>
                <a:ea typeface="+mn-lt"/>
                <a:cs typeface="+mn-lt"/>
              </a:rPr>
              <a:t> </a:t>
            </a:r>
            <a:r>
              <a:rPr lang="en-US" sz="1800" err="1">
                <a:latin typeface="Georgia Pro"/>
                <a:ea typeface="+mn-lt"/>
                <a:cs typeface="+mn-lt"/>
              </a:rPr>
              <a:t>tilastollisen</a:t>
            </a:r>
            <a:r>
              <a:rPr lang="en-US" sz="1800">
                <a:latin typeface="Georgia Pro"/>
                <a:ea typeface="+mn-lt"/>
                <a:cs typeface="+mn-lt"/>
              </a:rPr>
              <a:t> </a:t>
            </a:r>
            <a:r>
              <a:rPr lang="en-US" sz="1800" err="1">
                <a:latin typeface="Georgia Pro"/>
                <a:ea typeface="+mn-lt"/>
                <a:cs typeface="+mn-lt"/>
              </a:rPr>
              <a:t>testin</a:t>
            </a:r>
            <a:r>
              <a:rPr lang="en-US" sz="1800">
                <a:latin typeface="Georgia Pro"/>
                <a:ea typeface="+mn-lt"/>
                <a:cs typeface="+mn-lt"/>
              </a:rPr>
              <a:t> </a:t>
            </a:r>
            <a:r>
              <a:rPr lang="en-US" sz="1800" err="1">
                <a:latin typeface="Georgia Pro"/>
                <a:ea typeface="+mn-lt"/>
                <a:cs typeface="+mn-lt"/>
              </a:rPr>
              <a:t>työtiedosto</a:t>
            </a:r>
            <a:r>
              <a:rPr lang="en-US" sz="1800">
                <a:latin typeface="Georgia Pro"/>
                <a:ea typeface="+mn-lt"/>
                <a:cs typeface="+mn-lt"/>
              </a:rPr>
              <a:t> </a:t>
            </a:r>
            <a:r>
              <a:rPr lang="en-US" sz="1800" err="1">
                <a:latin typeface="Georgia Pro"/>
                <a:ea typeface="+mn-lt"/>
                <a:cs typeface="+mn-lt"/>
              </a:rPr>
              <a:t>liitteeksi</a:t>
            </a:r>
            <a:r>
              <a:rPr lang="en-US" sz="1800">
                <a:latin typeface="Georgia Pro"/>
                <a:ea typeface="+mn-lt"/>
                <a:cs typeface="+mn-lt"/>
              </a:rPr>
              <a:t>, </a:t>
            </a:r>
            <a:r>
              <a:rPr lang="en-US" sz="1800" err="1">
                <a:latin typeface="Georgia Pro"/>
                <a:ea typeface="+mn-lt"/>
                <a:cs typeface="+mn-lt"/>
              </a:rPr>
              <a:t>samoin</a:t>
            </a:r>
            <a:r>
              <a:rPr lang="en-US" sz="1800">
                <a:latin typeface="Georgia Pro"/>
                <a:ea typeface="+mn-lt"/>
                <a:cs typeface="+mn-lt"/>
              </a:rPr>
              <a:t> </a:t>
            </a:r>
            <a:r>
              <a:rPr lang="en-US" sz="1800" err="1">
                <a:latin typeface="Georgia Pro"/>
                <a:ea typeface="+mn-lt"/>
                <a:cs typeface="+mn-lt"/>
              </a:rPr>
              <a:t>kaikkien</a:t>
            </a:r>
            <a:r>
              <a:rPr lang="en-US" sz="1800">
                <a:latin typeface="Georgia Pro"/>
                <a:ea typeface="+mn-lt"/>
                <a:cs typeface="+mn-lt"/>
              </a:rPr>
              <a:t> </a:t>
            </a:r>
            <a:r>
              <a:rPr lang="en-US" sz="1800" err="1">
                <a:latin typeface="Georgia Pro"/>
                <a:ea typeface="+mn-lt"/>
                <a:cs typeface="+mn-lt"/>
              </a:rPr>
              <a:t>ryhmäläisten</a:t>
            </a:r>
            <a:r>
              <a:rPr lang="en-US" sz="1800">
                <a:latin typeface="Georgia Pro"/>
                <a:ea typeface="+mn-lt"/>
                <a:cs typeface="+mn-lt"/>
              </a:rPr>
              <a:t> </a:t>
            </a:r>
            <a:r>
              <a:rPr lang="en-US" sz="1800" err="1">
                <a:latin typeface="Georgia Pro"/>
                <a:ea typeface="+mn-lt"/>
                <a:cs typeface="+mn-lt"/>
              </a:rPr>
              <a:t>haastatteluaineistot</a:t>
            </a:r>
            <a:r>
              <a:rPr lang="en-US" sz="1800">
                <a:latin typeface="Georgia Pro"/>
                <a:ea typeface="+mn-lt"/>
                <a:cs typeface="+mn-lt"/>
              </a:rPr>
              <a:t> ja </a:t>
            </a:r>
            <a:r>
              <a:rPr lang="en-US" sz="1800" err="1">
                <a:latin typeface="Georgia Pro"/>
                <a:ea typeface="+mn-lt"/>
                <a:cs typeface="+mn-lt"/>
              </a:rPr>
              <a:t>koodikirjat</a:t>
            </a:r>
            <a:r>
              <a:rPr lang="en-US" sz="1800">
                <a:latin typeface="Georgia Pro"/>
                <a:ea typeface="+mn-lt"/>
                <a:cs typeface="+mn-lt"/>
              </a:rPr>
              <a:t> </a:t>
            </a:r>
          </a:p>
          <a:p>
            <a:endParaRPr lang="en-US" sz="1800">
              <a:latin typeface="Georgia Pro"/>
              <a:ea typeface="+mn-lt"/>
              <a:cs typeface="+mn-lt"/>
            </a:endParaRPr>
          </a:p>
          <a:p>
            <a:pPr marL="0" indent="0">
              <a:buNone/>
            </a:pPr>
            <a:endParaRPr lang="en-US" sz="1100">
              <a:latin typeface="Georgia Pro"/>
              <a:ea typeface="+mn-lt"/>
              <a:cs typeface="+mn-lt"/>
            </a:endParaRPr>
          </a:p>
          <a:p>
            <a:pPr marL="457200" lvl="1" indent="0" algn="r">
              <a:buNone/>
            </a:pPr>
            <a:r>
              <a:rPr lang="en-US" sz="1100">
                <a:latin typeface="Georgia Pro"/>
                <a:ea typeface="+mn-lt"/>
                <a:cs typeface="+mn-lt"/>
              </a:rPr>
              <a:t>Günther &amp; </a:t>
            </a:r>
            <a:r>
              <a:rPr lang="en-US" sz="1100" err="1">
                <a:latin typeface="Georgia Pro"/>
                <a:ea typeface="+mn-lt"/>
                <a:cs typeface="+mn-lt"/>
              </a:rPr>
              <a:t>Hasanen</a:t>
            </a:r>
            <a:r>
              <a:rPr lang="en-US" sz="1100">
                <a:latin typeface="Georgia Pro"/>
                <a:ea typeface="+mn-lt"/>
                <a:cs typeface="+mn-lt"/>
              </a:rPr>
              <a:t>, '</a:t>
            </a:r>
            <a:r>
              <a:rPr lang="en-US" sz="1100" err="1">
                <a:latin typeface="Georgia Pro"/>
                <a:ea typeface="+mn-lt"/>
                <a:cs typeface="+mn-lt"/>
              </a:rPr>
              <a:t>Raportointi</a:t>
            </a:r>
            <a:r>
              <a:rPr lang="en-US" sz="1100">
                <a:latin typeface="Georgia Pro"/>
                <a:ea typeface="+mn-lt"/>
                <a:cs typeface="+mn-lt"/>
              </a:rPr>
              <a:t> ja </a:t>
            </a:r>
            <a:r>
              <a:rPr lang="en-US" sz="1100" err="1">
                <a:latin typeface="Georgia Pro"/>
                <a:ea typeface="+mn-lt"/>
                <a:cs typeface="+mn-lt"/>
              </a:rPr>
              <a:t>kirjoittaminen</a:t>
            </a:r>
            <a:r>
              <a:rPr lang="en-US" sz="1100">
                <a:latin typeface="Georgia Pro"/>
                <a:ea typeface="+mn-lt"/>
                <a:cs typeface="+mn-lt"/>
              </a:rPr>
              <a:t>'. </a:t>
            </a:r>
            <a:r>
              <a:rPr lang="en-US" sz="1100" err="1">
                <a:latin typeface="Georgia Pro"/>
                <a:ea typeface="+mn-lt"/>
                <a:cs typeface="+mn-lt"/>
              </a:rPr>
              <a:t>Laadullisen</a:t>
            </a:r>
            <a:r>
              <a:rPr lang="en-US" sz="1100">
                <a:latin typeface="Georgia Pro"/>
                <a:ea typeface="+mn-lt"/>
                <a:cs typeface="+mn-lt"/>
              </a:rPr>
              <a:t> </a:t>
            </a:r>
            <a:r>
              <a:rPr lang="en-US" sz="1100" err="1">
                <a:latin typeface="Georgia Pro"/>
                <a:ea typeface="+mn-lt"/>
                <a:cs typeface="+mn-lt"/>
              </a:rPr>
              <a:t>tutkimuksen</a:t>
            </a:r>
            <a:r>
              <a:rPr lang="en-US" sz="1100">
                <a:latin typeface="Georgia Pro"/>
                <a:ea typeface="+mn-lt"/>
                <a:cs typeface="+mn-lt"/>
              </a:rPr>
              <a:t> </a:t>
            </a:r>
            <a:r>
              <a:rPr lang="en-US" sz="1100" err="1">
                <a:latin typeface="Georgia Pro"/>
                <a:ea typeface="+mn-lt"/>
                <a:cs typeface="+mn-lt"/>
              </a:rPr>
              <a:t>verkkokäsikirja</a:t>
            </a:r>
            <a:r>
              <a:rPr lang="en-US" sz="1100">
                <a:latin typeface="Georgia Pro"/>
                <a:ea typeface="+mn-lt"/>
                <a:cs typeface="+mn-lt"/>
              </a:rPr>
              <a:t>. https://www.fsd.tuni.fi/fi/palvelut/menetelmaopetus/kvali/laadullisen-tutkimuksen-prosessi/raportointi-ja-kirjoittaminen/</a:t>
            </a:r>
            <a:endParaRPr lang="en-US" sz="1100">
              <a:latin typeface="Georgia Pro"/>
              <a:ea typeface="Calibri"/>
              <a:cs typeface="Calibri"/>
            </a:endParaRPr>
          </a:p>
        </p:txBody>
      </p:sp>
    </p:spTree>
    <p:extLst>
      <p:ext uri="{BB962C8B-B14F-4D97-AF65-F5344CB8AC3E}">
        <p14:creationId xmlns:p14="http://schemas.microsoft.com/office/powerpoint/2010/main" val="1072178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C46AB3-3993-FEBE-FEE5-1DAD308B1733}"/>
              </a:ext>
            </a:extLst>
          </p:cNvPr>
          <p:cNvSpPr>
            <a:spLocks noGrp="1"/>
          </p:cNvSpPr>
          <p:nvPr>
            <p:ph type="title"/>
          </p:nvPr>
        </p:nvSpPr>
        <p:spPr>
          <a:xfrm>
            <a:off x="838200" y="365125"/>
            <a:ext cx="10515600" cy="1325563"/>
          </a:xfrm>
        </p:spPr>
        <p:txBody>
          <a:bodyPr>
            <a:normAutofit/>
          </a:bodyPr>
          <a:lstStyle/>
          <a:p>
            <a:r>
              <a:rPr lang="en-US" err="1">
                <a:latin typeface="Georgia Pro"/>
                <a:cs typeface="Calibri Light"/>
              </a:rPr>
              <a:t>Luotettavuus</a:t>
            </a:r>
            <a:r>
              <a:rPr lang="en-US" dirty="0">
                <a:latin typeface="Georgia Pro"/>
                <a:cs typeface="Calibri Light"/>
              </a:rPr>
              <a:t>, </a:t>
            </a:r>
            <a:r>
              <a:rPr lang="en-US" err="1">
                <a:latin typeface="Georgia Pro"/>
                <a:cs typeface="Calibri Light"/>
              </a:rPr>
              <a:t>validiteetti</a:t>
            </a:r>
            <a:r>
              <a:rPr lang="en-US" dirty="0">
                <a:latin typeface="Georgia Pro"/>
                <a:cs typeface="Calibri Light"/>
              </a:rPr>
              <a:t>, </a:t>
            </a:r>
            <a:r>
              <a:rPr lang="en-US" err="1">
                <a:latin typeface="Georgia Pro"/>
                <a:cs typeface="Calibri Light"/>
              </a:rPr>
              <a:t>läpinäkyvyys</a:t>
            </a:r>
            <a:endParaRPr lang="en-US">
              <a:latin typeface="Georgia Pro"/>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8C247D9-7A8E-8829-CC36-A224ABF7E8AD}"/>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2200" dirty="0" err="1">
                <a:latin typeface="Georgia Pro"/>
                <a:ea typeface="+mn-lt"/>
                <a:cs typeface="+mn-lt"/>
              </a:rPr>
              <a:t>Luotettavuus</a:t>
            </a:r>
            <a:r>
              <a:rPr lang="en-US" sz="2200" dirty="0">
                <a:latin typeface="Georgia Pro"/>
                <a:ea typeface="+mn-lt"/>
                <a:cs typeface="+mn-lt"/>
              </a:rPr>
              <a:t> </a:t>
            </a:r>
            <a:r>
              <a:rPr lang="en-US" sz="2200" dirty="0" err="1">
                <a:latin typeface="Georgia Pro"/>
                <a:ea typeface="+mn-lt"/>
                <a:cs typeface="+mn-lt"/>
              </a:rPr>
              <a:t>viittaa</a:t>
            </a:r>
            <a:r>
              <a:rPr lang="en-US" sz="2200" dirty="0">
                <a:latin typeface="Georgia Pro"/>
                <a:ea typeface="+mn-lt"/>
                <a:cs typeface="+mn-lt"/>
              </a:rPr>
              <a:t> </a:t>
            </a:r>
            <a:r>
              <a:rPr lang="en-US" sz="2200" dirty="0" err="1">
                <a:latin typeface="Georgia Pro"/>
                <a:ea typeface="+mn-lt"/>
                <a:cs typeface="+mn-lt"/>
              </a:rPr>
              <a:t>menetelmän</a:t>
            </a:r>
            <a:r>
              <a:rPr lang="en-US" sz="2200" dirty="0">
                <a:latin typeface="Georgia Pro"/>
                <a:ea typeface="+mn-lt"/>
                <a:cs typeface="+mn-lt"/>
              </a:rPr>
              <a:t>/</a:t>
            </a:r>
            <a:r>
              <a:rPr lang="en-US" sz="2200" dirty="0" err="1">
                <a:latin typeface="Georgia Pro"/>
                <a:ea typeface="+mn-lt"/>
                <a:cs typeface="+mn-lt"/>
              </a:rPr>
              <a:t>mittaustavan</a:t>
            </a:r>
            <a:r>
              <a:rPr lang="en-US" sz="2200" dirty="0">
                <a:latin typeface="Georgia Pro"/>
                <a:ea typeface="+mn-lt"/>
                <a:cs typeface="+mn-lt"/>
              </a:rPr>
              <a:t> </a:t>
            </a:r>
            <a:r>
              <a:rPr lang="en-US" sz="2200" dirty="0" err="1">
                <a:latin typeface="Georgia Pro"/>
                <a:ea typeface="+mn-lt"/>
                <a:cs typeface="+mn-lt"/>
              </a:rPr>
              <a:t>johdonmukaisuuteen</a:t>
            </a:r>
            <a:r>
              <a:rPr lang="en-US" sz="2200" dirty="0">
                <a:latin typeface="Georgia Pro"/>
                <a:ea typeface="+mn-lt"/>
                <a:cs typeface="+mn-lt"/>
              </a:rPr>
              <a:t>. </a:t>
            </a:r>
            <a:r>
              <a:rPr lang="en-US" sz="2200" dirty="0" err="1">
                <a:latin typeface="Georgia Pro"/>
                <a:ea typeface="+mn-lt"/>
                <a:cs typeface="+mn-lt"/>
              </a:rPr>
              <a:t>Korkea</a:t>
            </a:r>
            <a:r>
              <a:rPr lang="en-US" sz="2200" dirty="0">
                <a:latin typeface="Georgia Pro"/>
                <a:ea typeface="+mn-lt"/>
                <a:cs typeface="+mn-lt"/>
              </a:rPr>
              <a:t> </a:t>
            </a:r>
            <a:r>
              <a:rPr lang="en-US" sz="2200" dirty="0" err="1">
                <a:latin typeface="Georgia Pro"/>
                <a:ea typeface="+mn-lt"/>
                <a:cs typeface="+mn-lt"/>
              </a:rPr>
              <a:t>luotettavuus</a:t>
            </a:r>
            <a:r>
              <a:rPr lang="en-US" sz="2200" dirty="0">
                <a:latin typeface="Georgia Pro"/>
                <a:ea typeface="+mn-lt"/>
                <a:cs typeface="+mn-lt"/>
              </a:rPr>
              <a:t> </a:t>
            </a:r>
            <a:r>
              <a:rPr lang="en-US" sz="2200" dirty="0" err="1">
                <a:latin typeface="Georgia Pro"/>
                <a:ea typeface="+mn-lt"/>
                <a:cs typeface="+mn-lt"/>
              </a:rPr>
              <a:t>osoittaa</a:t>
            </a:r>
            <a:r>
              <a:rPr lang="en-US" sz="2200" dirty="0">
                <a:latin typeface="Georgia Pro"/>
                <a:ea typeface="+mn-lt"/>
                <a:cs typeface="+mn-lt"/>
              </a:rPr>
              <a:t>, </a:t>
            </a:r>
            <a:r>
              <a:rPr lang="en-US" sz="2200" dirty="0" err="1">
                <a:latin typeface="Georgia Pro"/>
                <a:ea typeface="+mn-lt"/>
                <a:cs typeface="+mn-lt"/>
              </a:rPr>
              <a:t>että</a:t>
            </a:r>
            <a:r>
              <a:rPr lang="en-US" sz="2200" dirty="0">
                <a:latin typeface="Georgia Pro"/>
                <a:ea typeface="+mn-lt"/>
                <a:cs typeface="+mn-lt"/>
              </a:rPr>
              <a:t> </a:t>
            </a:r>
            <a:r>
              <a:rPr lang="en-US" sz="2200" dirty="0" err="1">
                <a:latin typeface="Georgia Pro"/>
                <a:ea typeface="+mn-lt"/>
                <a:cs typeface="+mn-lt"/>
              </a:rPr>
              <a:t>menetelmä</a:t>
            </a:r>
            <a:r>
              <a:rPr lang="en-US" sz="2200" dirty="0">
                <a:latin typeface="Georgia Pro"/>
                <a:ea typeface="+mn-lt"/>
                <a:cs typeface="+mn-lt"/>
              </a:rPr>
              <a:t> </a:t>
            </a:r>
            <a:r>
              <a:rPr lang="en-US" sz="2200" dirty="0" err="1">
                <a:latin typeface="Georgia Pro"/>
                <a:ea typeface="+mn-lt"/>
                <a:cs typeface="+mn-lt"/>
              </a:rPr>
              <a:t>tuottaa</a:t>
            </a:r>
            <a:r>
              <a:rPr lang="en-US" sz="2200" dirty="0">
                <a:latin typeface="Georgia Pro"/>
                <a:ea typeface="+mn-lt"/>
                <a:cs typeface="+mn-lt"/>
              </a:rPr>
              <a:t> </a:t>
            </a:r>
            <a:r>
              <a:rPr lang="en-US" sz="2200" dirty="0" err="1">
                <a:latin typeface="Georgia Pro"/>
                <a:ea typeface="+mn-lt"/>
                <a:cs typeface="+mn-lt"/>
              </a:rPr>
              <a:t>samanlaisia</a:t>
            </a:r>
            <a:r>
              <a:rPr lang="en-US" sz="2200" dirty="0">
                <a:latin typeface="Georgia Pro"/>
                <a:ea typeface="+mn-lt"/>
                <a:cs typeface="+mn-lt"/>
              </a:rPr>
              <a:t> </a:t>
            </a:r>
            <a:r>
              <a:rPr lang="en-US" sz="2200" dirty="0" err="1">
                <a:latin typeface="Georgia Pro"/>
                <a:ea typeface="+mn-lt"/>
                <a:cs typeface="+mn-lt"/>
              </a:rPr>
              <a:t>tuloksia</a:t>
            </a:r>
            <a:r>
              <a:rPr lang="en-US" sz="2200" dirty="0">
                <a:latin typeface="Georgia Pro"/>
                <a:ea typeface="+mn-lt"/>
                <a:cs typeface="+mn-lt"/>
              </a:rPr>
              <a:t> </a:t>
            </a:r>
            <a:r>
              <a:rPr lang="en-US" sz="2200" dirty="0" err="1">
                <a:latin typeface="Georgia Pro"/>
                <a:ea typeface="+mn-lt"/>
                <a:cs typeface="+mn-lt"/>
              </a:rPr>
              <a:t>samoissa</a:t>
            </a:r>
            <a:r>
              <a:rPr lang="en-US" sz="2200" dirty="0">
                <a:latin typeface="Georgia Pro"/>
                <a:ea typeface="+mn-lt"/>
                <a:cs typeface="+mn-lt"/>
              </a:rPr>
              <a:t> </a:t>
            </a:r>
            <a:r>
              <a:rPr lang="en-US" sz="2200" dirty="0" err="1">
                <a:latin typeface="Georgia Pro"/>
                <a:ea typeface="+mn-lt"/>
                <a:cs typeface="+mn-lt"/>
              </a:rPr>
              <a:t>olosuhteissa</a:t>
            </a:r>
            <a:r>
              <a:rPr lang="en-US" sz="2200" dirty="0">
                <a:latin typeface="Georgia Pro"/>
                <a:ea typeface="+mn-lt"/>
                <a:cs typeface="+mn-lt"/>
              </a:rPr>
              <a:t>.</a:t>
            </a:r>
          </a:p>
          <a:p>
            <a:r>
              <a:rPr lang="en-US" sz="2200" dirty="0" err="1">
                <a:latin typeface="Georgia Pro"/>
                <a:cs typeface="Calibri"/>
              </a:rPr>
              <a:t>Validiteetti</a:t>
            </a:r>
            <a:r>
              <a:rPr lang="en-US" sz="2200" dirty="0">
                <a:latin typeface="Georgia Pro"/>
                <a:cs typeface="Calibri"/>
              </a:rPr>
              <a:t>: </a:t>
            </a:r>
            <a:r>
              <a:rPr lang="en-US" sz="2200" dirty="0" err="1">
                <a:latin typeface="Georgia Pro"/>
                <a:cs typeface="Calibri"/>
              </a:rPr>
              <a:t>tutkiiko</a:t>
            </a:r>
            <a:r>
              <a:rPr lang="en-US" sz="2200" dirty="0">
                <a:latin typeface="Georgia Pro"/>
                <a:cs typeface="Calibri"/>
              </a:rPr>
              <a:t> </a:t>
            </a:r>
            <a:r>
              <a:rPr lang="en-US" sz="2200" dirty="0" err="1">
                <a:latin typeface="Georgia Pro"/>
                <a:cs typeface="Calibri"/>
              </a:rPr>
              <a:t>menetelmä</a:t>
            </a:r>
            <a:r>
              <a:rPr lang="en-US" sz="2200" dirty="0">
                <a:latin typeface="Georgia Pro"/>
                <a:cs typeface="Calibri"/>
              </a:rPr>
              <a:t>/</a:t>
            </a:r>
            <a:r>
              <a:rPr lang="en-US" sz="2200" dirty="0" err="1">
                <a:latin typeface="Georgia Pro"/>
                <a:cs typeface="Calibri"/>
              </a:rPr>
              <a:t>mittaustapa</a:t>
            </a:r>
            <a:r>
              <a:rPr lang="en-US" sz="2200" dirty="0">
                <a:latin typeface="Georgia Pro"/>
                <a:cs typeface="Calibri"/>
              </a:rPr>
              <a:t> </a:t>
            </a:r>
            <a:r>
              <a:rPr lang="en-US" sz="2200" dirty="0" err="1">
                <a:latin typeface="Georgia Pro"/>
                <a:cs typeface="Calibri"/>
              </a:rPr>
              <a:t>sitä</a:t>
            </a:r>
            <a:r>
              <a:rPr lang="en-US" sz="2200" dirty="0">
                <a:latin typeface="Georgia Pro"/>
                <a:cs typeface="Calibri"/>
              </a:rPr>
              <a:t>, </a:t>
            </a:r>
            <a:r>
              <a:rPr lang="en-US" sz="2200" dirty="0" err="1">
                <a:latin typeface="Georgia Pro"/>
                <a:cs typeface="Calibri"/>
              </a:rPr>
              <a:t>mitä</a:t>
            </a:r>
            <a:r>
              <a:rPr lang="en-US" sz="2200" dirty="0">
                <a:latin typeface="Georgia Pro"/>
                <a:cs typeface="Calibri"/>
              </a:rPr>
              <a:t> </a:t>
            </a:r>
            <a:r>
              <a:rPr lang="en-US" sz="2200" dirty="0" err="1">
                <a:latin typeface="Georgia Pro"/>
                <a:cs typeface="Calibri"/>
              </a:rPr>
              <a:t>väittääkin</a:t>
            </a:r>
            <a:r>
              <a:rPr lang="en-US" sz="2200" dirty="0">
                <a:latin typeface="Georgia Pro"/>
                <a:cs typeface="Calibri"/>
              </a:rPr>
              <a:t> </a:t>
            </a:r>
            <a:r>
              <a:rPr lang="en-US" sz="2200" dirty="0" err="1">
                <a:latin typeface="Georgia Pro"/>
                <a:cs typeface="Calibri"/>
              </a:rPr>
              <a:t>tutkivansa</a:t>
            </a:r>
            <a:endParaRPr lang="en-US" sz="2200" dirty="0">
              <a:latin typeface="Georgia Pro"/>
              <a:cs typeface="Calibri"/>
            </a:endParaRPr>
          </a:p>
          <a:p>
            <a:r>
              <a:rPr lang="en-US" sz="2200" dirty="0" err="1">
                <a:latin typeface="Georgia Pro"/>
                <a:cs typeface="Calibri"/>
              </a:rPr>
              <a:t>Läpinäkyvyys</a:t>
            </a:r>
            <a:r>
              <a:rPr lang="en-US" sz="2200" dirty="0">
                <a:latin typeface="Georgia Pro"/>
                <a:cs typeface="Calibri"/>
              </a:rPr>
              <a:t>: </a:t>
            </a:r>
            <a:r>
              <a:rPr lang="en-US" sz="2200" dirty="0" err="1">
                <a:latin typeface="Georgia Pro"/>
                <a:cs typeface="Calibri"/>
              </a:rPr>
              <a:t>voiko</a:t>
            </a:r>
            <a:r>
              <a:rPr lang="en-US" sz="2200" dirty="0">
                <a:latin typeface="Georgia Pro"/>
                <a:cs typeface="Calibri"/>
              </a:rPr>
              <a:t> </a:t>
            </a:r>
            <a:r>
              <a:rPr lang="en-US" sz="2200" dirty="0" err="1">
                <a:latin typeface="Georgia Pro"/>
                <a:cs typeface="Calibri"/>
              </a:rPr>
              <a:t>tutkimusprosessia</a:t>
            </a:r>
            <a:r>
              <a:rPr lang="en-US" sz="2200" dirty="0">
                <a:latin typeface="Georgia Pro"/>
                <a:cs typeface="Calibri"/>
              </a:rPr>
              <a:t> </a:t>
            </a:r>
            <a:r>
              <a:rPr lang="en-US" sz="2200" dirty="0" err="1">
                <a:latin typeface="Georgia Pro"/>
                <a:cs typeface="Calibri"/>
              </a:rPr>
              <a:t>tarkastella</a:t>
            </a:r>
            <a:r>
              <a:rPr lang="en-US" sz="2200" dirty="0">
                <a:latin typeface="Georgia Pro"/>
                <a:cs typeface="Calibri"/>
              </a:rPr>
              <a:t> </a:t>
            </a:r>
            <a:r>
              <a:rPr lang="en-US" sz="2200" dirty="0" err="1">
                <a:latin typeface="Georgia Pro"/>
                <a:cs typeface="Calibri"/>
              </a:rPr>
              <a:t>riittävän</a:t>
            </a:r>
            <a:r>
              <a:rPr lang="en-US" sz="2200" dirty="0">
                <a:latin typeface="Georgia Pro"/>
                <a:cs typeface="Calibri"/>
              </a:rPr>
              <a:t> </a:t>
            </a:r>
            <a:r>
              <a:rPr lang="en-US" sz="2200" dirty="0" err="1">
                <a:latin typeface="Georgia Pro"/>
                <a:cs typeface="Calibri"/>
              </a:rPr>
              <a:t>yksityiskohtaisesti</a:t>
            </a:r>
            <a:r>
              <a:rPr lang="en-US" sz="2200" dirty="0">
                <a:latin typeface="Georgia Pro"/>
                <a:cs typeface="Calibri"/>
              </a:rPr>
              <a:t>, </a:t>
            </a:r>
            <a:r>
              <a:rPr lang="en-US" sz="2200" dirty="0" err="1">
                <a:latin typeface="Georgia Pro"/>
                <a:cs typeface="Calibri"/>
              </a:rPr>
              <a:t>jotta</a:t>
            </a:r>
            <a:r>
              <a:rPr lang="en-US" sz="2200" dirty="0">
                <a:latin typeface="Georgia Pro"/>
                <a:cs typeface="Calibri"/>
              </a:rPr>
              <a:t> </a:t>
            </a:r>
            <a:r>
              <a:rPr lang="en-US" sz="2200" dirty="0" err="1">
                <a:latin typeface="Georgia Pro"/>
                <a:cs typeface="Calibri"/>
              </a:rPr>
              <a:t>joku</a:t>
            </a:r>
            <a:r>
              <a:rPr lang="en-US" sz="2200" dirty="0">
                <a:latin typeface="Georgia Pro"/>
                <a:cs typeface="Calibri"/>
              </a:rPr>
              <a:t> </a:t>
            </a:r>
            <a:r>
              <a:rPr lang="en-US" sz="2200" dirty="0" err="1">
                <a:latin typeface="Georgia Pro"/>
                <a:cs typeface="Calibri"/>
              </a:rPr>
              <a:t>toinen</a:t>
            </a:r>
            <a:r>
              <a:rPr lang="en-US" sz="2200" dirty="0">
                <a:latin typeface="Georgia Pro"/>
                <a:cs typeface="Calibri"/>
              </a:rPr>
              <a:t> </a:t>
            </a:r>
            <a:r>
              <a:rPr lang="en-US" sz="2200" dirty="0" err="1">
                <a:latin typeface="Georgia Pro"/>
                <a:cs typeface="Calibri"/>
              </a:rPr>
              <a:t>voi</a:t>
            </a:r>
            <a:r>
              <a:rPr lang="en-US" sz="2200" dirty="0">
                <a:latin typeface="Georgia Pro"/>
                <a:cs typeface="Calibri"/>
              </a:rPr>
              <a:t> </a:t>
            </a:r>
            <a:r>
              <a:rPr lang="en-US" sz="2200" dirty="0" err="1">
                <a:latin typeface="Georgia Pro"/>
                <a:cs typeface="Calibri"/>
              </a:rPr>
              <a:t>kyseenalaistaa</a:t>
            </a:r>
            <a:r>
              <a:rPr lang="en-US" sz="2200" dirty="0">
                <a:latin typeface="Georgia Pro"/>
                <a:cs typeface="Calibri"/>
              </a:rPr>
              <a:t> </a:t>
            </a:r>
            <a:r>
              <a:rPr lang="en-US" sz="2200" dirty="0" err="1">
                <a:latin typeface="Georgia Pro"/>
                <a:cs typeface="Calibri"/>
              </a:rPr>
              <a:t>tutkimustulokset</a:t>
            </a:r>
            <a:r>
              <a:rPr lang="en-US" sz="2200" dirty="0">
                <a:latin typeface="Georgia Pro"/>
                <a:cs typeface="Calibri"/>
              </a:rPr>
              <a:t>?</a:t>
            </a:r>
          </a:p>
          <a:p>
            <a:endParaRPr lang="en-US" sz="2200">
              <a:latin typeface="Georgia Pro"/>
              <a:cs typeface="Calibri"/>
            </a:endParaRPr>
          </a:p>
          <a:p>
            <a:r>
              <a:rPr lang="en-US" sz="2200" dirty="0" err="1">
                <a:latin typeface="Georgia Pro"/>
                <a:cs typeface="Calibri"/>
              </a:rPr>
              <a:t>Näitä</a:t>
            </a:r>
            <a:r>
              <a:rPr lang="en-US" sz="2200" dirty="0">
                <a:latin typeface="Georgia Pro"/>
                <a:cs typeface="Calibri"/>
              </a:rPr>
              <a:t> </a:t>
            </a:r>
            <a:r>
              <a:rPr lang="en-US" sz="2200" dirty="0" err="1">
                <a:latin typeface="Georgia Pro"/>
                <a:cs typeface="Calibri"/>
              </a:rPr>
              <a:t>määrällisen</a:t>
            </a:r>
            <a:r>
              <a:rPr lang="en-US" sz="2200" dirty="0">
                <a:latin typeface="Georgia Pro"/>
                <a:cs typeface="Calibri"/>
              </a:rPr>
              <a:t> </a:t>
            </a:r>
            <a:r>
              <a:rPr lang="en-US" sz="2200" dirty="0" err="1">
                <a:latin typeface="Georgia Pro"/>
                <a:cs typeface="Calibri"/>
              </a:rPr>
              <a:t>tutkimuksen</a:t>
            </a:r>
            <a:r>
              <a:rPr lang="en-US" sz="2200" dirty="0">
                <a:latin typeface="Georgia Pro"/>
                <a:cs typeface="Calibri"/>
              </a:rPr>
              <a:t> </a:t>
            </a:r>
            <a:r>
              <a:rPr lang="en-US" sz="2200" dirty="0" err="1">
                <a:latin typeface="Georgia Pro"/>
                <a:cs typeface="Calibri"/>
              </a:rPr>
              <a:t>kontekstissa</a:t>
            </a:r>
            <a:r>
              <a:rPr lang="en-US" sz="2200" dirty="0">
                <a:latin typeface="Georgia Pro"/>
                <a:cs typeface="Calibri"/>
              </a:rPr>
              <a:t> </a:t>
            </a:r>
            <a:r>
              <a:rPr lang="en-US" sz="2200" dirty="0" err="1">
                <a:latin typeface="Georgia Pro"/>
                <a:cs typeface="Calibri"/>
              </a:rPr>
              <a:t>kehitettyjä</a:t>
            </a:r>
            <a:r>
              <a:rPr lang="en-US" sz="2200" dirty="0">
                <a:latin typeface="Georgia Pro"/>
                <a:cs typeface="Calibri"/>
              </a:rPr>
              <a:t> </a:t>
            </a:r>
            <a:r>
              <a:rPr lang="en-US" sz="2200" dirty="0" err="1">
                <a:latin typeface="Georgia Pro"/>
                <a:cs typeface="Calibri"/>
              </a:rPr>
              <a:t>konsepteja</a:t>
            </a:r>
            <a:r>
              <a:rPr lang="en-US" sz="2200" dirty="0">
                <a:latin typeface="Georgia Pro"/>
                <a:cs typeface="Calibri"/>
              </a:rPr>
              <a:t> </a:t>
            </a:r>
            <a:r>
              <a:rPr lang="en-US" sz="2200" dirty="0" err="1">
                <a:latin typeface="Georgia Pro"/>
                <a:cs typeface="Calibri"/>
              </a:rPr>
              <a:t>ei</a:t>
            </a:r>
            <a:r>
              <a:rPr lang="en-US" sz="2200" dirty="0">
                <a:latin typeface="Georgia Pro"/>
                <a:cs typeface="Calibri"/>
              </a:rPr>
              <a:t> </a:t>
            </a:r>
            <a:r>
              <a:rPr lang="en-US" sz="2200" dirty="0" err="1">
                <a:latin typeface="Georgia Pro"/>
                <a:cs typeface="Calibri"/>
              </a:rPr>
              <a:t>voi</a:t>
            </a:r>
            <a:r>
              <a:rPr lang="en-US" sz="2200" dirty="0">
                <a:latin typeface="Georgia Pro"/>
                <a:cs typeface="Calibri"/>
              </a:rPr>
              <a:t> </a:t>
            </a:r>
            <a:r>
              <a:rPr lang="en-US" sz="2200" dirty="0" err="1">
                <a:latin typeface="Georgia Pro"/>
                <a:cs typeface="Calibri"/>
              </a:rPr>
              <a:t>aivan</a:t>
            </a:r>
            <a:r>
              <a:rPr lang="en-US" sz="2200" dirty="0">
                <a:latin typeface="Georgia Pro"/>
                <a:cs typeface="Calibri"/>
              </a:rPr>
              <a:t> </a:t>
            </a:r>
            <a:r>
              <a:rPr lang="en-US" sz="2200" dirty="0" err="1">
                <a:latin typeface="Georgia Pro"/>
                <a:cs typeface="Calibri"/>
              </a:rPr>
              <a:t>suoraan</a:t>
            </a:r>
            <a:r>
              <a:rPr lang="en-US" sz="2200" dirty="0">
                <a:latin typeface="Georgia Pro"/>
                <a:cs typeface="Calibri"/>
              </a:rPr>
              <a:t> </a:t>
            </a:r>
            <a:r>
              <a:rPr lang="en-US" sz="2200" dirty="0" err="1">
                <a:latin typeface="Georgia Pro"/>
                <a:cs typeface="Calibri"/>
              </a:rPr>
              <a:t>ottaa</a:t>
            </a:r>
            <a:r>
              <a:rPr lang="en-US" sz="2200" dirty="0">
                <a:latin typeface="Georgia Pro"/>
                <a:cs typeface="Calibri"/>
              </a:rPr>
              <a:t> </a:t>
            </a:r>
            <a:r>
              <a:rPr lang="en-US" sz="2200" dirty="0" err="1">
                <a:latin typeface="Georgia Pro"/>
                <a:cs typeface="Calibri"/>
              </a:rPr>
              <a:t>osaksi</a:t>
            </a:r>
            <a:r>
              <a:rPr lang="en-US" sz="2200" dirty="0">
                <a:latin typeface="Georgia Pro"/>
                <a:cs typeface="Calibri"/>
              </a:rPr>
              <a:t> </a:t>
            </a:r>
            <a:r>
              <a:rPr lang="en-US" sz="2200" dirty="0" err="1">
                <a:latin typeface="Georgia Pro"/>
                <a:cs typeface="Calibri"/>
              </a:rPr>
              <a:t>laadullisen</a:t>
            </a:r>
            <a:r>
              <a:rPr lang="en-US" sz="2200" dirty="0">
                <a:latin typeface="Georgia Pro"/>
                <a:cs typeface="Calibri"/>
              </a:rPr>
              <a:t> </a:t>
            </a:r>
            <a:r>
              <a:rPr lang="en-US" sz="2200" dirty="0" err="1">
                <a:latin typeface="Georgia Pro"/>
                <a:cs typeface="Calibri"/>
              </a:rPr>
              <a:t>tutkimuksen</a:t>
            </a:r>
            <a:r>
              <a:rPr lang="en-US" sz="2200" dirty="0">
                <a:latin typeface="Georgia Pro"/>
                <a:cs typeface="Calibri"/>
              </a:rPr>
              <a:t> </a:t>
            </a:r>
            <a:r>
              <a:rPr lang="en-US" sz="2200" dirty="0" err="1">
                <a:latin typeface="Georgia Pro"/>
                <a:cs typeface="Calibri"/>
              </a:rPr>
              <a:t>arviointia</a:t>
            </a:r>
            <a:r>
              <a:rPr lang="en-US" sz="2200" dirty="0">
                <a:latin typeface="Georgia Pro"/>
                <a:cs typeface="Calibri"/>
              </a:rPr>
              <a:t>. </a:t>
            </a:r>
            <a:r>
              <a:rPr lang="en-US" sz="2200" dirty="0" err="1">
                <a:latin typeface="Georgia Pro"/>
                <a:cs typeface="Calibri"/>
              </a:rPr>
              <a:t>Niitä</a:t>
            </a:r>
            <a:r>
              <a:rPr lang="en-US" sz="2200" dirty="0">
                <a:latin typeface="Georgia Pro"/>
                <a:cs typeface="Calibri"/>
              </a:rPr>
              <a:t> </a:t>
            </a:r>
            <a:r>
              <a:rPr lang="en-US" sz="2200" dirty="0" err="1">
                <a:latin typeface="Georgia Pro"/>
                <a:cs typeface="Calibri"/>
              </a:rPr>
              <a:t>voi</a:t>
            </a:r>
            <a:r>
              <a:rPr lang="en-US" sz="2200" dirty="0">
                <a:latin typeface="Georgia Pro"/>
                <a:cs typeface="Calibri"/>
              </a:rPr>
              <a:t> </a:t>
            </a:r>
            <a:r>
              <a:rPr lang="en-US" sz="2200" dirty="0" err="1">
                <a:latin typeface="Georgia Pro"/>
                <a:cs typeface="Calibri"/>
              </a:rPr>
              <a:t>kuitenkin</a:t>
            </a:r>
            <a:r>
              <a:rPr lang="en-US" sz="2200" dirty="0">
                <a:latin typeface="Georgia Pro"/>
                <a:cs typeface="Calibri"/>
              </a:rPr>
              <a:t> </a:t>
            </a:r>
            <a:r>
              <a:rPr lang="en-US" sz="2200" dirty="0" err="1">
                <a:latin typeface="Georgia Pro"/>
                <a:cs typeface="Calibri"/>
              </a:rPr>
              <a:t>soveltaa</a:t>
            </a:r>
            <a:r>
              <a:rPr lang="en-US" sz="2200" dirty="0">
                <a:latin typeface="Georgia Pro"/>
                <a:cs typeface="Calibri"/>
              </a:rPr>
              <a:t> </a:t>
            </a:r>
            <a:r>
              <a:rPr lang="en-US" sz="2200" dirty="0" err="1">
                <a:latin typeface="Georgia Pro"/>
                <a:cs typeface="Calibri"/>
              </a:rPr>
              <a:t>hieman</a:t>
            </a:r>
            <a:r>
              <a:rPr lang="en-US" sz="2200" dirty="0">
                <a:latin typeface="Georgia Pro"/>
                <a:cs typeface="Calibri"/>
              </a:rPr>
              <a:t> </a:t>
            </a:r>
            <a:r>
              <a:rPr lang="en-US" sz="2200" dirty="0" err="1">
                <a:latin typeface="Georgia Pro"/>
                <a:cs typeface="Calibri"/>
              </a:rPr>
              <a:t>epäsuoremmin</a:t>
            </a:r>
            <a:r>
              <a:rPr lang="en-US" sz="2200" dirty="0">
                <a:latin typeface="Georgia Pro"/>
                <a:cs typeface="Calibri"/>
              </a:rPr>
              <a:t>. </a:t>
            </a:r>
          </a:p>
          <a:p>
            <a:endParaRPr lang="en-US" sz="2200">
              <a:cs typeface="Calibri"/>
            </a:endParaRPr>
          </a:p>
        </p:txBody>
      </p:sp>
    </p:spTree>
    <p:extLst>
      <p:ext uri="{BB962C8B-B14F-4D97-AF65-F5344CB8AC3E}">
        <p14:creationId xmlns:p14="http://schemas.microsoft.com/office/powerpoint/2010/main" val="104483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DDCD2D-5623-20EE-0B71-06CAD465BA97}"/>
              </a:ext>
            </a:extLst>
          </p:cNvPr>
          <p:cNvSpPr>
            <a:spLocks noGrp="1"/>
          </p:cNvSpPr>
          <p:nvPr>
            <p:ph type="title"/>
          </p:nvPr>
        </p:nvSpPr>
        <p:spPr>
          <a:xfrm>
            <a:off x="1070675" y="365125"/>
            <a:ext cx="10515600" cy="1325563"/>
          </a:xfrm>
        </p:spPr>
        <p:txBody>
          <a:bodyPr>
            <a:normAutofit/>
          </a:bodyPr>
          <a:lstStyle/>
          <a:p>
            <a:r>
              <a:rPr lang="en-US" err="1">
                <a:latin typeface="Georgia Pro"/>
                <a:ea typeface="Calibri Light"/>
                <a:cs typeface="Calibri Light"/>
              </a:rPr>
              <a:t>Lopputyö</a:t>
            </a:r>
            <a:r>
              <a:rPr lang="en-US">
                <a:latin typeface="Georgia Pro"/>
                <a:ea typeface="Calibri Light"/>
                <a:cs typeface="Calibri Light"/>
              </a:rPr>
              <a:t> </a:t>
            </a:r>
            <a:r>
              <a:rPr lang="en-US" err="1">
                <a:latin typeface="Georgia Pro"/>
                <a:ea typeface="Calibri Light"/>
                <a:cs typeface="Calibri Light"/>
              </a:rPr>
              <a:t>palautettava</a:t>
            </a:r>
            <a:r>
              <a:rPr lang="en-US">
                <a:latin typeface="Georgia Pro"/>
                <a:ea typeface="Calibri Light"/>
                <a:cs typeface="Calibri Light"/>
              </a:rPr>
              <a:t> jo 19.4</a:t>
            </a:r>
            <a:endParaRPr lang="en-US">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AA442D-B215-7299-C39C-AA3DC0C8B387}"/>
              </a:ext>
            </a:extLst>
          </p:cNvPr>
          <p:cNvSpPr>
            <a:spLocks noGrp="1"/>
          </p:cNvSpPr>
          <p:nvPr>
            <p:ph idx="1"/>
          </p:nvPr>
        </p:nvSpPr>
        <p:spPr>
          <a:xfrm>
            <a:off x="1070675" y="1696472"/>
            <a:ext cx="10515600" cy="4351338"/>
          </a:xfrm>
        </p:spPr>
        <p:txBody>
          <a:bodyPr vert="horz" lIns="91440" tIns="45720" rIns="91440" bIns="45720" rtlCol="0" anchor="t">
            <a:normAutofit/>
          </a:bodyPr>
          <a:lstStyle/>
          <a:p>
            <a:r>
              <a:rPr lang="en-US" sz="2400" err="1">
                <a:latin typeface="Georgia Pro"/>
                <a:ea typeface="Calibri"/>
                <a:cs typeface="Calibri"/>
              </a:rPr>
              <a:t>Lopputyö</a:t>
            </a:r>
            <a:r>
              <a:rPr lang="en-US" sz="2400">
                <a:latin typeface="Georgia Pro"/>
                <a:ea typeface="Calibri"/>
                <a:cs typeface="Calibri"/>
              </a:rPr>
              <a:t> </a:t>
            </a:r>
            <a:r>
              <a:rPr lang="en-US" sz="2400" err="1">
                <a:latin typeface="Georgia Pro"/>
                <a:ea typeface="Calibri"/>
                <a:cs typeface="Calibri"/>
              </a:rPr>
              <a:t>palautettava</a:t>
            </a:r>
            <a:r>
              <a:rPr lang="en-US" sz="2400">
                <a:latin typeface="Georgia Pro"/>
                <a:ea typeface="Calibri"/>
                <a:cs typeface="Calibri"/>
              </a:rPr>
              <a:t> jo 19.4, </a:t>
            </a:r>
            <a:r>
              <a:rPr lang="en-US" sz="2400" err="1">
                <a:latin typeface="Georgia Pro"/>
                <a:ea typeface="Calibri"/>
                <a:cs typeface="Calibri"/>
              </a:rPr>
              <a:t>sillä</a:t>
            </a:r>
            <a:r>
              <a:rPr lang="en-US" sz="2400">
                <a:latin typeface="Georgia Pro"/>
                <a:ea typeface="Calibri"/>
                <a:cs typeface="Calibri"/>
              </a:rPr>
              <a:t> </a:t>
            </a:r>
            <a:r>
              <a:rPr lang="en-US" sz="2400" err="1">
                <a:latin typeface="Georgia Pro"/>
                <a:ea typeface="Calibri"/>
                <a:cs typeface="Calibri"/>
              </a:rPr>
              <a:t>käyttäjätunnukseni</a:t>
            </a:r>
            <a:r>
              <a:rPr lang="en-US" sz="2400">
                <a:latin typeface="Georgia Pro"/>
                <a:ea typeface="Calibri"/>
                <a:cs typeface="Calibri"/>
              </a:rPr>
              <a:t> </a:t>
            </a:r>
            <a:r>
              <a:rPr lang="en-US" sz="2400" err="1">
                <a:latin typeface="Georgia Pro"/>
                <a:ea typeface="Calibri"/>
                <a:cs typeface="Calibri"/>
              </a:rPr>
              <a:t>ei</a:t>
            </a:r>
            <a:r>
              <a:rPr lang="en-US" sz="2400">
                <a:latin typeface="Georgia Pro"/>
                <a:ea typeface="Calibri"/>
                <a:cs typeface="Calibri"/>
              </a:rPr>
              <a:t> </a:t>
            </a:r>
            <a:r>
              <a:rPr lang="en-US" sz="2400" err="1">
                <a:latin typeface="Georgia Pro"/>
                <a:ea typeface="Calibri"/>
                <a:cs typeface="Calibri"/>
              </a:rPr>
              <a:t>toimi</a:t>
            </a:r>
            <a:r>
              <a:rPr lang="en-US" sz="2400">
                <a:latin typeface="Georgia Pro"/>
                <a:ea typeface="Calibri"/>
                <a:cs typeface="Calibri"/>
              </a:rPr>
              <a:t> </a:t>
            </a:r>
            <a:r>
              <a:rPr lang="en-US" sz="2400" err="1">
                <a:latin typeface="Georgia Pro"/>
                <a:ea typeface="Calibri"/>
                <a:cs typeface="Calibri"/>
              </a:rPr>
              <a:t>enää</a:t>
            </a:r>
            <a:r>
              <a:rPr lang="en-US" sz="2400">
                <a:latin typeface="Georgia Pro"/>
                <a:ea typeface="Calibri"/>
                <a:cs typeface="Calibri"/>
              </a:rPr>
              <a:t> 30.4 </a:t>
            </a:r>
            <a:r>
              <a:rPr lang="en-US" sz="2400" err="1">
                <a:latin typeface="Georgia Pro"/>
                <a:ea typeface="Calibri"/>
                <a:cs typeface="Calibri"/>
              </a:rPr>
              <a:t>jälkeen</a:t>
            </a:r>
            <a:r>
              <a:rPr lang="en-US" sz="2400">
                <a:latin typeface="Georgia Pro"/>
                <a:ea typeface="Calibri"/>
                <a:cs typeface="Calibri"/>
              </a:rPr>
              <a:t> - </a:t>
            </a:r>
            <a:r>
              <a:rPr lang="en-US" sz="2400" err="1">
                <a:latin typeface="Georgia Pro"/>
                <a:ea typeface="Calibri"/>
                <a:cs typeface="Calibri"/>
              </a:rPr>
              <a:t>muutos</a:t>
            </a:r>
            <a:r>
              <a:rPr lang="en-US" sz="2400">
                <a:latin typeface="Georgia Pro"/>
                <a:ea typeface="Calibri"/>
                <a:cs typeface="Calibri"/>
              </a:rPr>
              <a:t> </a:t>
            </a:r>
            <a:r>
              <a:rPr lang="en-US" sz="2400" err="1">
                <a:latin typeface="Georgia Pro"/>
                <a:ea typeface="Calibri"/>
                <a:cs typeface="Calibri"/>
              </a:rPr>
              <a:t>MyCoursesissa</a:t>
            </a:r>
            <a:r>
              <a:rPr lang="en-US" sz="2400">
                <a:latin typeface="Georgia Pro"/>
                <a:ea typeface="Calibri"/>
                <a:cs typeface="Calibri"/>
              </a:rPr>
              <a:t> </a:t>
            </a:r>
            <a:r>
              <a:rPr lang="en-US" sz="2400" err="1">
                <a:latin typeface="Georgia Pro"/>
                <a:ea typeface="Calibri"/>
                <a:cs typeface="Calibri"/>
              </a:rPr>
              <a:t>alunperin</a:t>
            </a:r>
            <a:r>
              <a:rPr lang="en-US" sz="2400">
                <a:latin typeface="Georgia Pro"/>
                <a:ea typeface="Calibri"/>
                <a:cs typeface="Calibri"/>
              </a:rPr>
              <a:t> </a:t>
            </a:r>
            <a:r>
              <a:rPr lang="en-US" sz="2400" err="1">
                <a:latin typeface="Georgia Pro"/>
                <a:ea typeface="Calibri"/>
                <a:cs typeface="Calibri"/>
              </a:rPr>
              <a:t>ilmoitettuun</a:t>
            </a:r>
            <a:r>
              <a:rPr lang="en-US" sz="2400">
                <a:latin typeface="Georgia Pro"/>
                <a:ea typeface="Calibri"/>
                <a:cs typeface="Calibri"/>
              </a:rPr>
              <a:t> </a:t>
            </a:r>
            <a:r>
              <a:rPr lang="en-US" sz="2400" err="1">
                <a:latin typeface="Georgia Pro"/>
                <a:ea typeface="Calibri"/>
                <a:cs typeface="Calibri"/>
              </a:rPr>
              <a:t>päivämäärään</a:t>
            </a:r>
            <a:r>
              <a:rPr lang="en-US" sz="2400">
                <a:latin typeface="Georgia Pro"/>
                <a:ea typeface="Calibri"/>
                <a:cs typeface="Calibri"/>
              </a:rPr>
              <a:t> </a:t>
            </a:r>
          </a:p>
          <a:p>
            <a:r>
              <a:rPr lang="en-US" sz="2400" err="1">
                <a:latin typeface="Georgia Pro"/>
                <a:ea typeface="Calibri"/>
                <a:cs typeface="Calibri"/>
              </a:rPr>
              <a:t>Lopputyön</a:t>
            </a:r>
            <a:r>
              <a:rPr lang="en-US" sz="2400">
                <a:latin typeface="Georgia Pro"/>
                <a:ea typeface="Calibri"/>
                <a:cs typeface="Calibri"/>
              </a:rPr>
              <a:t> </a:t>
            </a:r>
            <a:r>
              <a:rPr lang="en-US" sz="2400" err="1">
                <a:latin typeface="Georgia Pro"/>
                <a:ea typeface="Calibri"/>
                <a:cs typeface="Calibri"/>
              </a:rPr>
              <a:t>palautus</a:t>
            </a:r>
            <a:r>
              <a:rPr lang="en-US" sz="2400">
                <a:latin typeface="Georgia Pro"/>
                <a:ea typeface="Calibri"/>
                <a:cs typeface="Calibri"/>
              </a:rPr>
              <a:t> </a:t>
            </a:r>
            <a:r>
              <a:rPr lang="en-US" sz="2400" err="1">
                <a:latin typeface="Georgia Pro"/>
                <a:ea typeface="Calibri"/>
                <a:cs typeface="Calibri"/>
              </a:rPr>
              <a:t>siis</a:t>
            </a:r>
            <a:r>
              <a:rPr lang="en-US" sz="2400">
                <a:latin typeface="Georgia Pro"/>
                <a:ea typeface="Calibri"/>
                <a:cs typeface="Calibri"/>
              </a:rPr>
              <a:t> 19.4. </a:t>
            </a:r>
            <a:r>
              <a:rPr lang="en-US" sz="2400" err="1">
                <a:latin typeface="Georgia Pro"/>
                <a:ea typeface="Calibri"/>
                <a:cs typeface="Calibri"/>
              </a:rPr>
              <a:t>Julkaisen</a:t>
            </a:r>
            <a:r>
              <a:rPr lang="en-US" sz="2400">
                <a:latin typeface="Georgia Pro"/>
                <a:ea typeface="Calibri"/>
                <a:cs typeface="Calibri"/>
              </a:rPr>
              <a:t> </a:t>
            </a:r>
            <a:r>
              <a:rPr lang="en-US" sz="2400" err="1">
                <a:latin typeface="Georgia Pro"/>
                <a:ea typeface="Calibri"/>
                <a:cs typeface="Calibri"/>
              </a:rPr>
              <a:t>lopputöiden</a:t>
            </a:r>
            <a:r>
              <a:rPr lang="en-US" sz="2400">
                <a:latin typeface="Georgia Pro"/>
                <a:ea typeface="Calibri"/>
                <a:cs typeface="Calibri"/>
              </a:rPr>
              <a:t> </a:t>
            </a:r>
            <a:r>
              <a:rPr lang="en-US" sz="2400" err="1">
                <a:latin typeface="Georgia Pro"/>
                <a:ea typeface="Calibri"/>
                <a:cs typeface="Calibri"/>
              </a:rPr>
              <a:t>arvosanat</a:t>
            </a:r>
            <a:r>
              <a:rPr lang="en-US" sz="2400">
                <a:latin typeface="Georgia Pro"/>
                <a:ea typeface="Calibri"/>
                <a:cs typeface="Calibri"/>
              </a:rPr>
              <a:t> ja </a:t>
            </a:r>
            <a:r>
              <a:rPr lang="en-US" sz="2400" err="1">
                <a:latin typeface="Georgia Pro"/>
                <a:ea typeface="Calibri"/>
                <a:cs typeface="Calibri"/>
              </a:rPr>
              <a:t>arviointikriteerit</a:t>
            </a:r>
            <a:r>
              <a:rPr lang="en-US" sz="2400">
                <a:latin typeface="Georgia Pro"/>
                <a:ea typeface="Calibri"/>
                <a:cs typeface="Calibri"/>
              </a:rPr>
              <a:t> </a:t>
            </a:r>
            <a:r>
              <a:rPr lang="en-US" sz="2400" err="1">
                <a:latin typeface="Georgia Pro"/>
                <a:ea typeface="Calibri"/>
                <a:cs typeface="Calibri"/>
              </a:rPr>
              <a:t>viimeistään</a:t>
            </a:r>
            <a:r>
              <a:rPr lang="en-US" sz="2400">
                <a:latin typeface="Georgia Pro"/>
                <a:ea typeface="Calibri"/>
                <a:cs typeface="Calibri"/>
              </a:rPr>
              <a:t> 24.4. </a:t>
            </a:r>
          </a:p>
          <a:p>
            <a:r>
              <a:rPr lang="en-US" sz="2400">
                <a:latin typeface="Georgia Pro"/>
                <a:ea typeface="Calibri"/>
                <a:cs typeface="Calibri"/>
              </a:rPr>
              <a:t>24.4 </a:t>
            </a:r>
            <a:r>
              <a:rPr lang="en-US" sz="2400" err="1">
                <a:latin typeface="Georgia Pro"/>
                <a:ea typeface="Calibri"/>
                <a:cs typeface="Calibri"/>
              </a:rPr>
              <a:t>mennessä</a:t>
            </a:r>
            <a:r>
              <a:rPr lang="en-US" sz="2400">
                <a:latin typeface="Georgia Pro"/>
                <a:ea typeface="Calibri"/>
                <a:cs typeface="Calibri"/>
              </a:rPr>
              <a:t> </a:t>
            </a:r>
            <a:r>
              <a:rPr lang="en-US" sz="2400" err="1">
                <a:latin typeface="Georgia Pro"/>
                <a:ea typeface="Calibri"/>
                <a:cs typeface="Calibri"/>
              </a:rPr>
              <a:t>myös</a:t>
            </a:r>
            <a:r>
              <a:rPr lang="en-US" sz="2400">
                <a:latin typeface="Georgia Pro"/>
                <a:ea typeface="Calibri"/>
                <a:cs typeface="Calibri"/>
              </a:rPr>
              <a:t> </a:t>
            </a:r>
            <a:r>
              <a:rPr lang="en-US" sz="2400" err="1">
                <a:latin typeface="Georgia Pro"/>
                <a:ea typeface="Calibri"/>
                <a:cs typeface="Calibri"/>
              </a:rPr>
              <a:t>kaikista</a:t>
            </a:r>
            <a:r>
              <a:rPr lang="en-US" sz="2400">
                <a:latin typeface="Georgia Pro"/>
                <a:ea typeface="Calibri"/>
                <a:cs typeface="Calibri"/>
              </a:rPr>
              <a:t> </a:t>
            </a:r>
            <a:r>
              <a:rPr lang="en-US" sz="2400" err="1">
                <a:latin typeface="Georgia Pro"/>
                <a:ea typeface="Calibri"/>
                <a:cs typeface="Calibri"/>
              </a:rPr>
              <a:t>yksilöpalautuksista</a:t>
            </a:r>
            <a:r>
              <a:rPr lang="en-US" sz="2400">
                <a:latin typeface="Georgia Pro"/>
                <a:ea typeface="Calibri"/>
                <a:cs typeface="Calibri"/>
              </a:rPr>
              <a:t> </a:t>
            </a:r>
            <a:r>
              <a:rPr lang="en-US" sz="2400" err="1">
                <a:latin typeface="Georgia Pro"/>
                <a:ea typeface="Calibri"/>
                <a:cs typeface="Calibri"/>
              </a:rPr>
              <a:t>arvosana</a:t>
            </a:r>
            <a:r>
              <a:rPr lang="en-US" sz="2400">
                <a:latin typeface="Georgia Pro"/>
                <a:ea typeface="Calibri"/>
                <a:cs typeface="Calibri"/>
              </a:rPr>
              <a:t> </a:t>
            </a:r>
            <a:r>
              <a:rPr lang="en-US" sz="2400" err="1">
                <a:latin typeface="Georgia Pro"/>
                <a:ea typeface="Calibri"/>
                <a:cs typeface="Calibri"/>
              </a:rPr>
              <a:t>MyCoursesissa</a:t>
            </a:r>
            <a:endParaRPr lang="en-US" sz="2400">
              <a:latin typeface="Georgia Pro"/>
              <a:ea typeface="Calibri"/>
              <a:cs typeface="Calibri"/>
            </a:endParaRPr>
          </a:p>
          <a:p>
            <a:r>
              <a:rPr lang="en-US" sz="2400">
                <a:latin typeface="Georgia Pro"/>
                <a:ea typeface="Calibri"/>
                <a:cs typeface="Calibri"/>
              </a:rPr>
              <a:t>26.4 </a:t>
            </a:r>
            <a:r>
              <a:rPr lang="en-US" sz="2400" err="1">
                <a:latin typeface="Georgia Pro"/>
                <a:ea typeface="Calibri"/>
                <a:cs typeface="Calibri"/>
              </a:rPr>
              <a:t>mennessä</a:t>
            </a:r>
            <a:r>
              <a:rPr lang="en-US" sz="2400">
                <a:latin typeface="Georgia Pro"/>
                <a:ea typeface="Calibri"/>
                <a:cs typeface="Calibri"/>
              </a:rPr>
              <a:t> </a:t>
            </a:r>
            <a:r>
              <a:rPr lang="en-US" sz="2400" err="1">
                <a:latin typeface="Georgia Pro"/>
                <a:ea typeface="Calibri"/>
                <a:cs typeface="Calibri"/>
              </a:rPr>
              <a:t>voi</a:t>
            </a:r>
            <a:r>
              <a:rPr lang="en-US" sz="2400">
                <a:latin typeface="Georgia Pro"/>
                <a:ea typeface="Calibri"/>
                <a:cs typeface="Calibri"/>
              </a:rPr>
              <a:t> </a:t>
            </a:r>
            <a:r>
              <a:rPr lang="en-US" sz="2400" err="1">
                <a:latin typeface="Georgia Pro"/>
                <a:ea typeface="Calibri"/>
                <a:cs typeface="Calibri"/>
              </a:rPr>
              <a:t>pyytää</a:t>
            </a:r>
            <a:r>
              <a:rPr lang="en-US" sz="2400">
                <a:latin typeface="Georgia Pro"/>
                <a:ea typeface="Calibri"/>
                <a:cs typeface="Calibri"/>
              </a:rPr>
              <a:t> </a:t>
            </a:r>
            <a:r>
              <a:rPr lang="en-US" sz="2400" err="1">
                <a:latin typeface="Georgia Pro"/>
                <a:ea typeface="Calibri"/>
                <a:cs typeface="Calibri"/>
              </a:rPr>
              <a:t>lisäpalautetta</a:t>
            </a:r>
            <a:r>
              <a:rPr lang="en-US" sz="2400">
                <a:latin typeface="Georgia Pro"/>
                <a:ea typeface="Calibri"/>
                <a:cs typeface="Calibri"/>
              </a:rPr>
              <a:t> tai </a:t>
            </a:r>
            <a:r>
              <a:rPr lang="en-US" sz="2400" err="1">
                <a:latin typeface="Georgia Pro"/>
                <a:ea typeface="Calibri"/>
                <a:cs typeface="Calibri"/>
              </a:rPr>
              <a:t>huomauttaa</a:t>
            </a:r>
            <a:r>
              <a:rPr lang="en-US" sz="2400">
                <a:latin typeface="Georgia Pro"/>
                <a:ea typeface="Calibri"/>
                <a:cs typeface="Calibri"/>
              </a:rPr>
              <a:t>, </a:t>
            </a:r>
            <a:r>
              <a:rPr lang="en-US" sz="2400" err="1">
                <a:latin typeface="Georgia Pro"/>
                <a:ea typeface="Calibri"/>
                <a:cs typeface="Calibri"/>
              </a:rPr>
              <a:t>jos</a:t>
            </a:r>
            <a:r>
              <a:rPr lang="en-US" sz="2400">
                <a:latin typeface="Georgia Pro"/>
                <a:ea typeface="Calibri"/>
                <a:cs typeface="Calibri"/>
              </a:rPr>
              <a:t> </a:t>
            </a:r>
            <a:r>
              <a:rPr lang="en-US" sz="2400" err="1">
                <a:latin typeface="Georgia Pro"/>
                <a:ea typeface="Calibri"/>
                <a:cs typeface="Calibri"/>
              </a:rPr>
              <a:t>lopputyön</a:t>
            </a:r>
            <a:r>
              <a:rPr lang="en-US" sz="2400">
                <a:latin typeface="Georgia Pro"/>
                <a:ea typeface="Calibri"/>
                <a:cs typeface="Calibri"/>
              </a:rPr>
              <a:t> tai </a:t>
            </a:r>
            <a:r>
              <a:rPr lang="en-US" sz="2400" err="1">
                <a:latin typeface="Georgia Pro"/>
                <a:ea typeface="Calibri"/>
                <a:cs typeface="Calibri"/>
              </a:rPr>
              <a:t>jonkin</a:t>
            </a:r>
            <a:r>
              <a:rPr lang="en-US" sz="2400">
                <a:latin typeface="Georgia Pro"/>
                <a:ea typeface="Calibri"/>
                <a:cs typeface="Calibri"/>
              </a:rPr>
              <a:t> </a:t>
            </a:r>
            <a:r>
              <a:rPr lang="en-US" sz="2400" err="1">
                <a:latin typeface="Georgia Pro"/>
                <a:ea typeface="Calibri"/>
                <a:cs typeface="Calibri"/>
              </a:rPr>
              <a:t>yksilöpalautuksen</a:t>
            </a:r>
            <a:r>
              <a:rPr lang="en-US" sz="2400">
                <a:latin typeface="Georgia Pro"/>
                <a:ea typeface="Calibri"/>
                <a:cs typeface="Calibri"/>
              </a:rPr>
              <a:t> </a:t>
            </a:r>
            <a:r>
              <a:rPr lang="en-US" sz="2400" err="1">
                <a:latin typeface="Georgia Pro"/>
                <a:ea typeface="Calibri"/>
                <a:cs typeface="Calibri"/>
              </a:rPr>
              <a:t>arvosana</a:t>
            </a:r>
            <a:r>
              <a:rPr lang="en-US" sz="2400">
                <a:latin typeface="Georgia Pro"/>
                <a:ea typeface="Calibri"/>
                <a:cs typeface="Calibri"/>
              </a:rPr>
              <a:t> on </a:t>
            </a:r>
            <a:r>
              <a:rPr lang="en-US" sz="2400" err="1">
                <a:latin typeface="Georgia Pro"/>
                <a:ea typeface="Calibri"/>
                <a:cs typeface="Calibri"/>
              </a:rPr>
              <a:t>mielestäsi</a:t>
            </a:r>
            <a:r>
              <a:rPr lang="en-US" sz="2400">
                <a:latin typeface="Georgia Pro"/>
                <a:ea typeface="Calibri"/>
                <a:cs typeface="Calibri"/>
              </a:rPr>
              <a:t> </a:t>
            </a:r>
            <a:r>
              <a:rPr lang="en-US" sz="2400" err="1">
                <a:latin typeface="Georgia Pro"/>
                <a:ea typeface="Calibri"/>
                <a:cs typeface="Calibri"/>
              </a:rPr>
              <a:t>väärä</a:t>
            </a:r>
            <a:r>
              <a:rPr lang="en-US" sz="2400">
                <a:latin typeface="Georgia Pro"/>
                <a:ea typeface="Calibri"/>
                <a:cs typeface="Calibri"/>
              </a:rPr>
              <a:t> tai </a:t>
            </a:r>
            <a:r>
              <a:rPr lang="en-US" sz="2400" err="1">
                <a:latin typeface="Georgia Pro"/>
                <a:ea typeface="Calibri"/>
                <a:cs typeface="Calibri"/>
              </a:rPr>
              <a:t>jos</a:t>
            </a:r>
            <a:r>
              <a:rPr lang="en-US" sz="2400">
                <a:latin typeface="Georgia Pro"/>
                <a:ea typeface="Calibri"/>
                <a:cs typeface="Calibri"/>
              </a:rPr>
              <a:t> </a:t>
            </a:r>
            <a:r>
              <a:rPr lang="en-US" sz="2400" err="1">
                <a:latin typeface="Georgia Pro"/>
                <a:ea typeface="Calibri"/>
                <a:cs typeface="Calibri"/>
              </a:rPr>
              <a:t>jokin</a:t>
            </a:r>
            <a:r>
              <a:rPr lang="en-US" sz="2400">
                <a:latin typeface="Georgia Pro"/>
                <a:ea typeface="Calibri"/>
                <a:cs typeface="Calibri"/>
              </a:rPr>
              <a:t> </a:t>
            </a:r>
            <a:r>
              <a:rPr lang="en-US" sz="2400" err="1">
                <a:latin typeface="Georgia Pro"/>
                <a:ea typeface="Calibri"/>
                <a:cs typeface="Calibri"/>
              </a:rPr>
              <a:t>osa-arvosana</a:t>
            </a:r>
            <a:r>
              <a:rPr lang="en-US" sz="2400">
                <a:latin typeface="Georgia Pro"/>
                <a:ea typeface="Calibri"/>
                <a:cs typeface="Calibri"/>
              </a:rPr>
              <a:t> </a:t>
            </a:r>
            <a:r>
              <a:rPr lang="en-US" sz="2400" err="1">
                <a:latin typeface="Georgia Pro"/>
                <a:ea typeface="Calibri"/>
                <a:cs typeface="Calibri"/>
              </a:rPr>
              <a:t>puuttuu</a:t>
            </a:r>
            <a:r>
              <a:rPr lang="en-US" sz="2400">
                <a:latin typeface="Georgia Pro"/>
                <a:ea typeface="Calibri"/>
                <a:cs typeface="Calibri"/>
              </a:rPr>
              <a:t> </a:t>
            </a:r>
          </a:p>
          <a:p>
            <a:r>
              <a:rPr lang="en-US" sz="2400">
                <a:latin typeface="Georgia Pro"/>
                <a:ea typeface="Calibri"/>
                <a:cs typeface="Calibri"/>
              </a:rPr>
              <a:t>Vien </a:t>
            </a:r>
            <a:r>
              <a:rPr lang="en-US" sz="2400" err="1">
                <a:latin typeface="Georgia Pro"/>
                <a:ea typeface="Calibri"/>
                <a:cs typeface="Calibri"/>
              </a:rPr>
              <a:t>arvosanat</a:t>
            </a:r>
            <a:r>
              <a:rPr lang="en-US" sz="2400">
                <a:latin typeface="Georgia Pro"/>
                <a:ea typeface="Calibri"/>
                <a:cs typeface="Calibri"/>
              </a:rPr>
              <a:t> </a:t>
            </a:r>
            <a:r>
              <a:rPr lang="en-US" sz="2400" err="1">
                <a:latin typeface="Georgia Pro"/>
                <a:ea typeface="Calibri"/>
                <a:cs typeface="Calibri"/>
              </a:rPr>
              <a:t>rekisteriin</a:t>
            </a:r>
            <a:r>
              <a:rPr lang="en-US" sz="2400">
                <a:latin typeface="Georgia Pro"/>
                <a:ea typeface="Calibri"/>
                <a:cs typeface="Calibri"/>
              </a:rPr>
              <a:t> 30.4. </a:t>
            </a:r>
            <a:r>
              <a:rPr lang="en-US" sz="2400" err="1">
                <a:latin typeface="Georgia Pro"/>
                <a:ea typeface="Calibri"/>
                <a:cs typeface="Calibri"/>
              </a:rPr>
              <a:t>Näkyvät</a:t>
            </a:r>
            <a:r>
              <a:rPr lang="en-US" sz="2400">
                <a:latin typeface="Georgia Pro"/>
                <a:ea typeface="Calibri"/>
                <a:cs typeface="Calibri"/>
              </a:rPr>
              <a:t> </a:t>
            </a:r>
            <a:r>
              <a:rPr lang="en-US" sz="2400" err="1">
                <a:latin typeface="Georgia Pro"/>
                <a:ea typeface="Calibri"/>
                <a:cs typeface="Calibri"/>
              </a:rPr>
              <a:t>todennäköisesti</a:t>
            </a:r>
            <a:r>
              <a:rPr lang="en-US" sz="2400">
                <a:latin typeface="Georgia Pro"/>
                <a:ea typeface="Calibri"/>
                <a:cs typeface="Calibri"/>
              </a:rPr>
              <a:t> </a:t>
            </a:r>
            <a:r>
              <a:rPr lang="en-US" sz="2400" err="1">
                <a:latin typeface="Georgia Pro"/>
                <a:ea typeface="Calibri"/>
                <a:cs typeface="Calibri"/>
              </a:rPr>
              <a:t>noin</a:t>
            </a:r>
            <a:r>
              <a:rPr lang="en-US" sz="2400">
                <a:latin typeface="Georgia Pro"/>
                <a:ea typeface="Calibri"/>
                <a:cs typeface="Calibri"/>
              </a:rPr>
              <a:t> </a:t>
            </a:r>
            <a:r>
              <a:rPr lang="en-US" sz="2400" err="1">
                <a:latin typeface="Georgia Pro"/>
                <a:ea typeface="Calibri"/>
                <a:cs typeface="Calibri"/>
              </a:rPr>
              <a:t>viikkoa</a:t>
            </a:r>
            <a:r>
              <a:rPr lang="en-US" sz="2400">
                <a:latin typeface="Georgia Pro"/>
                <a:ea typeface="Calibri"/>
                <a:cs typeface="Calibri"/>
              </a:rPr>
              <a:t> </a:t>
            </a:r>
            <a:r>
              <a:rPr lang="en-US" sz="2400" err="1">
                <a:latin typeface="Georgia Pro"/>
                <a:ea typeface="Calibri"/>
                <a:cs typeface="Calibri"/>
              </a:rPr>
              <a:t>myöhemmin</a:t>
            </a:r>
            <a:r>
              <a:rPr lang="en-US" sz="2400">
                <a:latin typeface="Georgia Pro"/>
                <a:ea typeface="Calibri"/>
                <a:cs typeface="Calibri"/>
              </a:rPr>
              <a:t>. </a:t>
            </a:r>
          </a:p>
          <a:p>
            <a:endParaRPr lang="en-US" sz="2600">
              <a:ea typeface="Calibri"/>
              <a:cs typeface="Calibri"/>
            </a:endParaRPr>
          </a:p>
          <a:p>
            <a:pPr marL="0" indent="0">
              <a:buNone/>
            </a:pPr>
            <a:endParaRPr lang="en-US" sz="2600">
              <a:ea typeface="Calibri"/>
              <a:cs typeface="Calibri"/>
            </a:endParaRPr>
          </a:p>
        </p:txBody>
      </p:sp>
    </p:spTree>
    <p:extLst>
      <p:ext uri="{BB962C8B-B14F-4D97-AF65-F5344CB8AC3E}">
        <p14:creationId xmlns:p14="http://schemas.microsoft.com/office/powerpoint/2010/main" val="401999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F350C5-8144-189D-6571-C3AABF7DF4AA}"/>
              </a:ext>
            </a:extLst>
          </p:cNvPr>
          <p:cNvSpPr>
            <a:spLocks noGrp="1"/>
          </p:cNvSpPr>
          <p:nvPr>
            <p:ph type="title"/>
          </p:nvPr>
        </p:nvSpPr>
        <p:spPr>
          <a:xfrm>
            <a:off x="838200" y="365125"/>
            <a:ext cx="10515600" cy="1325563"/>
          </a:xfrm>
        </p:spPr>
        <p:txBody>
          <a:bodyPr>
            <a:normAutofit/>
          </a:bodyPr>
          <a:lstStyle/>
          <a:p>
            <a:r>
              <a:rPr lang="en-US" dirty="0" err="1">
                <a:latin typeface="Georgia Pro"/>
                <a:cs typeface="Calibri Light"/>
              </a:rPr>
              <a:t>Tieteenfilosofisempia</a:t>
            </a:r>
            <a:r>
              <a:rPr lang="en-US" dirty="0">
                <a:latin typeface="Georgia Pro"/>
                <a:cs typeface="Calibri Light"/>
              </a:rPr>
              <a:t> </a:t>
            </a:r>
            <a:r>
              <a:rPr lang="en-US" dirty="0" err="1">
                <a:latin typeface="Georgia Pro"/>
                <a:cs typeface="Calibri Light"/>
              </a:rPr>
              <a:t>lähestymistapoja</a:t>
            </a:r>
            <a:r>
              <a:rPr lang="en-US" dirty="0">
                <a:latin typeface="Georgia Pro"/>
                <a:cs typeface="Calibri Light"/>
              </a:rPr>
              <a:t> - </a:t>
            </a:r>
            <a:r>
              <a:rPr lang="en-US" dirty="0" err="1">
                <a:latin typeface="Georgia Pro"/>
                <a:cs typeface="Calibri Light"/>
              </a:rPr>
              <a:t>luotettavuus</a:t>
            </a:r>
            <a:r>
              <a:rPr lang="en-US" dirty="0">
                <a:latin typeface="Georgia Pro"/>
                <a:cs typeface="Calibri Light"/>
              </a:rPr>
              <a:t>, </a:t>
            </a:r>
            <a:r>
              <a:rPr lang="en-US" dirty="0" err="1">
                <a:latin typeface="Georgia Pro"/>
                <a:cs typeface="Calibri Light"/>
              </a:rPr>
              <a:t>validiteetti</a:t>
            </a:r>
            <a:r>
              <a:rPr lang="en-US" dirty="0">
                <a:latin typeface="Georgia Pro"/>
                <a:cs typeface="Calibri Light"/>
              </a:rPr>
              <a:t>, </a:t>
            </a:r>
            <a:r>
              <a:rPr lang="en-US" dirty="0" err="1">
                <a:latin typeface="Georgia Pro"/>
                <a:cs typeface="Calibri Light"/>
              </a:rPr>
              <a:t>läpinäkyvyys</a:t>
            </a:r>
            <a:endParaRPr lang="en-US" dirty="0" err="1">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684D3-9AFE-BB24-A0FE-CF115F7BC1AC}"/>
              </a:ext>
            </a:extLst>
          </p:cNvPr>
          <p:cNvSpPr>
            <a:spLocks noGrp="1"/>
          </p:cNvSpPr>
          <p:nvPr>
            <p:ph idx="1"/>
          </p:nvPr>
        </p:nvSpPr>
        <p:spPr>
          <a:xfrm>
            <a:off x="846667" y="1647825"/>
            <a:ext cx="10515600" cy="4351338"/>
          </a:xfrm>
        </p:spPr>
        <p:txBody>
          <a:bodyPr vert="horz" lIns="91440" tIns="45720" rIns="91440" bIns="45720" rtlCol="0" anchor="t">
            <a:normAutofit/>
          </a:bodyPr>
          <a:lstStyle/>
          <a:p>
            <a:pPr marL="0" indent="0">
              <a:buNone/>
            </a:pPr>
            <a:endParaRPr lang="en-US" sz="900">
              <a:latin typeface="Georgia Pro"/>
              <a:cs typeface="Calibri"/>
            </a:endParaRPr>
          </a:p>
          <a:p>
            <a:r>
              <a:rPr lang="en-US" sz="1400" dirty="0" err="1">
                <a:latin typeface="Georgia Pro"/>
                <a:cs typeface="Calibri"/>
              </a:rPr>
              <a:t>Induktio</a:t>
            </a:r>
            <a:r>
              <a:rPr lang="en-US" sz="1400" dirty="0">
                <a:latin typeface="Georgia Pro"/>
                <a:cs typeface="Calibri"/>
              </a:rPr>
              <a:t>: </a:t>
            </a:r>
            <a:r>
              <a:rPr lang="en-US" sz="1400" dirty="0" err="1">
                <a:latin typeface="Georgia Pro"/>
                <a:cs typeface="Calibri"/>
              </a:rPr>
              <a:t>päättely</a:t>
            </a:r>
            <a:r>
              <a:rPr lang="en-US" sz="1400" dirty="0">
                <a:latin typeface="Georgia Pro"/>
                <a:cs typeface="Calibri"/>
              </a:rPr>
              <a:t> </a:t>
            </a:r>
            <a:r>
              <a:rPr lang="en-US" sz="1400" dirty="0" err="1">
                <a:latin typeface="Georgia Pro"/>
                <a:cs typeface="Calibri"/>
              </a:rPr>
              <a:t>yksittäisestä</a:t>
            </a:r>
            <a:r>
              <a:rPr lang="en-US" sz="1400" dirty="0">
                <a:latin typeface="Georgia Pro"/>
                <a:cs typeface="Calibri"/>
              </a:rPr>
              <a:t> </a:t>
            </a:r>
            <a:r>
              <a:rPr lang="en-US" sz="1400" dirty="0" err="1">
                <a:latin typeface="Georgia Pro"/>
                <a:cs typeface="Calibri"/>
              </a:rPr>
              <a:t>yleiseen</a:t>
            </a:r>
            <a:r>
              <a:rPr lang="en-US" sz="1400" dirty="0">
                <a:latin typeface="Georgia Pro"/>
                <a:cs typeface="Calibri"/>
              </a:rPr>
              <a:t>. </a:t>
            </a:r>
            <a:r>
              <a:rPr lang="en-US" sz="1400" dirty="0" err="1">
                <a:latin typeface="Georgia Pro"/>
                <a:cs typeface="Calibri"/>
              </a:rPr>
              <a:t>Missä</a:t>
            </a:r>
            <a:r>
              <a:rPr lang="en-US" sz="1400" dirty="0">
                <a:latin typeface="Georgia Pro"/>
                <a:cs typeface="Calibri"/>
              </a:rPr>
              <a:t> </a:t>
            </a:r>
            <a:r>
              <a:rPr lang="en-US" sz="1400" dirty="0" err="1">
                <a:latin typeface="Georgia Pro"/>
                <a:cs typeface="Calibri"/>
              </a:rPr>
              <a:t>tätä</a:t>
            </a:r>
            <a:r>
              <a:rPr lang="en-US" sz="1400" dirty="0">
                <a:latin typeface="Georgia Pro"/>
                <a:cs typeface="Calibri"/>
              </a:rPr>
              <a:t> </a:t>
            </a:r>
            <a:r>
              <a:rPr lang="en-US" sz="1400" dirty="0" err="1">
                <a:latin typeface="Georgia Pro"/>
                <a:cs typeface="Calibri"/>
              </a:rPr>
              <a:t>tehtiin</a:t>
            </a:r>
            <a:r>
              <a:rPr lang="en-US" sz="1400" dirty="0">
                <a:latin typeface="Georgia Pro"/>
                <a:cs typeface="Calibri"/>
              </a:rPr>
              <a:t> </a:t>
            </a:r>
            <a:r>
              <a:rPr lang="en-US" sz="1400" dirty="0" err="1">
                <a:latin typeface="Georgia Pro"/>
                <a:cs typeface="Calibri"/>
              </a:rPr>
              <a:t>kurssin</a:t>
            </a:r>
            <a:r>
              <a:rPr lang="en-US" sz="1400" dirty="0">
                <a:latin typeface="Georgia Pro"/>
                <a:cs typeface="Calibri"/>
              </a:rPr>
              <a:t> </a:t>
            </a:r>
            <a:r>
              <a:rPr lang="en-US" sz="1400" dirty="0" err="1">
                <a:latin typeface="Georgia Pro"/>
                <a:cs typeface="Calibri"/>
              </a:rPr>
              <a:t>yhteydessä</a:t>
            </a:r>
            <a:r>
              <a:rPr lang="en-US" sz="1400" dirty="0">
                <a:latin typeface="Georgia Pro"/>
                <a:cs typeface="Calibri"/>
              </a:rPr>
              <a:t>? Miten </a:t>
            </a:r>
            <a:r>
              <a:rPr lang="en-US" sz="1400" dirty="0" err="1">
                <a:latin typeface="Georgia Pro"/>
                <a:cs typeface="Calibri"/>
              </a:rPr>
              <a:t>tämä</a:t>
            </a:r>
            <a:r>
              <a:rPr lang="en-US" sz="1400" dirty="0">
                <a:latin typeface="Georgia Pro"/>
                <a:cs typeface="Calibri"/>
              </a:rPr>
              <a:t> </a:t>
            </a:r>
            <a:r>
              <a:rPr lang="en-US" sz="1400" dirty="0" err="1">
                <a:latin typeface="Georgia Pro"/>
                <a:cs typeface="Calibri"/>
              </a:rPr>
              <a:t>vaikuttaa</a:t>
            </a:r>
            <a:r>
              <a:rPr lang="en-US" sz="1400" dirty="0">
                <a:latin typeface="Georgia Pro"/>
                <a:cs typeface="Calibri"/>
              </a:rPr>
              <a:t> </a:t>
            </a:r>
            <a:r>
              <a:rPr lang="en-US" sz="1400" dirty="0" err="1">
                <a:latin typeface="Georgia Pro"/>
                <a:cs typeface="Calibri"/>
              </a:rPr>
              <a:t>tutkimustulosten</a:t>
            </a:r>
            <a:r>
              <a:rPr lang="en-US" sz="1400" dirty="0">
                <a:latin typeface="Georgia Pro"/>
                <a:cs typeface="Calibri"/>
              </a:rPr>
              <a:t> </a:t>
            </a:r>
            <a:r>
              <a:rPr lang="en-US" sz="1400" dirty="0" err="1">
                <a:latin typeface="Georgia Pro"/>
                <a:cs typeface="Calibri"/>
              </a:rPr>
              <a:t>yleistettävyyteen</a:t>
            </a:r>
            <a:r>
              <a:rPr lang="en-US" sz="1400" dirty="0">
                <a:latin typeface="Georgia Pro"/>
                <a:cs typeface="Calibri"/>
              </a:rPr>
              <a:t>? Miten </a:t>
            </a:r>
            <a:r>
              <a:rPr lang="en-US" sz="1400" dirty="0" err="1">
                <a:latin typeface="Georgia Pro"/>
                <a:cs typeface="Calibri"/>
              </a:rPr>
              <a:t>tehdä</a:t>
            </a:r>
            <a:r>
              <a:rPr lang="en-US" sz="1400" dirty="0">
                <a:latin typeface="Georgia Pro"/>
                <a:cs typeface="Calibri"/>
              </a:rPr>
              <a:t> </a:t>
            </a:r>
            <a:r>
              <a:rPr lang="en-US" sz="1400" dirty="0" err="1">
                <a:latin typeface="Georgia Pro"/>
                <a:cs typeface="Calibri"/>
              </a:rPr>
              <a:t>päättelyprosessi</a:t>
            </a:r>
            <a:r>
              <a:rPr lang="en-US" sz="1400" dirty="0">
                <a:latin typeface="Georgia Pro"/>
                <a:cs typeface="Calibri"/>
              </a:rPr>
              <a:t> </a:t>
            </a:r>
            <a:r>
              <a:rPr lang="en-US" sz="1400" dirty="0" err="1">
                <a:latin typeface="Georgia Pro"/>
                <a:cs typeface="Calibri"/>
              </a:rPr>
              <a:t>läpinäkyväksi</a:t>
            </a:r>
            <a:r>
              <a:rPr lang="en-US" sz="1400" dirty="0">
                <a:latin typeface="Georgia Pro"/>
                <a:cs typeface="Calibri"/>
              </a:rPr>
              <a:t>? </a:t>
            </a:r>
            <a:r>
              <a:rPr lang="en-US" sz="1400" dirty="0" err="1">
                <a:latin typeface="Georgia Pro"/>
                <a:cs typeface="Calibri"/>
              </a:rPr>
              <a:t>Ovatko</a:t>
            </a:r>
            <a:r>
              <a:rPr lang="en-US" sz="1400" dirty="0">
                <a:latin typeface="Georgia Pro"/>
                <a:cs typeface="Calibri"/>
              </a:rPr>
              <a:t> </a:t>
            </a:r>
            <a:r>
              <a:rPr lang="en-US" sz="1400" dirty="0" err="1">
                <a:latin typeface="Georgia Pro"/>
                <a:cs typeface="Calibri"/>
              </a:rPr>
              <a:t>induktiivisen</a:t>
            </a:r>
            <a:r>
              <a:rPr lang="en-US" sz="1400" dirty="0">
                <a:latin typeface="Georgia Pro"/>
                <a:cs typeface="Calibri"/>
              </a:rPr>
              <a:t> </a:t>
            </a:r>
            <a:r>
              <a:rPr lang="en-US" sz="1400" dirty="0" err="1">
                <a:latin typeface="Georgia Pro"/>
                <a:cs typeface="Calibri"/>
              </a:rPr>
              <a:t>päättelyn</a:t>
            </a:r>
            <a:r>
              <a:rPr lang="en-US" sz="1400" dirty="0">
                <a:latin typeface="Georgia Pro"/>
                <a:cs typeface="Calibri"/>
              </a:rPr>
              <a:t> </a:t>
            </a:r>
            <a:r>
              <a:rPr lang="en-US" sz="1400" dirty="0" err="1">
                <a:latin typeface="Georgia Pro"/>
                <a:cs typeface="Calibri"/>
              </a:rPr>
              <a:t>kautta</a:t>
            </a:r>
            <a:r>
              <a:rPr lang="en-US" sz="1400" dirty="0">
                <a:latin typeface="Georgia Pro"/>
                <a:cs typeface="Calibri"/>
              </a:rPr>
              <a:t> </a:t>
            </a:r>
            <a:r>
              <a:rPr lang="en-US" sz="1400" dirty="0" err="1">
                <a:latin typeface="Georgia Pro"/>
                <a:cs typeface="Calibri"/>
              </a:rPr>
              <a:t>saavutetut</a:t>
            </a:r>
            <a:r>
              <a:rPr lang="en-US" sz="1400" dirty="0">
                <a:latin typeface="Georgia Pro"/>
                <a:cs typeface="Calibri"/>
              </a:rPr>
              <a:t> </a:t>
            </a:r>
            <a:r>
              <a:rPr lang="en-US" sz="1400" dirty="0" err="1">
                <a:latin typeface="Georgia Pro"/>
                <a:cs typeface="Calibri"/>
              </a:rPr>
              <a:t>tulokset</a:t>
            </a:r>
            <a:r>
              <a:rPr lang="en-US" sz="1400" dirty="0">
                <a:latin typeface="Georgia Pro"/>
                <a:cs typeface="Calibri"/>
              </a:rPr>
              <a:t> </a:t>
            </a:r>
            <a:r>
              <a:rPr lang="en-US" sz="1400" dirty="0" err="1">
                <a:latin typeface="Georgia Pro"/>
                <a:cs typeface="Calibri"/>
              </a:rPr>
              <a:t>luotettavia</a:t>
            </a:r>
            <a:r>
              <a:rPr lang="en-US" sz="1400" dirty="0">
                <a:latin typeface="Georgia Pro"/>
                <a:cs typeface="Calibri"/>
              </a:rPr>
              <a:t> </a:t>
            </a:r>
            <a:r>
              <a:rPr lang="en-US" sz="1400" dirty="0" err="1">
                <a:latin typeface="Georgia Pro"/>
                <a:cs typeface="Calibri"/>
              </a:rPr>
              <a:t>siten</a:t>
            </a:r>
            <a:r>
              <a:rPr lang="en-US" sz="1400" dirty="0">
                <a:latin typeface="Georgia Pro"/>
                <a:cs typeface="Calibri"/>
              </a:rPr>
              <a:t>, </a:t>
            </a:r>
            <a:r>
              <a:rPr lang="en-US" sz="1400" dirty="0" err="1">
                <a:latin typeface="Georgia Pro"/>
                <a:cs typeface="Calibri"/>
              </a:rPr>
              <a:t>että</a:t>
            </a:r>
            <a:r>
              <a:rPr lang="en-US" sz="1400" dirty="0">
                <a:latin typeface="Georgia Pro"/>
                <a:cs typeface="Calibri"/>
              </a:rPr>
              <a:t> </a:t>
            </a:r>
            <a:r>
              <a:rPr lang="en-US" sz="1400" dirty="0" err="1">
                <a:latin typeface="Georgia Pro"/>
                <a:cs typeface="Calibri"/>
              </a:rPr>
              <a:t>joku</a:t>
            </a:r>
            <a:r>
              <a:rPr lang="en-US" sz="1400" dirty="0">
                <a:latin typeface="Georgia Pro"/>
                <a:cs typeface="Calibri"/>
              </a:rPr>
              <a:t> </a:t>
            </a:r>
            <a:r>
              <a:rPr lang="en-US" sz="1400" dirty="0" err="1">
                <a:latin typeface="Georgia Pro"/>
                <a:cs typeface="Calibri"/>
              </a:rPr>
              <a:t>muu</a:t>
            </a:r>
            <a:r>
              <a:rPr lang="en-US" sz="1400" dirty="0">
                <a:latin typeface="Georgia Pro"/>
                <a:cs typeface="Calibri"/>
              </a:rPr>
              <a:t>, </a:t>
            </a:r>
            <a:r>
              <a:rPr lang="en-US" sz="1400" dirty="0" err="1">
                <a:latin typeface="Georgia Pro"/>
                <a:cs typeface="Calibri"/>
              </a:rPr>
              <a:t>joka</a:t>
            </a:r>
            <a:r>
              <a:rPr lang="en-US" sz="1400" dirty="0">
                <a:latin typeface="Georgia Pro"/>
                <a:cs typeface="Calibri"/>
              </a:rPr>
              <a:t> </a:t>
            </a:r>
            <a:r>
              <a:rPr lang="en-US" sz="1400" dirty="0" err="1">
                <a:latin typeface="Georgia Pro"/>
                <a:cs typeface="Calibri"/>
              </a:rPr>
              <a:t>tarkastelisi</a:t>
            </a:r>
            <a:r>
              <a:rPr lang="en-US" sz="1400" dirty="0">
                <a:latin typeface="Georgia Pro"/>
                <a:cs typeface="Calibri"/>
              </a:rPr>
              <a:t> </a:t>
            </a:r>
            <a:r>
              <a:rPr lang="en-US" sz="1400" dirty="0" err="1">
                <a:latin typeface="Georgia Pro"/>
                <a:cs typeface="Calibri"/>
              </a:rPr>
              <a:t>samaa</a:t>
            </a:r>
            <a:r>
              <a:rPr lang="en-US" sz="1400" dirty="0">
                <a:latin typeface="Georgia Pro"/>
                <a:cs typeface="Calibri"/>
              </a:rPr>
              <a:t> </a:t>
            </a:r>
            <a:r>
              <a:rPr lang="en-US" sz="1400" dirty="0" err="1">
                <a:latin typeface="Georgia Pro"/>
                <a:cs typeface="Calibri"/>
              </a:rPr>
              <a:t>aineistoa</a:t>
            </a:r>
            <a:r>
              <a:rPr lang="en-US" sz="1400" dirty="0">
                <a:latin typeface="Georgia Pro"/>
                <a:cs typeface="Calibri"/>
              </a:rPr>
              <a:t> </a:t>
            </a:r>
            <a:r>
              <a:rPr lang="en-US" sz="1400" dirty="0" err="1">
                <a:latin typeface="Georgia Pro"/>
                <a:cs typeface="Calibri"/>
              </a:rPr>
              <a:t>tulisi</a:t>
            </a:r>
            <a:r>
              <a:rPr lang="en-US" sz="1400" dirty="0">
                <a:latin typeface="Georgia Pro"/>
                <a:cs typeface="Calibri"/>
              </a:rPr>
              <a:t> </a:t>
            </a:r>
            <a:r>
              <a:rPr lang="en-US" sz="1400" dirty="0" err="1">
                <a:latin typeface="Georgia Pro"/>
                <a:cs typeface="Calibri"/>
              </a:rPr>
              <a:t>samaan</a:t>
            </a:r>
            <a:r>
              <a:rPr lang="en-US" sz="1400" dirty="0">
                <a:latin typeface="Georgia Pro"/>
                <a:cs typeface="Calibri"/>
              </a:rPr>
              <a:t> </a:t>
            </a:r>
            <a:r>
              <a:rPr lang="en-US" sz="1400" dirty="0" err="1">
                <a:latin typeface="Georgia Pro"/>
                <a:cs typeface="Calibri"/>
              </a:rPr>
              <a:t>lopputulokseen</a:t>
            </a:r>
            <a:r>
              <a:rPr lang="en-US" sz="1400" dirty="0">
                <a:latin typeface="Georgia Pro"/>
                <a:cs typeface="Calibri"/>
              </a:rPr>
              <a:t>? </a:t>
            </a:r>
          </a:p>
          <a:p>
            <a:r>
              <a:rPr lang="en-US" sz="1400" dirty="0" err="1">
                <a:latin typeface="Georgia Pro"/>
                <a:cs typeface="Calibri"/>
              </a:rPr>
              <a:t>Falsifikaatio</a:t>
            </a:r>
            <a:r>
              <a:rPr lang="en-US" sz="1400" dirty="0">
                <a:latin typeface="Georgia Pro"/>
                <a:cs typeface="Calibri"/>
              </a:rPr>
              <a:t>: </a:t>
            </a:r>
            <a:r>
              <a:rPr lang="en-US" sz="1400" dirty="0" err="1">
                <a:latin typeface="Georgia Pro"/>
                <a:cs typeface="Calibri"/>
              </a:rPr>
              <a:t>väitteen</a:t>
            </a:r>
            <a:r>
              <a:rPr lang="en-US" sz="1400" dirty="0">
                <a:latin typeface="Georgia Pro"/>
                <a:cs typeface="Calibri"/>
              </a:rPr>
              <a:t> </a:t>
            </a:r>
            <a:r>
              <a:rPr lang="en-US" sz="1400" dirty="0" err="1">
                <a:latin typeface="Georgia Pro"/>
                <a:cs typeface="Calibri"/>
              </a:rPr>
              <a:t>täytyy</a:t>
            </a:r>
            <a:r>
              <a:rPr lang="en-US" sz="1400" dirty="0">
                <a:latin typeface="Georgia Pro"/>
                <a:cs typeface="Calibri"/>
              </a:rPr>
              <a:t> olla </a:t>
            </a:r>
            <a:r>
              <a:rPr lang="en-US" sz="1400" dirty="0" err="1">
                <a:latin typeface="Georgia Pro"/>
                <a:cs typeface="Calibri"/>
              </a:rPr>
              <a:t>falsifioitavissa</a:t>
            </a:r>
            <a:r>
              <a:rPr lang="en-US" sz="1400" dirty="0">
                <a:latin typeface="Georgia Pro"/>
                <a:cs typeface="Calibri"/>
              </a:rPr>
              <a:t> (</a:t>
            </a:r>
            <a:r>
              <a:rPr lang="en-US" sz="1400" dirty="0" err="1">
                <a:latin typeface="Georgia Pro"/>
                <a:cs typeface="Calibri"/>
              </a:rPr>
              <a:t>potentiaalisesti</a:t>
            </a:r>
            <a:r>
              <a:rPr lang="en-US" sz="1400" dirty="0">
                <a:latin typeface="Georgia Pro"/>
                <a:cs typeface="Calibri"/>
              </a:rPr>
              <a:t> </a:t>
            </a:r>
            <a:r>
              <a:rPr lang="en-US" sz="1400" dirty="0" err="1">
                <a:latin typeface="Georgia Pro"/>
                <a:cs typeface="Calibri"/>
              </a:rPr>
              <a:t>todistettavissa</a:t>
            </a:r>
            <a:r>
              <a:rPr lang="en-US" sz="1400" dirty="0">
                <a:latin typeface="Georgia Pro"/>
                <a:cs typeface="Calibri"/>
              </a:rPr>
              <a:t> </a:t>
            </a:r>
            <a:r>
              <a:rPr lang="en-US" sz="1400" dirty="0" err="1">
                <a:latin typeface="Georgia Pro"/>
                <a:cs typeface="Calibri"/>
              </a:rPr>
              <a:t>vääräksi</a:t>
            </a:r>
            <a:r>
              <a:rPr lang="en-US" sz="1400" dirty="0">
                <a:latin typeface="Georgia Pro"/>
                <a:cs typeface="Calibri"/>
              </a:rPr>
              <a:t>), </a:t>
            </a:r>
            <a:r>
              <a:rPr lang="en-US" sz="1400" dirty="0" err="1">
                <a:latin typeface="Georgia Pro"/>
                <a:cs typeface="Calibri"/>
              </a:rPr>
              <a:t>jotta</a:t>
            </a:r>
            <a:r>
              <a:rPr lang="en-US" sz="1400" dirty="0">
                <a:latin typeface="Georgia Pro"/>
                <a:cs typeface="Calibri"/>
              </a:rPr>
              <a:t> </a:t>
            </a:r>
            <a:r>
              <a:rPr lang="en-US" sz="1400" dirty="0" err="1">
                <a:latin typeface="Georgia Pro"/>
                <a:cs typeface="Calibri"/>
              </a:rPr>
              <a:t>sitä</a:t>
            </a:r>
            <a:r>
              <a:rPr lang="en-US" sz="1400" dirty="0">
                <a:latin typeface="Georgia Pro"/>
                <a:cs typeface="Calibri"/>
              </a:rPr>
              <a:t> </a:t>
            </a:r>
            <a:r>
              <a:rPr lang="en-US" sz="1400" dirty="0" err="1">
                <a:latin typeface="Georgia Pro"/>
                <a:cs typeface="Calibri"/>
              </a:rPr>
              <a:t>voidaan</a:t>
            </a:r>
            <a:r>
              <a:rPr lang="en-US" sz="1400" dirty="0">
                <a:latin typeface="Georgia Pro"/>
                <a:cs typeface="Calibri"/>
              </a:rPr>
              <a:t> </a:t>
            </a:r>
            <a:r>
              <a:rPr lang="en-US" sz="1400" dirty="0" err="1">
                <a:latin typeface="Georgia Pro"/>
                <a:cs typeface="Calibri"/>
              </a:rPr>
              <a:t>sanoa</a:t>
            </a:r>
            <a:r>
              <a:rPr lang="en-US" sz="1400" dirty="0">
                <a:latin typeface="Georgia Pro"/>
                <a:cs typeface="Calibri"/>
              </a:rPr>
              <a:t> </a:t>
            </a:r>
            <a:r>
              <a:rPr lang="en-US" sz="1400" dirty="0" err="1">
                <a:latin typeface="Georgia Pro"/>
                <a:cs typeface="Calibri"/>
              </a:rPr>
              <a:t>tieteelliseksi</a:t>
            </a:r>
            <a:r>
              <a:rPr lang="en-US" sz="1400" dirty="0">
                <a:latin typeface="Georgia Pro"/>
                <a:cs typeface="Calibri"/>
              </a:rPr>
              <a:t> </a:t>
            </a:r>
            <a:r>
              <a:rPr lang="en-US" sz="1400" dirty="0" err="1">
                <a:latin typeface="Georgia Pro"/>
                <a:cs typeface="Calibri"/>
              </a:rPr>
              <a:t>tiedoksi</a:t>
            </a:r>
            <a:endParaRPr lang="en-US" sz="1400" dirty="0">
              <a:latin typeface="Georgia Pro"/>
              <a:cs typeface="Calibri"/>
            </a:endParaRPr>
          </a:p>
          <a:p>
            <a:pPr lvl="1">
              <a:buFont typeface="Courier New" panose="020B0604020202020204" pitchFamily="34" charset="0"/>
              <a:buChar char="o"/>
            </a:pPr>
            <a:r>
              <a:rPr lang="en-US" sz="1400" dirty="0">
                <a:latin typeface="Georgia Pro"/>
                <a:cs typeface="Calibri"/>
              </a:rPr>
              <a:t>Miten </a:t>
            </a:r>
            <a:r>
              <a:rPr lang="en-US" sz="1400" dirty="0" err="1">
                <a:latin typeface="Georgia Pro"/>
                <a:cs typeface="Calibri"/>
              </a:rPr>
              <a:t>parantaisit</a:t>
            </a:r>
            <a:r>
              <a:rPr lang="en-US" sz="1400" dirty="0">
                <a:latin typeface="Georgia Pro"/>
                <a:cs typeface="Calibri"/>
              </a:rPr>
              <a:t> </a:t>
            </a:r>
            <a:r>
              <a:rPr lang="en-US" sz="1400" dirty="0" err="1">
                <a:latin typeface="Georgia Pro"/>
                <a:cs typeface="Calibri"/>
              </a:rPr>
              <a:t>omien</a:t>
            </a:r>
            <a:r>
              <a:rPr lang="en-US" sz="1400" dirty="0">
                <a:latin typeface="Georgia Pro"/>
                <a:cs typeface="Calibri"/>
              </a:rPr>
              <a:t> </a:t>
            </a:r>
            <a:r>
              <a:rPr lang="en-US" sz="1400" dirty="0" err="1">
                <a:latin typeface="Georgia Pro"/>
                <a:cs typeface="Calibri"/>
              </a:rPr>
              <a:t>tulosten</a:t>
            </a:r>
            <a:r>
              <a:rPr lang="en-US" sz="1400" dirty="0">
                <a:latin typeface="Georgia Pro"/>
                <a:cs typeface="Calibri"/>
              </a:rPr>
              <a:t> </a:t>
            </a:r>
            <a:r>
              <a:rPr lang="en-US" sz="1400" dirty="0" err="1">
                <a:latin typeface="Georgia Pro"/>
                <a:cs typeface="Calibri"/>
              </a:rPr>
              <a:t>falsifioitavuutta</a:t>
            </a:r>
            <a:r>
              <a:rPr lang="en-US" sz="1400" dirty="0">
                <a:latin typeface="Georgia Pro"/>
                <a:cs typeface="Calibri"/>
              </a:rPr>
              <a:t>? </a:t>
            </a:r>
            <a:r>
              <a:rPr lang="en-US" sz="1400" dirty="0" err="1">
                <a:latin typeface="Georgia Pro"/>
                <a:cs typeface="Calibri"/>
              </a:rPr>
              <a:t>Läpinäkyvyys</a:t>
            </a:r>
            <a:endParaRPr lang="en-US" sz="1400" dirty="0">
              <a:latin typeface="Georgia Pro"/>
              <a:cs typeface="Calibri"/>
            </a:endParaRPr>
          </a:p>
          <a:p>
            <a:r>
              <a:rPr lang="en-US" sz="1400" dirty="0" err="1">
                <a:latin typeface="Georgia Pro"/>
                <a:cs typeface="Calibri"/>
              </a:rPr>
              <a:t>Laadukkuus</a:t>
            </a:r>
            <a:r>
              <a:rPr lang="en-US" sz="1400" dirty="0">
                <a:latin typeface="Georgia Pro"/>
                <a:cs typeface="Calibri"/>
              </a:rPr>
              <a:t> ja </a:t>
            </a:r>
            <a:r>
              <a:rPr lang="en-US" sz="1400" dirty="0" err="1">
                <a:latin typeface="Georgia Pro"/>
                <a:cs typeface="Calibri"/>
              </a:rPr>
              <a:t>läpinäkyvyys</a:t>
            </a:r>
            <a:r>
              <a:rPr lang="en-US" sz="1400" dirty="0">
                <a:latin typeface="Georgia Pro"/>
                <a:cs typeface="Calibri"/>
              </a:rPr>
              <a:t> </a:t>
            </a:r>
            <a:r>
              <a:rPr lang="en-US" sz="1400" dirty="0" err="1">
                <a:latin typeface="Georgia Pro"/>
                <a:cs typeface="Calibri"/>
              </a:rPr>
              <a:t>itsekriittisyyden</a:t>
            </a:r>
            <a:r>
              <a:rPr lang="en-US" sz="1400" dirty="0">
                <a:latin typeface="Georgia Pro"/>
                <a:cs typeface="Calibri"/>
              </a:rPr>
              <a:t> </a:t>
            </a:r>
            <a:r>
              <a:rPr lang="en-US" sz="1400" dirty="0" err="1">
                <a:latin typeface="Georgia Pro"/>
                <a:cs typeface="Calibri"/>
              </a:rPr>
              <a:t>kautta</a:t>
            </a:r>
            <a:r>
              <a:rPr lang="en-US" sz="1400" dirty="0">
                <a:latin typeface="Georgia Pro"/>
                <a:cs typeface="Calibri"/>
              </a:rPr>
              <a:t>: </a:t>
            </a:r>
            <a:r>
              <a:rPr lang="en-US" sz="1400" dirty="0" err="1">
                <a:latin typeface="Georgia Pro"/>
                <a:cs typeface="Calibri"/>
              </a:rPr>
              <a:t>positionaalisuus</a:t>
            </a:r>
            <a:endParaRPr lang="en-US" sz="1400" dirty="0">
              <a:latin typeface="Georgia Pro"/>
              <a:cs typeface="Calibri"/>
            </a:endParaRPr>
          </a:p>
          <a:p>
            <a:pPr lvl="1">
              <a:buFont typeface="Courier New" panose="020B0604020202020204" pitchFamily="34" charset="0"/>
              <a:buChar char="o"/>
            </a:pPr>
            <a:r>
              <a:rPr lang="en-US" sz="1400" dirty="0" err="1">
                <a:latin typeface="Georgia Pro"/>
                <a:cs typeface="Calibri"/>
              </a:rPr>
              <a:t>oma</a:t>
            </a:r>
            <a:r>
              <a:rPr lang="en-US" sz="1400" dirty="0">
                <a:latin typeface="Georgia Pro"/>
                <a:cs typeface="Calibri"/>
              </a:rPr>
              <a:t> </a:t>
            </a:r>
            <a:r>
              <a:rPr lang="en-US" sz="1400" dirty="0" err="1">
                <a:latin typeface="Georgia Pro"/>
                <a:cs typeface="Calibri"/>
              </a:rPr>
              <a:t>positio</a:t>
            </a:r>
            <a:r>
              <a:rPr lang="en-US" sz="1400" dirty="0">
                <a:latin typeface="Georgia Pro"/>
                <a:cs typeface="Calibri"/>
              </a:rPr>
              <a:t>, </a:t>
            </a:r>
            <a:r>
              <a:rPr lang="en-US" sz="1400" dirty="0" err="1">
                <a:latin typeface="Georgia Pro"/>
                <a:cs typeface="Calibri"/>
              </a:rPr>
              <a:t>kokemukset</a:t>
            </a:r>
            <a:r>
              <a:rPr lang="en-US" sz="1400" dirty="0">
                <a:latin typeface="Georgia Pro"/>
                <a:cs typeface="Calibri"/>
              </a:rPr>
              <a:t> ja </a:t>
            </a:r>
            <a:r>
              <a:rPr lang="en-US" sz="1400" dirty="0" err="1">
                <a:latin typeface="Georgia Pro"/>
                <a:cs typeface="Calibri"/>
              </a:rPr>
              <a:t>käsitykset</a:t>
            </a:r>
            <a:r>
              <a:rPr lang="en-US" sz="1400" dirty="0">
                <a:latin typeface="Georgia Pro"/>
                <a:cs typeface="Calibri"/>
              </a:rPr>
              <a:t> </a:t>
            </a:r>
            <a:r>
              <a:rPr lang="en-US" sz="1400" dirty="0" err="1">
                <a:latin typeface="Georgia Pro"/>
                <a:cs typeface="Calibri"/>
              </a:rPr>
              <a:t>vaikuttavat</a:t>
            </a:r>
            <a:r>
              <a:rPr lang="en-US" sz="1400" dirty="0">
                <a:latin typeface="Georgia Pro"/>
                <a:cs typeface="Calibri"/>
              </a:rPr>
              <a:t> </a:t>
            </a:r>
            <a:r>
              <a:rPr lang="en-US" sz="1400" dirty="0" err="1">
                <a:latin typeface="Georgia Pro"/>
                <a:cs typeface="Calibri"/>
              </a:rPr>
              <a:t>aina</a:t>
            </a:r>
            <a:r>
              <a:rPr lang="en-US" sz="1400" dirty="0">
                <a:latin typeface="Georgia Pro"/>
                <a:cs typeface="Calibri"/>
              </a:rPr>
              <a:t> </a:t>
            </a:r>
            <a:r>
              <a:rPr lang="en-US" sz="1400" dirty="0" err="1">
                <a:latin typeface="Georgia Pro"/>
                <a:cs typeface="Calibri"/>
              </a:rPr>
              <a:t>tiedon</a:t>
            </a:r>
            <a:r>
              <a:rPr lang="en-US" sz="1400" dirty="0">
                <a:latin typeface="Georgia Pro"/>
                <a:cs typeface="Calibri"/>
              </a:rPr>
              <a:t> </a:t>
            </a:r>
            <a:r>
              <a:rPr lang="en-US" sz="1400" dirty="0" err="1">
                <a:latin typeface="Georgia Pro"/>
                <a:cs typeface="Calibri"/>
              </a:rPr>
              <a:t>muodostamiseen</a:t>
            </a:r>
            <a:r>
              <a:rPr lang="en-US" sz="1400" dirty="0">
                <a:latin typeface="Georgia Pro"/>
                <a:cs typeface="Calibri"/>
              </a:rPr>
              <a:t>, </a:t>
            </a:r>
            <a:r>
              <a:rPr lang="en-US" sz="1400" dirty="0" err="1">
                <a:latin typeface="Georgia Pro"/>
                <a:cs typeface="Calibri"/>
              </a:rPr>
              <a:t>tietoväitteisiin</a:t>
            </a:r>
            <a:r>
              <a:rPr lang="en-US" sz="1400" dirty="0">
                <a:latin typeface="Georgia Pro"/>
                <a:cs typeface="Calibri"/>
              </a:rPr>
              <a:t> ja </a:t>
            </a:r>
            <a:r>
              <a:rPr lang="en-US" sz="1400" dirty="0" err="1">
                <a:latin typeface="Georgia Pro"/>
                <a:cs typeface="Calibri"/>
              </a:rPr>
              <a:t>siihen</a:t>
            </a:r>
            <a:r>
              <a:rPr lang="en-US" sz="1400" dirty="0">
                <a:latin typeface="Georgia Pro"/>
                <a:cs typeface="Calibri"/>
              </a:rPr>
              <a:t>, </a:t>
            </a:r>
            <a:r>
              <a:rPr lang="en-US" sz="1400" dirty="0" err="1">
                <a:latin typeface="Georgia Pro"/>
                <a:cs typeface="Calibri"/>
              </a:rPr>
              <a:t>mitä</a:t>
            </a:r>
            <a:r>
              <a:rPr lang="en-US" sz="1400" dirty="0">
                <a:latin typeface="Georgia Pro"/>
                <a:cs typeface="Calibri"/>
              </a:rPr>
              <a:t> </a:t>
            </a:r>
            <a:r>
              <a:rPr lang="en-US" sz="1400" dirty="0" err="1">
                <a:latin typeface="Georgia Pro"/>
                <a:cs typeface="Calibri"/>
              </a:rPr>
              <a:t>päätetään</a:t>
            </a:r>
            <a:r>
              <a:rPr lang="en-US" sz="1400" dirty="0">
                <a:latin typeface="Georgia Pro"/>
                <a:cs typeface="Calibri"/>
              </a:rPr>
              <a:t> </a:t>
            </a:r>
            <a:r>
              <a:rPr lang="en-US" sz="1400" dirty="0" err="1">
                <a:latin typeface="Georgia Pro"/>
                <a:cs typeface="Calibri"/>
              </a:rPr>
              <a:t>tutkia</a:t>
            </a:r>
            <a:r>
              <a:rPr lang="en-US" sz="1400" dirty="0">
                <a:latin typeface="Georgia Pro"/>
                <a:cs typeface="Calibri"/>
              </a:rPr>
              <a:t> ja </a:t>
            </a:r>
            <a:r>
              <a:rPr lang="en-US" sz="1400" dirty="0" err="1">
                <a:latin typeface="Georgia Pro"/>
                <a:cs typeface="Calibri"/>
              </a:rPr>
              <a:t>mitä</a:t>
            </a:r>
            <a:r>
              <a:rPr lang="en-US" sz="1400" dirty="0">
                <a:latin typeface="Georgia Pro"/>
                <a:cs typeface="Calibri"/>
              </a:rPr>
              <a:t> </a:t>
            </a:r>
            <a:r>
              <a:rPr lang="en-US" sz="1400" dirty="0" err="1">
                <a:latin typeface="Georgia Pro"/>
                <a:cs typeface="Calibri"/>
              </a:rPr>
              <a:t>näkökulmaa</a:t>
            </a:r>
            <a:r>
              <a:rPr lang="en-US" sz="1400" dirty="0">
                <a:latin typeface="Georgia Pro"/>
                <a:cs typeface="Calibri"/>
              </a:rPr>
              <a:t> </a:t>
            </a:r>
            <a:r>
              <a:rPr lang="en-US" sz="1400" dirty="0" err="1">
                <a:latin typeface="Georgia Pro"/>
                <a:cs typeface="Calibri"/>
              </a:rPr>
              <a:t>vahvistamaan</a:t>
            </a:r>
            <a:r>
              <a:rPr lang="en-US" sz="1400" dirty="0">
                <a:latin typeface="Georgia Pro"/>
                <a:cs typeface="Calibri"/>
              </a:rPr>
              <a:t>). Ei ole </a:t>
            </a:r>
            <a:r>
              <a:rPr lang="en-US" sz="1400" dirty="0" err="1">
                <a:latin typeface="Georgia Pro"/>
                <a:cs typeface="Calibri"/>
              </a:rPr>
              <a:t>olemassa</a:t>
            </a:r>
            <a:r>
              <a:rPr lang="en-US" sz="1400" dirty="0">
                <a:latin typeface="Georgia Pro"/>
                <a:cs typeface="Calibri"/>
              </a:rPr>
              <a:t> </a:t>
            </a:r>
            <a:r>
              <a:rPr lang="en-US" sz="1400" dirty="0" err="1">
                <a:latin typeface="Georgia Pro"/>
                <a:cs typeface="Calibri"/>
              </a:rPr>
              <a:t>neutraalia</a:t>
            </a:r>
            <a:r>
              <a:rPr lang="en-US" sz="1400" dirty="0">
                <a:latin typeface="Georgia Pro"/>
                <a:cs typeface="Calibri"/>
              </a:rPr>
              <a:t> </a:t>
            </a:r>
            <a:r>
              <a:rPr lang="en-US" sz="1400" dirty="0" err="1">
                <a:latin typeface="Georgia Pro"/>
                <a:cs typeface="Calibri"/>
              </a:rPr>
              <a:t>havainnoitsijaa</a:t>
            </a:r>
            <a:r>
              <a:rPr lang="en-US" sz="1400" dirty="0">
                <a:latin typeface="Georgia Pro"/>
                <a:cs typeface="Calibri"/>
              </a:rPr>
              <a:t>/</a:t>
            </a:r>
            <a:r>
              <a:rPr lang="en-US" sz="1400" dirty="0" err="1">
                <a:latin typeface="Georgia Pro"/>
                <a:cs typeface="Calibri"/>
              </a:rPr>
              <a:t>tutkijaa</a:t>
            </a:r>
            <a:r>
              <a:rPr lang="en-US" sz="1400" dirty="0">
                <a:latin typeface="Georgia Pro"/>
                <a:cs typeface="Calibri"/>
              </a:rPr>
              <a:t>. Omasta </a:t>
            </a:r>
            <a:r>
              <a:rPr lang="en-US" sz="1400" dirty="0" err="1">
                <a:latin typeface="Georgia Pro"/>
                <a:cs typeface="Calibri"/>
              </a:rPr>
              <a:t>positiostaan</a:t>
            </a:r>
            <a:r>
              <a:rPr lang="en-US" sz="1400" dirty="0">
                <a:latin typeface="Georgia Pro"/>
                <a:cs typeface="Calibri"/>
              </a:rPr>
              <a:t> </a:t>
            </a:r>
            <a:r>
              <a:rPr lang="en-US" sz="1400" dirty="0" err="1">
                <a:latin typeface="Georgia Pro"/>
                <a:cs typeface="Calibri"/>
              </a:rPr>
              <a:t>tulee</a:t>
            </a:r>
            <a:r>
              <a:rPr lang="en-US" sz="1400" dirty="0">
                <a:latin typeface="Georgia Pro"/>
                <a:cs typeface="Calibri"/>
              </a:rPr>
              <a:t> olla </a:t>
            </a:r>
            <a:r>
              <a:rPr lang="en-US" sz="1400" dirty="0" err="1">
                <a:latin typeface="Georgia Pro"/>
                <a:cs typeface="Calibri"/>
              </a:rPr>
              <a:t>läpinäkyvä</a:t>
            </a:r>
            <a:r>
              <a:rPr lang="en-US" sz="1400" dirty="0">
                <a:latin typeface="Georgia Pro"/>
                <a:cs typeface="Calibri"/>
              </a:rPr>
              <a:t> ja </a:t>
            </a:r>
            <a:r>
              <a:rPr lang="en-US" sz="1400" dirty="0" err="1">
                <a:latin typeface="Georgia Pro"/>
                <a:cs typeface="Calibri"/>
              </a:rPr>
              <a:t>itsetietoinen</a:t>
            </a:r>
            <a:endParaRPr lang="en-US" sz="1400" dirty="0">
              <a:latin typeface="Georgia Pro"/>
              <a:cs typeface="Calibri"/>
            </a:endParaRPr>
          </a:p>
          <a:p>
            <a:pPr lvl="2">
              <a:buFont typeface="Wingdings" panose="020B0604020202020204" pitchFamily="34" charset="0"/>
              <a:buChar char="§"/>
            </a:pPr>
            <a:r>
              <a:rPr lang="en-US" sz="1200" dirty="0" err="1">
                <a:latin typeface="Georgia Pro"/>
                <a:cs typeface="Calibri"/>
              </a:rPr>
              <a:t>Vaatii</a:t>
            </a:r>
            <a:r>
              <a:rPr lang="en-US" sz="1200" dirty="0">
                <a:latin typeface="Georgia Pro"/>
                <a:cs typeface="Calibri"/>
              </a:rPr>
              <a:t> </a:t>
            </a:r>
            <a:r>
              <a:rPr lang="en-US" sz="1200" dirty="0" err="1">
                <a:latin typeface="Georgia Pro"/>
                <a:cs typeface="Calibri"/>
              </a:rPr>
              <a:t>oman</a:t>
            </a:r>
            <a:r>
              <a:rPr lang="en-US" sz="1200" dirty="0">
                <a:latin typeface="Georgia Pro"/>
                <a:cs typeface="Calibri"/>
              </a:rPr>
              <a:t> </a:t>
            </a:r>
            <a:r>
              <a:rPr lang="en-US" sz="1200" dirty="0" err="1">
                <a:latin typeface="Georgia Pro"/>
                <a:cs typeface="Calibri"/>
              </a:rPr>
              <a:t>positionsa</a:t>
            </a:r>
            <a:r>
              <a:rPr lang="en-US" sz="1200" dirty="0">
                <a:latin typeface="Georgia Pro"/>
                <a:cs typeface="Calibri"/>
              </a:rPr>
              <a:t> </a:t>
            </a:r>
            <a:r>
              <a:rPr lang="en-US" sz="1200" dirty="0" err="1">
                <a:latin typeface="Georgia Pro"/>
                <a:cs typeface="Calibri"/>
              </a:rPr>
              <a:t>tunnistamista</a:t>
            </a:r>
            <a:r>
              <a:rPr lang="en-US" sz="1200" dirty="0">
                <a:latin typeface="Georgia Pro"/>
                <a:cs typeface="Calibri"/>
              </a:rPr>
              <a:t> </a:t>
            </a:r>
          </a:p>
          <a:p>
            <a:r>
              <a:rPr lang="en-US" sz="1400" dirty="0" err="1">
                <a:latin typeface="Georgia Pro"/>
                <a:cs typeface="Calibri"/>
              </a:rPr>
              <a:t>Konstruktivistinen</a:t>
            </a:r>
            <a:r>
              <a:rPr lang="en-US" sz="1400" dirty="0">
                <a:latin typeface="Georgia Pro"/>
                <a:cs typeface="Calibri"/>
              </a:rPr>
              <a:t> </a:t>
            </a:r>
            <a:r>
              <a:rPr lang="en-US" sz="1400" dirty="0" err="1">
                <a:latin typeface="Georgia Pro"/>
                <a:cs typeface="Calibri"/>
              </a:rPr>
              <a:t>koulukunta</a:t>
            </a:r>
            <a:r>
              <a:rPr lang="en-US" sz="1400" dirty="0">
                <a:latin typeface="Georgia Pro"/>
                <a:cs typeface="Calibri"/>
              </a:rPr>
              <a:t>: </a:t>
            </a:r>
            <a:r>
              <a:rPr lang="en-US" sz="1400" dirty="0" err="1">
                <a:latin typeface="Georgia Pro"/>
                <a:cs typeface="Calibri"/>
              </a:rPr>
              <a:t>tieto</a:t>
            </a:r>
            <a:r>
              <a:rPr lang="en-US" sz="1400" dirty="0">
                <a:latin typeface="Georgia Pro"/>
                <a:cs typeface="Calibri"/>
              </a:rPr>
              <a:t>/</a:t>
            </a:r>
            <a:r>
              <a:rPr lang="en-US" sz="1400" dirty="0" err="1">
                <a:latin typeface="Georgia Pro"/>
                <a:cs typeface="Calibri"/>
              </a:rPr>
              <a:t>totuus</a:t>
            </a:r>
            <a:r>
              <a:rPr lang="en-US" sz="1400" dirty="0">
                <a:latin typeface="Georgia Pro"/>
                <a:cs typeface="Calibri"/>
              </a:rPr>
              <a:t> </a:t>
            </a:r>
            <a:r>
              <a:rPr lang="en-US" sz="1400" dirty="0" err="1">
                <a:latin typeface="Georgia Pro"/>
                <a:cs typeface="Calibri"/>
              </a:rPr>
              <a:t>luodaan</a:t>
            </a:r>
            <a:r>
              <a:rPr lang="en-US" sz="1400" dirty="0">
                <a:latin typeface="Georgia Pro"/>
                <a:cs typeface="Calibri"/>
              </a:rPr>
              <a:t>, </a:t>
            </a:r>
            <a:r>
              <a:rPr lang="en-US" sz="1400" dirty="0" err="1">
                <a:latin typeface="Georgia Pro"/>
                <a:cs typeface="Calibri"/>
              </a:rPr>
              <a:t>valittu</a:t>
            </a:r>
            <a:r>
              <a:rPr lang="en-US" sz="1400" dirty="0">
                <a:latin typeface="Georgia Pro"/>
                <a:cs typeface="Calibri"/>
              </a:rPr>
              <a:t> </a:t>
            </a:r>
            <a:r>
              <a:rPr lang="en-US" sz="1400" dirty="0" err="1">
                <a:latin typeface="Georgia Pro"/>
                <a:cs typeface="Calibri"/>
              </a:rPr>
              <a:t>menetelmä</a:t>
            </a:r>
            <a:r>
              <a:rPr lang="en-US" sz="1400" dirty="0">
                <a:latin typeface="Georgia Pro"/>
                <a:cs typeface="Calibri"/>
              </a:rPr>
              <a:t> </a:t>
            </a:r>
            <a:r>
              <a:rPr lang="en-US" sz="1400" dirty="0" err="1">
                <a:latin typeface="Georgia Pro"/>
                <a:cs typeface="Calibri"/>
              </a:rPr>
              <a:t>myös</a:t>
            </a:r>
            <a:r>
              <a:rPr lang="en-US" sz="1400" dirty="0">
                <a:latin typeface="Georgia Pro"/>
                <a:cs typeface="Calibri"/>
              </a:rPr>
              <a:t> </a:t>
            </a:r>
            <a:r>
              <a:rPr lang="en-US" sz="1400" dirty="0" err="1">
                <a:latin typeface="Georgia Pro"/>
                <a:cs typeface="Calibri"/>
              </a:rPr>
              <a:t>vaikuttaa</a:t>
            </a:r>
            <a:r>
              <a:rPr lang="en-US" sz="1400" dirty="0">
                <a:latin typeface="Georgia Pro"/>
                <a:cs typeface="Calibri"/>
              </a:rPr>
              <a:t> </a:t>
            </a:r>
            <a:r>
              <a:rPr lang="en-US" sz="1400" dirty="0" err="1">
                <a:latin typeface="Georgia Pro"/>
                <a:cs typeface="Calibri"/>
              </a:rPr>
              <a:t>siihen</a:t>
            </a:r>
            <a:r>
              <a:rPr lang="en-US" sz="1400" dirty="0">
                <a:latin typeface="Georgia Pro"/>
                <a:cs typeface="Calibri"/>
              </a:rPr>
              <a:t>, </a:t>
            </a:r>
            <a:r>
              <a:rPr lang="en-US" sz="1400" dirty="0" err="1">
                <a:latin typeface="Georgia Pro"/>
                <a:cs typeface="Calibri"/>
              </a:rPr>
              <a:t>miten</a:t>
            </a:r>
            <a:r>
              <a:rPr lang="en-US" sz="1400" dirty="0">
                <a:latin typeface="Georgia Pro"/>
                <a:cs typeface="Calibri"/>
              </a:rPr>
              <a:t> </a:t>
            </a:r>
            <a:r>
              <a:rPr lang="en-US" sz="1400" dirty="0" err="1">
                <a:latin typeface="Georgia Pro"/>
                <a:cs typeface="Calibri"/>
              </a:rPr>
              <a:t>tieto</a:t>
            </a:r>
            <a:r>
              <a:rPr lang="en-US" sz="1400" dirty="0">
                <a:latin typeface="Georgia Pro"/>
                <a:cs typeface="Calibri"/>
              </a:rPr>
              <a:t> ja </a:t>
            </a:r>
            <a:r>
              <a:rPr lang="en-US" sz="1400" dirty="0" err="1">
                <a:latin typeface="Georgia Pro"/>
                <a:cs typeface="Calibri"/>
              </a:rPr>
              <a:t>sen</a:t>
            </a:r>
            <a:r>
              <a:rPr lang="en-US" sz="1400" dirty="0">
                <a:latin typeface="Georgia Pro"/>
                <a:cs typeface="Calibri"/>
              </a:rPr>
              <a:t> </a:t>
            </a:r>
            <a:r>
              <a:rPr lang="en-US" sz="1400" dirty="0" err="1">
                <a:latin typeface="Georgia Pro"/>
                <a:cs typeface="Calibri"/>
              </a:rPr>
              <a:t>objekti</a:t>
            </a:r>
            <a:r>
              <a:rPr lang="en-US" sz="1400" dirty="0">
                <a:latin typeface="Georgia Pro"/>
                <a:cs typeface="Calibri"/>
              </a:rPr>
              <a:t> </a:t>
            </a:r>
            <a:r>
              <a:rPr lang="en-US" sz="1400" dirty="0" err="1">
                <a:latin typeface="Georgia Pro"/>
                <a:cs typeface="Calibri"/>
              </a:rPr>
              <a:t>ymmärretään</a:t>
            </a:r>
            <a:r>
              <a:rPr lang="en-US" sz="1400" dirty="0">
                <a:latin typeface="Georgia Pro"/>
                <a:cs typeface="Calibri"/>
              </a:rPr>
              <a:t>. </a:t>
            </a:r>
            <a:r>
              <a:rPr lang="en-US" sz="1400" dirty="0" err="1">
                <a:latin typeface="Georgia Pro"/>
                <a:cs typeface="Calibri"/>
              </a:rPr>
              <a:t>Olisiko</a:t>
            </a:r>
            <a:r>
              <a:rPr lang="en-US" sz="1400" dirty="0">
                <a:latin typeface="Georgia Pro"/>
                <a:cs typeface="Calibri"/>
              </a:rPr>
              <a:t> </a:t>
            </a:r>
            <a:r>
              <a:rPr lang="en-US" sz="1400" dirty="0" err="1">
                <a:latin typeface="Georgia Pro"/>
                <a:cs typeface="Calibri"/>
              </a:rPr>
              <a:t>käsitys</a:t>
            </a:r>
            <a:r>
              <a:rPr lang="en-US" sz="1400" dirty="0">
                <a:latin typeface="Georgia Pro"/>
                <a:cs typeface="Calibri"/>
              </a:rPr>
              <a:t> </a:t>
            </a:r>
            <a:r>
              <a:rPr lang="en-US" sz="1400" dirty="0" err="1">
                <a:latin typeface="Georgia Pro"/>
                <a:cs typeface="Calibri"/>
              </a:rPr>
              <a:t>tutkittavasta</a:t>
            </a:r>
            <a:r>
              <a:rPr lang="en-US" sz="1400" dirty="0">
                <a:latin typeface="Georgia Pro"/>
                <a:cs typeface="Calibri"/>
              </a:rPr>
              <a:t> </a:t>
            </a:r>
            <a:r>
              <a:rPr lang="en-US" sz="1400" dirty="0" err="1">
                <a:latin typeface="Georgia Pro"/>
                <a:cs typeface="Calibri"/>
              </a:rPr>
              <a:t>asiasta</a:t>
            </a:r>
            <a:r>
              <a:rPr lang="en-US" sz="1400" dirty="0">
                <a:latin typeface="Georgia Pro"/>
                <a:cs typeface="Calibri"/>
              </a:rPr>
              <a:t> </a:t>
            </a:r>
            <a:r>
              <a:rPr lang="en-US" sz="1400" dirty="0" err="1">
                <a:latin typeface="Georgia Pro"/>
                <a:cs typeface="Calibri"/>
              </a:rPr>
              <a:t>ollut</a:t>
            </a:r>
            <a:r>
              <a:rPr lang="en-US" sz="1400" dirty="0">
                <a:latin typeface="Georgia Pro"/>
                <a:cs typeface="Calibri"/>
              </a:rPr>
              <a:t> </a:t>
            </a:r>
            <a:r>
              <a:rPr lang="en-US" sz="1400" dirty="0" err="1">
                <a:latin typeface="Georgia Pro"/>
                <a:cs typeface="Calibri"/>
              </a:rPr>
              <a:t>erilainen</a:t>
            </a:r>
            <a:r>
              <a:rPr lang="en-US" sz="1400" dirty="0">
                <a:latin typeface="Georgia Pro"/>
                <a:cs typeface="Calibri"/>
              </a:rPr>
              <a:t>, </a:t>
            </a:r>
            <a:r>
              <a:rPr lang="en-US" sz="1400" dirty="0" err="1">
                <a:latin typeface="Georgia Pro"/>
                <a:cs typeface="Calibri"/>
              </a:rPr>
              <a:t>jos</a:t>
            </a:r>
            <a:r>
              <a:rPr lang="en-US" sz="1400" dirty="0">
                <a:latin typeface="Georgia Pro"/>
                <a:cs typeface="Calibri"/>
              </a:rPr>
              <a:t> </a:t>
            </a:r>
            <a:r>
              <a:rPr lang="en-US" sz="1400" dirty="0" err="1">
                <a:latin typeface="Georgia Pro"/>
                <a:cs typeface="Calibri"/>
              </a:rPr>
              <a:t>oltaisiin</a:t>
            </a:r>
            <a:r>
              <a:rPr lang="en-US" sz="1400" dirty="0">
                <a:latin typeface="Georgia Pro"/>
                <a:cs typeface="Calibri"/>
              </a:rPr>
              <a:t> </a:t>
            </a:r>
            <a:r>
              <a:rPr lang="en-US" sz="1400" dirty="0" err="1">
                <a:latin typeface="Georgia Pro"/>
                <a:cs typeface="Calibri"/>
              </a:rPr>
              <a:t>valittu</a:t>
            </a:r>
            <a:r>
              <a:rPr lang="en-US" sz="1400" dirty="0">
                <a:latin typeface="Georgia Pro"/>
                <a:cs typeface="Calibri"/>
              </a:rPr>
              <a:t> </a:t>
            </a:r>
            <a:r>
              <a:rPr lang="en-US" sz="1400" dirty="0" err="1">
                <a:latin typeface="Georgia Pro"/>
                <a:cs typeface="Calibri"/>
              </a:rPr>
              <a:t>eri</a:t>
            </a:r>
            <a:r>
              <a:rPr lang="en-US" sz="1400" dirty="0">
                <a:latin typeface="Georgia Pro"/>
                <a:cs typeface="Calibri"/>
              </a:rPr>
              <a:t> </a:t>
            </a:r>
            <a:r>
              <a:rPr lang="en-US" sz="1400" dirty="0" err="1">
                <a:latin typeface="Georgia Pro"/>
                <a:cs typeface="Calibri"/>
              </a:rPr>
              <a:t>menetelmät</a:t>
            </a:r>
            <a:r>
              <a:rPr lang="en-US" sz="1400" dirty="0">
                <a:latin typeface="Georgia Pro"/>
                <a:cs typeface="Calibri"/>
              </a:rPr>
              <a:t> tai </a:t>
            </a:r>
            <a:r>
              <a:rPr lang="en-US" sz="1400" dirty="0" err="1">
                <a:latin typeface="Georgia Pro"/>
                <a:cs typeface="Calibri"/>
              </a:rPr>
              <a:t>esimerkiksi</a:t>
            </a:r>
            <a:r>
              <a:rPr lang="en-US" sz="1400" dirty="0">
                <a:latin typeface="Georgia Pro"/>
                <a:cs typeface="Calibri"/>
              </a:rPr>
              <a:t> </a:t>
            </a:r>
            <a:r>
              <a:rPr lang="en-US" sz="1400" dirty="0" err="1">
                <a:latin typeface="Georgia Pro"/>
                <a:cs typeface="Calibri"/>
              </a:rPr>
              <a:t>eri</a:t>
            </a:r>
            <a:r>
              <a:rPr lang="en-US" sz="1400" dirty="0">
                <a:latin typeface="Georgia Pro"/>
                <a:cs typeface="Calibri"/>
              </a:rPr>
              <a:t> </a:t>
            </a:r>
            <a:r>
              <a:rPr lang="en-US" sz="1400" dirty="0" err="1">
                <a:latin typeface="Georgia Pro"/>
                <a:cs typeface="Calibri"/>
              </a:rPr>
              <a:t>haastattelutyyppi</a:t>
            </a:r>
            <a:r>
              <a:rPr lang="en-US" sz="1400" dirty="0">
                <a:latin typeface="Georgia Pro"/>
                <a:cs typeface="Calibri"/>
              </a:rPr>
              <a:t> tai </a:t>
            </a:r>
            <a:r>
              <a:rPr lang="en-US" sz="1400" dirty="0" err="1">
                <a:latin typeface="Georgia Pro"/>
                <a:cs typeface="Calibri"/>
              </a:rPr>
              <a:t>eri</a:t>
            </a:r>
            <a:r>
              <a:rPr lang="en-US" sz="1400" dirty="0">
                <a:latin typeface="Georgia Pro"/>
                <a:cs typeface="Calibri"/>
              </a:rPr>
              <a:t> </a:t>
            </a:r>
            <a:r>
              <a:rPr lang="en-US" sz="1400" dirty="0" err="1">
                <a:latin typeface="Georgia Pro"/>
                <a:cs typeface="Calibri"/>
              </a:rPr>
              <a:t>tilastollinen</a:t>
            </a:r>
            <a:r>
              <a:rPr lang="en-US" sz="1400" dirty="0">
                <a:latin typeface="Georgia Pro"/>
                <a:cs typeface="Calibri"/>
              </a:rPr>
              <a:t> </a:t>
            </a:r>
            <a:r>
              <a:rPr lang="en-US" sz="1400" dirty="0" err="1">
                <a:latin typeface="Georgia Pro"/>
                <a:cs typeface="Calibri"/>
              </a:rPr>
              <a:t>testi</a:t>
            </a:r>
            <a:r>
              <a:rPr lang="en-US" sz="1400" dirty="0">
                <a:latin typeface="Georgia Pro"/>
                <a:cs typeface="Calibri"/>
              </a:rPr>
              <a:t> </a:t>
            </a:r>
            <a:r>
              <a:rPr lang="en-US" sz="1400" dirty="0" err="1">
                <a:latin typeface="Georgia Pro"/>
                <a:cs typeface="Calibri"/>
              </a:rPr>
              <a:t>samojen</a:t>
            </a:r>
            <a:r>
              <a:rPr lang="en-US" sz="1400" dirty="0">
                <a:latin typeface="Georgia Pro"/>
                <a:cs typeface="Calibri"/>
              </a:rPr>
              <a:t> </a:t>
            </a:r>
            <a:r>
              <a:rPr lang="en-US" sz="1400" dirty="0" err="1">
                <a:latin typeface="Georgia Pro"/>
                <a:cs typeface="Calibri"/>
              </a:rPr>
              <a:t>muuttujien</a:t>
            </a:r>
            <a:r>
              <a:rPr lang="en-US" sz="1400" dirty="0">
                <a:latin typeface="Georgia Pro"/>
                <a:cs typeface="Calibri"/>
              </a:rPr>
              <a:t> </a:t>
            </a:r>
            <a:r>
              <a:rPr lang="en-US" sz="1400" dirty="0" err="1">
                <a:latin typeface="Georgia Pro"/>
                <a:cs typeface="Calibri"/>
              </a:rPr>
              <a:t>tutkimiseen</a:t>
            </a:r>
            <a:r>
              <a:rPr lang="en-US" sz="1400" dirty="0">
                <a:latin typeface="Georgia Pro"/>
                <a:cs typeface="Calibri"/>
              </a:rPr>
              <a:t>? </a:t>
            </a:r>
          </a:p>
          <a:p>
            <a:pPr lvl="1">
              <a:buFont typeface="Courier New" panose="020B0604020202020204" pitchFamily="34" charset="0"/>
              <a:buChar char="o"/>
            </a:pPr>
            <a:r>
              <a:rPr lang="en-US" sz="1400" dirty="0" err="1">
                <a:latin typeface="Georgia Pro"/>
                <a:cs typeface="Calibri"/>
              </a:rPr>
              <a:t>Vaihtoehto</a:t>
            </a:r>
            <a:r>
              <a:rPr lang="en-US" sz="1400" dirty="0">
                <a:latin typeface="Georgia Pro"/>
                <a:cs typeface="Calibri"/>
              </a:rPr>
              <a:t> </a:t>
            </a:r>
            <a:r>
              <a:rPr lang="en-US" sz="1400" dirty="0" err="1">
                <a:latin typeface="Georgia Pro"/>
                <a:cs typeface="Calibri"/>
              </a:rPr>
              <a:t>positivistiselle</a:t>
            </a:r>
            <a:r>
              <a:rPr lang="en-US" sz="1400" dirty="0">
                <a:latin typeface="Georgia Pro"/>
                <a:cs typeface="Calibri"/>
              </a:rPr>
              <a:t> </a:t>
            </a:r>
            <a:r>
              <a:rPr lang="en-US" sz="1400" dirty="0" err="1">
                <a:latin typeface="Georgia Pro"/>
                <a:cs typeface="Calibri"/>
              </a:rPr>
              <a:t>eli</a:t>
            </a:r>
            <a:r>
              <a:rPr lang="en-US" sz="1400" dirty="0">
                <a:latin typeface="Georgia Pro"/>
                <a:cs typeface="Calibri"/>
              </a:rPr>
              <a:t> </a:t>
            </a:r>
            <a:r>
              <a:rPr lang="en-US" sz="1400" dirty="0" err="1">
                <a:latin typeface="Georgia Pro"/>
                <a:cs typeface="Calibri"/>
              </a:rPr>
              <a:t>puhtaan</a:t>
            </a:r>
            <a:r>
              <a:rPr lang="en-US" sz="1400" dirty="0">
                <a:latin typeface="Georgia Pro"/>
                <a:cs typeface="Calibri"/>
              </a:rPr>
              <a:t> </a:t>
            </a:r>
            <a:r>
              <a:rPr lang="en-US" sz="1400" dirty="0" err="1">
                <a:latin typeface="Georgia Pro"/>
                <a:cs typeface="Calibri"/>
              </a:rPr>
              <a:t>objektiiviseen</a:t>
            </a:r>
            <a:r>
              <a:rPr lang="en-US" sz="1400" dirty="0">
                <a:latin typeface="Georgia Pro"/>
                <a:cs typeface="Calibri"/>
              </a:rPr>
              <a:t> </a:t>
            </a:r>
            <a:r>
              <a:rPr lang="en-US" sz="1400" dirty="0" err="1">
                <a:latin typeface="Georgia Pro"/>
                <a:cs typeface="Calibri"/>
              </a:rPr>
              <a:t>havainnointiin</a:t>
            </a:r>
            <a:r>
              <a:rPr lang="en-US" sz="1400" dirty="0">
                <a:latin typeface="Georgia Pro"/>
                <a:cs typeface="Calibri"/>
              </a:rPr>
              <a:t> </a:t>
            </a:r>
            <a:r>
              <a:rPr lang="en-US" sz="1400" dirty="0" err="1">
                <a:latin typeface="Georgia Pro"/>
                <a:cs typeface="Calibri"/>
              </a:rPr>
              <a:t>uskovalle</a:t>
            </a:r>
            <a:r>
              <a:rPr lang="en-US" sz="1400" dirty="0">
                <a:latin typeface="Georgia Pro"/>
                <a:cs typeface="Calibri"/>
              </a:rPr>
              <a:t> </a:t>
            </a:r>
            <a:r>
              <a:rPr lang="en-US" sz="1400" dirty="0" err="1">
                <a:latin typeface="Georgia Pro"/>
                <a:cs typeface="Calibri"/>
              </a:rPr>
              <a:t>koulukunnalle</a:t>
            </a:r>
            <a:r>
              <a:rPr lang="en-US" sz="1400" dirty="0">
                <a:latin typeface="Georgia Pro"/>
                <a:cs typeface="Calibri"/>
              </a:rPr>
              <a:t>, </a:t>
            </a:r>
            <a:r>
              <a:rPr lang="en-US" sz="1400" dirty="0" err="1">
                <a:latin typeface="Georgia Pro"/>
                <a:ea typeface="+mn-lt"/>
                <a:cs typeface="+mn-lt"/>
              </a:rPr>
              <a:t>jossa</a:t>
            </a:r>
            <a:r>
              <a:rPr lang="en-US" sz="1400" dirty="0">
                <a:latin typeface="Georgia Pro"/>
                <a:ea typeface="+mn-lt"/>
                <a:cs typeface="+mn-lt"/>
              </a:rPr>
              <a:t> </a:t>
            </a:r>
            <a:r>
              <a:rPr lang="en-US" sz="1400" dirty="0" err="1">
                <a:latin typeface="Georgia Pro"/>
                <a:ea typeface="+mn-lt"/>
                <a:cs typeface="+mn-lt"/>
              </a:rPr>
              <a:t>uskotaan</a:t>
            </a:r>
            <a:r>
              <a:rPr lang="en-US" sz="1400" dirty="0">
                <a:latin typeface="Georgia Pro"/>
                <a:ea typeface="+mn-lt"/>
                <a:cs typeface="+mn-lt"/>
              </a:rPr>
              <a:t>, </a:t>
            </a:r>
            <a:r>
              <a:rPr lang="en-US" sz="1400" dirty="0" err="1">
                <a:latin typeface="Georgia Pro"/>
                <a:ea typeface="+mn-lt"/>
                <a:cs typeface="+mn-lt"/>
              </a:rPr>
              <a:t>että</a:t>
            </a:r>
            <a:r>
              <a:rPr lang="en-US" sz="1400" dirty="0">
                <a:latin typeface="Georgia Pro"/>
                <a:ea typeface="+mn-lt"/>
                <a:cs typeface="+mn-lt"/>
              </a:rPr>
              <a:t> </a:t>
            </a:r>
            <a:r>
              <a:rPr lang="en-US" sz="1400" dirty="0" err="1">
                <a:latin typeface="Georgia Pro"/>
                <a:ea typeface="+mn-lt"/>
                <a:cs typeface="+mn-lt"/>
              </a:rPr>
              <a:t>tutkija</a:t>
            </a:r>
            <a:r>
              <a:rPr lang="en-US" sz="1400" dirty="0">
                <a:latin typeface="Georgia Pro"/>
                <a:ea typeface="+mn-lt"/>
                <a:cs typeface="+mn-lt"/>
              </a:rPr>
              <a:t> on </a:t>
            </a:r>
            <a:r>
              <a:rPr lang="en-US" sz="1400" dirty="0" err="1">
                <a:latin typeface="Georgia Pro"/>
                <a:ea typeface="+mn-lt"/>
                <a:cs typeface="+mn-lt"/>
              </a:rPr>
              <a:t>objektiivinen</a:t>
            </a:r>
            <a:r>
              <a:rPr lang="en-US" sz="1400" dirty="0">
                <a:latin typeface="Georgia Pro"/>
                <a:ea typeface="+mn-lt"/>
                <a:cs typeface="+mn-lt"/>
              </a:rPr>
              <a:t> </a:t>
            </a:r>
            <a:r>
              <a:rPr lang="en-US" sz="1400" dirty="0" err="1">
                <a:latin typeface="Georgia Pro"/>
                <a:ea typeface="+mn-lt"/>
                <a:cs typeface="+mn-lt"/>
              </a:rPr>
              <a:t>havainnoitsija</a:t>
            </a:r>
            <a:r>
              <a:rPr lang="en-US" sz="1400" dirty="0">
                <a:latin typeface="Georgia Pro"/>
                <a:ea typeface="+mn-lt"/>
                <a:cs typeface="+mn-lt"/>
              </a:rPr>
              <a:t>, </a:t>
            </a:r>
            <a:r>
              <a:rPr lang="en-US" sz="1400" dirty="0" err="1">
                <a:latin typeface="Georgia Pro"/>
                <a:ea typeface="+mn-lt"/>
                <a:cs typeface="+mn-lt"/>
              </a:rPr>
              <a:t>joka</a:t>
            </a:r>
            <a:r>
              <a:rPr lang="en-US" sz="1400" dirty="0">
                <a:latin typeface="Georgia Pro"/>
                <a:ea typeface="+mn-lt"/>
                <a:cs typeface="+mn-lt"/>
              </a:rPr>
              <a:t> </a:t>
            </a:r>
            <a:r>
              <a:rPr lang="en-US" sz="1400" dirty="0" err="1">
                <a:latin typeface="Georgia Pro"/>
                <a:ea typeface="+mn-lt"/>
                <a:cs typeface="+mn-lt"/>
              </a:rPr>
              <a:t>pystyy</a:t>
            </a:r>
            <a:r>
              <a:rPr lang="en-US" sz="1400" dirty="0">
                <a:latin typeface="Georgia Pro"/>
                <a:ea typeface="+mn-lt"/>
                <a:cs typeface="+mn-lt"/>
              </a:rPr>
              <a:t> </a:t>
            </a:r>
            <a:r>
              <a:rPr lang="en-US" sz="1400" dirty="0" err="1">
                <a:latin typeface="Georgia Pro"/>
                <a:ea typeface="+mn-lt"/>
                <a:cs typeface="+mn-lt"/>
              </a:rPr>
              <a:t>etäännyttämään</a:t>
            </a:r>
            <a:r>
              <a:rPr lang="en-US" sz="1400" dirty="0">
                <a:latin typeface="Georgia Pro"/>
                <a:ea typeface="+mn-lt"/>
                <a:cs typeface="+mn-lt"/>
              </a:rPr>
              <a:t> </a:t>
            </a:r>
            <a:r>
              <a:rPr lang="en-US" sz="1400" dirty="0" err="1">
                <a:latin typeface="Georgia Pro"/>
                <a:ea typeface="+mn-lt"/>
                <a:cs typeface="+mn-lt"/>
              </a:rPr>
              <a:t>itsensä</a:t>
            </a:r>
            <a:r>
              <a:rPr lang="en-US" sz="1400" dirty="0">
                <a:latin typeface="Georgia Pro"/>
                <a:ea typeface="+mn-lt"/>
                <a:cs typeface="+mn-lt"/>
              </a:rPr>
              <a:t> </a:t>
            </a:r>
            <a:r>
              <a:rPr lang="en-US" sz="1400" dirty="0" err="1">
                <a:latin typeface="Georgia Pro"/>
                <a:ea typeface="+mn-lt"/>
                <a:cs typeface="+mn-lt"/>
              </a:rPr>
              <a:t>arvoistaan</a:t>
            </a:r>
            <a:r>
              <a:rPr lang="en-US" sz="1400" dirty="0">
                <a:latin typeface="Georgia Pro"/>
                <a:ea typeface="+mn-lt"/>
                <a:cs typeface="+mn-lt"/>
              </a:rPr>
              <a:t> ja </a:t>
            </a:r>
            <a:r>
              <a:rPr lang="en-US" sz="1400" dirty="0" err="1">
                <a:latin typeface="Georgia Pro"/>
                <a:ea typeface="+mn-lt"/>
                <a:cs typeface="+mn-lt"/>
              </a:rPr>
              <a:t>ideologioistaan</a:t>
            </a:r>
            <a:r>
              <a:rPr lang="en-US" sz="1400" dirty="0">
                <a:latin typeface="Georgia Pro"/>
                <a:ea typeface="+mn-lt"/>
                <a:cs typeface="+mn-lt"/>
              </a:rPr>
              <a:t> </a:t>
            </a:r>
            <a:r>
              <a:rPr lang="en-US" sz="1400" dirty="0" err="1">
                <a:latin typeface="Georgia Pro"/>
                <a:ea typeface="+mn-lt"/>
                <a:cs typeface="+mn-lt"/>
              </a:rPr>
              <a:t>tutkimusprosessin</a:t>
            </a:r>
            <a:r>
              <a:rPr lang="en-US" sz="1400" dirty="0">
                <a:latin typeface="Georgia Pro"/>
                <a:ea typeface="+mn-lt"/>
                <a:cs typeface="+mn-lt"/>
              </a:rPr>
              <a:t> </a:t>
            </a:r>
            <a:r>
              <a:rPr lang="en-US" sz="1400" dirty="0" err="1">
                <a:latin typeface="Georgia Pro"/>
                <a:ea typeface="+mn-lt"/>
                <a:cs typeface="+mn-lt"/>
              </a:rPr>
              <a:t>aikana</a:t>
            </a:r>
            <a:endParaRPr lang="en-US" sz="1400" dirty="0" err="1">
              <a:latin typeface="Georgia Pro"/>
              <a:cs typeface="Calibri"/>
            </a:endParaRPr>
          </a:p>
          <a:p>
            <a:endParaRPr lang="en-US" sz="900">
              <a:cs typeface="Calibri"/>
            </a:endParaRPr>
          </a:p>
        </p:txBody>
      </p:sp>
    </p:spTree>
    <p:extLst>
      <p:ext uri="{BB962C8B-B14F-4D97-AF65-F5344CB8AC3E}">
        <p14:creationId xmlns:p14="http://schemas.microsoft.com/office/powerpoint/2010/main" val="388755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F03A721-7D05-D05E-21E0-AEC752AC0ACE}"/>
              </a:ext>
            </a:extLst>
          </p:cNvPr>
          <p:cNvSpPr>
            <a:spLocks noGrp="1"/>
          </p:cNvSpPr>
          <p:nvPr>
            <p:ph type="title"/>
          </p:nvPr>
        </p:nvSpPr>
        <p:spPr>
          <a:xfrm>
            <a:off x="838200" y="365125"/>
            <a:ext cx="5387502" cy="1325563"/>
          </a:xfrm>
        </p:spPr>
        <p:txBody>
          <a:bodyPr>
            <a:normAutofit/>
          </a:bodyPr>
          <a:lstStyle/>
          <a:p>
            <a:r>
              <a:rPr lang="en-US" sz="2800" err="1">
                <a:latin typeface="Georgia Pro"/>
                <a:cs typeface="Calibri Light"/>
              </a:rPr>
              <a:t>Esimerkki</a:t>
            </a:r>
            <a:r>
              <a:rPr lang="en-US" sz="2800">
                <a:latin typeface="Georgia Pro"/>
                <a:cs typeface="Calibri Light"/>
              </a:rPr>
              <a:t> </a:t>
            </a:r>
            <a:r>
              <a:rPr lang="en-US" sz="2800" err="1">
                <a:latin typeface="Georgia Pro"/>
                <a:cs typeface="Calibri Light"/>
              </a:rPr>
              <a:t>positionaalisuudesta</a:t>
            </a:r>
            <a:r>
              <a:rPr lang="en-US" sz="2800">
                <a:latin typeface="Georgia Pro"/>
                <a:cs typeface="Calibri Light"/>
              </a:rPr>
              <a:t>: </a:t>
            </a:r>
            <a:r>
              <a:rPr lang="en-US" sz="2800" err="1">
                <a:latin typeface="Georgia Pro"/>
                <a:cs typeface="Calibri Light"/>
              </a:rPr>
              <a:t>tilastotieteen</a:t>
            </a:r>
            <a:r>
              <a:rPr lang="en-US" sz="2800">
                <a:latin typeface="Georgia Pro"/>
                <a:cs typeface="Calibri Light"/>
              </a:rPr>
              <a:t> </a:t>
            </a:r>
            <a:r>
              <a:rPr lang="en-US" sz="2800" err="1">
                <a:latin typeface="Georgia Pro"/>
                <a:cs typeface="Calibri Light"/>
              </a:rPr>
              <a:t>historia</a:t>
            </a:r>
            <a:r>
              <a:rPr lang="en-US" sz="2800">
                <a:latin typeface="Georgia Pro"/>
                <a:cs typeface="Calibri Light"/>
              </a:rPr>
              <a:t> ja </a:t>
            </a:r>
            <a:r>
              <a:rPr lang="en-US" sz="2800" err="1">
                <a:latin typeface="Georgia Pro"/>
                <a:cs typeface="Calibri Light"/>
              </a:rPr>
              <a:t>kehitys</a:t>
            </a:r>
            <a:r>
              <a:rPr lang="en-US" sz="2800">
                <a:latin typeface="Georgia Pro"/>
                <a:cs typeface="Calibri Light"/>
              </a:rPr>
              <a:t> 1800 ja 1900 </a:t>
            </a:r>
            <a:r>
              <a:rPr lang="en-US" sz="2800" err="1">
                <a:latin typeface="Georgia Pro"/>
                <a:cs typeface="Calibri Light"/>
              </a:rPr>
              <a:t>luvun</a:t>
            </a:r>
            <a:r>
              <a:rPr lang="en-US" sz="2800">
                <a:latin typeface="Georgia Pro"/>
                <a:cs typeface="Calibri Light"/>
              </a:rPr>
              <a:t> </a:t>
            </a:r>
            <a:r>
              <a:rPr lang="en-US" sz="2800" err="1">
                <a:latin typeface="Georgia Pro"/>
                <a:cs typeface="Calibri Light"/>
              </a:rPr>
              <a:t>vaihteessa</a:t>
            </a:r>
            <a:endParaRPr lang="en-US" sz="2800">
              <a:latin typeface="Georgia Pro"/>
            </a:endParaRPr>
          </a:p>
        </p:txBody>
      </p:sp>
      <p:sp>
        <p:nvSpPr>
          <p:cNvPr id="3" name="Content Placeholder 2">
            <a:extLst>
              <a:ext uri="{FF2B5EF4-FFF2-40B4-BE49-F238E27FC236}">
                <a16:creationId xmlns:a16="http://schemas.microsoft.com/office/drawing/2014/main" id="{DFFF6511-F565-99AF-5FB8-6EF952AC05D1}"/>
              </a:ext>
            </a:extLst>
          </p:cNvPr>
          <p:cNvSpPr>
            <a:spLocks noGrp="1"/>
          </p:cNvSpPr>
          <p:nvPr>
            <p:ph idx="1"/>
          </p:nvPr>
        </p:nvSpPr>
        <p:spPr>
          <a:xfrm>
            <a:off x="838200" y="1825625"/>
            <a:ext cx="5387502" cy="4351338"/>
          </a:xfrm>
        </p:spPr>
        <p:txBody>
          <a:bodyPr vert="horz" lIns="91440" tIns="45720" rIns="91440" bIns="45720" rtlCol="0">
            <a:normAutofit/>
          </a:bodyPr>
          <a:lstStyle/>
          <a:p>
            <a:pPr marL="0" indent="0">
              <a:buNone/>
            </a:pPr>
            <a:endParaRPr lang="en-US">
              <a:latin typeface="Georgia Pro"/>
              <a:ea typeface="+mn-lt"/>
              <a:cs typeface="+mn-lt"/>
            </a:endParaRPr>
          </a:p>
          <a:p>
            <a:pPr marL="0" indent="0">
              <a:buNone/>
            </a:pPr>
            <a:endParaRPr lang="en-US">
              <a:ea typeface="+mn-lt"/>
              <a:cs typeface="+mn-lt"/>
            </a:endParaRPr>
          </a:p>
        </p:txBody>
      </p:sp>
      <p:pic>
        <p:nvPicPr>
          <p:cNvPr id="4" name="Picture 3" descr="Francis Galton - Wikipedia">
            <a:extLst>
              <a:ext uri="{FF2B5EF4-FFF2-40B4-BE49-F238E27FC236}">
                <a16:creationId xmlns:a16="http://schemas.microsoft.com/office/drawing/2014/main" id="{BEFCFCA5-87FC-B954-2BE0-4A6629AE8E87}"/>
              </a:ext>
            </a:extLst>
          </p:cNvPr>
          <p:cNvPicPr>
            <a:picLocks noChangeAspect="1"/>
          </p:cNvPicPr>
          <p:nvPr/>
        </p:nvPicPr>
        <p:blipFill rotWithShape="1">
          <a:blip r:embed="rId3"/>
          <a:srcRect t="10906" r="-2" b="2191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13662E2-FBCC-10CA-602D-030B35279536}"/>
              </a:ext>
            </a:extLst>
          </p:cNvPr>
          <p:cNvSpPr txBox="1"/>
          <p:nvPr/>
        </p:nvSpPr>
        <p:spPr>
          <a:xfrm>
            <a:off x="650936" y="1822350"/>
            <a:ext cx="5609619"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Georgia Pro"/>
                <a:cs typeface="Calibri"/>
              </a:rPr>
              <a:t>Francis Galton: </a:t>
            </a:r>
          </a:p>
          <a:p>
            <a:pPr marL="285750" indent="-285750">
              <a:buFont typeface="Arial"/>
              <a:buChar char="•"/>
            </a:pPr>
            <a:r>
              <a:rPr lang="en-US" sz="1400" dirty="0" err="1">
                <a:latin typeface="Georgia Pro"/>
                <a:ea typeface="+mn-lt"/>
                <a:cs typeface="+mn-lt"/>
              </a:rPr>
              <a:t>tunnetaan</a:t>
            </a:r>
            <a:r>
              <a:rPr lang="en-US" sz="1400" dirty="0">
                <a:latin typeface="Georgia Pro"/>
                <a:ea typeface="+mn-lt"/>
                <a:cs typeface="+mn-lt"/>
              </a:rPr>
              <a:t> </a:t>
            </a:r>
            <a:r>
              <a:rPr lang="en-US" sz="1400" dirty="0" err="1">
                <a:latin typeface="Georgia Pro"/>
                <a:ea typeface="+mn-lt"/>
                <a:cs typeface="+mn-lt"/>
              </a:rPr>
              <a:t>parhaiten</a:t>
            </a:r>
            <a:r>
              <a:rPr lang="en-US" sz="1400" dirty="0">
                <a:latin typeface="Georgia Pro"/>
                <a:ea typeface="+mn-lt"/>
                <a:cs typeface="+mn-lt"/>
              </a:rPr>
              <a:t> </a:t>
            </a:r>
            <a:r>
              <a:rPr lang="en-US" sz="1400" dirty="0" err="1">
                <a:latin typeface="Georgia Pro"/>
                <a:ea typeface="+mn-lt"/>
                <a:cs typeface="+mn-lt"/>
              </a:rPr>
              <a:t>termien</a:t>
            </a:r>
            <a:r>
              <a:rPr lang="en-US" sz="1400" dirty="0">
                <a:latin typeface="Georgia Pro"/>
                <a:ea typeface="+mn-lt"/>
                <a:cs typeface="+mn-lt"/>
              </a:rPr>
              <a:t> </a:t>
            </a:r>
            <a:r>
              <a:rPr lang="en-US" sz="1400" dirty="0" err="1">
                <a:latin typeface="Georgia Pro"/>
                <a:ea typeface="+mn-lt"/>
                <a:cs typeface="+mn-lt"/>
              </a:rPr>
              <a:t>eugeniikka</a:t>
            </a:r>
            <a:r>
              <a:rPr lang="en-US" sz="1400" dirty="0">
                <a:latin typeface="Georgia Pro"/>
                <a:ea typeface="+mn-lt"/>
                <a:cs typeface="+mn-lt"/>
              </a:rPr>
              <a:t> ja </a:t>
            </a:r>
            <a:r>
              <a:rPr lang="en-US" sz="1400" dirty="0" err="1">
                <a:latin typeface="Georgia Pro"/>
                <a:ea typeface="+mn-lt"/>
                <a:cs typeface="+mn-lt"/>
              </a:rPr>
              <a:t>korrelaatio</a:t>
            </a:r>
            <a:r>
              <a:rPr lang="en-US" sz="1400" dirty="0">
                <a:latin typeface="Georgia Pro"/>
                <a:ea typeface="+mn-lt"/>
                <a:cs typeface="+mn-lt"/>
              </a:rPr>
              <a:t> </a:t>
            </a:r>
            <a:r>
              <a:rPr lang="en-US" sz="1400" dirty="0" err="1">
                <a:latin typeface="Georgia Pro"/>
                <a:ea typeface="+mn-lt"/>
                <a:cs typeface="+mn-lt"/>
              </a:rPr>
              <a:t>keksijänä</a:t>
            </a:r>
            <a:endParaRPr lang="en-US" sz="1400" dirty="0">
              <a:latin typeface="Georgia Pro"/>
              <a:ea typeface="+mn-lt"/>
              <a:cs typeface="+mn-lt"/>
            </a:endParaRPr>
          </a:p>
          <a:p>
            <a:pPr marL="285750" indent="-285750">
              <a:buFont typeface="Arial"/>
              <a:buChar char="•"/>
            </a:pPr>
            <a:r>
              <a:rPr lang="en-US" sz="1400" dirty="0" err="1">
                <a:latin typeface="Georgia Pro"/>
                <a:ea typeface="+mn-lt"/>
                <a:cs typeface="+mn-lt"/>
              </a:rPr>
              <a:t>Galtonin</a:t>
            </a:r>
            <a:r>
              <a:rPr lang="en-US" sz="1400" dirty="0">
                <a:latin typeface="Georgia Pro"/>
                <a:ea typeface="+mn-lt"/>
                <a:cs typeface="+mn-lt"/>
              </a:rPr>
              <a:t> </a:t>
            </a:r>
            <a:r>
              <a:rPr lang="en-US" sz="1400" dirty="0" err="1">
                <a:latin typeface="Georgia Pro"/>
                <a:ea typeface="+mn-lt"/>
                <a:cs typeface="+mn-lt"/>
              </a:rPr>
              <a:t>tilastollinen</a:t>
            </a:r>
            <a:r>
              <a:rPr lang="en-US" sz="1400" dirty="0">
                <a:latin typeface="Georgia Pro"/>
                <a:ea typeface="+mn-lt"/>
                <a:cs typeface="+mn-lt"/>
              </a:rPr>
              <a:t> </a:t>
            </a:r>
            <a:r>
              <a:rPr lang="en-US" sz="1400" dirty="0" err="1">
                <a:latin typeface="Georgia Pro"/>
                <a:ea typeface="+mn-lt"/>
                <a:cs typeface="+mn-lt"/>
              </a:rPr>
              <a:t>työ</a:t>
            </a:r>
            <a:r>
              <a:rPr lang="en-US" sz="1400" dirty="0">
                <a:latin typeface="Georgia Pro"/>
                <a:ea typeface="+mn-lt"/>
                <a:cs typeface="+mn-lt"/>
              </a:rPr>
              <a:t>, </a:t>
            </a:r>
            <a:r>
              <a:rPr lang="en-US" sz="1400" dirty="0" err="1">
                <a:latin typeface="Georgia Pro"/>
                <a:ea typeface="+mn-lt"/>
                <a:cs typeface="+mn-lt"/>
              </a:rPr>
              <a:t>jossa</a:t>
            </a:r>
            <a:r>
              <a:rPr lang="en-US" sz="1400" dirty="0">
                <a:latin typeface="Georgia Pro"/>
                <a:ea typeface="+mn-lt"/>
                <a:cs typeface="+mn-lt"/>
              </a:rPr>
              <a:t> </a:t>
            </a:r>
            <a:r>
              <a:rPr lang="en-US" sz="1400" dirty="0" err="1">
                <a:latin typeface="Georgia Pro"/>
                <a:ea typeface="+mn-lt"/>
                <a:cs typeface="+mn-lt"/>
              </a:rPr>
              <a:t>hän</a:t>
            </a:r>
            <a:r>
              <a:rPr lang="en-US" sz="1400" dirty="0">
                <a:latin typeface="Georgia Pro"/>
                <a:ea typeface="+mn-lt"/>
                <a:cs typeface="+mn-lt"/>
              </a:rPr>
              <a:t> </a:t>
            </a:r>
            <a:r>
              <a:rPr lang="en-US" sz="1400" dirty="0" err="1">
                <a:latin typeface="Georgia Pro"/>
                <a:ea typeface="+mn-lt"/>
                <a:cs typeface="+mn-lt"/>
              </a:rPr>
              <a:t>pyrki</a:t>
            </a:r>
            <a:r>
              <a:rPr lang="en-US" sz="1400" dirty="0">
                <a:latin typeface="Georgia Pro"/>
                <a:ea typeface="+mn-lt"/>
                <a:cs typeface="+mn-lt"/>
              </a:rPr>
              <a:t> </a:t>
            </a:r>
            <a:r>
              <a:rPr lang="en-US" sz="1400" dirty="0" err="1">
                <a:latin typeface="Georgia Pro"/>
                <a:ea typeface="+mn-lt"/>
                <a:cs typeface="+mn-lt"/>
              </a:rPr>
              <a:t>kehittämään</a:t>
            </a:r>
            <a:r>
              <a:rPr lang="en-US" sz="1400" dirty="0">
                <a:latin typeface="Georgia Pro"/>
                <a:ea typeface="+mn-lt"/>
                <a:cs typeface="+mn-lt"/>
              </a:rPr>
              <a:t> </a:t>
            </a:r>
            <a:r>
              <a:rPr lang="en-US" sz="1400" dirty="0" err="1">
                <a:latin typeface="Georgia Pro"/>
                <a:ea typeface="+mn-lt"/>
                <a:cs typeface="+mn-lt"/>
              </a:rPr>
              <a:t>tilastotiedettä</a:t>
            </a:r>
            <a:r>
              <a:rPr lang="en-US" sz="1400" dirty="0">
                <a:latin typeface="Georgia Pro"/>
                <a:ea typeface="+mn-lt"/>
                <a:cs typeface="+mn-lt"/>
              </a:rPr>
              <a:t> </a:t>
            </a:r>
            <a:r>
              <a:rPr lang="en-US" sz="1400" dirty="0" err="1">
                <a:latin typeface="Georgia Pro"/>
                <a:ea typeface="+mn-lt"/>
                <a:cs typeface="+mn-lt"/>
              </a:rPr>
              <a:t>pidemmälle</a:t>
            </a:r>
            <a:r>
              <a:rPr lang="en-US" sz="1400" dirty="0">
                <a:latin typeface="Georgia Pro"/>
                <a:ea typeface="+mn-lt"/>
                <a:cs typeface="+mn-lt"/>
              </a:rPr>
              <a:t> </a:t>
            </a:r>
            <a:r>
              <a:rPr lang="en-US" sz="1400" dirty="0" err="1">
                <a:latin typeface="Georgia Pro"/>
                <a:ea typeface="+mn-lt"/>
                <a:cs typeface="+mn-lt"/>
              </a:rPr>
              <a:t>pelkkien</a:t>
            </a:r>
            <a:r>
              <a:rPr lang="en-US" sz="1400" dirty="0">
                <a:latin typeface="Georgia Pro"/>
                <a:ea typeface="+mn-lt"/>
                <a:cs typeface="+mn-lt"/>
              </a:rPr>
              <a:t> </a:t>
            </a:r>
            <a:r>
              <a:rPr lang="en-US" sz="1400" dirty="0" err="1">
                <a:latin typeface="Georgia Pro"/>
                <a:ea typeface="+mn-lt"/>
                <a:cs typeface="+mn-lt"/>
              </a:rPr>
              <a:t>keskiarvojen</a:t>
            </a:r>
            <a:r>
              <a:rPr lang="en-US" sz="1400" dirty="0">
                <a:latin typeface="Georgia Pro"/>
                <a:ea typeface="+mn-lt"/>
                <a:cs typeface="+mn-lt"/>
              </a:rPr>
              <a:t> ja </a:t>
            </a:r>
            <a:r>
              <a:rPr lang="en-US" sz="1400" dirty="0" err="1">
                <a:latin typeface="Georgia Pro"/>
                <a:ea typeface="+mn-lt"/>
                <a:cs typeface="+mn-lt"/>
              </a:rPr>
              <a:t>tilastollisten</a:t>
            </a:r>
            <a:r>
              <a:rPr lang="en-US" sz="1400" dirty="0">
                <a:latin typeface="Georgia Pro"/>
                <a:ea typeface="+mn-lt"/>
                <a:cs typeface="+mn-lt"/>
              </a:rPr>
              <a:t> </a:t>
            </a:r>
            <a:r>
              <a:rPr lang="en-US" sz="1400" dirty="0" err="1">
                <a:latin typeface="Georgia Pro"/>
                <a:ea typeface="+mn-lt"/>
                <a:cs typeface="+mn-lt"/>
              </a:rPr>
              <a:t>virheiden</a:t>
            </a:r>
            <a:r>
              <a:rPr lang="en-US" sz="1400" dirty="0">
                <a:latin typeface="Georgia Pro"/>
                <a:ea typeface="+mn-lt"/>
                <a:cs typeface="+mn-lt"/>
              </a:rPr>
              <a:t> </a:t>
            </a:r>
            <a:r>
              <a:rPr lang="en-US" sz="1400" dirty="0" err="1">
                <a:latin typeface="Georgia Pro"/>
                <a:ea typeface="+mn-lt"/>
                <a:cs typeface="+mn-lt"/>
              </a:rPr>
              <a:t>tutkimisesta</a:t>
            </a:r>
            <a:r>
              <a:rPr lang="en-US" sz="1400" dirty="0">
                <a:latin typeface="Georgia Pro"/>
                <a:ea typeface="+mn-lt"/>
                <a:cs typeface="+mn-lt"/>
              </a:rPr>
              <a:t>, </a:t>
            </a:r>
            <a:r>
              <a:rPr lang="en-US" sz="1400" dirty="0" err="1">
                <a:latin typeface="Georgia Pro"/>
                <a:ea typeface="+mn-lt"/>
                <a:cs typeface="+mn-lt"/>
              </a:rPr>
              <a:t>nousi</a:t>
            </a:r>
            <a:r>
              <a:rPr lang="en-US" sz="1400" dirty="0">
                <a:latin typeface="Georgia Pro"/>
                <a:ea typeface="+mn-lt"/>
                <a:cs typeface="+mn-lt"/>
              </a:rPr>
              <a:t> </a:t>
            </a:r>
            <a:r>
              <a:rPr lang="en-US" sz="1400" dirty="0" err="1">
                <a:latin typeface="Georgia Pro"/>
                <a:ea typeface="+mn-lt"/>
                <a:cs typeface="+mn-lt"/>
              </a:rPr>
              <a:t>suoraan</a:t>
            </a:r>
            <a:r>
              <a:rPr lang="en-US" sz="1400" dirty="0">
                <a:latin typeface="Georgia Pro"/>
                <a:ea typeface="+mn-lt"/>
                <a:cs typeface="+mn-lt"/>
              </a:rPr>
              <a:t> </a:t>
            </a:r>
            <a:r>
              <a:rPr lang="en-US" sz="1400" dirty="0" err="1">
                <a:latin typeface="Georgia Pro"/>
                <a:ea typeface="+mn-lt"/>
                <a:cs typeface="+mn-lt"/>
              </a:rPr>
              <a:t>hänen</a:t>
            </a:r>
            <a:r>
              <a:rPr lang="en-US" sz="1400" dirty="0">
                <a:latin typeface="Georgia Pro"/>
                <a:ea typeface="+mn-lt"/>
                <a:cs typeface="+mn-lt"/>
              </a:rPr>
              <a:t> </a:t>
            </a:r>
            <a:r>
              <a:rPr lang="en-US" sz="1400" dirty="0" err="1">
                <a:latin typeface="Georgia Pro"/>
                <a:ea typeface="+mn-lt"/>
                <a:cs typeface="+mn-lt"/>
              </a:rPr>
              <a:t>eugenistisista</a:t>
            </a:r>
            <a:r>
              <a:rPr lang="en-US" sz="1400" dirty="0">
                <a:latin typeface="Georgia Pro"/>
                <a:ea typeface="+mn-lt"/>
                <a:cs typeface="+mn-lt"/>
              </a:rPr>
              <a:t> (</a:t>
            </a:r>
            <a:r>
              <a:rPr lang="en-US" sz="1400" dirty="0" err="1">
                <a:latin typeface="Georgia Pro"/>
                <a:ea typeface="+mn-lt"/>
                <a:cs typeface="+mn-lt"/>
              </a:rPr>
              <a:t>rotuopillisista</a:t>
            </a:r>
            <a:r>
              <a:rPr lang="en-US" sz="1400" dirty="0">
                <a:latin typeface="Georgia Pro"/>
                <a:ea typeface="+mn-lt"/>
                <a:cs typeface="+mn-lt"/>
              </a:rPr>
              <a:t>) </a:t>
            </a:r>
            <a:r>
              <a:rPr lang="en-US" sz="1400" dirty="0" err="1">
                <a:latin typeface="Georgia Pro"/>
                <a:ea typeface="+mn-lt"/>
                <a:cs typeface="+mn-lt"/>
              </a:rPr>
              <a:t>tarkoitusperistään</a:t>
            </a:r>
            <a:r>
              <a:rPr lang="en-US" sz="1400" dirty="0">
                <a:latin typeface="Georgia Pro"/>
                <a:ea typeface="+mn-lt"/>
                <a:cs typeface="+mn-lt"/>
              </a:rPr>
              <a:t> (</a:t>
            </a:r>
            <a:r>
              <a:rPr lang="en-US" sz="1400" dirty="0" err="1">
                <a:latin typeface="Georgia Pro"/>
                <a:ea typeface="+mn-lt"/>
                <a:cs typeface="+mn-lt"/>
              </a:rPr>
              <a:t>MacKenzie</a:t>
            </a:r>
            <a:r>
              <a:rPr lang="en-US" sz="1400" dirty="0">
                <a:latin typeface="Georgia Pro"/>
                <a:ea typeface="+mn-lt"/>
                <a:cs typeface="+mn-lt"/>
              </a:rPr>
              <a:t> 1981, Kennedy-Shaffer 2024) </a:t>
            </a:r>
          </a:p>
          <a:p>
            <a:pPr marL="285750" indent="-285750">
              <a:buFont typeface="Arial"/>
              <a:buChar char="•"/>
            </a:pPr>
            <a:r>
              <a:rPr lang="fi" sz="1400" dirty="0" err="1">
                <a:latin typeface="Georgia Pro"/>
                <a:ea typeface="+mn-lt"/>
                <a:cs typeface="+mn-lt"/>
              </a:rPr>
              <a:t>Galton</a:t>
            </a:r>
            <a:r>
              <a:rPr lang="fi" sz="1400" dirty="0">
                <a:latin typeface="Georgia Pro"/>
                <a:ea typeface="+mn-lt"/>
                <a:cs typeface="+mn-lt"/>
              </a:rPr>
              <a:t> väitti, että älykkyys, kuten pituus, jakautuu epätasaisesti ja että lasten äly taantuu kohti keskiarvoa. Näin ollen erittäin älykkäillä vanhemmilla on taipumus saada lapsia, jotka ovat myös älykkäitä, mutta vähemmän älykkäitä kuin vanhempansa (mutta älykkäämpiä kuin keskimäärin). Samoin epä-älykkäillä vanhemmilla on yleensä lapsia, jotka ovat epä-älykkäitä - mutta keskimäärin älykkäämpiä kuin vanhemmat itse (mutta vähemmän älykkäitä kuin keskimäärin). </a:t>
            </a:r>
            <a:r>
              <a:rPr lang="fi" sz="1400" dirty="0" err="1">
                <a:latin typeface="Georgia Pro"/>
                <a:ea typeface="+mn-lt"/>
                <a:cs typeface="+mn-lt"/>
              </a:rPr>
              <a:t>Galtonille</a:t>
            </a:r>
            <a:r>
              <a:rPr lang="fi" sz="1400" dirty="0">
                <a:latin typeface="Georgia Pro"/>
                <a:ea typeface="+mn-lt"/>
                <a:cs typeface="+mn-lt"/>
              </a:rPr>
              <a:t> tämä oivallus toi selkeitä poliittisia seurauksia, joita voitiin käyttää hyväksi: koska älykkäillä vanhemmilla olisi älykkäitä lapsia (ja tyhmillä vanhemmilla olisi tyhmiä lapsia), älykkäitä ihmisiä tulisi kannustaa lisääntymään. (</a:t>
            </a:r>
            <a:r>
              <a:rPr lang="fi" sz="1400" dirty="0" err="1">
                <a:latin typeface="Georgia Pro"/>
                <a:ea typeface="+mn-lt"/>
                <a:cs typeface="+mn-lt"/>
              </a:rPr>
              <a:t>Moses</a:t>
            </a:r>
            <a:r>
              <a:rPr lang="fi" sz="1400" dirty="0">
                <a:latin typeface="Georgia Pro"/>
                <a:ea typeface="+mn-lt"/>
                <a:cs typeface="+mn-lt"/>
              </a:rPr>
              <a:t> &amp; </a:t>
            </a:r>
            <a:r>
              <a:rPr lang="fi" sz="1400" dirty="0" err="1">
                <a:latin typeface="Georgia Pro"/>
                <a:ea typeface="+mn-lt"/>
                <a:cs typeface="+mn-lt"/>
              </a:rPr>
              <a:t>Knutsen</a:t>
            </a:r>
            <a:r>
              <a:rPr lang="fi" sz="1400" dirty="0">
                <a:latin typeface="Georgia Pro"/>
                <a:ea typeface="+mn-lt"/>
                <a:cs typeface="+mn-lt"/>
              </a:rPr>
              <a:t> 2012) </a:t>
            </a:r>
          </a:p>
          <a:p>
            <a:pPr marL="285750" indent="-285750">
              <a:buFont typeface="Arial"/>
              <a:buChar char="•"/>
            </a:pPr>
            <a:r>
              <a:rPr lang="fi" sz="1400" dirty="0">
                <a:latin typeface="Georgia Pro"/>
                <a:cs typeface="Calibri"/>
              </a:rPr>
              <a:t>Samoin Ronald Fisher, tunnettu </a:t>
            </a:r>
            <a:r>
              <a:rPr lang="fi" sz="1400" dirty="0" err="1">
                <a:latin typeface="Georgia Pro"/>
                <a:cs typeface="Calibri"/>
              </a:rPr>
              <a:t>Galtonin</a:t>
            </a:r>
            <a:r>
              <a:rPr lang="fi" sz="1400" dirty="0">
                <a:latin typeface="Georgia Pro"/>
                <a:cs typeface="Calibri"/>
              </a:rPr>
              <a:t> seuraaja ja tilastotieteilijä, kehitti tilastotieteellisiä menetelmiä samanlaisia tarkoituksia palvelemaan (Kennedy-</a:t>
            </a:r>
            <a:r>
              <a:rPr lang="fi" sz="1400" dirty="0" err="1">
                <a:latin typeface="Georgia Pro"/>
                <a:cs typeface="Calibri"/>
              </a:rPr>
              <a:t>Shaffer</a:t>
            </a:r>
            <a:r>
              <a:rPr lang="fi" sz="1400" dirty="0">
                <a:latin typeface="Georgia Pro"/>
                <a:cs typeface="Calibri"/>
              </a:rPr>
              <a:t> 2024). </a:t>
            </a:r>
          </a:p>
          <a:p>
            <a:pPr marL="285750" indent="-285750">
              <a:buFont typeface="Arial"/>
              <a:buChar char="•"/>
            </a:pPr>
            <a:endParaRPr lang="fi" sz="1400">
              <a:latin typeface="Georgia Pro"/>
              <a:cs typeface="Calibri"/>
            </a:endParaRPr>
          </a:p>
        </p:txBody>
      </p:sp>
    </p:spTree>
    <p:extLst>
      <p:ext uri="{BB962C8B-B14F-4D97-AF65-F5344CB8AC3E}">
        <p14:creationId xmlns:p14="http://schemas.microsoft.com/office/powerpoint/2010/main" val="132118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EDFC-4E08-146C-7FEE-1743D3ABCE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DC8F8E-1C57-2553-A1EF-B3F33F5D24C1}"/>
              </a:ext>
            </a:extLst>
          </p:cNvPr>
          <p:cNvSpPr>
            <a:spLocks noGrp="1"/>
          </p:cNvSpPr>
          <p:nvPr>
            <p:ph idx="1"/>
          </p:nvPr>
        </p:nvSpPr>
        <p:spPr>
          <a:xfrm>
            <a:off x="732751" y="1349182"/>
            <a:ext cx="10515600" cy="4351338"/>
          </a:xfrm>
        </p:spPr>
        <p:txBody>
          <a:bodyPr vert="horz" lIns="91440" tIns="45720" rIns="91440" bIns="45720" rtlCol="0" anchor="t">
            <a:noAutofit/>
          </a:bodyPr>
          <a:lstStyle/>
          <a:p>
            <a:pPr marL="0" indent="0">
              <a:buNone/>
            </a:pPr>
            <a:endParaRPr lang="en-US"/>
          </a:p>
          <a:p>
            <a:pPr marL="0" indent="0" algn="r">
              <a:buNone/>
            </a:pPr>
            <a:endParaRPr lang="en-US" sz="1400">
              <a:latin typeface="Georgia Pro"/>
              <a:cs typeface="Calibri"/>
            </a:endParaRPr>
          </a:p>
          <a:p>
            <a:pPr marL="171450" indent="-171450"/>
            <a:r>
              <a:rPr lang="en-US" sz="1400" err="1">
                <a:latin typeface="Georgia Pro"/>
                <a:cs typeface="Calibri"/>
              </a:rPr>
              <a:t>Tilastotieteellisiä</a:t>
            </a:r>
            <a:r>
              <a:rPr lang="en-US" sz="1400">
                <a:latin typeface="Georgia Pro"/>
                <a:cs typeface="Calibri"/>
              </a:rPr>
              <a:t> </a:t>
            </a:r>
            <a:r>
              <a:rPr lang="en-US" sz="1400" err="1">
                <a:latin typeface="Georgia Pro"/>
                <a:cs typeface="Calibri"/>
              </a:rPr>
              <a:t>menetelmiä</a:t>
            </a:r>
            <a:r>
              <a:rPr lang="en-US" sz="1400">
                <a:latin typeface="Georgia Pro"/>
                <a:cs typeface="Calibri"/>
              </a:rPr>
              <a:t> on </a:t>
            </a:r>
            <a:r>
              <a:rPr lang="en-US" sz="1400" err="1">
                <a:latin typeface="Georgia Pro"/>
                <a:cs typeface="Calibri"/>
              </a:rPr>
              <a:t>kehitetty</a:t>
            </a:r>
            <a:r>
              <a:rPr lang="en-US" sz="1400">
                <a:latin typeface="Georgia Pro"/>
                <a:cs typeface="Calibri"/>
              </a:rPr>
              <a:t> </a:t>
            </a:r>
            <a:r>
              <a:rPr lang="en-US" sz="1400" err="1">
                <a:latin typeface="Georgia Pro"/>
                <a:cs typeface="Calibri"/>
              </a:rPr>
              <a:t>varta</a:t>
            </a:r>
            <a:r>
              <a:rPr lang="en-US" sz="1400">
                <a:latin typeface="Georgia Pro"/>
                <a:cs typeface="Calibri"/>
              </a:rPr>
              <a:t> </a:t>
            </a:r>
            <a:r>
              <a:rPr lang="en-US" sz="1400" err="1">
                <a:latin typeface="Georgia Pro"/>
                <a:cs typeface="Calibri"/>
              </a:rPr>
              <a:t>vasten</a:t>
            </a:r>
            <a:r>
              <a:rPr lang="en-US" sz="1400">
                <a:latin typeface="Georgia Pro"/>
                <a:cs typeface="Calibri"/>
              </a:rPr>
              <a:t> </a:t>
            </a:r>
            <a:r>
              <a:rPr lang="en-US" sz="1400" err="1">
                <a:latin typeface="Georgia Pro"/>
                <a:cs typeface="Calibri"/>
              </a:rPr>
              <a:t>tällaisia</a:t>
            </a:r>
            <a:r>
              <a:rPr lang="en-US" sz="1400">
                <a:latin typeface="Georgia Pro"/>
                <a:cs typeface="Calibri"/>
              </a:rPr>
              <a:t> </a:t>
            </a:r>
            <a:r>
              <a:rPr lang="en-US" sz="1400" err="1">
                <a:latin typeface="Georgia Pro"/>
                <a:cs typeface="Calibri"/>
              </a:rPr>
              <a:t>tarkoituksia</a:t>
            </a:r>
            <a:r>
              <a:rPr lang="en-US" sz="1400">
                <a:latin typeface="Georgia Pro"/>
                <a:cs typeface="Calibri"/>
              </a:rPr>
              <a:t> </a:t>
            </a:r>
            <a:r>
              <a:rPr lang="en-US" sz="1400" err="1">
                <a:latin typeface="Georgia Pro"/>
                <a:cs typeface="Calibri"/>
              </a:rPr>
              <a:t>edistämään</a:t>
            </a:r>
            <a:r>
              <a:rPr lang="en-US" sz="1400">
                <a:latin typeface="Georgia Pro"/>
                <a:cs typeface="Calibri"/>
              </a:rPr>
              <a:t> (</a:t>
            </a:r>
            <a:r>
              <a:rPr lang="en-US" sz="1400" err="1">
                <a:latin typeface="Georgia Pro"/>
                <a:cs typeface="Calibri"/>
              </a:rPr>
              <a:t>ei</a:t>
            </a:r>
            <a:r>
              <a:rPr lang="en-US" sz="1400">
                <a:latin typeface="Georgia Pro"/>
                <a:cs typeface="Calibri"/>
              </a:rPr>
              <a:t> </a:t>
            </a:r>
            <a:r>
              <a:rPr lang="en-US" sz="1400" err="1">
                <a:latin typeface="Georgia Pro"/>
                <a:cs typeface="Calibri"/>
              </a:rPr>
              <a:t>välttämättä</a:t>
            </a:r>
            <a:r>
              <a:rPr lang="en-US" sz="1400">
                <a:latin typeface="Georgia Pro"/>
                <a:cs typeface="Calibri"/>
              </a:rPr>
              <a:t> </a:t>
            </a:r>
            <a:r>
              <a:rPr lang="en-US" sz="1400" err="1">
                <a:latin typeface="Georgia Pro"/>
                <a:cs typeface="Calibri"/>
              </a:rPr>
              <a:t>tarkoita</a:t>
            </a:r>
            <a:r>
              <a:rPr lang="en-US" sz="1400">
                <a:latin typeface="Georgia Pro"/>
                <a:cs typeface="Calibri"/>
              </a:rPr>
              <a:t>, </a:t>
            </a:r>
            <a:r>
              <a:rPr lang="en-US" sz="1400" err="1">
                <a:latin typeface="Georgia Pro"/>
                <a:cs typeface="Calibri"/>
              </a:rPr>
              <a:t>että</a:t>
            </a:r>
            <a:r>
              <a:rPr lang="en-US" sz="1400">
                <a:latin typeface="Georgia Pro"/>
                <a:cs typeface="Calibri"/>
              </a:rPr>
              <a:t> </a:t>
            </a:r>
            <a:r>
              <a:rPr lang="en-US" sz="1400" err="1">
                <a:latin typeface="Georgia Pro"/>
                <a:cs typeface="Calibri"/>
              </a:rPr>
              <a:t>nykyisin</a:t>
            </a:r>
            <a:r>
              <a:rPr lang="en-US" sz="1400">
                <a:latin typeface="Georgia Pro"/>
                <a:cs typeface="Calibri"/>
              </a:rPr>
              <a:t> </a:t>
            </a:r>
            <a:r>
              <a:rPr lang="en-US" sz="1400" err="1">
                <a:latin typeface="Georgia Pro"/>
                <a:cs typeface="Calibri"/>
              </a:rPr>
              <a:t>tehtävä</a:t>
            </a:r>
            <a:r>
              <a:rPr lang="en-US" sz="1400">
                <a:latin typeface="Georgia Pro"/>
                <a:cs typeface="Calibri"/>
              </a:rPr>
              <a:t> </a:t>
            </a:r>
            <a:r>
              <a:rPr lang="en-US" sz="1400" err="1">
                <a:latin typeface="Georgia Pro"/>
                <a:cs typeface="Calibri"/>
              </a:rPr>
              <a:t>tilastollinen</a:t>
            </a:r>
            <a:r>
              <a:rPr lang="en-US" sz="1400">
                <a:latin typeface="Georgia Pro"/>
                <a:cs typeface="Calibri"/>
              </a:rPr>
              <a:t> </a:t>
            </a:r>
            <a:r>
              <a:rPr lang="en-US" sz="1400" err="1">
                <a:latin typeface="Georgia Pro"/>
                <a:cs typeface="Calibri"/>
              </a:rPr>
              <a:t>tutkimus</a:t>
            </a:r>
            <a:r>
              <a:rPr lang="en-US" sz="1400">
                <a:latin typeface="Georgia Pro"/>
                <a:cs typeface="Calibri"/>
              </a:rPr>
              <a:t> </a:t>
            </a:r>
            <a:r>
              <a:rPr lang="en-US" sz="1400" err="1">
                <a:latin typeface="Georgia Pro"/>
                <a:cs typeface="Calibri"/>
              </a:rPr>
              <a:t>olisi</a:t>
            </a:r>
            <a:r>
              <a:rPr lang="en-US" sz="1400">
                <a:latin typeface="Georgia Pro"/>
                <a:cs typeface="Calibri"/>
              </a:rPr>
              <a:t> </a:t>
            </a:r>
            <a:r>
              <a:rPr lang="en-US" sz="1400" err="1">
                <a:latin typeface="Georgia Pro"/>
                <a:cs typeface="Calibri"/>
              </a:rPr>
              <a:t>samanlaista</a:t>
            </a:r>
            <a:r>
              <a:rPr lang="en-US" sz="1400">
                <a:latin typeface="Georgia Pro"/>
                <a:cs typeface="Calibri"/>
              </a:rPr>
              <a:t>) </a:t>
            </a:r>
          </a:p>
          <a:p>
            <a:pPr marL="171450" indent="-171450"/>
            <a:r>
              <a:rPr lang="en-US" sz="1400" err="1">
                <a:latin typeface="Georgia Pro"/>
                <a:cs typeface="Calibri"/>
              </a:rPr>
              <a:t>Tilastotieteelliset</a:t>
            </a:r>
            <a:r>
              <a:rPr lang="en-US" sz="1400">
                <a:latin typeface="Georgia Pro"/>
                <a:cs typeface="Calibri"/>
              </a:rPr>
              <a:t> </a:t>
            </a:r>
            <a:r>
              <a:rPr lang="en-US" sz="1400" err="1">
                <a:latin typeface="Georgia Pro"/>
                <a:cs typeface="Calibri"/>
              </a:rPr>
              <a:t>menetelmät</a:t>
            </a:r>
            <a:r>
              <a:rPr lang="en-US" sz="1400">
                <a:latin typeface="Georgia Pro"/>
                <a:cs typeface="Calibri"/>
              </a:rPr>
              <a:t> </a:t>
            </a:r>
            <a:r>
              <a:rPr lang="en-US" sz="1400" err="1">
                <a:latin typeface="Georgia Pro"/>
                <a:cs typeface="Calibri"/>
              </a:rPr>
              <a:t>toivat</a:t>
            </a:r>
            <a:r>
              <a:rPr lang="en-US" sz="1400">
                <a:latin typeface="Georgia Pro"/>
                <a:cs typeface="Calibri"/>
              </a:rPr>
              <a:t> ja </a:t>
            </a:r>
            <a:r>
              <a:rPr lang="en-US" sz="1400" err="1">
                <a:latin typeface="Georgia Pro"/>
                <a:cs typeface="Calibri"/>
              </a:rPr>
              <a:t>tuovat</a:t>
            </a:r>
            <a:r>
              <a:rPr lang="en-US" sz="1400" b="1">
                <a:latin typeface="Georgia Pro"/>
                <a:cs typeface="Calibri"/>
              </a:rPr>
              <a:t> </a:t>
            </a:r>
            <a:r>
              <a:rPr lang="en-US" sz="1400" b="1" err="1">
                <a:latin typeface="Georgia Pro"/>
                <a:cs typeface="Calibri"/>
              </a:rPr>
              <a:t>objektiviteetin</a:t>
            </a:r>
            <a:r>
              <a:rPr lang="en-US" sz="1400" b="1">
                <a:latin typeface="Georgia Pro"/>
                <a:cs typeface="Calibri"/>
              </a:rPr>
              <a:t> </a:t>
            </a:r>
            <a:r>
              <a:rPr lang="en-US" sz="1400" b="1" err="1">
                <a:latin typeface="Georgia Pro"/>
                <a:cs typeface="Calibri"/>
              </a:rPr>
              <a:t>verhon</a:t>
            </a:r>
            <a:r>
              <a:rPr lang="en-US" sz="1400" b="1">
                <a:latin typeface="Georgia Pro"/>
                <a:cs typeface="Calibri"/>
              </a:rPr>
              <a:t> </a:t>
            </a:r>
            <a:r>
              <a:rPr lang="en-US" sz="1400" err="1">
                <a:latin typeface="Georgia Pro"/>
                <a:cs typeface="Calibri"/>
              </a:rPr>
              <a:t>tutkimustuloksille</a:t>
            </a:r>
            <a:r>
              <a:rPr lang="en-US" sz="1400">
                <a:latin typeface="Georgia Pro"/>
                <a:cs typeface="Calibri"/>
              </a:rPr>
              <a:t>. </a:t>
            </a:r>
            <a:r>
              <a:rPr lang="en-US" sz="1400" err="1">
                <a:latin typeface="Georgia Pro"/>
                <a:cs typeface="Calibri"/>
              </a:rPr>
              <a:t>Taustalla</a:t>
            </a:r>
            <a:r>
              <a:rPr lang="en-US" sz="1400">
                <a:latin typeface="Georgia Pro"/>
                <a:cs typeface="Calibri"/>
              </a:rPr>
              <a:t> </a:t>
            </a:r>
            <a:r>
              <a:rPr lang="en-US" sz="1400" err="1">
                <a:latin typeface="Georgia Pro"/>
                <a:cs typeface="Calibri"/>
              </a:rPr>
              <a:t>voi</a:t>
            </a:r>
            <a:r>
              <a:rPr lang="en-US" sz="1400">
                <a:latin typeface="Georgia Pro"/>
                <a:cs typeface="Calibri"/>
              </a:rPr>
              <a:t> </a:t>
            </a:r>
            <a:r>
              <a:rPr lang="en-US" sz="1400" err="1">
                <a:latin typeface="Georgia Pro"/>
                <a:cs typeface="Calibri"/>
              </a:rPr>
              <a:t>kuitenkin</a:t>
            </a:r>
            <a:r>
              <a:rPr lang="en-US" sz="1400">
                <a:latin typeface="Georgia Pro"/>
                <a:cs typeface="Calibri"/>
              </a:rPr>
              <a:t> olla </a:t>
            </a:r>
            <a:r>
              <a:rPr lang="en-US" sz="1400" err="1">
                <a:latin typeface="Georgia Pro"/>
                <a:cs typeface="Calibri"/>
              </a:rPr>
              <a:t>poliittisia</a:t>
            </a:r>
            <a:r>
              <a:rPr lang="en-US" sz="1400">
                <a:latin typeface="Georgia Pro"/>
                <a:cs typeface="Calibri"/>
              </a:rPr>
              <a:t> </a:t>
            </a:r>
            <a:r>
              <a:rPr lang="en-US" sz="1400" err="1">
                <a:latin typeface="Georgia Pro"/>
                <a:cs typeface="Calibri"/>
              </a:rPr>
              <a:t>vaikutteita</a:t>
            </a:r>
            <a:r>
              <a:rPr lang="en-US" sz="1400">
                <a:latin typeface="Georgia Pro"/>
                <a:cs typeface="Calibri"/>
              </a:rPr>
              <a:t>, </a:t>
            </a:r>
            <a:r>
              <a:rPr lang="en-US" sz="1400" err="1">
                <a:latin typeface="Georgia Pro"/>
                <a:cs typeface="Calibri"/>
              </a:rPr>
              <a:t>joita</a:t>
            </a:r>
            <a:r>
              <a:rPr lang="en-US" sz="1400">
                <a:latin typeface="Georgia Pro"/>
                <a:cs typeface="Calibri"/>
              </a:rPr>
              <a:t> </a:t>
            </a:r>
            <a:r>
              <a:rPr lang="en-US" sz="1400" err="1">
                <a:latin typeface="Georgia Pro"/>
                <a:cs typeface="Calibri"/>
              </a:rPr>
              <a:t>ei</a:t>
            </a:r>
            <a:r>
              <a:rPr lang="en-US" sz="1400">
                <a:latin typeface="Georgia Pro"/>
                <a:cs typeface="Calibri"/>
              </a:rPr>
              <a:t> </a:t>
            </a:r>
            <a:r>
              <a:rPr lang="en-US" sz="1400" err="1">
                <a:latin typeface="Georgia Pro"/>
                <a:cs typeface="Calibri"/>
              </a:rPr>
              <a:t>tehdä</a:t>
            </a:r>
            <a:r>
              <a:rPr lang="en-US" sz="1400">
                <a:latin typeface="Georgia Pro"/>
                <a:cs typeface="Calibri"/>
              </a:rPr>
              <a:t> </a:t>
            </a:r>
            <a:r>
              <a:rPr lang="en-US" sz="1400" err="1">
                <a:latin typeface="Georgia Pro"/>
                <a:cs typeface="Calibri"/>
              </a:rPr>
              <a:t>näkyviksi</a:t>
            </a:r>
            <a:r>
              <a:rPr lang="en-US" sz="1400">
                <a:latin typeface="Georgia Pro"/>
                <a:cs typeface="Calibri"/>
              </a:rPr>
              <a:t> </a:t>
            </a:r>
            <a:r>
              <a:rPr lang="en-US" sz="1400" err="1">
                <a:latin typeface="Georgia Pro"/>
                <a:cs typeface="Calibri"/>
              </a:rPr>
              <a:t>tulosten</a:t>
            </a:r>
            <a:r>
              <a:rPr lang="en-US" sz="1400">
                <a:latin typeface="Georgia Pro"/>
                <a:cs typeface="Calibri"/>
              </a:rPr>
              <a:t> </a:t>
            </a:r>
            <a:r>
              <a:rPr lang="en-US" sz="1400" err="1">
                <a:latin typeface="Georgia Pro"/>
                <a:cs typeface="Calibri"/>
              </a:rPr>
              <a:t>raportoinnissa</a:t>
            </a:r>
            <a:r>
              <a:rPr lang="en-US" sz="1400">
                <a:latin typeface="Georgia Pro"/>
                <a:cs typeface="Calibri"/>
              </a:rPr>
              <a:t> – </a:t>
            </a:r>
            <a:r>
              <a:rPr lang="en-US" sz="1400" err="1">
                <a:latin typeface="Georgia Pro"/>
                <a:cs typeface="Calibri"/>
              </a:rPr>
              <a:t>tutkijan</a:t>
            </a:r>
            <a:r>
              <a:rPr lang="en-US" sz="1400">
                <a:latin typeface="Georgia Pro"/>
                <a:cs typeface="Calibri"/>
              </a:rPr>
              <a:t> </a:t>
            </a:r>
            <a:r>
              <a:rPr lang="en-US" sz="1400" err="1">
                <a:latin typeface="Georgia Pro"/>
                <a:cs typeface="Calibri"/>
              </a:rPr>
              <a:t>valta</a:t>
            </a:r>
            <a:r>
              <a:rPr lang="en-US" sz="1400">
                <a:latin typeface="Georgia Pro"/>
                <a:cs typeface="Calibri"/>
              </a:rPr>
              <a:t> ja </a:t>
            </a:r>
            <a:r>
              <a:rPr lang="en-US" sz="1400" err="1">
                <a:latin typeface="Georgia Pro"/>
                <a:cs typeface="Calibri"/>
              </a:rPr>
              <a:t>vastuu</a:t>
            </a:r>
            <a:r>
              <a:rPr lang="en-US" sz="1400">
                <a:latin typeface="Georgia Pro"/>
                <a:cs typeface="Calibri"/>
              </a:rPr>
              <a:t> </a:t>
            </a:r>
          </a:p>
          <a:p>
            <a:pPr marL="171450" indent="-171450"/>
            <a:endParaRPr lang="en-US" sz="1400">
              <a:latin typeface="Georgia Pro"/>
              <a:cs typeface="Calibri"/>
            </a:endParaRPr>
          </a:p>
          <a:p>
            <a:pPr marL="171450" indent="-171450"/>
            <a:r>
              <a:rPr lang="en-US" sz="1400" err="1">
                <a:latin typeface="Georgia Pro"/>
                <a:cs typeface="Calibri"/>
              </a:rPr>
              <a:t>Numeroiden</a:t>
            </a:r>
            <a:r>
              <a:rPr lang="en-US" sz="1400">
                <a:latin typeface="Georgia Pro"/>
                <a:cs typeface="Calibri"/>
              </a:rPr>
              <a:t>, </a:t>
            </a:r>
            <a:r>
              <a:rPr lang="en-US" sz="1400" err="1">
                <a:latin typeface="Georgia Pro"/>
                <a:cs typeface="Calibri"/>
              </a:rPr>
              <a:t>tilastojen</a:t>
            </a:r>
            <a:r>
              <a:rPr lang="en-US" sz="1400">
                <a:latin typeface="Georgia Pro"/>
                <a:cs typeface="Calibri"/>
              </a:rPr>
              <a:t> ja </a:t>
            </a:r>
            <a:r>
              <a:rPr lang="en-US" sz="1400" err="1">
                <a:latin typeface="Georgia Pro"/>
                <a:cs typeface="Calibri"/>
              </a:rPr>
              <a:t>datan</a:t>
            </a:r>
            <a:r>
              <a:rPr lang="en-US" sz="1400">
                <a:latin typeface="Georgia Pro"/>
                <a:cs typeface="Calibri"/>
              </a:rPr>
              <a:t> </a:t>
            </a:r>
            <a:r>
              <a:rPr lang="en-US" sz="1400" err="1">
                <a:latin typeface="Georgia Pro"/>
                <a:cs typeface="Calibri"/>
              </a:rPr>
              <a:t>rooli</a:t>
            </a:r>
            <a:r>
              <a:rPr lang="en-US" sz="1400">
                <a:latin typeface="Georgia Pro"/>
                <a:cs typeface="Calibri"/>
              </a:rPr>
              <a:t> </a:t>
            </a:r>
            <a:r>
              <a:rPr lang="en-US" sz="1400" err="1">
                <a:latin typeface="Georgia Pro"/>
                <a:cs typeface="Calibri"/>
              </a:rPr>
              <a:t>yhteiskunnassa</a:t>
            </a:r>
            <a:r>
              <a:rPr lang="en-US" sz="1400">
                <a:latin typeface="Georgia Pro"/>
                <a:cs typeface="Calibri"/>
              </a:rPr>
              <a:t>: </a:t>
            </a:r>
            <a:r>
              <a:rPr lang="en-US" sz="1400" err="1">
                <a:latin typeface="Georgia Pro"/>
                <a:cs typeface="Calibri"/>
              </a:rPr>
              <a:t>objektiviteetin</a:t>
            </a:r>
            <a:r>
              <a:rPr lang="en-US" sz="1400">
                <a:latin typeface="Georgia Pro"/>
                <a:cs typeface="Calibri"/>
              </a:rPr>
              <a:t> </a:t>
            </a:r>
            <a:r>
              <a:rPr lang="en-US" sz="1400" err="1">
                <a:latin typeface="Georgia Pro"/>
                <a:cs typeface="Calibri"/>
              </a:rPr>
              <a:t>luominen</a:t>
            </a:r>
            <a:r>
              <a:rPr lang="en-US" sz="1400">
                <a:latin typeface="Georgia Pro"/>
                <a:cs typeface="Calibri"/>
              </a:rPr>
              <a:t> </a:t>
            </a:r>
            <a:r>
              <a:rPr lang="en-US" sz="1400" err="1">
                <a:latin typeface="Georgia Pro"/>
                <a:cs typeface="Calibri"/>
              </a:rPr>
              <a:t>numeroiden</a:t>
            </a:r>
            <a:r>
              <a:rPr lang="en-US" sz="1400">
                <a:latin typeface="Georgia Pro"/>
                <a:cs typeface="Calibri"/>
              </a:rPr>
              <a:t> ja </a:t>
            </a:r>
            <a:r>
              <a:rPr lang="en-US" sz="1400" err="1">
                <a:latin typeface="Georgia Pro"/>
                <a:cs typeface="Calibri"/>
              </a:rPr>
              <a:t>datan</a:t>
            </a:r>
            <a:r>
              <a:rPr lang="en-US" sz="1400">
                <a:latin typeface="Georgia Pro"/>
                <a:cs typeface="Calibri"/>
              </a:rPr>
              <a:t> </a:t>
            </a:r>
            <a:r>
              <a:rPr lang="en-US" sz="1400" err="1">
                <a:latin typeface="Georgia Pro"/>
                <a:cs typeface="Calibri"/>
              </a:rPr>
              <a:t>kautta</a:t>
            </a:r>
            <a:endParaRPr lang="en-US" sz="1400">
              <a:latin typeface="Georgia Pro"/>
              <a:cs typeface="Calibri"/>
            </a:endParaRPr>
          </a:p>
        </p:txBody>
      </p:sp>
    </p:spTree>
    <p:extLst>
      <p:ext uri="{BB962C8B-B14F-4D97-AF65-F5344CB8AC3E}">
        <p14:creationId xmlns:p14="http://schemas.microsoft.com/office/powerpoint/2010/main" val="40625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7BC4626-7C23-B55C-35D4-91ED3BD5AC36}"/>
              </a:ext>
            </a:extLst>
          </p:cNvPr>
          <p:cNvSpPr>
            <a:spLocks noGrp="1"/>
          </p:cNvSpPr>
          <p:nvPr>
            <p:ph type="title"/>
          </p:nvPr>
        </p:nvSpPr>
        <p:spPr>
          <a:xfrm>
            <a:off x="905933" y="365125"/>
            <a:ext cx="5319769" cy="1342497"/>
          </a:xfrm>
        </p:spPr>
        <p:txBody>
          <a:bodyPr>
            <a:normAutofit/>
          </a:bodyPr>
          <a:lstStyle/>
          <a:p>
            <a:r>
              <a:rPr lang="en-US" sz="2800" err="1">
                <a:latin typeface="Georgia Pro"/>
                <a:cs typeface="Calibri Light"/>
              </a:rPr>
              <a:t>Esimerkkejä</a:t>
            </a:r>
            <a:r>
              <a:rPr lang="en-US" sz="2800">
                <a:latin typeface="Georgia Pro"/>
                <a:cs typeface="Calibri Light"/>
              </a:rPr>
              <a:t> </a:t>
            </a:r>
            <a:r>
              <a:rPr lang="en-US" sz="2800" err="1">
                <a:latin typeface="Georgia Pro"/>
                <a:cs typeface="Calibri Light"/>
              </a:rPr>
              <a:t>positionaalisuudesta</a:t>
            </a:r>
            <a:r>
              <a:rPr lang="en-US" sz="2800">
                <a:latin typeface="Georgia Pro"/>
                <a:cs typeface="Calibri Light"/>
              </a:rPr>
              <a:t> </a:t>
            </a:r>
            <a:r>
              <a:rPr lang="en-US" sz="2800" err="1">
                <a:latin typeface="Georgia Pro"/>
                <a:cs typeface="Calibri Light"/>
              </a:rPr>
              <a:t>käytännössä</a:t>
            </a:r>
            <a:r>
              <a:rPr lang="en-US" sz="2800">
                <a:latin typeface="Georgia Pro"/>
                <a:cs typeface="Calibri Light"/>
              </a:rPr>
              <a:t> </a:t>
            </a:r>
            <a:r>
              <a:rPr lang="en-US" sz="2800" err="1">
                <a:latin typeface="Georgia Pro"/>
                <a:cs typeface="Calibri Light"/>
              </a:rPr>
              <a:t>nykyään</a:t>
            </a:r>
            <a:r>
              <a:rPr lang="en-US" sz="2800">
                <a:latin typeface="Georgia Pro"/>
                <a:cs typeface="Calibri Light"/>
              </a:rPr>
              <a:t> </a:t>
            </a:r>
            <a:endParaRPr lang="en-US" sz="2800">
              <a:latin typeface="Georgia Pro"/>
            </a:endParaRPr>
          </a:p>
        </p:txBody>
      </p:sp>
      <p:sp>
        <p:nvSpPr>
          <p:cNvPr id="3" name="Content Placeholder 2">
            <a:extLst>
              <a:ext uri="{FF2B5EF4-FFF2-40B4-BE49-F238E27FC236}">
                <a16:creationId xmlns:a16="http://schemas.microsoft.com/office/drawing/2014/main" id="{99688D8D-13D6-40EF-2B76-E1704DC79184}"/>
              </a:ext>
            </a:extLst>
          </p:cNvPr>
          <p:cNvSpPr>
            <a:spLocks noGrp="1"/>
          </p:cNvSpPr>
          <p:nvPr>
            <p:ph idx="1"/>
          </p:nvPr>
        </p:nvSpPr>
        <p:spPr>
          <a:xfrm>
            <a:off x="838200" y="1825625"/>
            <a:ext cx="5387502" cy="4351338"/>
          </a:xfrm>
        </p:spPr>
        <p:txBody>
          <a:bodyPr vert="horz" lIns="91440" tIns="45720" rIns="91440" bIns="45720" rtlCol="0">
            <a:normAutofit/>
          </a:bodyPr>
          <a:lstStyle/>
          <a:p>
            <a:endParaRPr lang="en-US">
              <a:ea typeface="+mn-lt"/>
              <a:cs typeface="+mn-lt"/>
            </a:endParaRPr>
          </a:p>
          <a:p>
            <a:pPr marL="0" indent="0">
              <a:buNone/>
            </a:pPr>
            <a:endParaRPr lang="en-US">
              <a:ea typeface="+mn-lt"/>
              <a:cs typeface="+mn-lt"/>
            </a:endParaRPr>
          </a:p>
          <a:p>
            <a:endParaRPr lang="en-US">
              <a:cs typeface="Calibri"/>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cs typeface="Calibri"/>
            </a:endParaRPr>
          </a:p>
        </p:txBody>
      </p:sp>
      <p:pic>
        <p:nvPicPr>
          <p:cNvPr id="4" name="Picture 3" descr="British Doctor Andrew Wakefield (C) stands with his wife Carmel as he addresses the media.">
            <a:extLst>
              <a:ext uri="{FF2B5EF4-FFF2-40B4-BE49-F238E27FC236}">
                <a16:creationId xmlns:a16="http://schemas.microsoft.com/office/drawing/2014/main" id="{9592CACA-5B6F-4E66-10EE-F835B8A10E57}"/>
              </a:ext>
            </a:extLst>
          </p:cNvPr>
          <p:cNvPicPr>
            <a:picLocks noChangeAspect="1"/>
          </p:cNvPicPr>
          <p:nvPr/>
        </p:nvPicPr>
        <p:blipFill rotWithShape="1">
          <a:blip r:embed="rId2"/>
          <a:srcRect l="12539" r="20864"/>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CC9DB2E-7380-80FC-C8E3-0E0827CA0AE9}"/>
              </a:ext>
            </a:extLst>
          </p:cNvPr>
          <p:cNvSpPr txBox="1"/>
          <p:nvPr/>
        </p:nvSpPr>
        <p:spPr>
          <a:xfrm>
            <a:off x="905825" y="1829045"/>
            <a:ext cx="5117796"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latin typeface="Georgia Pro"/>
                <a:cs typeface="Calibri"/>
              </a:rPr>
              <a:t>Andrew Wakefield, </a:t>
            </a:r>
            <a:r>
              <a:rPr lang="en-US" sz="1400" err="1">
                <a:latin typeface="Georgia Pro"/>
                <a:cs typeface="Calibri"/>
              </a:rPr>
              <a:t>jonka</a:t>
            </a:r>
            <a:r>
              <a:rPr lang="en-US" sz="1400">
                <a:latin typeface="Georgia Pro"/>
                <a:cs typeface="Calibri"/>
              </a:rPr>
              <a:t> </a:t>
            </a:r>
            <a:r>
              <a:rPr lang="en-US" sz="1400" err="1">
                <a:latin typeface="Georgia Pro"/>
                <a:cs typeface="Calibri"/>
              </a:rPr>
              <a:t>lääketieteelliset</a:t>
            </a:r>
            <a:r>
              <a:rPr lang="en-US" sz="1400">
                <a:latin typeface="Georgia Pro"/>
                <a:cs typeface="Calibri"/>
              </a:rPr>
              <a:t> </a:t>
            </a:r>
            <a:r>
              <a:rPr lang="en-US" sz="1400" err="1">
                <a:latin typeface="Georgia Pro"/>
                <a:cs typeface="Calibri"/>
              </a:rPr>
              <a:t>tutkimukset</a:t>
            </a:r>
            <a:r>
              <a:rPr lang="en-US" sz="1400">
                <a:latin typeface="Georgia Pro"/>
                <a:cs typeface="Calibri"/>
              </a:rPr>
              <a:t> </a:t>
            </a:r>
            <a:r>
              <a:rPr lang="en-US" sz="1400" err="1">
                <a:latin typeface="Georgia Pro"/>
                <a:cs typeface="Calibri"/>
              </a:rPr>
              <a:t>väittivät</a:t>
            </a:r>
            <a:r>
              <a:rPr lang="en-US" sz="1400">
                <a:latin typeface="Georgia Pro"/>
                <a:cs typeface="Calibri"/>
              </a:rPr>
              <a:t> </a:t>
            </a:r>
            <a:r>
              <a:rPr lang="en-US" sz="1400" err="1">
                <a:latin typeface="Georgia Pro"/>
                <a:cs typeface="Calibri"/>
              </a:rPr>
              <a:t>rokotteiden</a:t>
            </a:r>
            <a:r>
              <a:rPr lang="en-US" sz="1400">
                <a:latin typeface="Georgia Pro"/>
                <a:cs typeface="Calibri"/>
              </a:rPr>
              <a:t> ja </a:t>
            </a:r>
            <a:r>
              <a:rPr lang="en-US" sz="1400" err="1">
                <a:latin typeface="Georgia Pro"/>
                <a:cs typeface="Calibri"/>
              </a:rPr>
              <a:t>autismin</a:t>
            </a:r>
            <a:r>
              <a:rPr lang="en-US" sz="1400">
                <a:latin typeface="Georgia Pro"/>
                <a:cs typeface="Calibri"/>
              </a:rPr>
              <a:t> </a:t>
            </a:r>
            <a:r>
              <a:rPr lang="en-US" sz="1400" err="1">
                <a:latin typeface="Georgia Pro"/>
                <a:cs typeface="Calibri"/>
              </a:rPr>
              <a:t>välillä</a:t>
            </a:r>
            <a:r>
              <a:rPr lang="en-US" sz="1400">
                <a:latin typeface="Georgia Pro"/>
                <a:cs typeface="Calibri"/>
              </a:rPr>
              <a:t> </a:t>
            </a:r>
            <a:r>
              <a:rPr lang="en-US" sz="1400" err="1">
                <a:latin typeface="Georgia Pro"/>
                <a:cs typeface="Calibri"/>
              </a:rPr>
              <a:t>olevan</a:t>
            </a:r>
            <a:r>
              <a:rPr lang="en-US" sz="1400">
                <a:latin typeface="Georgia Pro"/>
                <a:cs typeface="Calibri"/>
              </a:rPr>
              <a:t> </a:t>
            </a:r>
            <a:r>
              <a:rPr lang="en-US" sz="1400" err="1">
                <a:latin typeface="Georgia Pro"/>
                <a:cs typeface="Calibri"/>
              </a:rPr>
              <a:t>yhteys</a:t>
            </a:r>
            <a:endParaRPr lang="en-US" sz="1400">
              <a:latin typeface="Georgia Pro"/>
            </a:endParaRPr>
          </a:p>
          <a:p>
            <a:endParaRPr lang="en-US" sz="1400">
              <a:latin typeface="Georgia Pro"/>
              <a:cs typeface="Calibri"/>
            </a:endParaRPr>
          </a:p>
          <a:p>
            <a:r>
              <a:rPr lang="en-US" sz="1400">
                <a:latin typeface="Georgia Pro"/>
                <a:cs typeface="Calibri"/>
              </a:rPr>
              <a:t>"</a:t>
            </a:r>
            <a:r>
              <a:rPr lang="en-US" sz="1400">
                <a:latin typeface="Georgia Pro"/>
                <a:ea typeface="+mn-lt"/>
                <a:cs typeface="+mn-lt"/>
              </a:rPr>
              <a:t>Despite the small sample size (</a:t>
            </a:r>
            <a:r>
              <a:rPr lang="en-US" sz="1400" i="1">
                <a:latin typeface="Georgia Pro"/>
                <a:ea typeface="+mn-lt"/>
                <a:cs typeface="+mn-lt"/>
              </a:rPr>
              <a:t>n</a:t>
            </a:r>
            <a:r>
              <a:rPr lang="en-US" sz="1400">
                <a:latin typeface="Georgia Pro"/>
                <a:ea typeface="+mn-lt"/>
                <a:cs typeface="+mn-lt"/>
              </a:rPr>
              <a:t>=12), the uncontrolled design, and the speculative nature of the conclusions, the paper received wide publicity, and MMR vaccination rates began to drop because parents were concerned about the risk of autism after vaccination."</a:t>
            </a:r>
          </a:p>
          <a:p>
            <a:pPr algn="r"/>
            <a:r>
              <a:rPr lang="en-US" sz="1400">
                <a:latin typeface="Georgia Pro"/>
                <a:cs typeface="Calibri"/>
              </a:rPr>
              <a:t>     </a:t>
            </a:r>
            <a:r>
              <a:rPr lang="en-US" sz="1100">
                <a:latin typeface="Georgia Pro"/>
                <a:ea typeface="+mn-lt"/>
                <a:cs typeface="+mn-lt"/>
              </a:rPr>
              <a:t>Sathyanarayana Rao, Ts, and Chittaranjan Andrade. “The MMR Vaccine and Autism: Sensation, Refutation, Retraction, and Fraud.” </a:t>
            </a:r>
            <a:r>
              <a:rPr lang="en-US" sz="1100" i="1">
                <a:latin typeface="Georgia Pro"/>
                <a:ea typeface="+mn-lt"/>
                <a:cs typeface="+mn-lt"/>
              </a:rPr>
              <a:t>Indian Journal of Psychiatry</a:t>
            </a:r>
            <a:r>
              <a:rPr lang="en-US" sz="1100">
                <a:latin typeface="Georgia Pro"/>
                <a:ea typeface="+mn-lt"/>
                <a:cs typeface="+mn-lt"/>
              </a:rPr>
              <a:t>, vol. 53, no. 2, 2011, p. 95, </a:t>
            </a:r>
            <a:r>
              <a:rPr lang="en-US" sz="1100">
                <a:latin typeface="Georgia Pro"/>
                <a:ea typeface="+mn-lt"/>
                <a:cs typeface="+mn-lt"/>
                <a:hlinkClick r:id="rId3"/>
              </a:rPr>
              <a:t>https://doi.org/10.4103/0019-5545.82529</a:t>
            </a:r>
            <a:r>
              <a:rPr lang="en-US" sz="1100">
                <a:latin typeface="Georgia Pro"/>
                <a:ea typeface="+mn-lt"/>
                <a:cs typeface="+mn-lt"/>
              </a:rPr>
              <a:t>.</a:t>
            </a:r>
            <a:endParaRPr lang="en-US" sz="1100">
              <a:latin typeface="Georgia Pro"/>
              <a:cs typeface="Calibri"/>
            </a:endParaRPr>
          </a:p>
          <a:p>
            <a:pPr algn="r"/>
            <a:endParaRPr lang="en-US" sz="1100">
              <a:latin typeface="Georgia Pro"/>
              <a:cs typeface="Calibri"/>
            </a:endParaRPr>
          </a:p>
          <a:p>
            <a:pPr marL="285750" indent="-285750">
              <a:buFont typeface="Arial"/>
              <a:buChar char="•"/>
            </a:pPr>
            <a:r>
              <a:rPr lang="en-US" sz="1400" err="1">
                <a:latin typeface="Georgia Pro"/>
                <a:cs typeface="Calibri"/>
              </a:rPr>
              <a:t>Tulokset</a:t>
            </a:r>
            <a:r>
              <a:rPr lang="en-US" sz="1400">
                <a:latin typeface="Georgia Pro"/>
                <a:cs typeface="Calibri"/>
              </a:rPr>
              <a:t> on </a:t>
            </a:r>
            <a:r>
              <a:rPr lang="en-US" sz="1400" err="1">
                <a:latin typeface="Georgia Pro"/>
                <a:cs typeface="Calibri"/>
              </a:rPr>
              <a:t>myöhemmin</a:t>
            </a:r>
            <a:r>
              <a:rPr lang="en-US" sz="1400">
                <a:latin typeface="Georgia Pro"/>
                <a:cs typeface="Calibri"/>
              </a:rPr>
              <a:t> </a:t>
            </a:r>
            <a:r>
              <a:rPr lang="en-US" sz="1400" err="1">
                <a:latin typeface="Georgia Pro"/>
                <a:cs typeface="Calibri"/>
              </a:rPr>
              <a:t>kumottu</a:t>
            </a:r>
            <a:r>
              <a:rPr lang="en-US" sz="1400">
                <a:latin typeface="Georgia Pro"/>
                <a:cs typeface="Calibri"/>
              </a:rPr>
              <a:t> ja </a:t>
            </a:r>
            <a:r>
              <a:rPr lang="en-US" sz="1400" err="1">
                <a:latin typeface="Georgia Pro"/>
                <a:cs typeface="Calibri"/>
              </a:rPr>
              <a:t>julkaisu</a:t>
            </a:r>
            <a:r>
              <a:rPr lang="en-US" sz="1400">
                <a:latin typeface="Georgia Pro"/>
                <a:cs typeface="Calibri"/>
              </a:rPr>
              <a:t> </a:t>
            </a:r>
            <a:r>
              <a:rPr lang="en-US" sz="1400" err="1">
                <a:latin typeface="Georgia Pro"/>
                <a:cs typeface="Calibri"/>
              </a:rPr>
              <a:t>vedetty</a:t>
            </a:r>
            <a:r>
              <a:rPr lang="en-US" sz="1400">
                <a:latin typeface="Georgia Pro"/>
                <a:cs typeface="Calibri"/>
              </a:rPr>
              <a:t> pois</a:t>
            </a:r>
          </a:p>
          <a:p>
            <a:pPr marL="285750" indent="-285750">
              <a:buFont typeface="Arial"/>
              <a:buChar char="•"/>
            </a:pPr>
            <a:r>
              <a:rPr lang="en-US" sz="1400" err="1">
                <a:latin typeface="Georgia Pro"/>
                <a:cs typeface="Calibri"/>
              </a:rPr>
              <a:t>Tutkimuksella</a:t>
            </a:r>
            <a:r>
              <a:rPr lang="en-US" sz="1400">
                <a:latin typeface="Georgia Pro"/>
                <a:cs typeface="Calibri"/>
              </a:rPr>
              <a:t> </a:t>
            </a:r>
            <a:r>
              <a:rPr lang="en-US" sz="1400" err="1">
                <a:latin typeface="Georgia Pro"/>
                <a:cs typeface="Calibri"/>
              </a:rPr>
              <a:t>voidaan</a:t>
            </a:r>
            <a:r>
              <a:rPr lang="en-US" sz="1400">
                <a:latin typeface="Georgia Pro"/>
                <a:cs typeface="Calibri"/>
              </a:rPr>
              <a:t> </a:t>
            </a:r>
            <a:r>
              <a:rPr lang="en-US" sz="1400" err="1">
                <a:latin typeface="Georgia Pro"/>
                <a:cs typeface="Calibri"/>
              </a:rPr>
              <a:t>legitimoida</a:t>
            </a:r>
            <a:r>
              <a:rPr lang="en-US" sz="1400">
                <a:latin typeface="Georgia Pro"/>
                <a:cs typeface="Calibri"/>
              </a:rPr>
              <a:t> </a:t>
            </a:r>
            <a:r>
              <a:rPr lang="en-US" sz="1400" err="1">
                <a:latin typeface="Georgia Pro"/>
                <a:cs typeface="Calibri"/>
              </a:rPr>
              <a:t>omia</a:t>
            </a:r>
            <a:r>
              <a:rPr lang="en-US" sz="1400">
                <a:latin typeface="Georgia Pro"/>
                <a:cs typeface="Calibri"/>
              </a:rPr>
              <a:t> </a:t>
            </a:r>
            <a:r>
              <a:rPr lang="en-US" sz="1400" err="1">
                <a:latin typeface="Georgia Pro"/>
                <a:cs typeface="Calibri"/>
              </a:rPr>
              <a:t>tarkoitusperiä</a:t>
            </a:r>
            <a:r>
              <a:rPr lang="en-US" sz="1400">
                <a:latin typeface="Georgia Pro"/>
                <a:cs typeface="Calibri"/>
              </a:rPr>
              <a:t>. </a:t>
            </a:r>
            <a:r>
              <a:rPr lang="en-US" sz="1400" err="1">
                <a:latin typeface="Georgia Pro"/>
                <a:cs typeface="Calibri"/>
              </a:rPr>
              <a:t>Nämä</a:t>
            </a:r>
            <a:r>
              <a:rPr lang="en-US" sz="1400">
                <a:latin typeface="Georgia Pro"/>
                <a:cs typeface="Calibri"/>
              </a:rPr>
              <a:t> </a:t>
            </a:r>
            <a:r>
              <a:rPr lang="en-US" sz="1400" err="1">
                <a:latin typeface="Georgia Pro"/>
                <a:cs typeface="Calibri"/>
              </a:rPr>
              <a:t>tarkoitusperät</a:t>
            </a:r>
            <a:r>
              <a:rPr lang="en-US" sz="1400">
                <a:latin typeface="Georgia Pro"/>
                <a:cs typeface="Calibri"/>
              </a:rPr>
              <a:t> </a:t>
            </a:r>
            <a:r>
              <a:rPr lang="en-US" sz="1400" err="1">
                <a:latin typeface="Georgia Pro"/>
                <a:cs typeface="Calibri"/>
              </a:rPr>
              <a:t>eivät</a:t>
            </a:r>
            <a:r>
              <a:rPr lang="en-US" sz="1400">
                <a:latin typeface="Georgia Pro"/>
                <a:cs typeface="Calibri"/>
              </a:rPr>
              <a:t> </a:t>
            </a:r>
            <a:r>
              <a:rPr lang="en-US" sz="1400" err="1">
                <a:latin typeface="Georgia Pro"/>
                <a:cs typeface="Calibri"/>
              </a:rPr>
              <a:t>aina</a:t>
            </a:r>
            <a:r>
              <a:rPr lang="en-US" sz="1400">
                <a:latin typeface="Georgia Pro"/>
                <a:cs typeface="Calibri"/>
              </a:rPr>
              <a:t> ole </a:t>
            </a:r>
            <a:r>
              <a:rPr lang="en-US" sz="1400" err="1">
                <a:latin typeface="Georgia Pro"/>
                <a:cs typeface="Calibri"/>
              </a:rPr>
              <a:t>läpinäkyviä</a:t>
            </a:r>
            <a:r>
              <a:rPr lang="en-US" sz="1400">
                <a:latin typeface="Georgia Pro"/>
                <a:cs typeface="Calibri"/>
              </a:rPr>
              <a:t> </a:t>
            </a:r>
            <a:r>
              <a:rPr lang="en-US" sz="1400" err="1">
                <a:latin typeface="Georgia Pro"/>
                <a:cs typeface="Calibri"/>
              </a:rPr>
              <a:t>julkaisuissa</a:t>
            </a:r>
            <a:r>
              <a:rPr lang="en-US" sz="1400">
                <a:latin typeface="Georgia Pro"/>
                <a:cs typeface="Calibri"/>
              </a:rPr>
              <a:t>.  </a:t>
            </a:r>
          </a:p>
          <a:p>
            <a:pPr marL="285750" indent="-285750">
              <a:buFont typeface="Arial"/>
              <a:buChar char="•"/>
            </a:pPr>
            <a:endParaRPr lang="en-US" sz="1400">
              <a:latin typeface="Georgia Pro"/>
              <a:cs typeface="Calibri"/>
            </a:endParaRPr>
          </a:p>
          <a:p>
            <a:pPr marL="285750" indent="-285750">
              <a:buFont typeface="Arial"/>
              <a:buChar char="•"/>
            </a:pPr>
            <a:r>
              <a:rPr lang="en-US" sz="1400">
                <a:latin typeface="Georgia Pro"/>
                <a:cs typeface="Calibri"/>
              </a:rPr>
              <a:t>--&gt;mm. otoskoon </a:t>
            </a:r>
            <a:r>
              <a:rPr lang="en-US" sz="1400" err="1">
                <a:latin typeface="Georgia Pro"/>
                <a:cs typeface="Calibri"/>
              </a:rPr>
              <a:t>rajoitteet</a:t>
            </a:r>
            <a:r>
              <a:rPr lang="en-US" sz="1400">
                <a:latin typeface="Georgia Pro"/>
                <a:cs typeface="Calibri"/>
              </a:rPr>
              <a:t> ja </a:t>
            </a:r>
            <a:r>
              <a:rPr lang="en-US" sz="1400" err="1">
                <a:latin typeface="Georgia Pro"/>
                <a:cs typeface="Calibri"/>
              </a:rPr>
              <a:t>yleistettävyys</a:t>
            </a:r>
            <a:r>
              <a:rPr lang="en-US" sz="1400">
                <a:latin typeface="Georgia Pro"/>
                <a:cs typeface="Calibri"/>
              </a:rPr>
              <a:t> </a:t>
            </a:r>
          </a:p>
        </p:txBody>
      </p:sp>
    </p:spTree>
    <p:extLst>
      <p:ext uri="{BB962C8B-B14F-4D97-AF65-F5344CB8AC3E}">
        <p14:creationId xmlns:p14="http://schemas.microsoft.com/office/powerpoint/2010/main" val="177668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F6BF5DA-F31C-26DB-4451-7A8B77944EB7}"/>
              </a:ext>
            </a:extLst>
          </p:cNvPr>
          <p:cNvSpPr>
            <a:spLocks noGrp="1"/>
          </p:cNvSpPr>
          <p:nvPr>
            <p:ph type="title"/>
          </p:nvPr>
        </p:nvSpPr>
        <p:spPr>
          <a:xfrm>
            <a:off x="838200" y="365125"/>
            <a:ext cx="5387502" cy="1325563"/>
          </a:xfrm>
        </p:spPr>
        <p:txBody>
          <a:bodyPr>
            <a:normAutofit/>
          </a:bodyPr>
          <a:lstStyle/>
          <a:p>
            <a:r>
              <a:rPr lang="en-US" sz="2800" err="1">
                <a:latin typeface="Georgia Pro"/>
                <a:ea typeface="+mj-lt"/>
                <a:cs typeface="+mj-lt"/>
              </a:rPr>
              <a:t>Esimerkkejä</a:t>
            </a:r>
            <a:r>
              <a:rPr lang="en-US" sz="2800">
                <a:latin typeface="Georgia Pro"/>
                <a:ea typeface="+mj-lt"/>
                <a:cs typeface="+mj-lt"/>
              </a:rPr>
              <a:t> </a:t>
            </a:r>
            <a:r>
              <a:rPr lang="en-US" sz="2800" err="1">
                <a:latin typeface="Georgia Pro"/>
                <a:ea typeface="+mj-lt"/>
                <a:cs typeface="+mj-lt"/>
              </a:rPr>
              <a:t>positionaalisuudesta</a:t>
            </a:r>
            <a:r>
              <a:rPr lang="en-US" sz="2800">
                <a:latin typeface="Georgia Pro"/>
                <a:ea typeface="+mj-lt"/>
                <a:cs typeface="+mj-lt"/>
              </a:rPr>
              <a:t> </a:t>
            </a:r>
            <a:r>
              <a:rPr lang="en-US" sz="2800" err="1">
                <a:latin typeface="Georgia Pro"/>
                <a:ea typeface="+mj-lt"/>
                <a:cs typeface="+mj-lt"/>
              </a:rPr>
              <a:t>käytännössä</a:t>
            </a:r>
            <a:r>
              <a:rPr lang="en-US" sz="2800">
                <a:latin typeface="Georgia Pro"/>
                <a:ea typeface="+mj-lt"/>
                <a:cs typeface="+mj-lt"/>
              </a:rPr>
              <a:t> </a:t>
            </a:r>
            <a:r>
              <a:rPr lang="en-US" sz="2800" err="1">
                <a:latin typeface="Georgia Pro"/>
                <a:ea typeface="+mj-lt"/>
                <a:cs typeface="+mj-lt"/>
              </a:rPr>
              <a:t>nykyään</a:t>
            </a:r>
            <a:r>
              <a:rPr lang="en-US" sz="2800">
                <a:latin typeface="Georgia Pro"/>
                <a:ea typeface="+mj-lt"/>
                <a:cs typeface="+mj-lt"/>
              </a:rPr>
              <a:t> </a:t>
            </a:r>
            <a:endParaRPr lang="en-US" sz="2800">
              <a:latin typeface="Georgia Pro"/>
            </a:endParaRPr>
          </a:p>
        </p:txBody>
      </p:sp>
      <p:sp>
        <p:nvSpPr>
          <p:cNvPr id="8" name="Content Placeholder 7">
            <a:extLst>
              <a:ext uri="{FF2B5EF4-FFF2-40B4-BE49-F238E27FC236}">
                <a16:creationId xmlns:a16="http://schemas.microsoft.com/office/drawing/2014/main" id="{D4E679FA-B15F-D2B6-3FF4-98E1915A5A04}"/>
              </a:ext>
            </a:extLst>
          </p:cNvPr>
          <p:cNvSpPr>
            <a:spLocks noGrp="1"/>
          </p:cNvSpPr>
          <p:nvPr>
            <p:ph idx="1"/>
          </p:nvPr>
        </p:nvSpPr>
        <p:spPr>
          <a:xfrm>
            <a:off x="838200" y="1825625"/>
            <a:ext cx="5387502" cy="4351338"/>
          </a:xfrm>
        </p:spPr>
        <p:txBody>
          <a:bodyPr vert="horz" lIns="91440" tIns="45720" rIns="91440" bIns="45720" rtlCol="0" anchor="t">
            <a:normAutofit fontScale="47500" lnSpcReduction="20000"/>
          </a:bodyPr>
          <a:lstStyle/>
          <a:p>
            <a:r>
              <a:rPr lang="en-US">
                <a:latin typeface="Georgia Pro"/>
                <a:cs typeface="Calibri"/>
              </a:rPr>
              <a:t>Mark Regnerus</a:t>
            </a:r>
            <a:endParaRPr lang="en-US">
              <a:latin typeface="Georgia Pro"/>
            </a:endParaRPr>
          </a:p>
          <a:p>
            <a:r>
              <a:rPr lang="en-US">
                <a:latin typeface="Georgia Pro"/>
                <a:cs typeface="Calibri"/>
              </a:rPr>
              <a:t>"</a:t>
            </a:r>
            <a:r>
              <a:rPr lang="en-US">
                <a:latin typeface="Georgia Pro"/>
                <a:ea typeface="+mn-lt"/>
                <a:cs typeface="+mn-lt"/>
              </a:rPr>
              <a:t>The peer-review process failed to identify significant, disqualifying problems with a </a:t>
            </a:r>
            <a:r>
              <a:rPr lang="en-US" b="1">
                <a:latin typeface="Georgia Pro"/>
                <a:ea typeface="+mn-lt"/>
                <a:cs typeface="+mn-lt"/>
              </a:rPr>
              <a:t>controversial and widely publicized study that seemed to raise doubts about the parenting abilities of gay couples,</a:t>
            </a:r>
            <a:r>
              <a:rPr lang="en-US">
                <a:latin typeface="Georgia Pro"/>
                <a:ea typeface="+mn-lt"/>
                <a:cs typeface="+mn-lt"/>
              </a:rPr>
              <a:t> according to an internal audit scheduled to appear in the November issue of the journal, Social Science Research, that published the study. The highly critical audit, a draft of which was provided to The Chronicle by the journal’s editor, also cites conflicts of interest among the reviewers, and states that “scholars who should have known better failed to recuse themselves from the review process". </a:t>
            </a:r>
            <a:endParaRPr lang="en-US">
              <a:latin typeface="Georgia Pro"/>
            </a:endParaRPr>
          </a:p>
          <a:p>
            <a:r>
              <a:rPr lang="en-US">
                <a:latin typeface="Georgia Pro"/>
                <a:cs typeface="Calibri" panose="020F0502020204030204"/>
              </a:rPr>
              <a:t>"</a:t>
            </a:r>
            <a:r>
              <a:rPr lang="en-US">
                <a:latin typeface="Georgia Pro"/>
                <a:ea typeface="+mn-lt"/>
                <a:cs typeface="+mn-lt"/>
              </a:rPr>
              <a:t>Sherkat, however, called the presentation of the data 'extremely misleading'. Writes Sherkat: 'Reviewers uniformly downplayed or ignored the fact that </a:t>
            </a:r>
            <a:r>
              <a:rPr lang="en-US" b="1">
                <a:latin typeface="Georgia Pro"/>
                <a:ea typeface="+mn-lt"/>
                <a:cs typeface="+mn-lt"/>
              </a:rPr>
              <a:t>the study did not examine children of identifiably gay and lesbian parents,</a:t>
            </a:r>
            <a:r>
              <a:rPr lang="en-US">
                <a:latin typeface="Georgia Pro"/>
                <a:ea typeface="+mn-lt"/>
                <a:cs typeface="+mn-lt"/>
              </a:rPr>
              <a:t> and none of the reviewers noticed that </a:t>
            </a:r>
            <a:r>
              <a:rPr lang="en-US" b="1">
                <a:latin typeface="Georgia Pro"/>
                <a:ea typeface="+mn-lt"/>
                <a:cs typeface="+mn-lt"/>
              </a:rPr>
              <a:t>the marketing-research data were inappropriate for a top-tier social-scientific journal</a:t>
            </a:r>
            <a:r>
              <a:rPr lang="en-US">
                <a:latin typeface="Georgia Pro"/>
                <a:ea typeface="+mn-lt"/>
                <a:cs typeface="+mn-lt"/>
              </a:rPr>
              <a:t>.'"</a:t>
            </a:r>
          </a:p>
          <a:p>
            <a:endParaRPr lang="en-US">
              <a:latin typeface="Georgia Pro"/>
              <a:cs typeface="Calibri"/>
            </a:endParaRPr>
          </a:p>
          <a:p>
            <a:pPr lvl="1" algn="r">
              <a:buNone/>
            </a:pPr>
            <a:r>
              <a:rPr lang="en-US">
                <a:latin typeface="Georgia Pro"/>
              </a:rPr>
              <a:t>Bartlett, 2012, "Controversial Gay-Parenting Study Is Severely Flawed, Journal’s Audit Finds", The Chronicle of Higher Education. </a:t>
            </a:r>
            <a:r>
              <a:rPr lang="en-US">
                <a:latin typeface="Georgia Pro"/>
                <a:ea typeface="+mn-lt"/>
                <a:cs typeface="+mn-lt"/>
              </a:rPr>
              <a:t>https://www.chronicle.com/blogs/percolator/controversial-gay-parenting-study-is-severely-flawed-journals-audit-finds</a:t>
            </a:r>
            <a:r>
              <a:rPr lang="en-US">
                <a:latin typeface="Georgia Pro"/>
              </a:rPr>
              <a:t> </a:t>
            </a:r>
            <a:endParaRPr lang="en-US">
              <a:latin typeface="Georgia Pro"/>
              <a:cs typeface="Calibri"/>
            </a:endParaRPr>
          </a:p>
          <a:p>
            <a:pPr marL="457200" lvl="1" indent="0" algn="r">
              <a:buNone/>
            </a:pPr>
            <a:endParaRPr lang="en-US">
              <a:latin typeface="Georgia Pro"/>
              <a:cs typeface="Calibri"/>
            </a:endParaRPr>
          </a:p>
          <a:p>
            <a:endParaRPr lang="en-US">
              <a:latin typeface="Georgia Pro"/>
              <a:cs typeface="Calibri"/>
            </a:endParaRPr>
          </a:p>
          <a:p>
            <a:r>
              <a:rPr lang="en-US">
                <a:latin typeface="Georgia Pro"/>
                <a:cs typeface="Calibri"/>
              </a:rPr>
              <a:t>--&gt;mm. validiteetti: </a:t>
            </a:r>
            <a:r>
              <a:rPr lang="en-US" err="1">
                <a:latin typeface="Georgia Pro"/>
                <a:cs typeface="Calibri" panose="020F0502020204030204"/>
              </a:rPr>
              <a:t>mitattiinko</a:t>
            </a:r>
            <a:r>
              <a:rPr lang="en-US">
                <a:latin typeface="Georgia Pro"/>
                <a:cs typeface="Calibri" panose="020F0502020204030204"/>
              </a:rPr>
              <a:t> </a:t>
            </a:r>
            <a:r>
              <a:rPr lang="en-US" err="1">
                <a:latin typeface="Georgia Pro"/>
                <a:cs typeface="Calibri" panose="020F0502020204030204"/>
              </a:rPr>
              <a:t>sitä</a:t>
            </a:r>
            <a:r>
              <a:rPr lang="en-US">
                <a:latin typeface="Georgia Pro"/>
                <a:cs typeface="Calibri" panose="020F0502020204030204"/>
              </a:rPr>
              <a:t>, </a:t>
            </a:r>
            <a:r>
              <a:rPr lang="en-US" err="1">
                <a:latin typeface="Georgia Pro"/>
                <a:cs typeface="Calibri" panose="020F0502020204030204"/>
              </a:rPr>
              <a:t>mitä</a:t>
            </a:r>
            <a:r>
              <a:rPr lang="en-US">
                <a:latin typeface="Georgia Pro"/>
                <a:cs typeface="Calibri" panose="020F0502020204030204"/>
              </a:rPr>
              <a:t> </a:t>
            </a:r>
            <a:r>
              <a:rPr lang="en-US" err="1">
                <a:latin typeface="Georgia Pro"/>
                <a:cs typeface="Calibri" panose="020F0502020204030204"/>
              </a:rPr>
              <a:t>väitettiin</a:t>
            </a:r>
            <a:r>
              <a:rPr lang="en-US">
                <a:latin typeface="Georgia Pro"/>
                <a:cs typeface="Calibri" panose="020F0502020204030204"/>
              </a:rPr>
              <a:t> </a:t>
            </a:r>
            <a:r>
              <a:rPr lang="en-US" err="1">
                <a:latin typeface="Georgia Pro"/>
                <a:cs typeface="Calibri" panose="020F0502020204030204"/>
              </a:rPr>
              <a:t>mitattavan</a:t>
            </a:r>
            <a:r>
              <a:rPr lang="en-US">
                <a:latin typeface="Georgia Pro"/>
                <a:cs typeface="Calibri" panose="020F0502020204030204"/>
              </a:rPr>
              <a:t> </a:t>
            </a:r>
            <a:endParaRPr lang="en-US">
              <a:cs typeface="Calibri" panose="020F0502020204030204"/>
            </a:endParaRPr>
          </a:p>
          <a:p>
            <a:endParaRPr lang="en-US">
              <a:cs typeface="Calibri" panose="020F0502020204030204"/>
            </a:endParaRPr>
          </a:p>
          <a:p>
            <a:endParaRPr lang="en-US">
              <a:cs typeface="Calibri" panose="020F0502020204030204"/>
            </a:endParaRPr>
          </a:p>
        </p:txBody>
      </p:sp>
      <p:pic>
        <p:nvPicPr>
          <p:cNvPr id="4" name="Content Placeholder 3" descr="Mark Regnerus | GLAAD">
            <a:extLst>
              <a:ext uri="{FF2B5EF4-FFF2-40B4-BE49-F238E27FC236}">
                <a16:creationId xmlns:a16="http://schemas.microsoft.com/office/drawing/2014/main" id="{F40B6F96-46EF-D68D-458F-9D051ED97CD0}"/>
              </a:ext>
            </a:extLst>
          </p:cNvPr>
          <p:cNvPicPr>
            <a:picLocks noChangeAspect="1"/>
          </p:cNvPicPr>
          <p:nvPr/>
        </p:nvPicPr>
        <p:blipFill rotWithShape="1">
          <a:blip r:embed="rId2"/>
          <a:srcRect l="21826" r="1157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382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person wearing glasses and a black coat speaking into a microphone&#10;&#10;Description automatically generated">
            <a:extLst>
              <a:ext uri="{FF2B5EF4-FFF2-40B4-BE49-F238E27FC236}">
                <a16:creationId xmlns:a16="http://schemas.microsoft.com/office/drawing/2014/main" id="{ECDAAD47-97C5-13ED-1E4D-66EE1197FD3C}"/>
              </a:ext>
            </a:extLst>
          </p:cNvPr>
          <p:cNvPicPr>
            <a:picLocks noGrp="1" noChangeAspect="1"/>
          </p:cNvPicPr>
          <p:nvPr>
            <p:ph idx="1"/>
          </p:nvPr>
        </p:nvPicPr>
        <p:blipFill rotWithShape="1">
          <a:blip r:embed="rId2"/>
          <a:srcRect l="7205" r="114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337FA9-8DC0-4AD6-0DD8-8551AEEAFF8E}"/>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sz="3600" err="1">
                <a:latin typeface="Georgia Pro"/>
              </a:rPr>
              <a:t>Kyselytutkimuksen</a:t>
            </a:r>
            <a:r>
              <a:rPr lang="en-US" sz="3600">
                <a:latin typeface="Georgia Pro"/>
              </a:rPr>
              <a:t> </a:t>
            </a:r>
            <a:r>
              <a:rPr lang="en-US" sz="3600" err="1">
                <a:latin typeface="Georgia Pro"/>
              </a:rPr>
              <a:t>rajoitteet</a:t>
            </a:r>
            <a:r>
              <a:rPr lang="en-US">
                <a:latin typeface="Georgia Pro"/>
              </a:rPr>
              <a:t> </a:t>
            </a:r>
          </a:p>
        </p:txBody>
      </p:sp>
      <p:sp>
        <p:nvSpPr>
          <p:cNvPr id="5" name="TextBox 4">
            <a:extLst>
              <a:ext uri="{FF2B5EF4-FFF2-40B4-BE49-F238E27FC236}">
                <a16:creationId xmlns:a16="http://schemas.microsoft.com/office/drawing/2014/main" id="{3AF02CF5-CDD8-A96F-AC8E-7C7B2597399F}"/>
              </a:ext>
            </a:extLst>
          </p:cNvPr>
          <p:cNvSpPr txBox="1"/>
          <p:nvPr/>
        </p:nvSpPr>
        <p:spPr>
          <a:xfrm>
            <a:off x="5827048" y="1868487"/>
            <a:ext cx="5721484"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742950" lvl="1" indent="-228600">
              <a:lnSpc>
                <a:spcPct val="90000"/>
              </a:lnSpc>
              <a:spcBef>
                <a:spcPts val="500"/>
              </a:spcBef>
              <a:buFont typeface="Arial" panose="020B0604020202020204" pitchFamily="34" charset="0"/>
              <a:buChar char="•"/>
            </a:pPr>
            <a:r>
              <a:rPr lang="en-US" sz="1700">
                <a:latin typeface="Georgia Pro"/>
              </a:rPr>
              <a:t>"</a:t>
            </a:r>
            <a:r>
              <a:rPr lang="en-US" sz="1700" err="1">
                <a:latin typeface="Georgia Pro"/>
              </a:rPr>
              <a:t>Edunvalvontajärjestön</a:t>
            </a:r>
            <a:r>
              <a:rPr lang="en-US" sz="1700">
                <a:latin typeface="Georgia Pro"/>
              </a:rPr>
              <a:t> </a:t>
            </a:r>
            <a:r>
              <a:rPr lang="en-US" sz="1700" err="1">
                <a:latin typeface="Georgia Pro"/>
              </a:rPr>
              <a:t>kyselyssä</a:t>
            </a:r>
            <a:r>
              <a:rPr lang="en-US" sz="1700">
                <a:latin typeface="Georgia Pro"/>
              </a:rPr>
              <a:t> </a:t>
            </a:r>
            <a:r>
              <a:rPr lang="en-US" sz="1700" err="1">
                <a:latin typeface="Georgia Pro"/>
              </a:rPr>
              <a:t>ei</a:t>
            </a:r>
            <a:r>
              <a:rPr lang="en-US" sz="1700">
                <a:latin typeface="Georgia Pro"/>
              </a:rPr>
              <a:t> ole </a:t>
            </a:r>
            <a:r>
              <a:rPr lang="en-US" sz="1700" err="1">
                <a:latin typeface="Georgia Pro"/>
              </a:rPr>
              <a:t>mitään</a:t>
            </a:r>
            <a:r>
              <a:rPr lang="en-US" sz="1700">
                <a:latin typeface="Georgia Pro"/>
              </a:rPr>
              <a:t> </a:t>
            </a:r>
            <a:r>
              <a:rPr lang="en-US" sz="1700" err="1">
                <a:latin typeface="Georgia Pro"/>
              </a:rPr>
              <a:t>tutkimusasetelmaa</a:t>
            </a:r>
            <a:r>
              <a:rPr lang="en-US" sz="1700">
                <a:latin typeface="Georgia Pro"/>
              </a:rPr>
              <a:t>, </a:t>
            </a:r>
            <a:r>
              <a:rPr lang="en-US" sz="1700" err="1">
                <a:latin typeface="Georgia Pro"/>
              </a:rPr>
              <a:t>joka</a:t>
            </a:r>
            <a:r>
              <a:rPr lang="en-US" sz="1700">
                <a:latin typeface="Georgia Pro"/>
              </a:rPr>
              <a:t> </a:t>
            </a:r>
            <a:r>
              <a:rPr lang="en-US" sz="1700" err="1">
                <a:latin typeface="Georgia Pro"/>
              </a:rPr>
              <a:t>mahdollistaisi</a:t>
            </a:r>
            <a:r>
              <a:rPr lang="en-US" sz="1700">
                <a:latin typeface="Georgia Pro"/>
              </a:rPr>
              <a:t> </a:t>
            </a:r>
            <a:r>
              <a:rPr lang="en-US" sz="1700" err="1">
                <a:latin typeface="Georgia Pro"/>
              </a:rPr>
              <a:t>muutosten</a:t>
            </a:r>
            <a:r>
              <a:rPr lang="en-US" sz="1700">
                <a:latin typeface="Georgia Pro"/>
              </a:rPr>
              <a:t> </a:t>
            </a:r>
            <a:r>
              <a:rPr lang="en-US" sz="1700" err="1">
                <a:latin typeface="Georgia Pro"/>
              </a:rPr>
              <a:t>vaikutusten</a:t>
            </a:r>
            <a:r>
              <a:rPr lang="en-US" sz="1700">
                <a:latin typeface="Georgia Pro"/>
              </a:rPr>
              <a:t> </a:t>
            </a:r>
            <a:r>
              <a:rPr lang="en-US" sz="1700" err="1">
                <a:latin typeface="Georgia Pro"/>
              </a:rPr>
              <a:t>analysoinnin</a:t>
            </a:r>
            <a:r>
              <a:rPr lang="en-US" sz="1700">
                <a:latin typeface="Georgia Pro"/>
              </a:rPr>
              <a:t>"</a:t>
            </a:r>
          </a:p>
          <a:p>
            <a:pPr marL="742950" lvl="1" indent="-228600">
              <a:lnSpc>
                <a:spcPct val="90000"/>
              </a:lnSpc>
              <a:spcBef>
                <a:spcPts val="500"/>
              </a:spcBef>
              <a:buFont typeface="Arial" panose="020B0604020202020204" pitchFamily="34" charset="0"/>
              <a:buChar char="•"/>
            </a:pPr>
            <a:r>
              <a:rPr lang="en-US" sz="1700" err="1">
                <a:latin typeface="Georgia Pro"/>
              </a:rPr>
              <a:t>Kyselytutkimukset</a:t>
            </a:r>
            <a:r>
              <a:rPr lang="en-US" sz="1700">
                <a:latin typeface="Georgia Pro"/>
              </a:rPr>
              <a:t> </a:t>
            </a:r>
            <a:r>
              <a:rPr lang="en-US" sz="1700" err="1">
                <a:latin typeface="Georgia Pro"/>
              </a:rPr>
              <a:t>perustuvat</a:t>
            </a:r>
            <a:r>
              <a:rPr lang="en-US" sz="1700">
                <a:latin typeface="Georgia Pro"/>
              </a:rPr>
              <a:t> </a:t>
            </a:r>
            <a:r>
              <a:rPr lang="en-US" sz="1700" err="1">
                <a:latin typeface="Georgia Pro"/>
              </a:rPr>
              <a:t>ihmisten</a:t>
            </a:r>
            <a:r>
              <a:rPr lang="en-US" sz="1700">
                <a:latin typeface="Georgia Pro"/>
              </a:rPr>
              <a:t> </a:t>
            </a:r>
            <a:r>
              <a:rPr lang="en-US" sz="1700" err="1">
                <a:latin typeface="Georgia Pro"/>
              </a:rPr>
              <a:t>käsityksille</a:t>
            </a:r>
            <a:r>
              <a:rPr lang="en-US" sz="1700">
                <a:latin typeface="Georgia Pro"/>
              </a:rPr>
              <a:t> ja </a:t>
            </a:r>
            <a:r>
              <a:rPr lang="en-US" sz="1700" err="1">
                <a:latin typeface="Georgia Pro"/>
              </a:rPr>
              <a:t>mielipiteille</a:t>
            </a:r>
            <a:r>
              <a:rPr lang="en-US" sz="1700">
                <a:latin typeface="Georgia Pro"/>
              </a:rPr>
              <a:t>, </a:t>
            </a:r>
            <a:r>
              <a:rPr lang="en-US" sz="1700" err="1">
                <a:latin typeface="Georgia Pro"/>
              </a:rPr>
              <a:t>ei</a:t>
            </a:r>
            <a:r>
              <a:rPr lang="en-US" sz="1700">
                <a:latin typeface="Georgia Pro"/>
              </a:rPr>
              <a:t> </a:t>
            </a:r>
            <a:r>
              <a:rPr lang="en-US" sz="1700" err="1">
                <a:latin typeface="Georgia Pro"/>
              </a:rPr>
              <a:t>sille</a:t>
            </a:r>
            <a:r>
              <a:rPr lang="en-US" sz="1700">
                <a:latin typeface="Georgia Pro"/>
              </a:rPr>
              <a:t> </a:t>
            </a:r>
            <a:r>
              <a:rPr lang="en-US" sz="1700" err="1">
                <a:latin typeface="Georgia Pro"/>
              </a:rPr>
              <a:t>miten</a:t>
            </a:r>
            <a:r>
              <a:rPr lang="en-US" sz="1700">
                <a:latin typeface="Georgia Pro"/>
              </a:rPr>
              <a:t> </a:t>
            </a:r>
            <a:r>
              <a:rPr lang="en-US" sz="1700" err="1">
                <a:latin typeface="Georgia Pro"/>
              </a:rPr>
              <a:t>ihmiset</a:t>
            </a:r>
            <a:r>
              <a:rPr lang="en-US" sz="1700">
                <a:latin typeface="Georgia Pro"/>
              </a:rPr>
              <a:t> </a:t>
            </a:r>
            <a:r>
              <a:rPr lang="en-US" sz="1700" err="1">
                <a:latin typeface="Georgia Pro"/>
              </a:rPr>
              <a:t>oikeasti</a:t>
            </a:r>
            <a:r>
              <a:rPr lang="en-US" sz="1700">
                <a:latin typeface="Georgia Pro"/>
              </a:rPr>
              <a:t> </a:t>
            </a:r>
            <a:r>
              <a:rPr lang="en-US" sz="1700" err="1">
                <a:latin typeface="Georgia Pro"/>
              </a:rPr>
              <a:t>käyttäytyvät</a:t>
            </a:r>
            <a:endParaRPr lang="en-US" sz="1700">
              <a:latin typeface="Georgia Pro"/>
            </a:endParaRPr>
          </a:p>
          <a:p>
            <a:pPr marL="742950" lvl="1" indent="-228600">
              <a:lnSpc>
                <a:spcPct val="90000"/>
              </a:lnSpc>
              <a:spcBef>
                <a:spcPts val="500"/>
              </a:spcBef>
              <a:buFont typeface="Arial" panose="020B0604020202020204" pitchFamily="34" charset="0"/>
              <a:buChar char="•"/>
            </a:pPr>
            <a:r>
              <a:rPr lang="en-US" sz="1700" err="1">
                <a:latin typeface="Georgia Pro"/>
              </a:rPr>
              <a:t>Mitä</a:t>
            </a:r>
            <a:r>
              <a:rPr lang="en-US" sz="1700">
                <a:latin typeface="Georgia Pro"/>
              </a:rPr>
              <a:t> </a:t>
            </a:r>
            <a:r>
              <a:rPr lang="en-US" sz="1700" err="1">
                <a:latin typeface="Georgia Pro"/>
              </a:rPr>
              <a:t>rajoitteita</a:t>
            </a:r>
            <a:r>
              <a:rPr lang="en-US" sz="1700">
                <a:latin typeface="Georgia Pro"/>
              </a:rPr>
              <a:t> </a:t>
            </a:r>
            <a:r>
              <a:rPr lang="en-US" sz="1700" err="1">
                <a:latin typeface="Georgia Pro"/>
              </a:rPr>
              <a:t>tämä</a:t>
            </a:r>
            <a:r>
              <a:rPr lang="en-US" sz="1700">
                <a:latin typeface="Georgia Pro"/>
              </a:rPr>
              <a:t> </a:t>
            </a:r>
            <a:r>
              <a:rPr lang="en-US" sz="1700" err="1">
                <a:latin typeface="Georgia Pro"/>
              </a:rPr>
              <a:t>asettaa</a:t>
            </a:r>
            <a:r>
              <a:rPr lang="en-US" sz="1700">
                <a:latin typeface="Georgia Pro"/>
              </a:rPr>
              <a:t> </a:t>
            </a:r>
            <a:r>
              <a:rPr lang="en-US" sz="1700" err="1">
                <a:latin typeface="Georgia Pro"/>
              </a:rPr>
              <a:t>tällä</a:t>
            </a:r>
            <a:r>
              <a:rPr lang="en-US" sz="1700">
                <a:latin typeface="Georgia Pro"/>
              </a:rPr>
              <a:t> </a:t>
            </a:r>
            <a:r>
              <a:rPr lang="en-US" sz="1700" err="1">
                <a:latin typeface="Georgia Pro"/>
              </a:rPr>
              <a:t>kurssilla</a:t>
            </a:r>
            <a:r>
              <a:rPr lang="en-US" sz="1700">
                <a:latin typeface="Georgia Pro"/>
              </a:rPr>
              <a:t> </a:t>
            </a:r>
            <a:r>
              <a:rPr lang="en-US" sz="1700" err="1">
                <a:latin typeface="Georgia Pro"/>
              </a:rPr>
              <a:t>tehdyn</a:t>
            </a:r>
            <a:r>
              <a:rPr lang="en-US" sz="1700">
                <a:latin typeface="Georgia Pro"/>
              </a:rPr>
              <a:t> </a:t>
            </a:r>
            <a:r>
              <a:rPr lang="en-US" sz="1700" err="1">
                <a:latin typeface="Georgia Pro"/>
              </a:rPr>
              <a:t>tutkimuksen</a:t>
            </a:r>
            <a:r>
              <a:rPr lang="en-US" sz="1700">
                <a:latin typeface="Georgia Pro"/>
              </a:rPr>
              <a:t> </a:t>
            </a:r>
            <a:r>
              <a:rPr lang="en-US" sz="1700" err="1">
                <a:latin typeface="Georgia Pro"/>
              </a:rPr>
              <a:t>johtopäätöksille</a:t>
            </a:r>
            <a:r>
              <a:rPr lang="en-US" sz="1700">
                <a:latin typeface="Georgia Pro"/>
              </a:rPr>
              <a:t>? </a:t>
            </a:r>
          </a:p>
          <a:p>
            <a:pPr marL="742950" lvl="1" indent="-228600">
              <a:lnSpc>
                <a:spcPct val="90000"/>
              </a:lnSpc>
              <a:spcBef>
                <a:spcPts val="500"/>
              </a:spcBef>
              <a:buFont typeface="Arial" panose="020B0604020202020204" pitchFamily="34" charset="0"/>
              <a:buChar char="•"/>
            </a:pPr>
            <a:r>
              <a:rPr lang="en-US" sz="1700">
                <a:latin typeface="Georgia Pro"/>
              </a:rPr>
              <a:t>(</a:t>
            </a:r>
            <a:r>
              <a:rPr lang="en-US" sz="1700" err="1">
                <a:latin typeface="Georgia Pro"/>
              </a:rPr>
              <a:t>tässä</a:t>
            </a:r>
            <a:r>
              <a:rPr lang="en-US" sz="1700">
                <a:latin typeface="Georgia Pro"/>
              </a:rPr>
              <a:t> </a:t>
            </a:r>
            <a:r>
              <a:rPr lang="en-US" sz="1700" err="1">
                <a:latin typeface="Georgia Pro"/>
              </a:rPr>
              <a:t>kyselyssä</a:t>
            </a:r>
            <a:r>
              <a:rPr lang="en-US" sz="1700">
                <a:latin typeface="Georgia Pro"/>
              </a:rPr>
              <a:t> </a:t>
            </a:r>
            <a:r>
              <a:rPr lang="en-US" sz="1700" err="1">
                <a:latin typeface="Georgia Pro"/>
              </a:rPr>
              <a:t>otoskoko</a:t>
            </a:r>
            <a:r>
              <a:rPr lang="en-US" sz="1700">
                <a:latin typeface="Georgia Pro"/>
              </a:rPr>
              <a:t> </a:t>
            </a:r>
            <a:r>
              <a:rPr lang="en-US" sz="1700" err="1">
                <a:latin typeface="Georgia Pro"/>
              </a:rPr>
              <a:t>ei</a:t>
            </a:r>
            <a:r>
              <a:rPr lang="en-US" sz="1700">
                <a:latin typeface="Georgia Pro"/>
              </a:rPr>
              <a:t> </a:t>
            </a:r>
            <a:r>
              <a:rPr lang="en-US" sz="1700" err="1">
                <a:latin typeface="Georgia Pro"/>
              </a:rPr>
              <a:t>vaikuta</a:t>
            </a:r>
            <a:r>
              <a:rPr lang="en-US" sz="1700">
                <a:latin typeface="Georgia Pro"/>
              </a:rPr>
              <a:t> </a:t>
            </a:r>
            <a:r>
              <a:rPr lang="en-US" sz="1700" err="1">
                <a:latin typeface="Georgia Pro"/>
              </a:rPr>
              <a:t>olleen</a:t>
            </a:r>
            <a:r>
              <a:rPr lang="en-US" sz="1700">
                <a:latin typeface="Georgia Pro"/>
              </a:rPr>
              <a:t> </a:t>
            </a:r>
            <a:r>
              <a:rPr lang="en-US" sz="1700" err="1">
                <a:latin typeface="Georgia Pro"/>
              </a:rPr>
              <a:t>ongelma</a:t>
            </a:r>
            <a:r>
              <a:rPr lang="en-US" sz="1700">
                <a:latin typeface="Georgia Pro"/>
              </a:rPr>
              <a:t>)</a:t>
            </a:r>
          </a:p>
          <a:p>
            <a:pPr lvl="1" indent="-228600">
              <a:lnSpc>
                <a:spcPct val="90000"/>
              </a:lnSpc>
              <a:spcBef>
                <a:spcPts val="500"/>
              </a:spcBef>
              <a:buFont typeface="Arial" panose="020B0604020202020204" pitchFamily="34" charset="0"/>
              <a:buChar char="•"/>
            </a:pPr>
            <a:endParaRPr lang="en-US" sz="1700"/>
          </a:p>
          <a:p>
            <a:pPr indent="-228600">
              <a:lnSpc>
                <a:spcPct val="90000"/>
              </a:lnSpc>
              <a:buFont typeface="Arial" panose="020B0604020202020204" pitchFamily="34" charset="0"/>
              <a:buChar char="•"/>
            </a:pPr>
            <a:endParaRPr lang="en-US" sz="1700"/>
          </a:p>
          <a:p>
            <a:pPr lvl="1" indent="-228600">
              <a:lnSpc>
                <a:spcPct val="90000"/>
              </a:lnSpc>
              <a:spcBef>
                <a:spcPts val="500"/>
              </a:spcBef>
              <a:buFont typeface="Arial" panose="020B0604020202020204" pitchFamily="34" charset="0"/>
              <a:buChar char="•"/>
            </a:pPr>
            <a:endParaRPr lang="en-US" sz="1700">
              <a:latin typeface="Georgia Pro"/>
            </a:endParaRPr>
          </a:p>
          <a:p>
            <a:pPr marL="228600" lvl="1" algn="r">
              <a:lnSpc>
                <a:spcPct val="90000"/>
              </a:lnSpc>
              <a:spcBef>
                <a:spcPts val="500"/>
              </a:spcBef>
            </a:pPr>
            <a:r>
              <a:rPr lang="en-US" sz="1200">
                <a:latin typeface="Georgia Pro"/>
                <a:hlinkClick r:id="rId3"/>
              </a:rPr>
              <a:t>https://www.hs.fi/politiikka/art-2000010203222.html</a:t>
            </a:r>
            <a:r>
              <a:rPr lang="en-US" sz="1200">
                <a:latin typeface="Georgia Pro"/>
                <a:hlinkClick r:id="rId4"/>
              </a:rPr>
              <a:t> </a:t>
            </a:r>
            <a:endParaRPr lang="en-US" sz="1200">
              <a:latin typeface="Georgia Pro"/>
            </a:endParaRPr>
          </a:p>
          <a:p>
            <a:pPr marL="228600" lvl="1" algn="r">
              <a:lnSpc>
                <a:spcPct val="90000"/>
              </a:lnSpc>
              <a:spcBef>
                <a:spcPts val="500"/>
              </a:spcBef>
            </a:pPr>
            <a:r>
              <a:rPr lang="en-US" sz="1200">
                <a:latin typeface="Georgia Pro"/>
                <a:hlinkClick r:id="rId4"/>
              </a:rPr>
              <a:t>https://yle.fi/a/74-20072879</a:t>
            </a:r>
            <a:endParaRPr lang="en-US" sz="1200">
              <a:latin typeface="Georgia Pro"/>
            </a:endParaRPr>
          </a:p>
          <a:p>
            <a:pPr indent="-228600">
              <a:lnSpc>
                <a:spcPct val="90000"/>
              </a:lnSpc>
              <a:buFont typeface="Arial" panose="020B0604020202020204" pitchFamily="34" charset="0"/>
              <a:buChar char="•"/>
            </a:pPr>
            <a:endParaRPr lang="en-US" sz="1700"/>
          </a:p>
        </p:txBody>
      </p:sp>
    </p:spTree>
    <p:extLst>
      <p:ext uri="{BB962C8B-B14F-4D97-AF65-F5344CB8AC3E}">
        <p14:creationId xmlns:p14="http://schemas.microsoft.com/office/powerpoint/2010/main" val="251909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599D-8D30-4AAD-7BC7-C49C1BD828EB}"/>
              </a:ext>
            </a:extLst>
          </p:cNvPr>
          <p:cNvSpPr>
            <a:spLocks noGrp="1"/>
          </p:cNvSpPr>
          <p:nvPr>
            <p:ph type="title"/>
          </p:nvPr>
        </p:nvSpPr>
        <p:spPr>
          <a:xfrm>
            <a:off x="651934" y="331258"/>
            <a:ext cx="10515600" cy="1325563"/>
          </a:xfrm>
        </p:spPr>
        <p:txBody>
          <a:bodyPr/>
          <a:lstStyle/>
          <a:p>
            <a:r>
              <a:rPr lang="en-US" err="1">
                <a:latin typeface="Georgia Pro"/>
                <a:ea typeface="Calibri Light"/>
                <a:cs typeface="Calibri Light"/>
              </a:rPr>
              <a:t>Menetelmien</a:t>
            </a:r>
            <a:r>
              <a:rPr lang="en-US">
                <a:latin typeface="Georgia Pro"/>
                <a:ea typeface="Calibri Light"/>
                <a:cs typeface="Calibri Light"/>
              </a:rPr>
              <a:t> </a:t>
            </a:r>
            <a:r>
              <a:rPr lang="en-US" err="1">
                <a:latin typeface="Georgia Pro"/>
                <a:ea typeface="Calibri Light"/>
                <a:cs typeface="Calibri Light"/>
              </a:rPr>
              <a:t>rajoitteet</a:t>
            </a:r>
            <a:r>
              <a:rPr lang="en-US">
                <a:latin typeface="Georgia Pro"/>
                <a:ea typeface="Calibri Light"/>
                <a:cs typeface="Calibri Light"/>
              </a:rPr>
              <a:t> ja </a:t>
            </a:r>
            <a:r>
              <a:rPr lang="en-US" err="1">
                <a:latin typeface="Georgia Pro"/>
                <a:ea typeface="Calibri Light"/>
                <a:cs typeface="Calibri Light"/>
              </a:rPr>
              <a:t>läpinäkyvyys</a:t>
            </a:r>
            <a:endParaRPr lang="en-US" err="1">
              <a:latin typeface="Georgia Pro"/>
            </a:endParaRPr>
          </a:p>
        </p:txBody>
      </p:sp>
      <p:sp>
        <p:nvSpPr>
          <p:cNvPr id="3" name="Content Placeholder 2">
            <a:extLst>
              <a:ext uri="{FF2B5EF4-FFF2-40B4-BE49-F238E27FC236}">
                <a16:creationId xmlns:a16="http://schemas.microsoft.com/office/drawing/2014/main" id="{F0D26FCE-8717-38A3-795B-2CAB83F1A279}"/>
              </a:ext>
            </a:extLst>
          </p:cNvPr>
          <p:cNvSpPr>
            <a:spLocks noGrp="1"/>
          </p:cNvSpPr>
          <p:nvPr>
            <p:ph idx="1"/>
          </p:nvPr>
        </p:nvSpPr>
        <p:spPr/>
        <p:txBody>
          <a:bodyPr/>
          <a:lstStyle/>
          <a:p>
            <a:endParaRPr lang="en-US"/>
          </a:p>
        </p:txBody>
      </p:sp>
      <p:pic>
        <p:nvPicPr>
          <p:cNvPr id="5" name="Content Placeholder 3" descr="A screenshot of a white background&#10;&#10;Description automatically generated">
            <a:extLst>
              <a:ext uri="{FF2B5EF4-FFF2-40B4-BE49-F238E27FC236}">
                <a16:creationId xmlns:a16="http://schemas.microsoft.com/office/drawing/2014/main" id="{A63B7942-1C0A-103E-5309-5394CCA0D976}"/>
              </a:ext>
            </a:extLst>
          </p:cNvPr>
          <p:cNvPicPr>
            <a:picLocks noChangeAspect="1"/>
          </p:cNvPicPr>
          <p:nvPr/>
        </p:nvPicPr>
        <p:blipFill>
          <a:blip r:embed="rId2"/>
          <a:stretch>
            <a:fillRect/>
          </a:stretch>
        </p:blipFill>
        <p:spPr>
          <a:xfrm>
            <a:off x="680221" y="1617816"/>
            <a:ext cx="5759546" cy="4197124"/>
          </a:xfrm>
          <a:prstGeom prst="rect">
            <a:avLst/>
          </a:prstGeom>
        </p:spPr>
      </p:pic>
      <p:pic>
        <p:nvPicPr>
          <p:cNvPr id="8" name="Picture 7" descr="A screenshot of a map&#10;&#10;Description automatically generated">
            <a:extLst>
              <a:ext uri="{FF2B5EF4-FFF2-40B4-BE49-F238E27FC236}">
                <a16:creationId xmlns:a16="http://schemas.microsoft.com/office/drawing/2014/main" id="{CAB30FF8-ADA9-1A03-DAC4-F0C7F86AA2C3}"/>
              </a:ext>
            </a:extLst>
          </p:cNvPr>
          <p:cNvPicPr>
            <a:picLocks noChangeAspect="1"/>
          </p:cNvPicPr>
          <p:nvPr/>
        </p:nvPicPr>
        <p:blipFill>
          <a:blip r:embed="rId3"/>
          <a:stretch>
            <a:fillRect/>
          </a:stretch>
        </p:blipFill>
        <p:spPr>
          <a:xfrm>
            <a:off x="6680876" y="1588814"/>
            <a:ext cx="5276697" cy="4223845"/>
          </a:xfrm>
          <a:prstGeom prst="rect">
            <a:avLst/>
          </a:prstGeom>
        </p:spPr>
      </p:pic>
      <p:sp>
        <p:nvSpPr>
          <p:cNvPr id="10" name="TextBox 9">
            <a:extLst>
              <a:ext uri="{FF2B5EF4-FFF2-40B4-BE49-F238E27FC236}">
                <a16:creationId xmlns:a16="http://schemas.microsoft.com/office/drawing/2014/main" id="{F35561B4-3895-7F83-63E9-CEC0EEC2D83A}"/>
              </a:ext>
            </a:extLst>
          </p:cNvPr>
          <p:cNvSpPr txBox="1"/>
          <p:nvPr/>
        </p:nvSpPr>
        <p:spPr>
          <a:xfrm>
            <a:off x="651965" y="6057211"/>
            <a:ext cx="68607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eorgia Pro"/>
                <a:ea typeface="Calibri"/>
                <a:cs typeface="Calibri"/>
                <a:hlinkClick r:id="rId4"/>
              </a:rPr>
              <a:t>https://tyovoimabarometri.fi/</a:t>
            </a:r>
            <a:endParaRPr lang="en-US" sz="1600">
              <a:latin typeface="Georgia Pro"/>
              <a:ea typeface="Calibri"/>
              <a:cs typeface="Calibri"/>
            </a:endParaRPr>
          </a:p>
          <a:p>
            <a:pPr algn="l"/>
            <a:r>
              <a:rPr lang="en-US" sz="1600">
                <a:latin typeface="Georgia Pro"/>
                <a:ea typeface="Calibri"/>
                <a:cs typeface="Calibri"/>
                <a:hlinkClick r:id="rId5"/>
              </a:rPr>
              <a:t>https://tem.fi/tyovoimabarometri</a:t>
            </a:r>
            <a:endParaRPr lang="en-US" sz="1600">
              <a:latin typeface="Georgia Pro"/>
            </a:endParaRPr>
          </a:p>
        </p:txBody>
      </p:sp>
    </p:spTree>
    <p:extLst>
      <p:ext uri="{BB962C8B-B14F-4D97-AF65-F5344CB8AC3E}">
        <p14:creationId xmlns:p14="http://schemas.microsoft.com/office/powerpoint/2010/main" val="46660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F21E-A6E5-F086-A65D-9BB5D36540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3BEAAD-D8AA-C949-535A-15CF438634CC}"/>
              </a:ext>
            </a:extLst>
          </p:cNvPr>
          <p:cNvSpPr>
            <a:spLocks noGrp="1"/>
          </p:cNvSpPr>
          <p:nvPr>
            <p:ph idx="1"/>
          </p:nvPr>
        </p:nvSpPr>
        <p:spPr/>
        <p:txBody>
          <a:bodyPr vert="horz" lIns="91440" tIns="45720" rIns="91440" bIns="45720" rtlCol="0" anchor="t">
            <a:normAutofit/>
          </a:bodyPr>
          <a:lstStyle/>
          <a:p>
            <a:pPr marL="0" indent="0">
              <a:buNone/>
            </a:pPr>
            <a:endParaRPr lang="en-US" sz="1800">
              <a:ea typeface="Calibri"/>
              <a:cs typeface="Calibri"/>
            </a:endParaRPr>
          </a:p>
          <a:p>
            <a:r>
              <a:rPr lang="en-US" sz="1800" err="1">
                <a:latin typeface="Georgia Pro"/>
                <a:ea typeface="Calibri"/>
                <a:cs typeface="Calibri"/>
              </a:rPr>
              <a:t>Keitä</a:t>
            </a:r>
            <a:r>
              <a:rPr lang="en-US" sz="1800">
                <a:latin typeface="Georgia Pro"/>
                <a:ea typeface="Calibri"/>
                <a:cs typeface="Calibri"/>
              </a:rPr>
              <a:t> on </a:t>
            </a:r>
            <a:r>
              <a:rPr lang="en-US" sz="1800" err="1">
                <a:latin typeface="Georgia Pro"/>
                <a:ea typeface="Calibri"/>
                <a:cs typeface="Calibri"/>
              </a:rPr>
              <a:t>osallistunut</a:t>
            </a:r>
            <a:r>
              <a:rPr lang="en-US" sz="1800">
                <a:latin typeface="Georgia Pro"/>
                <a:ea typeface="Calibri"/>
                <a:cs typeface="Calibri"/>
              </a:rPr>
              <a:t> </a:t>
            </a:r>
            <a:r>
              <a:rPr lang="en-US" sz="1800" err="1">
                <a:latin typeface="Georgia Pro"/>
                <a:ea typeface="Calibri"/>
                <a:cs typeface="Calibri"/>
              </a:rPr>
              <a:t>työpajoihin</a:t>
            </a:r>
            <a:r>
              <a:rPr lang="en-US" sz="1800">
                <a:latin typeface="Georgia Pro"/>
                <a:ea typeface="Calibri"/>
                <a:cs typeface="Calibri"/>
              </a:rPr>
              <a:t>? </a:t>
            </a:r>
            <a:r>
              <a:rPr lang="en-US" sz="1800" err="1">
                <a:latin typeface="Georgia Pro"/>
                <a:ea typeface="Calibri"/>
                <a:cs typeface="Calibri"/>
              </a:rPr>
              <a:t>Vaikuttaako</a:t>
            </a:r>
            <a:r>
              <a:rPr lang="en-US" sz="1800">
                <a:latin typeface="Georgia Pro"/>
                <a:ea typeface="Calibri"/>
                <a:cs typeface="Calibri"/>
              </a:rPr>
              <a:t> </a:t>
            </a:r>
            <a:r>
              <a:rPr lang="en-US" sz="1800" err="1">
                <a:latin typeface="Georgia Pro"/>
                <a:ea typeface="Calibri"/>
                <a:cs typeface="Calibri"/>
              </a:rPr>
              <a:t>tämä</a:t>
            </a:r>
            <a:r>
              <a:rPr lang="en-US" sz="1800">
                <a:latin typeface="Georgia Pro"/>
                <a:ea typeface="Calibri"/>
                <a:cs typeface="Calibri"/>
              </a:rPr>
              <a:t> </a:t>
            </a:r>
            <a:r>
              <a:rPr lang="en-US" sz="1800" err="1">
                <a:latin typeface="Georgia Pro"/>
                <a:ea typeface="Calibri"/>
                <a:cs typeface="Calibri"/>
              </a:rPr>
              <a:t>barometrin</a:t>
            </a:r>
            <a:r>
              <a:rPr lang="en-US" sz="1800">
                <a:latin typeface="Georgia Pro"/>
                <a:ea typeface="Calibri"/>
                <a:cs typeface="Calibri"/>
              </a:rPr>
              <a:t> </a:t>
            </a:r>
            <a:r>
              <a:rPr lang="en-US" sz="1800" err="1">
                <a:latin typeface="Georgia Pro"/>
                <a:ea typeface="Calibri"/>
                <a:cs typeface="Calibri"/>
              </a:rPr>
              <a:t>tuloksiin</a:t>
            </a:r>
            <a:r>
              <a:rPr lang="en-US" sz="1800">
                <a:latin typeface="Georgia Pro"/>
                <a:ea typeface="Calibri"/>
                <a:cs typeface="Calibri"/>
              </a:rPr>
              <a:t>? </a:t>
            </a:r>
            <a:r>
              <a:rPr lang="en-US" sz="1800" err="1">
                <a:latin typeface="Georgia Pro"/>
                <a:ea typeface="Calibri"/>
                <a:cs typeface="Calibri"/>
              </a:rPr>
              <a:t>Olisivatko</a:t>
            </a:r>
            <a:r>
              <a:rPr lang="en-US" sz="1800">
                <a:latin typeface="Georgia Pro"/>
                <a:ea typeface="Calibri"/>
                <a:cs typeface="Calibri"/>
              </a:rPr>
              <a:t> </a:t>
            </a:r>
            <a:r>
              <a:rPr lang="en-US" sz="1800" err="1">
                <a:latin typeface="Georgia Pro"/>
                <a:ea typeface="Calibri"/>
                <a:cs typeface="Calibri"/>
              </a:rPr>
              <a:t>tulokset</a:t>
            </a:r>
            <a:r>
              <a:rPr lang="en-US" sz="1800">
                <a:latin typeface="Georgia Pro"/>
                <a:ea typeface="Calibri"/>
                <a:cs typeface="Calibri"/>
              </a:rPr>
              <a:t> </a:t>
            </a:r>
            <a:r>
              <a:rPr lang="en-US" sz="1800" err="1">
                <a:latin typeface="Georgia Pro"/>
                <a:ea typeface="Calibri"/>
                <a:cs typeface="Calibri"/>
              </a:rPr>
              <a:t>eri</a:t>
            </a:r>
            <a:r>
              <a:rPr lang="en-US" sz="1800">
                <a:latin typeface="Georgia Pro"/>
                <a:ea typeface="Calibri"/>
                <a:cs typeface="Calibri"/>
              </a:rPr>
              <a:t>, </a:t>
            </a:r>
            <a:r>
              <a:rPr lang="en-US" sz="1800" err="1">
                <a:latin typeface="Georgia Pro"/>
                <a:ea typeface="Calibri"/>
                <a:cs typeface="Calibri"/>
              </a:rPr>
              <a:t>jos</a:t>
            </a:r>
            <a:r>
              <a:rPr lang="en-US" sz="1800">
                <a:latin typeface="Georgia Pro"/>
                <a:ea typeface="Calibri"/>
                <a:cs typeface="Calibri"/>
              </a:rPr>
              <a:t> </a:t>
            </a:r>
            <a:r>
              <a:rPr lang="en-US" sz="1800" err="1">
                <a:latin typeface="Georgia Pro"/>
                <a:ea typeface="Calibri"/>
                <a:cs typeface="Calibri"/>
              </a:rPr>
              <a:t>osallistujat</a:t>
            </a:r>
            <a:r>
              <a:rPr lang="en-US" sz="1800">
                <a:latin typeface="Georgia Pro"/>
                <a:ea typeface="Calibri"/>
                <a:cs typeface="Calibri"/>
              </a:rPr>
              <a:t> </a:t>
            </a:r>
            <a:r>
              <a:rPr lang="en-US" sz="1800" err="1">
                <a:latin typeface="Georgia Pro"/>
                <a:ea typeface="Calibri"/>
                <a:cs typeface="Calibri"/>
              </a:rPr>
              <a:t>olisivat</a:t>
            </a:r>
            <a:r>
              <a:rPr lang="en-US" sz="1800">
                <a:latin typeface="Georgia Pro"/>
                <a:ea typeface="Calibri"/>
                <a:cs typeface="Calibri"/>
              </a:rPr>
              <a:t> </a:t>
            </a:r>
            <a:r>
              <a:rPr lang="en-US" sz="1800" err="1">
                <a:latin typeface="Georgia Pro"/>
                <a:ea typeface="Calibri"/>
                <a:cs typeface="Calibri"/>
              </a:rPr>
              <a:t>olleet</a:t>
            </a:r>
            <a:r>
              <a:rPr lang="en-US" sz="1800">
                <a:latin typeface="Georgia Pro"/>
                <a:ea typeface="Calibri"/>
                <a:cs typeface="Calibri"/>
              </a:rPr>
              <a:t> </a:t>
            </a:r>
            <a:r>
              <a:rPr lang="en-US" sz="1800" err="1">
                <a:latin typeface="Georgia Pro"/>
                <a:ea typeface="Calibri"/>
                <a:cs typeface="Calibri"/>
              </a:rPr>
              <a:t>eri</a:t>
            </a:r>
            <a:r>
              <a:rPr lang="en-US" sz="1800">
                <a:latin typeface="Georgia Pro"/>
                <a:ea typeface="Calibri"/>
                <a:cs typeface="Calibri"/>
              </a:rPr>
              <a:t> </a:t>
            </a:r>
            <a:r>
              <a:rPr lang="en-US" sz="1800" err="1">
                <a:latin typeface="Georgia Pro"/>
                <a:ea typeface="Calibri"/>
                <a:cs typeface="Calibri"/>
              </a:rPr>
              <a:t>osallistujat</a:t>
            </a:r>
            <a:r>
              <a:rPr lang="en-US" sz="1800">
                <a:latin typeface="Georgia Pro"/>
                <a:ea typeface="Calibri"/>
                <a:cs typeface="Calibri"/>
              </a:rPr>
              <a:t>? Kuinka </a:t>
            </a:r>
            <a:r>
              <a:rPr lang="en-US" sz="1800" err="1">
                <a:latin typeface="Georgia Pro"/>
                <a:ea typeface="Calibri"/>
                <a:cs typeface="Calibri"/>
              </a:rPr>
              <a:t>monta</a:t>
            </a:r>
            <a:r>
              <a:rPr lang="en-US" sz="1800">
                <a:latin typeface="Georgia Pro"/>
                <a:ea typeface="Calibri"/>
                <a:cs typeface="Calibri"/>
              </a:rPr>
              <a:t> </a:t>
            </a:r>
            <a:r>
              <a:rPr lang="en-US" sz="1800" err="1">
                <a:latin typeface="Georgia Pro"/>
                <a:ea typeface="Calibri"/>
                <a:cs typeface="Calibri"/>
              </a:rPr>
              <a:t>osallistujaa</a:t>
            </a:r>
            <a:r>
              <a:rPr lang="en-US" sz="1800">
                <a:latin typeface="Georgia Pro"/>
                <a:ea typeface="Calibri"/>
                <a:cs typeface="Calibri"/>
              </a:rPr>
              <a:t> </a:t>
            </a:r>
            <a:r>
              <a:rPr lang="en-US" sz="1800" err="1">
                <a:latin typeface="Georgia Pro"/>
                <a:ea typeface="Calibri"/>
                <a:cs typeface="Calibri"/>
              </a:rPr>
              <a:t>oli</a:t>
            </a:r>
            <a:r>
              <a:rPr lang="en-US" sz="1800">
                <a:latin typeface="Georgia Pro"/>
                <a:ea typeface="Calibri"/>
                <a:cs typeface="Calibri"/>
              </a:rPr>
              <a:t>? </a:t>
            </a:r>
            <a:r>
              <a:rPr lang="en-US" sz="1800" err="1">
                <a:latin typeface="Georgia Pro"/>
                <a:ea typeface="Calibri"/>
                <a:cs typeface="Calibri"/>
              </a:rPr>
              <a:t>Mitä</a:t>
            </a:r>
            <a:r>
              <a:rPr lang="en-US" sz="1800">
                <a:latin typeface="Georgia Pro"/>
                <a:ea typeface="Calibri"/>
                <a:cs typeface="Calibri"/>
              </a:rPr>
              <a:t> </a:t>
            </a:r>
            <a:r>
              <a:rPr lang="en-US" sz="1800" err="1">
                <a:latin typeface="Georgia Pro"/>
                <a:ea typeface="Calibri"/>
                <a:cs typeface="Calibri"/>
              </a:rPr>
              <a:t>tilastollinen</a:t>
            </a:r>
            <a:r>
              <a:rPr lang="en-US" sz="1800">
                <a:latin typeface="Georgia Pro"/>
                <a:ea typeface="Calibri"/>
                <a:cs typeface="Calibri"/>
              </a:rPr>
              <a:t> </a:t>
            </a:r>
            <a:r>
              <a:rPr lang="en-US" sz="1800" err="1">
                <a:latin typeface="Georgia Pro"/>
                <a:ea typeface="Calibri"/>
                <a:cs typeface="Calibri"/>
              </a:rPr>
              <a:t>näkemys</a:t>
            </a:r>
            <a:r>
              <a:rPr lang="en-US" sz="1800">
                <a:latin typeface="Georgia Pro"/>
                <a:ea typeface="Calibri"/>
                <a:cs typeface="Calibri"/>
              </a:rPr>
              <a:t> </a:t>
            </a:r>
            <a:r>
              <a:rPr lang="en-US" sz="1800" err="1">
                <a:latin typeface="Georgia Pro"/>
                <a:ea typeface="Calibri"/>
                <a:cs typeface="Calibri"/>
              </a:rPr>
              <a:t>tarkoittaa</a:t>
            </a:r>
            <a:r>
              <a:rPr lang="en-US" sz="1800">
                <a:latin typeface="Georgia Pro"/>
                <a:ea typeface="Calibri"/>
                <a:cs typeface="Calibri"/>
              </a:rPr>
              <a:t> ja </a:t>
            </a:r>
            <a:r>
              <a:rPr lang="en-US" sz="1800" err="1">
                <a:latin typeface="Georgia Pro"/>
                <a:ea typeface="Calibri"/>
                <a:cs typeface="Calibri"/>
              </a:rPr>
              <a:t>miten</a:t>
            </a:r>
            <a:r>
              <a:rPr lang="en-US" sz="1800">
                <a:latin typeface="Georgia Pro"/>
                <a:ea typeface="Calibri"/>
                <a:cs typeface="Calibri"/>
              </a:rPr>
              <a:t> </a:t>
            </a:r>
            <a:r>
              <a:rPr lang="en-US" sz="1800" err="1">
                <a:latin typeface="Georgia Pro"/>
                <a:ea typeface="Calibri"/>
                <a:cs typeface="Calibri"/>
              </a:rPr>
              <a:t>tilastollinen</a:t>
            </a:r>
            <a:r>
              <a:rPr lang="en-US" sz="1800">
                <a:latin typeface="Georgia Pro"/>
                <a:ea typeface="Calibri"/>
                <a:cs typeface="Calibri"/>
              </a:rPr>
              <a:t> </a:t>
            </a:r>
            <a:r>
              <a:rPr lang="en-US" sz="1800" err="1">
                <a:latin typeface="Georgia Pro"/>
                <a:ea typeface="Calibri"/>
                <a:cs typeface="Calibri"/>
              </a:rPr>
              <a:t>aineisto</a:t>
            </a:r>
            <a:r>
              <a:rPr lang="en-US" sz="1800">
                <a:latin typeface="Georgia Pro"/>
                <a:ea typeface="Calibri"/>
                <a:cs typeface="Calibri"/>
              </a:rPr>
              <a:t> on </a:t>
            </a:r>
            <a:r>
              <a:rPr lang="en-US" sz="1800" err="1">
                <a:latin typeface="Georgia Pro"/>
                <a:ea typeface="Calibri"/>
                <a:cs typeface="Calibri"/>
              </a:rPr>
              <a:t>kerätty</a:t>
            </a:r>
            <a:r>
              <a:rPr lang="en-US" sz="1800">
                <a:latin typeface="Georgia Pro"/>
                <a:ea typeface="Calibri"/>
                <a:cs typeface="Calibri"/>
              </a:rPr>
              <a:t>? </a:t>
            </a:r>
            <a:r>
              <a:rPr lang="en-US" sz="1800" err="1">
                <a:latin typeface="Georgia Pro"/>
                <a:ea typeface="Calibri"/>
                <a:cs typeface="Calibri"/>
              </a:rPr>
              <a:t>Keitä</a:t>
            </a:r>
            <a:r>
              <a:rPr lang="en-US" sz="1800">
                <a:latin typeface="Georgia Pro"/>
                <a:ea typeface="Calibri"/>
                <a:cs typeface="Calibri"/>
              </a:rPr>
              <a:t> (</a:t>
            </a:r>
            <a:r>
              <a:rPr lang="en-US" sz="1800" err="1">
                <a:latin typeface="Georgia Pro"/>
                <a:ea typeface="Calibri"/>
                <a:cs typeface="Calibri"/>
              </a:rPr>
              <a:t>minkä</a:t>
            </a:r>
            <a:r>
              <a:rPr lang="en-US" sz="1800">
                <a:latin typeface="Georgia Pro"/>
                <a:ea typeface="Calibri"/>
                <a:cs typeface="Calibri"/>
              </a:rPr>
              <a:t> </a:t>
            </a:r>
            <a:r>
              <a:rPr lang="en-US" sz="1800" err="1">
                <a:latin typeface="Georgia Pro"/>
                <a:ea typeface="Calibri"/>
                <a:cs typeface="Calibri"/>
              </a:rPr>
              <a:t>toimialojen</a:t>
            </a:r>
            <a:r>
              <a:rPr lang="en-US" sz="1800">
                <a:latin typeface="Georgia Pro"/>
                <a:ea typeface="Calibri"/>
                <a:cs typeface="Calibri"/>
              </a:rPr>
              <a:t> </a:t>
            </a:r>
            <a:r>
              <a:rPr lang="en-US" sz="1800" err="1">
                <a:latin typeface="Georgia Pro"/>
                <a:ea typeface="Calibri"/>
                <a:cs typeface="Calibri"/>
              </a:rPr>
              <a:t>edustajia</a:t>
            </a:r>
            <a:r>
              <a:rPr lang="en-US" sz="1800">
                <a:latin typeface="Georgia Pro"/>
                <a:ea typeface="Calibri"/>
                <a:cs typeface="Calibri"/>
              </a:rPr>
              <a:t>) on </a:t>
            </a:r>
            <a:r>
              <a:rPr lang="en-US" sz="1800" err="1">
                <a:latin typeface="Georgia Pro"/>
                <a:ea typeface="Calibri"/>
                <a:cs typeface="Calibri"/>
              </a:rPr>
              <a:t>osallistunut</a:t>
            </a:r>
            <a:r>
              <a:rPr lang="en-US" sz="1800">
                <a:latin typeface="Georgia Pro"/>
                <a:ea typeface="Calibri"/>
                <a:cs typeface="Calibri"/>
              </a:rPr>
              <a:t> </a:t>
            </a:r>
            <a:r>
              <a:rPr lang="en-US" sz="1800" err="1">
                <a:latin typeface="Georgia Pro"/>
                <a:ea typeface="Calibri"/>
                <a:cs typeface="Calibri"/>
              </a:rPr>
              <a:t>alueellisiin</a:t>
            </a:r>
            <a:r>
              <a:rPr lang="en-US" sz="1800">
                <a:latin typeface="Georgia Pro"/>
                <a:ea typeface="Calibri"/>
                <a:cs typeface="Calibri"/>
              </a:rPr>
              <a:t> </a:t>
            </a:r>
            <a:r>
              <a:rPr lang="en-US" sz="1800" err="1">
                <a:latin typeface="Georgia Pro"/>
                <a:ea typeface="Calibri"/>
                <a:cs typeface="Calibri"/>
              </a:rPr>
              <a:t>keskustelutilaisuuksiin</a:t>
            </a:r>
            <a:r>
              <a:rPr lang="en-US" sz="1800">
                <a:latin typeface="Georgia Pro"/>
                <a:ea typeface="Calibri"/>
                <a:cs typeface="Calibri"/>
              </a:rPr>
              <a:t> ja </a:t>
            </a:r>
            <a:r>
              <a:rPr lang="en-US" sz="1800" err="1">
                <a:latin typeface="Georgia Pro"/>
                <a:ea typeface="Calibri"/>
                <a:cs typeface="Calibri"/>
              </a:rPr>
              <a:t>kuinka</a:t>
            </a:r>
            <a:r>
              <a:rPr lang="en-US" sz="1800">
                <a:latin typeface="Georgia Pro"/>
                <a:ea typeface="Calibri"/>
                <a:cs typeface="Calibri"/>
              </a:rPr>
              <a:t> </a:t>
            </a:r>
            <a:r>
              <a:rPr lang="en-US" sz="1800" err="1">
                <a:latin typeface="Georgia Pro"/>
                <a:ea typeface="Calibri"/>
                <a:cs typeface="Calibri"/>
              </a:rPr>
              <a:t>monta</a:t>
            </a:r>
            <a:r>
              <a:rPr lang="en-US" sz="1800">
                <a:latin typeface="Georgia Pro"/>
                <a:ea typeface="Calibri"/>
                <a:cs typeface="Calibri"/>
              </a:rPr>
              <a:t> </a:t>
            </a:r>
            <a:r>
              <a:rPr lang="en-US" sz="1800" err="1">
                <a:latin typeface="Georgia Pro"/>
                <a:ea typeface="Calibri"/>
                <a:cs typeface="Calibri"/>
              </a:rPr>
              <a:t>heitä</a:t>
            </a:r>
            <a:r>
              <a:rPr lang="en-US" sz="1800">
                <a:latin typeface="Georgia Pro"/>
                <a:ea typeface="Calibri"/>
                <a:cs typeface="Calibri"/>
              </a:rPr>
              <a:t> on </a:t>
            </a:r>
            <a:r>
              <a:rPr lang="en-US" sz="1800" err="1">
                <a:latin typeface="Georgia Pro"/>
                <a:ea typeface="Calibri"/>
                <a:cs typeface="Calibri"/>
              </a:rPr>
              <a:t>ollut</a:t>
            </a:r>
            <a:r>
              <a:rPr lang="en-US" sz="1800">
                <a:latin typeface="Georgia Pro"/>
                <a:ea typeface="Calibri"/>
                <a:cs typeface="Calibri"/>
              </a:rPr>
              <a:t>? </a:t>
            </a:r>
          </a:p>
          <a:p>
            <a:r>
              <a:rPr lang="en-US" sz="1800" err="1">
                <a:latin typeface="Georgia Pro"/>
                <a:ea typeface="Calibri"/>
                <a:cs typeface="Calibri"/>
              </a:rPr>
              <a:t>Menetelmä</a:t>
            </a:r>
            <a:r>
              <a:rPr lang="en-US" sz="1800">
                <a:latin typeface="Georgia Pro"/>
                <a:ea typeface="Calibri"/>
                <a:cs typeface="Calibri"/>
              </a:rPr>
              <a:t> </a:t>
            </a:r>
            <a:r>
              <a:rPr lang="en-US" sz="1800" err="1">
                <a:latin typeface="Georgia Pro"/>
                <a:ea typeface="Calibri"/>
                <a:cs typeface="Calibri"/>
              </a:rPr>
              <a:t>voi</a:t>
            </a:r>
            <a:r>
              <a:rPr lang="en-US" sz="1800">
                <a:latin typeface="Georgia Pro"/>
                <a:ea typeface="Calibri"/>
                <a:cs typeface="Calibri"/>
              </a:rPr>
              <a:t> olla </a:t>
            </a:r>
            <a:r>
              <a:rPr lang="en-US" sz="1800" err="1">
                <a:latin typeface="Georgia Pro"/>
                <a:ea typeface="Calibri"/>
                <a:cs typeface="Calibri"/>
              </a:rPr>
              <a:t>ihan</a:t>
            </a:r>
            <a:r>
              <a:rPr lang="en-US" sz="1800">
                <a:latin typeface="Georgia Pro"/>
                <a:ea typeface="Calibri"/>
                <a:cs typeface="Calibri"/>
              </a:rPr>
              <a:t> </a:t>
            </a:r>
            <a:r>
              <a:rPr lang="en-US" sz="1800" err="1">
                <a:latin typeface="Georgia Pro"/>
                <a:ea typeface="Calibri"/>
                <a:cs typeface="Calibri"/>
              </a:rPr>
              <a:t>legitiimi</a:t>
            </a:r>
            <a:r>
              <a:rPr lang="en-US" sz="1800">
                <a:latin typeface="Georgia Pro"/>
                <a:ea typeface="Calibri"/>
                <a:cs typeface="Calibri"/>
              </a:rPr>
              <a:t>, </a:t>
            </a:r>
            <a:r>
              <a:rPr lang="en-US" sz="1800" err="1">
                <a:latin typeface="Georgia Pro"/>
                <a:ea typeface="Calibri"/>
                <a:cs typeface="Calibri"/>
              </a:rPr>
              <a:t>mutta</a:t>
            </a:r>
            <a:r>
              <a:rPr lang="en-US" sz="1800">
                <a:latin typeface="Georgia Pro"/>
                <a:ea typeface="Calibri"/>
                <a:cs typeface="Calibri"/>
              </a:rPr>
              <a:t> on </a:t>
            </a:r>
            <a:r>
              <a:rPr lang="en-US" sz="1800" err="1">
                <a:latin typeface="Georgia Pro"/>
                <a:ea typeface="Calibri"/>
                <a:cs typeface="Calibri"/>
              </a:rPr>
              <a:t>syytä</a:t>
            </a:r>
            <a:r>
              <a:rPr lang="en-US" sz="1800">
                <a:latin typeface="Georgia Pro"/>
                <a:ea typeface="Calibri"/>
                <a:cs typeface="Calibri"/>
              </a:rPr>
              <a:t> </a:t>
            </a:r>
            <a:r>
              <a:rPr lang="en-US" sz="1800" err="1">
                <a:latin typeface="Georgia Pro"/>
                <a:ea typeface="Calibri"/>
                <a:cs typeface="Calibri"/>
              </a:rPr>
              <a:t>epäillä</a:t>
            </a:r>
            <a:r>
              <a:rPr lang="en-US" sz="1800">
                <a:latin typeface="Georgia Pro"/>
                <a:ea typeface="Calibri"/>
                <a:cs typeface="Calibri"/>
              </a:rPr>
              <a:t> </a:t>
            </a:r>
            <a:r>
              <a:rPr lang="en-US" sz="1800" err="1">
                <a:latin typeface="Georgia Pro"/>
                <a:ea typeface="Calibri"/>
                <a:cs typeface="Calibri"/>
              </a:rPr>
              <a:t>niin</a:t>
            </a:r>
            <a:r>
              <a:rPr lang="en-US" sz="1800">
                <a:latin typeface="Georgia Pro"/>
                <a:ea typeface="Calibri"/>
                <a:cs typeface="Calibri"/>
              </a:rPr>
              <a:t> </a:t>
            </a:r>
            <a:r>
              <a:rPr lang="en-US" sz="1800" err="1">
                <a:latin typeface="Georgia Pro"/>
                <a:ea typeface="Calibri"/>
                <a:cs typeface="Calibri"/>
              </a:rPr>
              <a:t>kauan</a:t>
            </a:r>
            <a:r>
              <a:rPr lang="en-US" sz="1800">
                <a:latin typeface="Georgia Pro"/>
                <a:ea typeface="Calibri"/>
                <a:cs typeface="Calibri"/>
              </a:rPr>
              <a:t> </a:t>
            </a:r>
            <a:r>
              <a:rPr lang="en-US" sz="1800" err="1">
                <a:latin typeface="Georgia Pro"/>
                <a:ea typeface="Calibri"/>
                <a:cs typeface="Calibri"/>
              </a:rPr>
              <a:t>kuin</a:t>
            </a:r>
            <a:r>
              <a:rPr lang="en-US" sz="1800">
                <a:latin typeface="Georgia Pro"/>
                <a:ea typeface="Calibri"/>
                <a:cs typeface="Calibri"/>
              </a:rPr>
              <a:t> </a:t>
            </a:r>
            <a:r>
              <a:rPr lang="en-US" sz="1800" err="1">
                <a:latin typeface="Georgia Pro"/>
                <a:ea typeface="Calibri"/>
                <a:cs typeface="Calibri"/>
              </a:rPr>
              <a:t>menetelmä</a:t>
            </a:r>
            <a:r>
              <a:rPr lang="en-US" sz="1800">
                <a:latin typeface="Georgia Pro"/>
                <a:ea typeface="Calibri"/>
                <a:cs typeface="Calibri"/>
              </a:rPr>
              <a:t> </a:t>
            </a:r>
            <a:r>
              <a:rPr lang="en-US" sz="1800" err="1">
                <a:latin typeface="Georgia Pro"/>
                <a:ea typeface="Calibri"/>
                <a:cs typeface="Calibri"/>
              </a:rPr>
              <a:t>ei</a:t>
            </a:r>
            <a:r>
              <a:rPr lang="en-US" sz="1800">
                <a:latin typeface="Georgia Pro"/>
                <a:ea typeface="Calibri"/>
                <a:cs typeface="Calibri"/>
              </a:rPr>
              <a:t> ole </a:t>
            </a:r>
            <a:r>
              <a:rPr lang="en-US" sz="1800" err="1">
                <a:latin typeface="Georgia Pro"/>
                <a:ea typeface="Calibri"/>
                <a:cs typeface="Calibri"/>
              </a:rPr>
              <a:t>riittävän</a:t>
            </a:r>
            <a:r>
              <a:rPr lang="en-US" sz="1800">
                <a:latin typeface="Georgia Pro"/>
                <a:ea typeface="Calibri"/>
                <a:cs typeface="Calibri"/>
              </a:rPr>
              <a:t> </a:t>
            </a:r>
            <a:r>
              <a:rPr lang="en-US" sz="1800" err="1">
                <a:latin typeface="Georgia Pro"/>
                <a:ea typeface="Calibri"/>
                <a:cs typeface="Calibri"/>
              </a:rPr>
              <a:t>läpinäkyvä</a:t>
            </a:r>
            <a:r>
              <a:rPr lang="en-US" sz="1800">
                <a:latin typeface="Georgia Pro"/>
                <a:ea typeface="Calibri"/>
                <a:cs typeface="Calibri"/>
              </a:rPr>
              <a:t>. </a:t>
            </a:r>
          </a:p>
          <a:p>
            <a:r>
              <a:rPr lang="en-US" sz="1800">
                <a:latin typeface="Georgia Pro"/>
                <a:ea typeface="Calibri"/>
                <a:cs typeface="Calibri"/>
              </a:rPr>
              <a:t>--&gt;</a:t>
            </a:r>
            <a:r>
              <a:rPr lang="en-US" sz="1800" err="1">
                <a:latin typeface="Georgia Pro"/>
                <a:ea typeface="Calibri"/>
                <a:cs typeface="Calibri"/>
              </a:rPr>
              <a:t>valitun</a:t>
            </a:r>
            <a:r>
              <a:rPr lang="en-US" sz="1800">
                <a:latin typeface="Georgia Pro"/>
                <a:ea typeface="Calibri"/>
                <a:cs typeface="Calibri"/>
              </a:rPr>
              <a:t> </a:t>
            </a:r>
            <a:r>
              <a:rPr lang="en-US" sz="1800" err="1">
                <a:latin typeface="Georgia Pro"/>
                <a:ea typeface="Calibri"/>
                <a:cs typeface="Calibri"/>
              </a:rPr>
              <a:t>menetelmän</a:t>
            </a:r>
            <a:r>
              <a:rPr lang="en-US" sz="1800">
                <a:latin typeface="Georgia Pro"/>
                <a:ea typeface="Calibri"/>
                <a:cs typeface="Calibri"/>
              </a:rPr>
              <a:t> </a:t>
            </a:r>
            <a:r>
              <a:rPr lang="en-US" sz="1800" err="1">
                <a:latin typeface="Georgia Pro"/>
                <a:ea typeface="Calibri"/>
                <a:cs typeface="Calibri"/>
              </a:rPr>
              <a:t>vaikutukset</a:t>
            </a:r>
            <a:r>
              <a:rPr lang="en-US" sz="1800">
                <a:latin typeface="Georgia Pro"/>
                <a:ea typeface="Calibri"/>
                <a:cs typeface="Calibri"/>
              </a:rPr>
              <a:t> </a:t>
            </a:r>
            <a:r>
              <a:rPr lang="en-US" sz="1800" err="1">
                <a:latin typeface="Georgia Pro"/>
                <a:ea typeface="Calibri"/>
                <a:cs typeface="Calibri"/>
              </a:rPr>
              <a:t>tuloksiin</a:t>
            </a:r>
            <a:r>
              <a:rPr lang="en-US" sz="1800">
                <a:latin typeface="Georgia Pro"/>
                <a:ea typeface="Calibri"/>
                <a:cs typeface="Calibri"/>
              </a:rPr>
              <a:t> ja </a:t>
            </a:r>
            <a:r>
              <a:rPr lang="en-US" sz="1800" err="1">
                <a:latin typeface="Georgia Pro"/>
                <a:ea typeface="Calibri"/>
                <a:cs typeface="Calibri"/>
              </a:rPr>
              <a:t>menetelmän</a:t>
            </a:r>
            <a:r>
              <a:rPr lang="en-US" sz="1800">
                <a:latin typeface="Georgia Pro"/>
                <a:ea typeface="Calibri"/>
                <a:cs typeface="Calibri"/>
              </a:rPr>
              <a:t> </a:t>
            </a:r>
            <a:r>
              <a:rPr lang="en-US" sz="1800" err="1">
                <a:latin typeface="Georgia Pro"/>
                <a:ea typeface="Calibri"/>
                <a:cs typeface="Calibri"/>
              </a:rPr>
              <a:t>läpinäkyvyys</a:t>
            </a:r>
            <a:r>
              <a:rPr lang="en-US" sz="1800">
                <a:latin typeface="Georgia Pro"/>
                <a:ea typeface="Calibri"/>
                <a:cs typeface="Calibri"/>
              </a:rPr>
              <a:t>, </a:t>
            </a:r>
            <a:r>
              <a:rPr lang="en-US" sz="1800" err="1">
                <a:latin typeface="Georgia Pro"/>
                <a:ea typeface="Calibri"/>
                <a:cs typeface="Calibri"/>
              </a:rPr>
              <a:t>omien</a:t>
            </a:r>
            <a:r>
              <a:rPr lang="en-US" sz="1800">
                <a:latin typeface="Georgia Pro"/>
                <a:ea typeface="Calibri"/>
                <a:cs typeface="Calibri"/>
              </a:rPr>
              <a:t> </a:t>
            </a:r>
            <a:r>
              <a:rPr lang="en-US" sz="1800" err="1">
                <a:latin typeface="Georgia Pro"/>
                <a:ea typeface="Calibri"/>
                <a:cs typeface="Calibri"/>
              </a:rPr>
              <a:t>tutkimustulosten</a:t>
            </a:r>
            <a:r>
              <a:rPr lang="en-US" sz="1800">
                <a:latin typeface="Georgia Pro"/>
                <a:ea typeface="Calibri"/>
                <a:cs typeface="Calibri"/>
              </a:rPr>
              <a:t> </a:t>
            </a:r>
            <a:r>
              <a:rPr lang="en-US" sz="1800" err="1">
                <a:latin typeface="Georgia Pro"/>
                <a:ea typeface="Calibri"/>
                <a:cs typeface="Calibri"/>
              </a:rPr>
              <a:t>uskottavuuden</a:t>
            </a:r>
            <a:r>
              <a:rPr lang="en-US" sz="1800">
                <a:latin typeface="Georgia Pro"/>
                <a:ea typeface="Calibri"/>
                <a:cs typeface="Calibri"/>
              </a:rPr>
              <a:t> </a:t>
            </a:r>
            <a:r>
              <a:rPr lang="en-US" sz="1800" err="1">
                <a:latin typeface="Georgia Pro"/>
                <a:ea typeface="Calibri"/>
                <a:cs typeface="Calibri"/>
              </a:rPr>
              <a:t>parantaminen</a:t>
            </a:r>
            <a:endParaRPr lang="en-US" sz="1800">
              <a:latin typeface="Georgia Pro"/>
              <a:ea typeface="Calibri"/>
              <a:cs typeface="Calibri"/>
            </a:endParaRPr>
          </a:p>
        </p:txBody>
      </p:sp>
    </p:spTree>
    <p:extLst>
      <p:ext uri="{BB962C8B-B14F-4D97-AF65-F5344CB8AC3E}">
        <p14:creationId xmlns:p14="http://schemas.microsoft.com/office/powerpoint/2010/main" val="4282595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255D-3FA9-520F-ED8F-D1258C1C630C}"/>
              </a:ext>
            </a:extLst>
          </p:cNvPr>
          <p:cNvSpPr>
            <a:spLocks noGrp="1"/>
          </p:cNvSpPr>
          <p:nvPr>
            <p:ph type="title"/>
          </p:nvPr>
        </p:nvSpPr>
        <p:spPr/>
        <p:txBody>
          <a:bodyPr/>
          <a:lstStyle/>
          <a:p>
            <a:r>
              <a:rPr lang="en-US" sz="3600" err="1">
                <a:latin typeface="Georgia Pro"/>
                <a:ea typeface="Calibri Light"/>
                <a:cs typeface="Calibri Light"/>
              </a:rPr>
              <a:t>Laadullisen</a:t>
            </a:r>
            <a:r>
              <a:rPr lang="en-US" sz="3600">
                <a:latin typeface="Georgia Pro"/>
                <a:ea typeface="Calibri Light"/>
                <a:cs typeface="Calibri Light"/>
              </a:rPr>
              <a:t> </a:t>
            </a:r>
            <a:r>
              <a:rPr lang="en-US" sz="3600" err="1">
                <a:latin typeface="Georgia Pro"/>
                <a:ea typeface="Calibri Light"/>
                <a:cs typeface="Calibri Light"/>
              </a:rPr>
              <a:t>tutkimuksen</a:t>
            </a:r>
            <a:r>
              <a:rPr lang="en-US" sz="3600">
                <a:latin typeface="Georgia Pro"/>
                <a:ea typeface="Calibri Light"/>
                <a:cs typeface="Calibri Light"/>
              </a:rPr>
              <a:t> </a:t>
            </a:r>
            <a:r>
              <a:rPr lang="en-US" sz="3600" err="1">
                <a:latin typeface="Georgia Pro"/>
                <a:ea typeface="Calibri Light"/>
                <a:cs typeface="Calibri Light"/>
              </a:rPr>
              <a:t>rajoitteita</a:t>
            </a:r>
            <a:r>
              <a:rPr lang="en-US" sz="3600">
                <a:latin typeface="Georgia Pro"/>
                <a:ea typeface="Calibri Light"/>
                <a:cs typeface="Calibri Light"/>
              </a:rPr>
              <a:t> ja </a:t>
            </a:r>
            <a:r>
              <a:rPr lang="en-US" sz="3600" err="1">
                <a:latin typeface="Georgia Pro"/>
                <a:ea typeface="Calibri Light"/>
                <a:cs typeface="Calibri Light"/>
              </a:rPr>
              <a:t>laadullisen</a:t>
            </a:r>
            <a:r>
              <a:rPr lang="en-US" sz="3600">
                <a:latin typeface="Georgia Pro"/>
                <a:ea typeface="Calibri Light"/>
                <a:cs typeface="Calibri Light"/>
              </a:rPr>
              <a:t> </a:t>
            </a:r>
            <a:r>
              <a:rPr lang="en-US" sz="3600" err="1">
                <a:latin typeface="Georgia Pro"/>
                <a:ea typeface="Calibri Light"/>
                <a:cs typeface="Calibri Light"/>
              </a:rPr>
              <a:t>tutkimuksen</a:t>
            </a:r>
            <a:r>
              <a:rPr lang="en-US" sz="3600">
                <a:latin typeface="Georgia Pro"/>
                <a:ea typeface="Calibri Light"/>
                <a:cs typeface="Calibri Light"/>
              </a:rPr>
              <a:t> </a:t>
            </a:r>
            <a:r>
              <a:rPr lang="en-US" sz="3600" err="1">
                <a:latin typeface="Georgia Pro"/>
                <a:ea typeface="Calibri Light"/>
                <a:cs typeface="Calibri Light"/>
              </a:rPr>
              <a:t>ero</a:t>
            </a:r>
            <a:r>
              <a:rPr lang="en-US" sz="3600">
                <a:latin typeface="Georgia Pro"/>
                <a:ea typeface="Calibri Light"/>
                <a:cs typeface="Calibri Light"/>
              </a:rPr>
              <a:t> </a:t>
            </a:r>
            <a:r>
              <a:rPr lang="en-US" sz="3600" err="1">
                <a:latin typeface="Georgia Pro"/>
                <a:ea typeface="Calibri Light"/>
                <a:cs typeface="Calibri Light"/>
              </a:rPr>
              <a:t>määrälliseen</a:t>
            </a:r>
            <a:endParaRPr lang="en-US" err="1">
              <a:latin typeface="Georgia Pro"/>
            </a:endParaRPr>
          </a:p>
        </p:txBody>
      </p:sp>
      <p:pic>
        <p:nvPicPr>
          <p:cNvPr id="4" name="Content Placeholder 3" descr="A collage of people&#10;&#10;Description automatically generated">
            <a:extLst>
              <a:ext uri="{FF2B5EF4-FFF2-40B4-BE49-F238E27FC236}">
                <a16:creationId xmlns:a16="http://schemas.microsoft.com/office/drawing/2014/main" id="{64596DCC-37B6-D21C-BC4C-1A03A6B9A97F}"/>
              </a:ext>
            </a:extLst>
          </p:cNvPr>
          <p:cNvPicPr>
            <a:picLocks noGrp="1" noChangeAspect="1"/>
          </p:cNvPicPr>
          <p:nvPr>
            <p:ph idx="1"/>
          </p:nvPr>
        </p:nvPicPr>
        <p:blipFill>
          <a:blip r:embed="rId2"/>
          <a:stretch>
            <a:fillRect/>
          </a:stretch>
        </p:blipFill>
        <p:spPr>
          <a:xfrm>
            <a:off x="948077" y="1740958"/>
            <a:ext cx="2760512" cy="4351338"/>
          </a:xfrm>
        </p:spPr>
      </p:pic>
      <p:sp>
        <p:nvSpPr>
          <p:cNvPr id="5" name="TextBox 4">
            <a:extLst>
              <a:ext uri="{FF2B5EF4-FFF2-40B4-BE49-F238E27FC236}">
                <a16:creationId xmlns:a16="http://schemas.microsoft.com/office/drawing/2014/main" id="{54BD2500-21EC-2948-3769-1BC5C5082A12}"/>
              </a:ext>
            </a:extLst>
          </p:cNvPr>
          <p:cNvSpPr txBox="1"/>
          <p:nvPr/>
        </p:nvSpPr>
        <p:spPr>
          <a:xfrm>
            <a:off x="4038433" y="1745010"/>
            <a:ext cx="7593073" cy="3431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a:latin typeface="Georgia Pro"/>
                <a:ea typeface="+mn-lt"/>
                <a:cs typeface="+mn-lt"/>
              </a:rPr>
              <a:t>"kertoo professori </a:t>
            </a:r>
            <a:r>
              <a:rPr lang="fi-FI" sz="1600" u="sng">
                <a:latin typeface="Georgia Pro"/>
                <a:ea typeface="+mn-lt"/>
                <a:cs typeface="+mn-lt"/>
              </a:rPr>
              <a:t>Anu Kantolan</a:t>
            </a:r>
            <a:r>
              <a:rPr lang="fi-FI" sz="1600">
                <a:latin typeface="Georgia Pro"/>
                <a:ea typeface="+mn-lt"/>
                <a:cs typeface="+mn-lt"/>
              </a:rPr>
              <a:t> ja akatemiatutkija </a:t>
            </a:r>
            <a:r>
              <a:rPr lang="fi-FI" sz="1600" u="sng">
                <a:latin typeface="Georgia Pro"/>
                <a:ea typeface="+mn-lt"/>
                <a:cs typeface="+mn-lt"/>
              </a:rPr>
              <a:t>Hanna Kuuselan</a:t>
            </a:r>
            <a:r>
              <a:rPr lang="fi-FI" sz="1600">
                <a:latin typeface="Georgia Pro"/>
                <a:ea typeface="+mn-lt"/>
                <a:cs typeface="+mn-lt"/>
              </a:rPr>
              <a:t> tutkimuksesta, jossa 90 varakasta suomalaista sai puhua suoraan ja nimettöminä. Tutkimuksen tulokset on julkaistu tällä viikolla ilmestyneessä kirjassa Huipputuloiset – Suomen rikkain promille."</a:t>
            </a:r>
            <a:endParaRPr lang="en-US" sz="1600">
              <a:latin typeface="Georgia Pro"/>
              <a:ea typeface="+mn-lt"/>
              <a:cs typeface="+mn-lt"/>
            </a:endParaRPr>
          </a:p>
          <a:p>
            <a:endParaRPr lang="fi-FI">
              <a:latin typeface="Calibri"/>
              <a:ea typeface="Calibri"/>
              <a:cs typeface="Calibri"/>
            </a:endParaRPr>
          </a:p>
          <a:p>
            <a:r>
              <a:rPr lang="en-US" sz="1400">
                <a:latin typeface="Georgia Pro"/>
                <a:ea typeface="Calibri"/>
                <a:cs typeface="Calibri"/>
              </a:rPr>
              <a:t>"</a:t>
            </a:r>
            <a:r>
              <a:rPr lang="en-US" sz="1400" err="1">
                <a:latin typeface="Georgia Pro"/>
                <a:ea typeface="+mn-lt"/>
                <a:cs typeface="+mn-lt"/>
              </a:rPr>
              <a:t>Siilasmaa</a:t>
            </a:r>
            <a:r>
              <a:rPr lang="en-US" sz="1400">
                <a:latin typeface="Georgia Pro"/>
                <a:ea typeface="+mn-lt"/>
                <a:cs typeface="+mn-lt"/>
              </a:rPr>
              <a:t> </a:t>
            </a:r>
            <a:r>
              <a:rPr lang="en-US" sz="1400" err="1">
                <a:latin typeface="Georgia Pro"/>
                <a:ea typeface="+mn-lt"/>
                <a:cs typeface="+mn-lt"/>
              </a:rPr>
              <a:t>hämmästeli</a:t>
            </a:r>
            <a:r>
              <a:rPr lang="en-US" sz="1400">
                <a:latin typeface="Georgia Pro"/>
                <a:ea typeface="+mn-lt"/>
                <a:cs typeface="+mn-lt"/>
              </a:rPr>
              <a:t>, </a:t>
            </a:r>
            <a:r>
              <a:rPr lang="en-US" sz="1400" b="1" err="1">
                <a:latin typeface="Georgia Pro"/>
                <a:ea typeface="+mn-lt"/>
                <a:cs typeface="+mn-lt"/>
              </a:rPr>
              <a:t>miten</a:t>
            </a:r>
            <a:r>
              <a:rPr lang="en-US" sz="1400" b="1">
                <a:latin typeface="Georgia Pro"/>
                <a:ea typeface="+mn-lt"/>
                <a:cs typeface="+mn-lt"/>
              </a:rPr>
              <a:t> '</a:t>
            </a:r>
            <a:r>
              <a:rPr lang="en-US" sz="1400" b="1" err="1">
                <a:latin typeface="Georgia Pro"/>
                <a:ea typeface="+mn-lt"/>
                <a:cs typeface="+mn-lt"/>
              </a:rPr>
              <a:t>nuo</a:t>
            </a:r>
            <a:r>
              <a:rPr lang="en-US" sz="1400" b="1">
                <a:latin typeface="Georgia Pro"/>
                <a:ea typeface="+mn-lt"/>
                <a:cs typeface="+mn-lt"/>
              </a:rPr>
              <a:t> 90 </a:t>
            </a:r>
            <a:r>
              <a:rPr lang="en-US" sz="1400" b="1" err="1">
                <a:latin typeface="Georgia Pro"/>
                <a:ea typeface="+mn-lt"/>
                <a:cs typeface="+mn-lt"/>
              </a:rPr>
              <a:t>edustavat</a:t>
            </a:r>
            <a:r>
              <a:rPr lang="en-US" sz="1400" b="1">
                <a:latin typeface="Georgia Pro"/>
                <a:ea typeface="+mn-lt"/>
                <a:cs typeface="+mn-lt"/>
              </a:rPr>
              <a:t> </a:t>
            </a:r>
            <a:r>
              <a:rPr lang="en-US" sz="1400" b="1" err="1">
                <a:latin typeface="Georgia Pro"/>
                <a:ea typeface="+mn-lt"/>
                <a:cs typeface="+mn-lt"/>
              </a:rPr>
              <a:t>mielipiteineen</a:t>
            </a:r>
            <a:r>
              <a:rPr lang="en-US" sz="1400" b="1">
                <a:latin typeface="Georgia Pro"/>
                <a:ea typeface="+mn-lt"/>
                <a:cs typeface="+mn-lt"/>
              </a:rPr>
              <a:t> </a:t>
            </a:r>
            <a:r>
              <a:rPr lang="en-US" sz="1400" b="1" err="1">
                <a:latin typeface="Georgia Pro"/>
                <a:ea typeface="+mn-lt"/>
                <a:cs typeface="+mn-lt"/>
              </a:rPr>
              <a:t>koko</a:t>
            </a:r>
            <a:r>
              <a:rPr lang="en-US" sz="1400" b="1">
                <a:latin typeface="Georgia Pro"/>
                <a:ea typeface="+mn-lt"/>
                <a:cs typeface="+mn-lt"/>
              </a:rPr>
              <a:t> </a:t>
            </a:r>
            <a:r>
              <a:rPr lang="en-US" sz="1400" b="1" err="1">
                <a:latin typeface="Georgia Pro"/>
                <a:ea typeface="+mn-lt"/>
                <a:cs typeface="+mn-lt"/>
              </a:rPr>
              <a:t>ryhmää</a:t>
            </a:r>
            <a:r>
              <a:rPr lang="en-US" sz="1400" b="1">
                <a:latin typeface="Georgia Pro"/>
                <a:ea typeface="+mn-lt"/>
                <a:cs typeface="+mn-lt"/>
              </a:rPr>
              <a:t>'</a:t>
            </a:r>
            <a:r>
              <a:rPr lang="en-US" sz="1400">
                <a:latin typeface="Georgia Pro"/>
                <a:ea typeface="+mn-lt"/>
                <a:cs typeface="+mn-lt"/>
              </a:rPr>
              <a:t>"</a:t>
            </a:r>
            <a:endParaRPr lang="en-US" sz="1400">
              <a:ea typeface="Calibri"/>
              <a:cs typeface="Calibri"/>
            </a:endParaRPr>
          </a:p>
          <a:p>
            <a:endParaRPr lang="en-US" sz="1400">
              <a:latin typeface="Georgia Pro"/>
              <a:ea typeface="Calibri"/>
              <a:cs typeface="Calibri"/>
            </a:endParaRPr>
          </a:p>
          <a:p>
            <a:endParaRPr lang="en-US" sz="1400">
              <a:solidFill>
                <a:srgbClr val="000000"/>
              </a:solidFill>
              <a:latin typeface="Georgia Pro"/>
              <a:ea typeface="Calibri"/>
              <a:cs typeface="Calibri"/>
            </a:endParaRPr>
          </a:p>
          <a:p>
            <a:r>
              <a:rPr lang="en-US" sz="1400" err="1">
                <a:solidFill>
                  <a:srgbClr val="191919"/>
                </a:solidFill>
                <a:latin typeface="Georgia Pro"/>
                <a:ea typeface="Calibri"/>
                <a:cs typeface="Calibri"/>
              </a:rPr>
              <a:t>Maksumuurin</a:t>
            </a:r>
            <a:r>
              <a:rPr lang="en-US" sz="1400">
                <a:solidFill>
                  <a:srgbClr val="191919"/>
                </a:solidFill>
                <a:latin typeface="Georgia Pro"/>
                <a:ea typeface="Calibri"/>
                <a:cs typeface="Calibri"/>
              </a:rPr>
              <a:t> </a:t>
            </a:r>
            <a:r>
              <a:rPr lang="en-US" sz="1400" err="1">
                <a:solidFill>
                  <a:srgbClr val="191919"/>
                </a:solidFill>
                <a:latin typeface="Georgia Pro"/>
                <a:ea typeface="Calibri"/>
                <a:cs typeface="Calibri"/>
              </a:rPr>
              <a:t>takana</a:t>
            </a:r>
            <a:r>
              <a:rPr lang="en-US" sz="1400">
                <a:solidFill>
                  <a:srgbClr val="191919"/>
                </a:solidFill>
                <a:latin typeface="Georgia Pro"/>
                <a:ea typeface="Calibri"/>
                <a:cs typeface="Calibri"/>
              </a:rPr>
              <a:t>: </a:t>
            </a:r>
            <a:r>
              <a:rPr lang="en-US" sz="1400">
                <a:solidFill>
                  <a:srgbClr val="191919"/>
                </a:solidFill>
                <a:latin typeface="Georgia Pro"/>
                <a:ea typeface="+mn-lt"/>
                <a:cs typeface="+mn-lt"/>
                <a:hlinkClick r:id="rId3"/>
              </a:rPr>
              <a:t>https://www.hs.fi/kulttuuri/art-2000006228558.html</a:t>
            </a:r>
            <a:r>
              <a:rPr lang="en-US" sz="1400">
                <a:solidFill>
                  <a:srgbClr val="191919"/>
                </a:solidFill>
                <a:latin typeface="Georgia Pro"/>
                <a:ea typeface="+mn-lt"/>
                <a:cs typeface="+mn-lt"/>
              </a:rPr>
              <a:t>  Lue </a:t>
            </a:r>
            <a:r>
              <a:rPr lang="en-US" sz="1400" err="1">
                <a:solidFill>
                  <a:srgbClr val="191919"/>
                </a:solidFill>
                <a:latin typeface="Georgia Pro"/>
                <a:ea typeface="+mn-lt"/>
                <a:cs typeface="+mn-lt"/>
              </a:rPr>
              <a:t>täältä</a:t>
            </a:r>
            <a:r>
              <a:rPr lang="en-US" sz="1400">
                <a:solidFill>
                  <a:srgbClr val="191919"/>
                </a:solidFill>
                <a:latin typeface="Georgia Pro"/>
                <a:ea typeface="+mn-lt"/>
                <a:cs typeface="+mn-lt"/>
              </a:rPr>
              <a:t>: https://helsinkifi-my.sharepoint.com/:w:/g/personal/xvixvixv_ad_helsinki_fi/EYnYtqQvtCJBu_9vHDnMcbkBAUgoMvZdxHcOACLEDZc3-Q?e=f9gRn7</a:t>
            </a:r>
            <a:endParaRPr lang="en-US" sz="1400">
              <a:solidFill>
                <a:srgbClr val="191919"/>
              </a:solidFill>
              <a:latin typeface="Georgia Pro"/>
              <a:ea typeface="Calibri"/>
              <a:cs typeface="Calibri"/>
            </a:endParaRPr>
          </a:p>
          <a:p>
            <a:endParaRPr lang="en-US" sz="1100">
              <a:solidFill>
                <a:srgbClr val="191919"/>
              </a:solidFill>
              <a:ea typeface="Calibri"/>
              <a:cs typeface="Calibri"/>
            </a:endParaRPr>
          </a:p>
          <a:p>
            <a:endParaRPr lang="en-US" sz="1400">
              <a:solidFill>
                <a:srgbClr val="191919"/>
              </a:solidFill>
              <a:ea typeface="Calibri"/>
              <a:cs typeface="Calibri"/>
            </a:endParaRPr>
          </a:p>
          <a:p>
            <a:endParaRPr lang="en-US" sz="1200">
              <a:ea typeface="Calibri"/>
              <a:cs typeface="Calibri"/>
            </a:endParaRPr>
          </a:p>
        </p:txBody>
      </p:sp>
    </p:spTree>
    <p:extLst>
      <p:ext uri="{BB962C8B-B14F-4D97-AF65-F5344CB8AC3E}">
        <p14:creationId xmlns:p14="http://schemas.microsoft.com/office/powerpoint/2010/main" val="2511129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8CBC-5D26-48AB-BC47-EC18BB50D3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A0A6A2-4F7E-AE22-A31D-E4A33B15C7C4}"/>
              </a:ext>
            </a:extLst>
          </p:cNvPr>
          <p:cNvSpPr>
            <a:spLocks noGrp="1"/>
          </p:cNvSpPr>
          <p:nvPr>
            <p:ph idx="1"/>
          </p:nvPr>
        </p:nvSpPr>
        <p:spPr/>
        <p:txBody>
          <a:bodyPr vert="horz" lIns="91440" tIns="45720" rIns="91440" bIns="45720" rtlCol="0" anchor="t">
            <a:normAutofit fontScale="92500" lnSpcReduction="10000"/>
          </a:bodyPr>
          <a:lstStyle/>
          <a:p>
            <a:pPr marL="0" indent="0">
              <a:lnSpc>
                <a:spcPct val="100000"/>
              </a:lnSpc>
              <a:spcBef>
                <a:spcPts val="0"/>
              </a:spcBef>
              <a:buNone/>
            </a:pPr>
            <a:r>
              <a:rPr lang="en-US" sz="1400" dirty="0">
                <a:solidFill>
                  <a:srgbClr val="191919"/>
                </a:solidFill>
                <a:latin typeface="Georgia Pro"/>
                <a:ea typeface="+mn-lt"/>
                <a:cs typeface="+mn-lt"/>
              </a:rPr>
              <a:t>Kantola </a:t>
            </a:r>
            <a:r>
              <a:rPr lang="en-US" sz="1400" dirty="0" err="1">
                <a:solidFill>
                  <a:srgbClr val="191919"/>
                </a:solidFill>
                <a:latin typeface="Georgia Pro"/>
                <a:ea typeface="+mn-lt"/>
                <a:cs typeface="+mn-lt"/>
              </a:rPr>
              <a:t>selitti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Twitterissä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että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haastateltavia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etsittiin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kolmesta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eri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ryhmästä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perusteella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miten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henkilöt</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ovat</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rikastuneet</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Tutkimuksesta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käy</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ilmi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että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haastateltavien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joukossa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oli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suunnilleen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yhtä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monta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yrittäjää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perijää</a:t>
            </a:r>
            <a:r>
              <a:rPr lang="en-US" sz="1400" dirty="0">
                <a:solidFill>
                  <a:srgbClr val="191919"/>
                </a:solidFill>
                <a:latin typeface="Georgia Pro"/>
                <a:ea typeface="+mn-lt"/>
                <a:cs typeface="+mn-lt"/>
              </a:rPr>
              <a:t> ja </a:t>
            </a:r>
            <a:r>
              <a:rPr lang="en-US" sz="1400" dirty="0" err="1">
                <a:solidFill>
                  <a:srgbClr val="191919"/>
                </a:solidFill>
                <a:latin typeface="Georgia Pro"/>
                <a:ea typeface="+mn-lt"/>
                <a:cs typeface="+mn-lt"/>
              </a:rPr>
              <a:t>huippupalkattua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johtajaa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Kantolan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mukaan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eri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ryhmien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kieltäytymisprosenteissa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ollut</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eroja</a:t>
            </a:r>
            <a:r>
              <a:rPr lang="en-US" sz="1400" dirty="0">
                <a:solidFill>
                  <a:srgbClr val="191919"/>
                </a:solidFill>
                <a:latin typeface="Georgia Pro"/>
                <a:ea typeface="+mn-lt"/>
                <a:cs typeface="+mn-lt"/>
              </a:rPr>
              <a:t>.</a:t>
            </a:r>
            <a:endParaRPr lang="en-US" sz="1400" dirty="0">
              <a:latin typeface="Georgia Pro"/>
              <a:ea typeface="+mn-lt"/>
              <a:cs typeface="+mn-lt"/>
            </a:endParaRPr>
          </a:p>
          <a:p>
            <a:pPr marL="0" indent="0">
              <a:lnSpc>
                <a:spcPct val="100000"/>
              </a:lnSpc>
              <a:spcBef>
                <a:spcPts val="0"/>
              </a:spcBef>
              <a:buNone/>
            </a:pPr>
            <a:r>
              <a:rPr lang="en-US" sz="1400" dirty="0" err="1">
                <a:solidFill>
                  <a:srgbClr val="191919"/>
                </a:solidFill>
                <a:latin typeface="Georgia Pro"/>
                <a:ea typeface="+mn-lt"/>
                <a:cs typeface="+mn-lt"/>
              </a:rPr>
              <a:t>Lisäksi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haastateltavien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perusjoukko</a:t>
            </a:r>
            <a:r>
              <a:rPr lang="en-US" sz="1400" dirty="0">
                <a:solidFill>
                  <a:srgbClr val="191919"/>
                </a:solidFill>
                <a:latin typeface="Georgia Pro"/>
                <a:ea typeface="+mn-lt"/>
                <a:cs typeface="+mn-lt"/>
              </a:rPr>
              <a:t> on </a:t>
            </a:r>
            <a:r>
              <a:rPr lang="en-US" sz="1400" dirty="0" err="1">
                <a:solidFill>
                  <a:srgbClr val="191919"/>
                </a:solidFill>
                <a:latin typeface="Georgia Pro"/>
                <a:ea typeface="+mn-lt"/>
                <a:cs typeface="+mn-lt"/>
              </a:rPr>
              <a:t>Kantolan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mukaan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taustoiltaan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varsin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samanlainen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eivätkä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haastattelusta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kieltäytyneet</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eronneet</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taustoiltaan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haastatteluun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suostuneista</a:t>
            </a:r>
            <a:r>
              <a:rPr lang="en-US" sz="1400" dirty="0">
                <a:solidFill>
                  <a:srgbClr val="191919"/>
                </a:solidFill>
                <a:latin typeface="Georgia Pro"/>
                <a:ea typeface="+mn-lt"/>
                <a:cs typeface="+mn-lt"/>
              </a:rPr>
              <a:t>.</a:t>
            </a:r>
            <a:endParaRPr lang="en-US" sz="1400" dirty="0">
              <a:latin typeface="Georgia Pro"/>
              <a:ea typeface="+mn-lt"/>
              <a:cs typeface="+mn-lt"/>
            </a:endParaRPr>
          </a:p>
          <a:p>
            <a:pPr marL="0" indent="0">
              <a:lnSpc>
                <a:spcPct val="100000"/>
              </a:lnSpc>
              <a:spcBef>
                <a:spcPts val="0"/>
              </a:spcBef>
              <a:buNone/>
            </a:pPr>
            <a:r>
              <a:rPr lang="en-US" sz="1400" dirty="0" err="1">
                <a:solidFill>
                  <a:srgbClr val="191919"/>
                </a:solidFill>
                <a:latin typeface="Georgia Pro"/>
                <a:ea typeface="+mn-lt"/>
                <a:cs typeface="+mn-lt"/>
              </a:rPr>
              <a:t>Kantolan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selvityksen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mukaan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tutkimuksessa</a:t>
            </a:r>
            <a:r>
              <a:rPr lang="en-US" sz="1400" dirty="0">
                <a:solidFill>
                  <a:srgbClr val="191919"/>
                </a:solidFill>
                <a:latin typeface="Georgia Pro"/>
                <a:ea typeface="+mn-lt"/>
                <a:cs typeface="+mn-lt"/>
              </a:rPr>
              <a:t> </a:t>
            </a:r>
            <a:r>
              <a:rPr lang="en-US" sz="1400" b="1" dirty="0">
                <a:solidFill>
                  <a:srgbClr val="191919"/>
                </a:solidFill>
                <a:latin typeface="Georgia Pro"/>
                <a:ea typeface="+mn-lt"/>
                <a:cs typeface="+mn-lt"/>
              </a:rPr>
              <a:t>on </a:t>
            </a:r>
            <a:r>
              <a:rPr lang="en-US" sz="1400" b="1" dirty="0" err="1">
                <a:solidFill>
                  <a:srgbClr val="191919"/>
                </a:solidFill>
                <a:latin typeface="Georgia Pro"/>
                <a:ea typeface="+mn-lt"/>
                <a:cs typeface="+mn-lt"/>
              </a:rPr>
              <a:t>pyritty</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siis</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takaamaan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että</a:t>
            </a:r>
            <a:r>
              <a:rPr lang="en-US" sz="1400" b="1" dirty="0">
                <a:solidFill>
                  <a:srgbClr val="191919"/>
                </a:solidFill>
                <a:latin typeface="Georgia Pro"/>
                <a:ea typeface="+mn-lt"/>
                <a:cs typeface="+mn-lt"/>
              </a:rPr>
              <a:t> 90 </a:t>
            </a:r>
            <a:r>
              <a:rPr lang="en-US" sz="1400" b="1" dirty="0" err="1">
                <a:solidFill>
                  <a:srgbClr val="191919"/>
                </a:solidFill>
                <a:latin typeface="Georgia Pro"/>
                <a:ea typeface="+mn-lt"/>
                <a:cs typeface="+mn-lt"/>
              </a:rPr>
              <a:t>haastatellun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joukossa</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olisi</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tasapuolinen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edustus</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erilaisia</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huipputuloisia</a:t>
            </a:r>
            <a:r>
              <a:rPr lang="en-US" sz="1400" dirty="0">
                <a:solidFill>
                  <a:srgbClr val="191919"/>
                </a:solidFill>
                <a:latin typeface="Georgia Pro"/>
                <a:ea typeface="+mn-lt"/>
                <a:cs typeface="+mn-lt"/>
              </a:rPr>
              <a:t>."</a:t>
            </a:r>
            <a:endParaRPr lang="en-US" sz="1400">
              <a:latin typeface="Georgia Pro"/>
              <a:ea typeface="+mn-lt"/>
              <a:cs typeface="+mn-lt"/>
            </a:endParaRPr>
          </a:p>
          <a:p>
            <a:pPr marL="0" indent="0">
              <a:lnSpc>
                <a:spcPct val="100000"/>
              </a:lnSpc>
              <a:spcBef>
                <a:spcPts val="0"/>
              </a:spcBef>
              <a:buNone/>
            </a:pPr>
            <a:endParaRPr lang="en-US" sz="1400">
              <a:latin typeface="Georgia Pro"/>
              <a:ea typeface="+mn-lt"/>
              <a:cs typeface="+mn-lt"/>
            </a:endParaRPr>
          </a:p>
          <a:p>
            <a:pPr marL="0" indent="0">
              <a:lnSpc>
                <a:spcPct val="100000"/>
              </a:lnSpc>
              <a:spcBef>
                <a:spcPts val="0"/>
              </a:spcBef>
              <a:buNone/>
            </a:pPr>
            <a:r>
              <a:rPr lang="en-US" sz="1400" dirty="0">
                <a:solidFill>
                  <a:srgbClr val="191919"/>
                </a:solidFill>
                <a:latin typeface="Georgia Pro"/>
                <a:ea typeface="+mn-lt"/>
                <a:cs typeface="+mn-lt"/>
              </a:rPr>
              <a:t>"</a:t>
            </a:r>
            <a:r>
              <a:rPr lang="en-US" sz="1400" b="1" dirty="0" err="1">
                <a:solidFill>
                  <a:srgbClr val="191919"/>
                </a:solidFill>
                <a:latin typeface="Georgia Pro"/>
                <a:ea typeface="+mn-lt"/>
                <a:cs typeface="+mn-lt"/>
              </a:rPr>
              <a:t>Kantolan</a:t>
            </a:r>
            <a:r>
              <a:rPr lang="en-US" sz="1400" b="1" dirty="0">
                <a:solidFill>
                  <a:srgbClr val="191919"/>
                </a:solidFill>
                <a:latin typeface="Georgia Pro"/>
                <a:ea typeface="+mn-lt"/>
                <a:cs typeface="+mn-lt"/>
              </a:rPr>
              <a:t> ja </a:t>
            </a:r>
            <a:r>
              <a:rPr lang="en-US" sz="1400" b="1" dirty="0" err="1">
                <a:solidFill>
                  <a:srgbClr val="191919"/>
                </a:solidFill>
                <a:latin typeface="Georgia Pro"/>
                <a:ea typeface="+mn-lt"/>
                <a:cs typeface="+mn-lt"/>
              </a:rPr>
              <a:t>Kuuselan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tutkimus</a:t>
            </a:r>
            <a:r>
              <a:rPr lang="en-US" sz="1400" b="1" dirty="0">
                <a:solidFill>
                  <a:srgbClr val="191919"/>
                </a:solidFill>
                <a:latin typeface="Georgia Pro"/>
                <a:ea typeface="+mn-lt"/>
                <a:cs typeface="+mn-lt"/>
              </a:rPr>
              <a:t> on </a:t>
            </a:r>
            <a:r>
              <a:rPr lang="en-US" sz="1400" b="1" dirty="0" err="1">
                <a:solidFill>
                  <a:srgbClr val="191919"/>
                </a:solidFill>
                <a:latin typeface="Georgia Pro"/>
                <a:ea typeface="+mn-lt"/>
                <a:cs typeface="+mn-lt"/>
              </a:rPr>
              <a:t>menetelmältään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laadullinen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haastattelututkimus</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mikä</a:t>
            </a:r>
            <a:r>
              <a:rPr lang="en-US" sz="1400" b="1" dirty="0">
                <a:solidFill>
                  <a:srgbClr val="191919"/>
                </a:solidFill>
                <a:latin typeface="Georgia Pro"/>
                <a:ea typeface="+mn-lt"/>
                <a:cs typeface="+mn-lt"/>
              </a:rPr>
              <a:t> on </a:t>
            </a:r>
            <a:r>
              <a:rPr lang="en-US" sz="1400" b="1" dirty="0" err="1">
                <a:solidFill>
                  <a:srgbClr val="191919"/>
                </a:solidFill>
                <a:latin typeface="Georgia Pro"/>
                <a:ea typeface="+mn-lt"/>
                <a:cs typeface="+mn-lt"/>
              </a:rPr>
              <a:t>täysin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eri</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asia</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kuin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määrällinen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tutkimus</a:t>
            </a:r>
            <a:r>
              <a:rPr lang="en-US" sz="1400" b="1" dirty="0">
                <a:solidFill>
                  <a:srgbClr val="191919"/>
                </a:solidFill>
                <a:latin typeface="Georgia Pro"/>
                <a:ea typeface="+mn-lt"/>
                <a:cs typeface="+mn-lt"/>
              </a:rPr>
              <a:t>. </a:t>
            </a:r>
            <a:r>
              <a:rPr lang="en-US" sz="1400" dirty="0" err="1">
                <a:solidFill>
                  <a:srgbClr val="191919"/>
                </a:solidFill>
                <a:latin typeface="Georgia Pro"/>
                <a:ea typeface="+mn-lt"/>
                <a:cs typeface="+mn-lt"/>
              </a:rPr>
              <a:t>Laadullisessa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tutkimuksessa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paneudutaan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valittuun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aineistoon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perusteellisesti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Siinä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aineiston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koko</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voi</a:t>
            </a:r>
            <a:r>
              <a:rPr lang="en-US" sz="1400" dirty="0">
                <a:solidFill>
                  <a:srgbClr val="191919"/>
                </a:solidFill>
                <a:latin typeface="Georgia Pro"/>
                <a:ea typeface="+mn-lt"/>
                <a:cs typeface="+mn-lt"/>
              </a:rPr>
              <a:t> olla </a:t>
            </a:r>
            <a:r>
              <a:rPr lang="en-US" sz="1400" dirty="0" err="1">
                <a:solidFill>
                  <a:srgbClr val="191919"/>
                </a:solidFill>
                <a:latin typeface="Georgia Pro"/>
                <a:ea typeface="+mn-lt"/>
                <a:cs typeface="+mn-lt"/>
              </a:rPr>
              <a:t>hyvinkin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pieni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oleellista</a:t>
            </a:r>
            <a:r>
              <a:rPr lang="en-US" sz="1400" dirty="0">
                <a:solidFill>
                  <a:srgbClr val="191919"/>
                </a:solidFill>
                <a:latin typeface="Georgia Pro"/>
                <a:ea typeface="+mn-lt"/>
                <a:cs typeface="+mn-lt"/>
              </a:rPr>
              <a:t> on, </a:t>
            </a:r>
            <a:r>
              <a:rPr lang="en-US" sz="1400" dirty="0" err="1">
                <a:solidFill>
                  <a:srgbClr val="191919"/>
                </a:solidFill>
                <a:latin typeface="Georgia Pro"/>
                <a:ea typeface="+mn-lt"/>
                <a:cs typeface="+mn-lt"/>
              </a:rPr>
              <a:t>että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sillä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pystytään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vastaamaan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tutkimuskysymykseen</a:t>
            </a:r>
            <a:r>
              <a:rPr lang="en-US" sz="1400" dirty="0">
                <a:solidFill>
                  <a:srgbClr val="191919"/>
                </a:solidFill>
                <a:latin typeface="Georgia Pro"/>
                <a:ea typeface="+mn-lt"/>
                <a:cs typeface="+mn-lt"/>
              </a:rPr>
              <a:t> ja </a:t>
            </a:r>
            <a:r>
              <a:rPr lang="en-US" sz="1400" dirty="0" err="1">
                <a:solidFill>
                  <a:srgbClr val="191919"/>
                </a:solidFill>
                <a:latin typeface="Georgia Pro"/>
                <a:ea typeface="+mn-lt"/>
                <a:cs typeface="+mn-lt"/>
              </a:rPr>
              <a:t>ymmärtämään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tutkittavaa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ilmiötä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Määrällisessä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tutkimuksessa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puolestaan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tutkitaan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isoa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aineistoa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tilastollisilla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menetelmillä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jolloin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saadaan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kartoitettua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olemassa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oleva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tilanne</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tutkimuskohteessa</a:t>
            </a:r>
            <a:r>
              <a:rPr lang="en-US" sz="1400" dirty="0">
                <a:solidFill>
                  <a:srgbClr val="191919"/>
                </a:solidFill>
                <a:latin typeface="Georgia Pro"/>
                <a:ea typeface="+mn-lt"/>
                <a:cs typeface="+mn-lt"/>
              </a:rPr>
              <a:t>."</a:t>
            </a:r>
            <a:endParaRPr lang="en-US" sz="1400" dirty="0">
              <a:latin typeface="Georgia Pro"/>
              <a:ea typeface="+mn-lt"/>
              <a:cs typeface="+mn-lt"/>
            </a:endParaRPr>
          </a:p>
          <a:p>
            <a:pPr marL="0" indent="0">
              <a:lnSpc>
                <a:spcPct val="100000"/>
              </a:lnSpc>
              <a:spcBef>
                <a:spcPts val="0"/>
              </a:spcBef>
              <a:buNone/>
            </a:pPr>
            <a:endParaRPr lang="en-US" sz="1400">
              <a:latin typeface="Georgia Pro"/>
              <a:ea typeface="+mn-lt"/>
              <a:cs typeface="+mn-lt"/>
            </a:endParaRPr>
          </a:p>
          <a:p>
            <a:pPr marL="0" indent="0">
              <a:lnSpc>
                <a:spcPct val="100000"/>
              </a:lnSpc>
              <a:spcBef>
                <a:spcPts val="0"/>
              </a:spcBef>
              <a:buNone/>
            </a:pPr>
            <a:r>
              <a:rPr lang="en-US" sz="1400" dirty="0">
                <a:solidFill>
                  <a:srgbClr val="191919"/>
                </a:solidFill>
                <a:latin typeface="Georgia Pro"/>
                <a:ea typeface="+mn-lt"/>
                <a:cs typeface="+mn-lt"/>
              </a:rPr>
              <a:t>"</a:t>
            </a:r>
            <a:r>
              <a:rPr lang="en-US" sz="1400" b="1" dirty="0" err="1">
                <a:solidFill>
                  <a:srgbClr val="191919"/>
                </a:solidFill>
                <a:latin typeface="Georgia Pro"/>
                <a:ea typeface="+mn-lt"/>
                <a:cs typeface="+mn-lt"/>
              </a:rPr>
              <a:t>Alasuutarin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mukaan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kritiikissä</a:t>
            </a:r>
            <a:r>
              <a:rPr lang="en-US" sz="1400" b="1" dirty="0">
                <a:solidFill>
                  <a:srgbClr val="191919"/>
                </a:solidFill>
                <a:latin typeface="Georgia Pro"/>
                <a:ea typeface="+mn-lt"/>
                <a:cs typeface="+mn-lt"/>
              </a:rPr>
              <a:t> on </a:t>
            </a:r>
            <a:r>
              <a:rPr lang="en-US" sz="1400" b="1" dirty="0" err="1">
                <a:solidFill>
                  <a:srgbClr val="191919"/>
                </a:solidFill>
                <a:latin typeface="Georgia Pro"/>
                <a:ea typeface="+mn-lt"/>
                <a:cs typeface="+mn-lt"/>
              </a:rPr>
              <a:t>sekoitettu</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pari</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asiaa</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tutkimusotoksen</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yleistettävyys</a:t>
            </a:r>
            <a:r>
              <a:rPr lang="en-US" sz="1400" b="1" dirty="0">
                <a:solidFill>
                  <a:srgbClr val="191919"/>
                </a:solidFill>
                <a:latin typeface="Georgia Pro"/>
                <a:ea typeface="+mn-lt"/>
                <a:cs typeface="+mn-lt"/>
              </a:rPr>
              <a:t> ja se, </a:t>
            </a:r>
            <a:r>
              <a:rPr lang="en-US" sz="1400" b="1" dirty="0" err="1">
                <a:solidFill>
                  <a:srgbClr val="191919"/>
                </a:solidFill>
                <a:latin typeface="Georgia Pro"/>
                <a:ea typeface="+mn-lt"/>
                <a:cs typeface="+mn-lt"/>
              </a:rPr>
              <a:t>mitä</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laadullisella</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tutkimuksella</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tarkalleen</a:t>
            </a:r>
            <a:r>
              <a:rPr lang="en-US" sz="1400" b="1" dirty="0">
                <a:solidFill>
                  <a:srgbClr val="191919"/>
                </a:solidFill>
                <a:latin typeface="Georgia Pro"/>
                <a:ea typeface="+mn-lt"/>
                <a:cs typeface="+mn-lt"/>
              </a:rPr>
              <a:t> on </a:t>
            </a:r>
            <a:r>
              <a:rPr lang="en-US" sz="1400" b="1" dirty="0" err="1">
                <a:solidFill>
                  <a:srgbClr val="191919"/>
                </a:solidFill>
                <a:latin typeface="Georgia Pro"/>
                <a:ea typeface="+mn-lt"/>
                <a:cs typeface="+mn-lt"/>
              </a:rPr>
              <a:t>pyritty</a:t>
            </a:r>
            <a:r>
              <a:rPr lang="en-US" sz="1400" b="1" dirty="0">
                <a:solidFill>
                  <a:srgbClr val="191919"/>
                </a:solidFill>
                <a:latin typeface="Georgia Pro"/>
                <a:ea typeface="+mn-lt"/>
                <a:cs typeface="+mn-lt"/>
              </a:rPr>
              <a:t> </a:t>
            </a:r>
            <a:r>
              <a:rPr lang="en-US" sz="1400" b="1" dirty="0" err="1">
                <a:solidFill>
                  <a:srgbClr val="191919"/>
                </a:solidFill>
                <a:latin typeface="Georgia Pro"/>
                <a:ea typeface="+mn-lt"/>
                <a:cs typeface="+mn-lt"/>
              </a:rPr>
              <a:t>selvittämään</a:t>
            </a:r>
            <a:r>
              <a:rPr lang="en-US" sz="1400" b="1" dirty="0">
                <a:solidFill>
                  <a:srgbClr val="191919"/>
                </a:solidFill>
                <a:latin typeface="Georgia Pro"/>
                <a:ea typeface="+mn-lt"/>
                <a:cs typeface="+mn-lt"/>
              </a:rPr>
              <a:t>.</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Laadullisen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tutkimuksen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analyysin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kohteena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ei</a:t>
            </a:r>
            <a:r>
              <a:rPr lang="en-US" sz="1400" dirty="0">
                <a:solidFill>
                  <a:srgbClr val="191919"/>
                </a:solidFill>
                <a:latin typeface="Georgia Pro"/>
                <a:ea typeface="+mn-lt"/>
                <a:cs typeface="+mn-lt"/>
              </a:rPr>
              <a:t> ole se, </a:t>
            </a:r>
            <a:r>
              <a:rPr lang="en-US" sz="1400" dirty="0" err="1">
                <a:solidFill>
                  <a:srgbClr val="191919"/>
                </a:solidFill>
                <a:latin typeface="Georgia Pro"/>
                <a:ea typeface="+mn-lt"/>
                <a:cs typeface="+mn-lt"/>
              </a:rPr>
              <a:t>kuinka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moni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ajattelee</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näin</a:t>
            </a:r>
            <a:r>
              <a:rPr lang="en-US" sz="1400" dirty="0">
                <a:solidFill>
                  <a:srgbClr val="191919"/>
                </a:solidFill>
                <a:latin typeface="Georgia Pro"/>
                <a:ea typeface="+mn-lt"/>
                <a:cs typeface="+mn-lt"/>
              </a:rPr>
              <a:t> ja </a:t>
            </a:r>
            <a:r>
              <a:rPr lang="en-US" sz="1400" dirty="0" err="1">
                <a:solidFill>
                  <a:srgbClr val="191919"/>
                </a:solidFill>
                <a:latin typeface="Georgia Pro"/>
                <a:ea typeface="+mn-lt"/>
                <a:cs typeface="+mn-lt"/>
              </a:rPr>
              <a:t>kuinka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moni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näin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vaan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minkälainen</a:t>
            </a:r>
            <a:r>
              <a:rPr lang="en-US" sz="1400" dirty="0">
                <a:solidFill>
                  <a:srgbClr val="191919"/>
                </a:solidFill>
                <a:latin typeface="Georgia Pro"/>
                <a:ea typeface="+mn-lt"/>
                <a:cs typeface="+mn-lt"/>
              </a:rPr>
              <a:t> on </a:t>
            </a:r>
            <a:r>
              <a:rPr lang="en-US" sz="1400" dirty="0" err="1">
                <a:solidFill>
                  <a:srgbClr val="191919"/>
                </a:solidFill>
                <a:latin typeface="Georgia Pro"/>
                <a:ea typeface="+mn-lt"/>
                <a:cs typeface="+mn-lt"/>
              </a:rPr>
              <a:t>erilaisten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puheiden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kirjo</a:t>
            </a:r>
            <a:r>
              <a:rPr lang="en-US" sz="1400" dirty="0">
                <a:solidFill>
                  <a:srgbClr val="191919"/>
                </a:solidFill>
                <a:latin typeface="Georgia Pro"/>
                <a:ea typeface="+mn-lt"/>
                <a:cs typeface="+mn-lt"/>
              </a:rPr>
              <a:t>. Jos </a:t>
            </a:r>
            <a:r>
              <a:rPr lang="en-US" sz="1400" dirty="0" err="1">
                <a:solidFill>
                  <a:srgbClr val="191919"/>
                </a:solidFill>
                <a:latin typeface="Georgia Pro"/>
                <a:ea typeface="+mn-lt"/>
                <a:cs typeface="+mn-lt"/>
              </a:rPr>
              <a:t>joku</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varakas</a:t>
            </a:r>
            <a:r>
              <a:rPr lang="en-US" sz="1400" dirty="0">
                <a:solidFill>
                  <a:srgbClr val="191919"/>
                </a:solidFill>
                <a:latin typeface="Georgia Pro"/>
                <a:ea typeface="+mn-lt"/>
                <a:cs typeface="+mn-lt"/>
              </a:rPr>
              <a:t> – </a:t>
            </a:r>
            <a:r>
              <a:rPr lang="en-US" sz="1400" dirty="0" err="1">
                <a:solidFill>
                  <a:srgbClr val="191919"/>
                </a:solidFill>
                <a:latin typeface="Georgia Pro"/>
                <a:ea typeface="+mn-lt"/>
                <a:cs typeface="+mn-lt"/>
              </a:rPr>
              <a:t>esimerkiksi</a:t>
            </a:r>
            <a:r>
              <a:rPr lang="en-US" sz="1400" dirty="0">
                <a:solidFill>
                  <a:srgbClr val="191919"/>
                </a:solidFill>
                <a:latin typeface="Georgia Pro"/>
                <a:ea typeface="+mn-lt"/>
                <a:cs typeface="+mn-lt"/>
              </a:rPr>
              <a:t> [Risto] </a:t>
            </a:r>
            <a:r>
              <a:rPr lang="en-US" sz="1400" dirty="0" err="1">
                <a:solidFill>
                  <a:srgbClr val="191919"/>
                </a:solidFill>
                <a:latin typeface="Georgia Pro"/>
                <a:ea typeface="+mn-lt"/>
                <a:cs typeface="+mn-lt"/>
              </a:rPr>
              <a:t>Siilasmaa</a:t>
            </a:r>
            <a:r>
              <a:rPr lang="en-US" sz="1400" dirty="0">
                <a:solidFill>
                  <a:srgbClr val="191919"/>
                </a:solidFill>
                <a:latin typeface="Georgia Pro"/>
                <a:ea typeface="+mn-lt"/>
                <a:cs typeface="+mn-lt"/>
              </a:rPr>
              <a:t> – </a:t>
            </a:r>
            <a:r>
              <a:rPr lang="en-US" sz="1400" dirty="0" err="1">
                <a:solidFill>
                  <a:srgbClr val="191919"/>
                </a:solidFill>
                <a:latin typeface="Georgia Pro"/>
                <a:ea typeface="+mn-lt"/>
                <a:cs typeface="+mn-lt"/>
              </a:rPr>
              <a:t>ajattelee</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että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minä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suhtaudu</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kielteisesti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köyhiin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eihän</a:t>
            </a:r>
            <a:r>
              <a:rPr lang="en-US" sz="1400" dirty="0">
                <a:solidFill>
                  <a:srgbClr val="191919"/>
                </a:solidFill>
                <a:latin typeface="Georgia Pro"/>
                <a:ea typeface="+mn-lt"/>
                <a:cs typeface="+mn-lt"/>
              </a:rPr>
              <a:t> se </a:t>
            </a:r>
            <a:r>
              <a:rPr lang="en-US" sz="1400" dirty="0" err="1">
                <a:solidFill>
                  <a:srgbClr val="191919"/>
                </a:solidFill>
                <a:latin typeface="Georgia Pro"/>
                <a:ea typeface="+mn-lt"/>
                <a:cs typeface="+mn-lt"/>
              </a:rPr>
              <a:t>tarkoita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sitä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että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tutkimus</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olisi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väärin</a:t>
            </a:r>
            <a:r>
              <a:rPr lang="en-US" sz="1400" dirty="0">
                <a:solidFill>
                  <a:srgbClr val="191919"/>
                </a:solidFill>
                <a:latin typeface="Georgia Pro"/>
                <a:ea typeface="+mn-lt"/>
                <a:cs typeface="+mn-lt"/>
              </a:rPr>
              <a:t>. Ellei </a:t>
            </a:r>
            <a:r>
              <a:rPr lang="en-US" sz="1400" dirty="0" err="1">
                <a:solidFill>
                  <a:srgbClr val="191919"/>
                </a:solidFill>
                <a:latin typeface="Georgia Pro"/>
                <a:ea typeface="+mn-lt"/>
                <a:cs typeface="+mn-lt"/>
              </a:rPr>
              <a:t>sitten</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tutkimuksessa</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väitetä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että</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kaikki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rikkaat</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suhtautuvat</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negatiivisesti</a:t>
            </a:r>
            <a:r>
              <a:rPr lang="en-US" sz="1400" dirty="0">
                <a:solidFill>
                  <a:srgbClr val="191919"/>
                </a:solidFill>
                <a:latin typeface="Georgia Pro"/>
                <a:ea typeface="+mn-lt"/>
                <a:cs typeface="+mn-lt"/>
              </a:rPr>
              <a:t> </a:t>
            </a:r>
            <a:r>
              <a:rPr lang="en-US" sz="1400" dirty="0" err="1">
                <a:solidFill>
                  <a:srgbClr val="191919"/>
                </a:solidFill>
                <a:latin typeface="Georgia Pro"/>
                <a:ea typeface="+mn-lt"/>
                <a:cs typeface="+mn-lt"/>
              </a:rPr>
              <a:t>köyhiin</a:t>
            </a:r>
            <a:r>
              <a:rPr lang="en-US" sz="1400" dirty="0">
                <a:solidFill>
                  <a:srgbClr val="191919"/>
                </a:solidFill>
                <a:latin typeface="Georgia Pro"/>
                <a:ea typeface="+mn-lt"/>
                <a:cs typeface="+mn-lt"/>
              </a:rPr>
              <a:t>.”</a:t>
            </a:r>
            <a:endParaRPr lang="en-US" sz="1400" dirty="0">
              <a:latin typeface="Georgia Pro"/>
              <a:ea typeface="+mn-lt"/>
              <a:cs typeface="+mn-lt"/>
            </a:endParaRPr>
          </a:p>
          <a:p>
            <a:pPr marL="0" indent="0">
              <a:lnSpc>
                <a:spcPct val="100000"/>
              </a:lnSpc>
              <a:spcBef>
                <a:spcPts val="0"/>
              </a:spcBef>
              <a:buNone/>
            </a:pPr>
            <a:endParaRPr lang="en-US" sz="900">
              <a:latin typeface="Georgia Pro"/>
              <a:ea typeface="+mn-lt"/>
              <a:cs typeface="+mn-lt"/>
            </a:endParaRPr>
          </a:p>
          <a:p>
            <a:pPr marL="0" indent="0">
              <a:lnSpc>
                <a:spcPct val="100000"/>
              </a:lnSpc>
              <a:spcBef>
                <a:spcPts val="0"/>
              </a:spcBef>
              <a:buNone/>
            </a:pPr>
            <a:endParaRPr lang="en-US" sz="1000">
              <a:solidFill>
                <a:srgbClr val="191919"/>
              </a:solidFill>
              <a:latin typeface="Georgia Pro"/>
              <a:cs typeface="Arial"/>
            </a:endParaRPr>
          </a:p>
          <a:p>
            <a:pPr marL="0" indent="0">
              <a:lnSpc>
                <a:spcPct val="100000"/>
              </a:lnSpc>
              <a:spcBef>
                <a:spcPts val="0"/>
              </a:spcBef>
              <a:buNone/>
            </a:pPr>
            <a:endParaRPr lang="en-US" sz="1000">
              <a:solidFill>
                <a:srgbClr val="191919"/>
              </a:solidFill>
              <a:latin typeface="Georgia Pro"/>
              <a:cs typeface="Arial"/>
            </a:endParaRPr>
          </a:p>
          <a:p>
            <a:pPr marL="0" indent="0">
              <a:lnSpc>
                <a:spcPct val="100000"/>
              </a:lnSpc>
              <a:spcBef>
                <a:spcPts val="0"/>
              </a:spcBef>
              <a:buNone/>
            </a:pPr>
            <a:endParaRPr lang="en-US" sz="1100">
              <a:solidFill>
                <a:srgbClr val="191919"/>
              </a:solidFill>
              <a:latin typeface="Georgia Pro"/>
              <a:cs typeface="Arial"/>
            </a:endParaRPr>
          </a:p>
          <a:p>
            <a:pPr marL="0" indent="0">
              <a:lnSpc>
                <a:spcPct val="100000"/>
              </a:lnSpc>
              <a:spcBef>
                <a:spcPts val="0"/>
              </a:spcBef>
              <a:buNone/>
            </a:pPr>
            <a:r>
              <a:rPr lang="en-US" sz="1100" dirty="0">
                <a:solidFill>
                  <a:srgbClr val="191919"/>
                </a:solidFill>
                <a:latin typeface="Georgia Pro"/>
                <a:cs typeface="Arial"/>
              </a:rPr>
              <a:t>--&gt;</a:t>
            </a:r>
            <a:r>
              <a:rPr lang="en-US" sz="1100" dirty="0" err="1">
                <a:solidFill>
                  <a:srgbClr val="191919"/>
                </a:solidFill>
                <a:latin typeface="Georgia Pro"/>
                <a:cs typeface="Arial"/>
              </a:rPr>
              <a:t>merkitys</a:t>
            </a:r>
            <a:r>
              <a:rPr lang="en-US" sz="1100" dirty="0">
                <a:solidFill>
                  <a:srgbClr val="191919"/>
                </a:solidFill>
                <a:latin typeface="Georgia Pro"/>
                <a:cs typeface="Arial"/>
              </a:rPr>
              <a:t> </a:t>
            </a:r>
            <a:r>
              <a:rPr lang="en-US" sz="1100" dirty="0" err="1">
                <a:solidFill>
                  <a:srgbClr val="191919"/>
                </a:solidFill>
                <a:latin typeface="Georgia Pro"/>
                <a:cs typeface="Arial"/>
              </a:rPr>
              <a:t>tällä</a:t>
            </a:r>
            <a:r>
              <a:rPr lang="en-US" sz="1100" dirty="0">
                <a:solidFill>
                  <a:srgbClr val="191919"/>
                </a:solidFill>
                <a:latin typeface="Georgia Pro"/>
                <a:cs typeface="Arial"/>
              </a:rPr>
              <a:t> </a:t>
            </a:r>
            <a:r>
              <a:rPr lang="en-US" sz="1100" dirty="0" err="1">
                <a:solidFill>
                  <a:srgbClr val="191919"/>
                </a:solidFill>
                <a:latin typeface="Georgia Pro"/>
                <a:cs typeface="Arial"/>
              </a:rPr>
              <a:t>kurssilla</a:t>
            </a:r>
            <a:r>
              <a:rPr lang="en-US" sz="1100" dirty="0">
                <a:solidFill>
                  <a:srgbClr val="191919"/>
                </a:solidFill>
                <a:latin typeface="Georgia Pro"/>
                <a:cs typeface="Arial"/>
              </a:rPr>
              <a:t> </a:t>
            </a:r>
            <a:r>
              <a:rPr lang="en-US" sz="1100" dirty="0" err="1">
                <a:solidFill>
                  <a:srgbClr val="191919"/>
                </a:solidFill>
                <a:latin typeface="Georgia Pro"/>
                <a:cs typeface="Arial"/>
              </a:rPr>
              <a:t>tehdylle</a:t>
            </a:r>
            <a:r>
              <a:rPr lang="en-US" sz="1100" dirty="0">
                <a:solidFill>
                  <a:srgbClr val="191919"/>
                </a:solidFill>
                <a:latin typeface="Georgia Pro"/>
                <a:cs typeface="Arial"/>
              </a:rPr>
              <a:t> </a:t>
            </a:r>
            <a:r>
              <a:rPr lang="en-US" sz="1100" dirty="0" err="1">
                <a:solidFill>
                  <a:srgbClr val="191919"/>
                </a:solidFill>
                <a:latin typeface="Georgia Pro"/>
                <a:cs typeface="Arial"/>
              </a:rPr>
              <a:t>haastattelututkimukselle</a:t>
            </a:r>
            <a:r>
              <a:rPr lang="en-US" sz="1100" dirty="0">
                <a:solidFill>
                  <a:srgbClr val="191919"/>
                </a:solidFill>
                <a:latin typeface="Georgia Pro"/>
                <a:cs typeface="Arial"/>
              </a:rPr>
              <a:t>? </a:t>
            </a:r>
            <a:r>
              <a:rPr lang="en-US" sz="1100" dirty="0" err="1">
                <a:solidFill>
                  <a:srgbClr val="191919"/>
                </a:solidFill>
                <a:latin typeface="Georgia Pro"/>
                <a:cs typeface="Arial"/>
              </a:rPr>
              <a:t>Tasapuolinen</a:t>
            </a:r>
            <a:r>
              <a:rPr lang="en-US" sz="1100" dirty="0">
                <a:solidFill>
                  <a:srgbClr val="191919"/>
                </a:solidFill>
                <a:latin typeface="Georgia Pro"/>
                <a:cs typeface="Arial"/>
              </a:rPr>
              <a:t> </a:t>
            </a:r>
            <a:r>
              <a:rPr lang="en-US" sz="1100" dirty="0" err="1">
                <a:solidFill>
                  <a:srgbClr val="191919"/>
                </a:solidFill>
                <a:latin typeface="Georgia Pro"/>
                <a:cs typeface="Arial"/>
              </a:rPr>
              <a:t>edustus</a:t>
            </a:r>
            <a:r>
              <a:rPr lang="en-US" sz="1100" dirty="0">
                <a:solidFill>
                  <a:srgbClr val="191919"/>
                </a:solidFill>
                <a:latin typeface="Georgia Pro"/>
                <a:cs typeface="Arial"/>
              </a:rPr>
              <a:t>? </a:t>
            </a:r>
            <a:r>
              <a:rPr lang="en-US" sz="1100" dirty="0" err="1">
                <a:solidFill>
                  <a:srgbClr val="191919"/>
                </a:solidFill>
                <a:latin typeface="Georgia Pro"/>
                <a:cs typeface="Arial"/>
              </a:rPr>
              <a:t>Laadullisen</a:t>
            </a:r>
            <a:r>
              <a:rPr lang="en-US" sz="1100" dirty="0">
                <a:solidFill>
                  <a:srgbClr val="191919"/>
                </a:solidFill>
                <a:latin typeface="Georgia Pro"/>
                <a:cs typeface="Arial"/>
              </a:rPr>
              <a:t> </a:t>
            </a:r>
            <a:r>
              <a:rPr lang="en-US" sz="1100" dirty="0" err="1">
                <a:solidFill>
                  <a:srgbClr val="191919"/>
                </a:solidFill>
                <a:latin typeface="Georgia Pro"/>
                <a:cs typeface="Arial"/>
              </a:rPr>
              <a:t>haastattelun</a:t>
            </a:r>
            <a:r>
              <a:rPr lang="en-US" sz="1100" dirty="0">
                <a:solidFill>
                  <a:srgbClr val="191919"/>
                </a:solidFill>
                <a:latin typeface="Georgia Pro"/>
                <a:cs typeface="Arial"/>
              </a:rPr>
              <a:t> </a:t>
            </a:r>
            <a:r>
              <a:rPr lang="en-US" sz="1100" dirty="0" err="1">
                <a:solidFill>
                  <a:srgbClr val="191919"/>
                </a:solidFill>
                <a:latin typeface="Georgia Pro"/>
                <a:cs typeface="Arial"/>
              </a:rPr>
              <a:t>tarkoitus</a:t>
            </a:r>
            <a:r>
              <a:rPr lang="en-US" sz="1100" dirty="0">
                <a:solidFill>
                  <a:srgbClr val="191919"/>
                </a:solidFill>
                <a:latin typeface="Georgia Pro"/>
                <a:cs typeface="Arial"/>
              </a:rPr>
              <a:t> </a:t>
            </a:r>
            <a:r>
              <a:rPr lang="en-US" sz="1100" dirty="0" err="1">
                <a:solidFill>
                  <a:srgbClr val="191919"/>
                </a:solidFill>
                <a:latin typeface="Georgia Pro"/>
                <a:cs typeface="Arial"/>
              </a:rPr>
              <a:t>ei</a:t>
            </a:r>
            <a:r>
              <a:rPr lang="en-US" sz="1100" dirty="0">
                <a:solidFill>
                  <a:srgbClr val="191919"/>
                </a:solidFill>
                <a:latin typeface="Georgia Pro"/>
                <a:cs typeface="Arial"/>
              </a:rPr>
              <a:t> </a:t>
            </a:r>
            <a:r>
              <a:rPr lang="en-US" sz="1100" dirty="0" err="1">
                <a:solidFill>
                  <a:srgbClr val="191919"/>
                </a:solidFill>
                <a:latin typeface="Georgia Pro"/>
                <a:cs typeface="Arial"/>
              </a:rPr>
              <a:t>yleistää</a:t>
            </a:r>
            <a:r>
              <a:rPr lang="en-US" sz="1100" dirty="0">
                <a:solidFill>
                  <a:srgbClr val="191919"/>
                </a:solidFill>
                <a:latin typeface="Georgia Pro"/>
                <a:cs typeface="Arial"/>
              </a:rPr>
              <a:t> </a:t>
            </a:r>
            <a:r>
              <a:rPr lang="en-US" sz="1100" dirty="0" err="1">
                <a:solidFill>
                  <a:srgbClr val="191919"/>
                </a:solidFill>
                <a:latin typeface="Georgia Pro"/>
                <a:cs typeface="Arial"/>
              </a:rPr>
              <a:t>vaan</a:t>
            </a:r>
            <a:r>
              <a:rPr lang="en-US" sz="1100" dirty="0">
                <a:solidFill>
                  <a:srgbClr val="191919"/>
                </a:solidFill>
                <a:latin typeface="Georgia Pro"/>
                <a:cs typeface="Arial"/>
              </a:rPr>
              <a:t> </a:t>
            </a:r>
            <a:r>
              <a:rPr lang="en-US" sz="1100" dirty="0" err="1">
                <a:solidFill>
                  <a:srgbClr val="191919"/>
                </a:solidFill>
                <a:latin typeface="Georgia Pro"/>
                <a:cs typeface="Arial"/>
              </a:rPr>
              <a:t>kartoittaa</a:t>
            </a:r>
            <a:r>
              <a:rPr lang="en-US" sz="1100" dirty="0">
                <a:solidFill>
                  <a:srgbClr val="191919"/>
                </a:solidFill>
                <a:latin typeface="Georgia Pro"/>
                <a:cs typeface="Arial"/>
              </a:rPr>
              <a:t>? </a:t>
            </a:r>
            <a:endParaRPr lang="en-US" sz="1100" dirty="0">
              <a:latin typeface="Georgia Pro"/>
              <a:cs typeface="Arial"/>
            </a:endParaRPr>
          </a:p>
          <a:p>
            <a:pPr>
              <a:lnSpc>
                <a:spcPct val="100000"/>
              </a:lnSpc>
              <a:spcBef>
                <a:spcPts val="0"/>
              </a:spcBef>
            </a:pPr>
            <a:endParaRPr lang="en-US" sz="1000">
              <a:ea typeface="+mn-lt"/>
              <a:cs typeface="+mn-lt"/>
            </a:endParaRPr>
          </a:p>
          <a:p>
            <a:endParaRPr lang="en-US">
              <a:ea typeface="Calibri"/>
              <a:cs typeface="Calibri"/>
            </a:endParaRPr>
          </a:p>
        </p:txBody>
      </p:sp>
    </p:spTree>
    <p:extLst>
      <p:ext uri="{BB962C8B-B14F-4D97-AF65-F5344CB8AC3E}">
        <p14:creationId xmlns:p14="http://schemas.microsoft.com/office/powerpoint/2010/main" val="186500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0A3768-4E20-2FE9-D615-006ECA579DE5}"/>
              </a:ext>
            </a:extLst>
          </p:cNvPr>
          <p:cNvSpPr>
            <a:spLocks noGrp="1"/>
          </p:cNvSpPr>
          <p:nvPr>
            <p:ph type="title"/>
          </p:nvPr>
        </p:nvSpPr>
        <p:spPr>
          <a:xfrm>
            <a:off x="838200" y="365125"/>
            <a:ext cx="10515600" cy="1325563"/>
          </a:xfrm>
        </p:spPr>
        <p:txBody>
          <a:bodyPr>
            <a:normAutofit/>
          </a:bodyPr>
          <a:lstStyle/>
          <a:p>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A07E38-6072-EB3B-32BE-CE3251E96206}"/>
              </a:ext>
            </a:extLst>
          </p:cNvPr>
          <p:cNvSpPr>
            <a:spLocks noGrp="1"/>
          </p:cNvSpPr>
          <p:nvPr>
            <p:ph idx="1"/>
          </p:nvPr>
        </p:nvSpPr>
        <p:spPr>
          <a:xfrm>
            <a:off x="1122336" y="1386506"/>
            <a:ext cx="10515600" cy="4351338"/>
          </a:xfrm>
        </p:spPr>
        <p:txBody>
          <a:bodyPr vert="horz" lIns="91440" tIns="45720" rIns="91440" bIns="45720" rtlCol="0" anchor="t">
            <a:normAutofit/>
          </a:bodyPr>
          <a:lstStyle/>
          <a:p>
            <a:r>
              <a:rPr lang="en-US" sz="2600" err="1">
                <a:latin typeface="Georgia Pro"/>
                <a:ea typeface="Calibri"/>
                <a:cs typeface="Calibri"/>
              </a:rPr>
              <a:t>Lopputyö</a:t>
            </a:r>
            <a:r>
              <a:rPr lang="en-US" sz="2600">
                <a:latin typeface="Georgia Pro"/>
                <a:ea typeface="Calibri"/>
                <a:cs typeface="Calibri"/>
              </a:rPr>
              <a:t> on </a:t>
            </a:r>
            <a:r>
              <a:rPr lang="en-US" sz="2600" err="1">
                <a:latin typeface="Georgia Pro"/>
                <a:ea typeface="Calibri"/>
                <a:cs typeface="Calibri"/>
              </a:rPr>
              <a:t>palautettava</a:t>
            </a:r>
            <a:r>
              <a:rPr lang="en-US" sz="2600">
                <a:latin typeface="Georgia Pro"/>
                <a:ea typeface="Calibri"/>
                <a:cs typeface="Calibri"/>
              </a:rPr>
              <a:t> 19.4 </a:t>
            </a:r>
            <a:r>
              <a:rPr lang="en-US" sz="2600" err="1">
                <a:latin typeface="Georgia Pro"/>
                <a:ea typeface="Calibri"/>
                <a:cs typeface="Calibri"/>
              </a:rPr>
              <a:t>mennessä</a:t>
            </a:r>
            <a:r>
              <a:rPr lang="en-US" sz="2600">
                <a:latin typeface="Georgia Pro"/>
                <a:ea typeface="Calibri"/>
                <a:cs typeface="Calibri"/>
              </a:rPr>
              <a:t>, </a:t>
            </a:r>
            <a:r>
              <a:rPr lang="en-US" sz="2600" err="1">
                <a:latin typeface="Georgia Pro"/>
                <a:ea typeface="Calibri"/>
                <a:cs typeface="Calibri"/>
              </a:rPr>
              <a:t>mikä</a:t>
            </a:r>
            <a:r>
              <a:rPr lang="en-US" sz="2600">
                <a:latin typeface="Georgia Pro"/>
                <a:ea typeface="Calibri"/>
                <a:cs typeface="Calibri"/>
              </a:rPr>
              <a:t> </a:t>
            </a:r>
            <a:r>
              <a:rPr lang="en-US" sz="2600" err="1">
                <a:latin typeface="Georgia Pro"/>
                <a:ea typeface="Calibri"/>
                <a:cs typeface="Calibri"/>
              </a:rPr>
              <a:t>merkitsee</a:t>
            </a:r>
            <a:r>
              <a:rPr lang="en-US" sz="2600">
                <a:latin typeface="Georgia Pro"/>
                <a:ea typeface="Calibri"/>
                <a:cs typeface="Calibri"/>
              </a:rPr>
              <a:t> </a:t>
            </a:r>
            <a:r>
              <a:rPr lang="en-US" sz="2600" err="1">
                <a:latin typeface="Georgia Pro"/>
                <a:ea typeface="Calibri"/>
                <a:cs typeface="Calibri"/>
              </a:rPr>
              <a:t>sitä</a:t>
            </a:r>
            <a:r>
              <a:rPr lang="en-US" sz="2600">
                <a:latin typeface="Georgia Pro"/>
                <a:ea typeface="Calibri"/>
                <a:cs typeface="Calibri"/>
              </a:rPr>
              <a:t>, </a:t>
            </a:r>
            <a:r>
              <a:rPr lang="en-US" sz="2600" err="1">
                <a:latin typeface="Georgia Pro"/>
                <a:ea typeface="Calibri"/>
                <a:cs typeface="Calibri"/>
              </a:rPr>
              <a:t>että</a:t>
            </a:r>
            <a:r>
              <a:rPr lang="en-US" sz="2600">
                <a:latin typeface="Georgia Pro"/>
                <a:ea typeface="Calibri"/>
                <a:cs typeface="Calibri"/>
              </a:rPr>
              <a:t> </a:t>
            </a:r>
            <a:r>
              <a:rPr lang="en-US" sz="2600" err="1">
                <a:latin typeface="Georgia Pro"/>
                <a:ea typeface="Calibri"/>
                <a:cs typeface="Calibri"/>
              </a:rPr>
              <a:t>lopputyötä</a:t>
            </a:r>
            <a:r>
              <a:rPr lang="en-US" sz="2600">
                <a:latin typeface="Georgia Pro"/>
                <a:ea typeface="Calibri"/>
                <a:cs typeface="Calibri"/>
              </a:rPr>
              <a:t> </a:t>
            </a:r>
            <a:r>
              <a:rPr lang="en-US" sz="2600" err="1">
                <a:latin typeface="Georgia Pro"/>
                <a:ea typeface="Calibri"/>
                <a:cs typeface="Calibri"/>
              </a:rPr>
              <a:t>kannattaa</a:t>
            </a:r>
            <a:r>
              <a:rPr lang="en-US" sz="2600">
                <a:latin typeface="Georgia Pro"/>
                <a:ea typeface="Calibri"/>
                <a:cs typeface="Calibri"/>
              </a:rPr>
              <a:t> </a:t>
            </a:r>
            <a:r>
              <a:rPr lang="en-US" sz="2600" err="1">
                <a:latin typeface="Georgia Pro"/>
                <a:ea typeface="Calibri"/>
                <a:cs typeface="Calibri"/>
              </a:rPr>
              <a:t>ryhtyä</a:t>
            </a:r>
            <a:r>
              <a:rPr lang="en-US" sz="2600">
                <a:latin typeface="Georgia Pro"/>
                <a:ea typeface="Calibri"/>
                <a:cs typeface="Calibri"/>
              </a:rPr>
              <a:t> </a:t>
            </a:r>
            <a:r>
              <a:rPr lang="en-US" sz="2600" err="1">
                <a:latin typeface="Georgia Pro"/>
                <a:ea typeface="Calibri"/>
                <a:cs typeface="Calibri"/>
              </a:rPr>
              <a:t>valmistelemaan</a:t>
            </a:r>
            <a:r>
              <a:rPr lang="en-US" sz="2600">
                <a:latin typeface="Georgia Pro"/>
                <a:ea typeface="Calibri"/>
                <a:cs typeface="Calibri"/>
              </a:rPr>
              <a:t> jo </a:t>
            </a:r>
            <a:r>
              <a:rPr lang="en-US" sz="2600" err="1">
                <a:latin typeface="Georgia Pro"/>
                <a:ea typeface="Calibri"/>
                <a:cs typeface="Calibri"/>
              </a:rPr>
              <a:t>ennen</a:t>
            </a:r>
            <a:r>
              <a:rPr lang="en-US" sz="2600">
                <a:latin typeface="Georgia Pro"/>
                <a:ea typeface="Calibri"/>
                <a:cs typeface="Calibri"/>
              </a:rPr>
              <a:t> </a:t>
            </a:r>
            <a:r>
              <a:rPr lang="en-US" sz="2600" err="1">
                <a:latin typeface="Georgia Pro"/>
                <a:ea typeface="Calibri"/>
                <a:cs typeface="Calibri"/>
              </a:rPr>
              <a:t>harjoitusryhmätapaamista</a:t>
            </a:r>
            <a:r>
              <a:rPr lang="en-US" sz="2600">
                <a:latin typeface="Georgia Pro"/>
                <a:ea typeface="Calibri"/>
                <a:cs typeface="Calibri"/>
              </a:rPr>
              <a:t> (</a:t>
            </a:r>
            <a:r>
              <a:rPr lang="en-US" sz="2600" err="1">
                <a:latin typeface="Georgia Pro"/>
                <a:ea typeface="Calibri"/>
                <a:cs typeface="Calibri"/>
              </a:rPr>
              <a:t>huomioi</a:t>
            </a:r>
            <a:r>
              <a:rPr lang="en-US" sz="2600">
                <a:latin typeface="Georgia Pro"/>
                <a:ea typeface="Calibri"/>
                <a:cs typeface="Calibri"/>
              </a:rPr>
              <a:t> </a:t>
            </a:r>
            <a:r>
              <a:rPr lang="en-US" sz="2600" err="1">
                <a:latin typeface="Georgia Pro"/>
                <a:ea typeface="Calibri"/>
                <a:cs typeface="Calibri"/>
              </a:rPr>
              <a:t>tasapuolinen</a:t>
            </a:r>
            <a:r>
              <a:rPr lang="en-US" sz="2600">
                <a:latin typeface="Georgia Pro"/>
                <a:ea typeface="Calibri"/>
                <a:cs typeface="Calibri"/>
              </a:rPr>
              <a:t> </a:t>
            </a:r>
            <a:r>
              <a:rPr lang="en-US" sz="2600" err="1">
                <a:latin typeface="Georgia Pro"/>
                <a:ea typeface="Calibri"/>
                <a:cs typeface="Calibri"/>
              </a:rPr>
              <a:t>työnjako</a:t>
            </a:r>
            <a:r>
              <a:rPr lang="en-US" sz="2600">
                <a:latin typeface="Georgia Pro"/>
                <a:ea typeface="Calibri"/>
                <a:cs typeface="Calibri"/>
              </a:rPr>
              <a:t>) </a:t>
            </a:r>
          </a:p>
          <a:p>
            <a:r>
              <a:rPr lang="en-US" sz="2600" err="1">
                <a:latin typeface="Georgia Pro"/>
                <a:ea typeface="Calibri"/>
                <a:cs typeface="Calibri"/>
              </a:rPr>
              <a:t>Lopputyö</a:t>
            </a:r>
            <a:r>
              <a:rPr lang="en-US" sz="2600">
                <a:latin typeface="Georgia Pro"/>
                <a:ea typeface="Calibri"/>
                <a:cs typeface="Calibri"/>
              </a:rPr>
              <a:t> </a:t>
            </a:r>
            <a:r>
              <a:rPr lang="en-US" sz="2600" err="1">
                <a:latin typeface="Georgia Pro"/>
                <a:ea typeface="Calibri"/>
                <a:cs typeface="Calibri"/>
              </a:rPr>
              <a:t>tehdään</a:t>
            </a:r>
            <a:r>
              <a:rPr lang="en-US" sz="2600">
                <a:latin typeface="Georgia Pro"/>
                <a:ea typeface="Calibri"/>
                <a:cs typeface="Calibri"/>
              </a:rPr>
              <a:t> </a:t>
            </a:r>
            <a:r>
              <a:rPr lang="en-US" sz="2600" err="1">
                <a:latin typeface="Georgia Pro"/>
                <a:ea typeface="Calibri"/>
                <a:cs typeface="Calibri"/>
              </a:rPr>
              <a:t>harjoitusryhmien</a:t>
            </a:r>
            <a:r>
              <a:rPr lang="en-US" sz="2600">
                <a:latin typeface="Georgia Pro"/>
                <a:ea typeface="Calibri"/>
                <a:cs typeface="Calibri"/>
              </a:rPr>
              <a:t> </a:t>
            </a:r>
            <a:r>
              <a:rPr lang="en-US" sz="2600" err="1">
                <a:latin typeface="Georgia Pro"/>
                <a:ea typeface="Calibri"/>
                <a:cs typeface="Calibri"/>
              </a:rPr>
              <a:t>sisällä</a:t>
            </a:r>
            <a:r>
              <a:rPr lang="en-US" sz="2600">
                <a:latin typeface="Georgia Pro"/>
                <a:ea typeface="Calibri"/>
                <a:cs typeface="Calibri"/>
              </a:rPr>
              <a:t> </a:t>
            </a:r>
            <a:r>
              <a:rPr lang="en-US" sz="2600" err="1">
                <a:latin typeface="Georgia Pro"/>
                <a:ea typeface="Calibri"/>
                <a:cs typeface="Calibri"/>
              </a:rPr>
              <a:t>vielä</a:t>
            </a:r>
            <a:r>
              <a:rPr lang="en-US" sz="2600">
                <a:latin typeface="Georgia Pro"/>
                <a:ea typeface="Calibri"/>
                <a:cs typeface="Calibri"/>
              </a:rPr>
              <a:t> </a:t>
            </a:r>
            <a:r>
              <a:rPr lang="en-US" sz="2600" err="1">
                <a:latin typeface="Georgia Pro"/>
                <a:ea typeface="Calibri"/>
                <a:cs typeface="Calibri"/>
              </a:rPr>
              <a:t>pienemmissä</a:t>
            </a:r>
            <a:r>
              <a:rPr lang="en-US" sz="2600">
                <a:latin typeface="Georgia Pro"/>
                <a:ea typeface="Calibri"/>
                <a:cs typeface="Calibri"/>
              </a:rPr>
              <a:t> </a:t>
            </a:r>
            <a:r>
              <a:rPr lang="en-US" sz="2600" err="1">
                <a:latin typeface="Georgia Pro"/>
                <a:ea typeface="Calibri"/>
                <a:cs typeface="Calibri"/>
              </a:rPr>
              <a:t>pienryhmissä</a:t>
            </a:r>
            <a:r>
              <a:rPr lang="en-US" sz="2600">
                <a:latin typeface="Georgia Pro"/>
                <a:ea typeface="Calibri"/>
                <a:cs typeface="Calibri"/>
              </a:rPr>
              <a:t>, </a:t>
            </a:r>
            <a:r>
              <a:rPr lang="en-US" sz="2600" err="1">
                <a:latin typeface="Georgia Pro"/>
                <a:ea typeface="Calibri"/>
                <a:cs typeface="Calibri"/>
              </a:rPr>
              <a:t>jotka</a:t>
            </a:r>
            <a:r>
              <a:rPr lang="en-US" sz="2600">
                <a:latin typeface="Georgia Pro"/>
                <a:ea typeface="Calibri"/>
                <a:cs typeface="Calibri"/>
              </a:rPr>
              <a:t> on </a:t>
            </a:r>
            <a:r>
              <a:rPr lang="en-US" sz="2600" err="1">
                <a:latin typeface="Georgia Pro"/>
                <a:ea typeface="Calibri"/>
                <a:cs typeface="Calibri"/>
              </a:rPr>
              <a:t>jaettu</a:t>
            </a:r>
            <a:r>
              <a:rPr lang="en-US" sz="2600">
                <a:latin typeface="Georgia Pro"/>
                <a:ea typeface="Calibri"/>
                <a:cs typeface="Calibri"/>
              </a:rPr>
              <a:t> </a:t>
            </a:r>
            <a:r>
              <a:rPr lang="en-US" sz="2600" err="1">
                <a:latin typeface="Georgia Pro"/>
                <a:ea typeface="Calibri"/>
                <a:cs typeface="Calibri"/>
              </a:rPr>
              <a:t>ensimmäisellä</a:t>
            </a:r>
            <a:r>
              <a:rPr lang="en-US" sz="2600">
                <a:latin typeface="Georgia Pro"/>
                <a:ea typeface="Calibri"/>
                <a:cs typeface="Calibri"/>
              </a:rPr>
              <a:t> </a:t>
            </a:r>
            <a:r>
              <a:rPr lang="en-US" sz="2600" err="1">
                <a:latin typeface="Georgia Pro"/>
                <a:ea typeface="Calibri"/>
                <a:cs typeface="Calibri"/>
              </a:rPr>
              <a:t>harjoituskerralla</a:t>
            </a:r>
            <a:endParaRPr lang="en-US" sz="2600">
              <a:latin typeface="Georgia Pro"/>
              <a:ea typeface="Calibri"/>
              <a:cs typeface="Calibri"/>
            </a:endParaRPr>
          </a:p>
          <a:p>
            <a:r>
              <a:rPr lang="en-US" sz="2600">
                <a:latin typeface="Georgia Pro"/>
                <a:ea typeface="Calibri"/>
                <a:cs typeface="Calibri"/>
              </a:rPr>
              <a:t>Jos et </a:t>
            </a:r>
            <a:r>
              <a:rPr lang="en-US" sz="2600" err="1">
                <a:latin typeface="Georgia Pro"/>
                <a:ea typeface="Calibri"/>
                <a:cs typeface="Calibri"/>
              </a:rPr>
              <a:t>tiedä</a:t>
            </a:r>
            <a:r>
              <a:rPr lang="en-US" sz="2600">
                <a:latin typeface="Georgia Pro"/>
                <a:ea typeface="Calibri"/>
                <a:cs typeface="Calibri"/>
              </a:rPr>
              <a:t>, </a:t>
            </a:r>
            <a:r>
              <a:rPr lang="en-US" sz="2600" err="1">
                <a:latin typeface="Georgia Pro"/>
                <a:ea typeface="Calibri"/>
                <a:cs typeface="Calibri"/>
              </a:rPr>
              <a:t>mihin</a:t>
            </a:r>
            <a:r>
              <a:rPr lang="en-US" sz="2600">
                <a:latin typeface="Georgia Pro"/>
                <a:ea typeface="Calibri"/>
                <a:cs typeface="Calibri"/>
              </a:rPr>
              <a:t> </a:t>
            </a:r>
            <a:r>
              <a:rPr lang="en-US" sz="2600" err="1">
                <a:latin typeface="Georgia Pro"/>
                <a:ea typeface="Calibri"/>
                <a:cs typeface="Calibri"/>
              </a:rPr>
              <a:t>pienryhmään</a:t>
            </a:r>
            <a:r>
              <a:rPr lang="en-US" sz="2600">
                <a:latin typeface="Georgia Pro"/>
                <a:ea typeface="Calibri"/>
                <a:cs typeface="Calibri"/>
              </a:rPr>
              <a:t> </a:t>
            </a:r>
            <a:r>
              <a:rPr lang="en-US" sz="2600" err="1">
                <a:latin typeface="Georgia Pro"/>
                <a:ea typeface="Calibri"/>
                <a:cs typeface="Calibri"/>
              </a:rPr>
              <a:t>kuulut</a:t>
            </a:r>
            <a:r>
              <a:rPr lang="en-US" sz="2600">
                <a:latin typeface="Georgia Pro"/>
                <a:ea typeface="Calibri"/>
                <a:cs typeface="Calibri"/>
              </a:rPr>
              <a:t>, ole </a:t>
            </a:r>
            <a:r>
              <a:rPr lang="en-US" sz="2600" err="1">
                <a:latin typeface="Georgia Pro"/>
                <a:ea typeface="Calibri"/>
                <a:cs typeface="Calibri"/>
              </a:rPr>
              <a:t>yhteydessä</a:t>
            </a:r>
            <a:r>
              <a:rPr lang="en-US" sz="2600">
                <a:latin typeface="Georgia Pro"/>
                <a:ea typeface="Calibri"/>
                <a:cs typeface="Calibri"/>
              </a:rPr>
              <a:t> </a:t>
            </a:r>
            <a:r>
              <a:rPr lang="en-US" sz="2600" err="1">
                <a:latin typeface="Georgia Pro"/>
                <a:ea typeface="Calibri"/>
                <a:cs typeface="Calibri"/>
              </a:rPr>
              <a:t>oman</a:t>
            </a:r>
            <a:r>
              <a:rPr lang="en-US" sz="2600">
                <a:latin typeface="Georgia Pro"/>
                <a:ea typeface="Calibri"/>
                <a:cs typeface="Calibri"/>
              </a:rPr>
              <a:t> </a:t>
            </a:r>
            <a:r>
              <a:rPr lang="en-US" sz="2600" err="1">
                <a:latin typeface="Georgia Pro"/>
                <a:ea typeface="Calibri"/>
                <a:cs typeface="Calibri"/>
              </a:rPr>
              <a:t>harjoitusryhmäsi</a:t>
            </a:r>
            <a:r>
              <a:rPr lang="en-US" sz="2600">
                <a:latin typeface="Georgia Pro"/>
                <a:ea typeface="Calibri"/>
                <a:cs typeface="Calibri"/>
              </a:rPr>
              <a:t> </a:t>
            </a:r>
            <a:r>
              <a:rPr lang="en-US" sz="2600" err="1">
                <a:latin typeface="Georgia Pro"/>
                <a:ea typeface="Calibri"/>
                <a:cs typeface="Calibri"/>
              </a:rPr>
              <a:t>kurssiavustajaan</a:t>
            </a:r>
            <a:r>
              <a:rPr lang="en-US" sz="2600">
                <a:latin typeface="Georgia Pro"/>
                <a:ea typeface="Calibri"/>
                <a:cs typeface="Calibri"/>
              </a:rPr>
              <a:t> </a:t>
            </a:r>
            <a:r>
              <a:rPr lang="en-US" sz="2600" err="1">
                <a:latin typeface="Georgia Pro"/>
                <a:ea typeface="Calibri"/>
                <a:cs typeface="Calibri"/>
              </a:rPr>
              <a:t>mahdollisimman</a:t>
            </a:r>
            <a:r>
              <a:rPr lang="en-US" sz="2600">
                <a:latin typeface="Georgia Pro"/>
                <a:ea typeface="Calibri"/>
                <a:cs typeface="Calibri"/>
              </a:rPr>
              <a:t> pian </a:t>
            </a:r>
          </a:p>
          <a:p>
            <a:r>
              <a:rPr lang="en-US" sz="2600">
                <a:latin typeface="Georgia Pro"/>
                <a:ea typeface="Calibri"/>
                <a:cs typeface="Calibri"/>
              </a:rPr>
              <a:t>H1 ja H2: </a:t>
            </a:r>
            <a:r>
              <a:rPr lang="en-US" sz="2600">
                <a:latin typeface="Georgia Pro"/>
                <a:ea typeface="Calibri"/>
                <a:cs typeface="Calibri"/>
                <a:hlinkClick r:id="rId2"/>
              </a:rPr>
              <a:t>sofia.kemppinen@helsinki.fi</a:t>
            </a:r>
            <a:endParaRPr lang="en-US" sz="2600">
              <a:latin typeface="Georgia Pro"/>
              <a:ea typeface="Calibri"/>
              <a:cs typeface="Calibri"/>
            </a:endParaRPr>
          </a:p>
          <a:p>
            <a:r>
              <a:rPr lang="en-US" sz="2600">
                <a:latin typeface="Georgia Pro"/>
                <a:ea typeface="Calibri"/>
                <a:cs typeface="Calibri"/>
              </a:rPr>
              <a:t>H3: </a:t>
            </a:r>
            <a:r>
              <a:rPr lang="en-US" sz="2600">
                <a:latin typeface="Georgia Pro"/>
                <a:ea typeface="Calibri"/>
                <a:cs typeface="Calibri"/>
                <a:hlinkClick r:id="rId3"/>
              </a:rPr>
              <a:t>laura.t.haapala@helsinki.fi</a:t>
            </a:r>
            <a:endParaRPr lang="en-US" sz="2600">
              <a:latin typeface="Georgia Pro"/>
              <a:ea typeface="Calibri"/>
              <a:cs typeface="Calibri"/>
            </a:endParaRPr>
          </a:p>
          <a:p>
            <a:r>
              <a:rPr lang="en-US" sz="2600">
                <a:latin typeface="Georgia Pro"/>
                <a:ea typeface="Calibri"/>
                <a:cs typeface="Calibri"/>
              </a:rPr>
              <a:t>H4 ja H5: </a:t>
            </a:r>
            <a:r>
              <a:rPr lang="en-US" sz="2600">
                <a:latin typeface="Georgia Pro"/>
                <a:ea typeface="Calibri"/>
                <a:cs typeface="Calibri"/>
                <a:hlinkClick r:id="rId4"/>
              </a:rPr>
              <a:t>emmakajava@gmail.com</a:t>
            </a:r>
            <a:endParaRPr lang="en-US" sz="2600">
              <a:latin typeface="Georgia Pro"/>
              <a:ea typeface="Calibri"/>
              <a:cs typeface="Calibri"/>
            </a:endParaRPr>
          </a:p>
          <a:p>
            <a:endParaRPr lang="en-US" sz="2600">
              <a:ea typeface="Calibri"/>
              <a:cs typeface="Calibri"/>
            </a:endParaRPr>
          </a:p>
        </p:txBody>
      </p:sp>
    </p:spTree>
    <p:extLst>
      <p:ext uri="{BB962C8B-B14F-4D97-AF65-F5344CB8AC3E}">
        <p14:creationId xmlns:p14="http://schemas.microsoft.com/office/powerpoint/2010/main" val="1381474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B8790E-42F1-CC0A-F266-CF65596D1858}"/>
              </a:ext>
            </a:extLst>
          </p:cNvPr>
          <p:cNvSpPr>
            <a:spLocks noGrp="1"/>
          </p:cNvSpPr>
          <p:nvPr>
            <p:ph type="title"/>
          </p:nvPr>
        </p:nvSpPr>
        <p:spPr>
          <a:xfrm>
            <a:off x="838200" y="365125"/>
            <a:ext cx="10515600" cy="1325563"/>
          </a:xfrm>
        </p:spPr>
        <p:txBody>
          <a:bodyPr>
            <a:normAutofit/>
          </a:bodyPr>
          <a:lstStyle/>
          <a:p>
            <a:r>
              <a:rPr lang="en-US" err="1">
                <a:latin typeface="Georgia Pro"/>
                <a:cs typeface="Calibri Light"/>
              </a:rPr>
              <a:t>Kurssilla</a:t>
            </a:r>
            <a:r>
              <a:rPr lang="en-US">
                <a:latin typeface="Georgia Pro"/>
                <a:cs typeface="Calibri Light"/>
              </a:rPr>
              <a:t> </a:t>
            </a:r>
            <a:r>
              <a:rPr lang="en-US" err="1">
                <a:latin typeface="Georgia Pro"/>
                <a:cs typeface="Calibri Light"/>
              </a:rPr>
              <a:t>opitut</a:t>
            </a:r>
            <a:r>
              <a:rPr lang="en-US">
                <a:latin typeface="Georgia Pro"/>
                <a:cs typeface="Calibri Light"/>
              </a:rPr>
              <a:t> </a:t>
            </a:r>
            <a:r>
              <a:rPr lang="en-US" err="1">
                <a:latin typeface="Georgia Pro"/>
                <a:cs typeface="Calibri Light"/>
              </a:rPr>
              <a:t>metataidot</a:t>
            </a:r>
            <a:endParaRPr lang="en-US" err="1">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1CCE0E-EFD5-7C77-9D92-780E98414ADC}"/>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err="1">
                <a:latin typeface="Georgia Pro"/>
                <a:cs typeface="Calibri"/>
              </a:rPr>
              <a:t>Käytännön</a:t>
            </a:r>
            <a:r>
              <a:rPr lang="en-US">
                <a:latin typeface="Georgia Pro"/>
                <a:cs typeface="Calibri"/>
              </a:rPr>
              <a:t> </a:t>
            </a:r>
            <a:r>
              <a:rPr lang="en-US" err="1">
                <a:latin typeface="Georgia Pro"/>
                <a:cs typeface="Calibri"/>
              </a:rPr>
              <a:t>tutkimuksen</a:t>
            </a:r>
            <a:r>
              <a:rPr lang="en-US">
                <a:latin typeface="Georgia Pro"/>
                <a:cs typeface="Calibri"/>
              </a:rPr>
              <a:t> </a:t>
            </a:r>
            <a:r>
              <a:rPr lang="en-US" err="1">
                <a:latin typeface="Georgia Pro"/>
                <a:cs typeface="Calibri"/>
              </a:rPr>
              <a:t>tekemisen</a:t>
            </a:r>
            <a:r>
              <a:rPr lang="en-US">
                <a:latin typeface="Georgia Pro"/>
                <a:cs typeface="Calibri"/>
              </a:rPr>
              <a:t> </a:t>
            </a:r>
            <a:r>
              <a:rPr lang="en-US" err="1">
                <a:latin typeface="Georgia Pro"/>
                <a:cs typeface="Calibri"/>
              </a:rPr>
              <a:t>kautta</a:t>
            </a:r>
            <a:r>
              <a:rPr lang="en-US">
                <a:latin typeface="Georgia Pro"/>
                <a:cs typeface="Calibri"/>
              </a:rPr>
              <a:t> </a:t>
            </a:r>
            <a:r>
              <a:rPr lang="en-US" err="1">
                <a:latin typeface="Georgia Pro"/>
                <a:cs typeface="Calibri"/>
              </a:rPr>
              <a:t>hankittu</a:t>
            </a:r>
            <a:r>
              <a:rPr lang="en-US">
                <a:latin typeface="Georgia Pro"/>
                <a:cs typeface="Calibri"/>
              </a:rPr>
              <a:t> </a:t>
            </a:r>
            <a:r>
              <a:rPr lang="en-US" err="1">
                <a:latin typeface="Georgia Pro"/>
                <a:cs typeface="Calibri"/>
              </a:rPr>
              <a:t>tiedelukutaito</a:t>
            </a:r>
            <a:r>
              <a:rPr lang="en-US">
                <a:latin typeface="Georgia Pro"/>
                <a:cs typeface="Calibri"/>
              </a:rPr>
              <a:t> ja </a:t>
            </a:r>
            <a:r>
              <a:rPr lang="en-US" err="1">
                <a:latin typeface="Georgia Pro"/>
                <a:cs typeface="Calibri"/>
              </a:rPr>
              <a:t>tiedonlukutaito</a:t>
            </a:r>
            <a:r>
              <a:rPr lang="en-US">
                <a:latin typeface="Georgia Pro"/>
                <a:cs typeface="Calibri"/>
              </a:rPr>
              <a:t> (</a:t>
            </a:r>
            <a:r>
              <a:rPr lang="en-US" err="1">
                <a:latin typeface="Georgia Pro"/>
                <a:cs typeface="Calibri"/>
              </a:rPr>
              <a:t>arviointitaito</a:t>
            </a:r>
            <a:r>
              <a:rPr lang="en-US">
                <a:latin typeface="Georgia Pro"/>
                <a:cs typeface="Calibri"/>
              </a:rPr>
              <a:t>) </a:t>
            </a:r>
            <a:r>
              <a:rPr lang="en-US" err="1">
                <a:latin typeface="Georgia Pro"/>
                <a:cs typeface="Calibri"/>
              </a:rPr>
              <a:t>eli</a:t>
            </a:r>
            <a:r>
              <a:rPr lang="en-US">
                <a:latin typeface="Georgia Pro"/>
                <a:cs typeface="Calibri"/>
              </a:rPr>
              <a:t> </a:t>
            </a:r>
            <a:r>
              <a:rPr lang="en-US" err="1">
                <a:latin typeface="Georgia Pro"/>
                <a:cs typeface="Calibri"/>
              </a:rPr>
              <a:t>onko</a:t>
            </a:r>
            <a:r>
              <a:rPr lang="en-US">
                <a:latin typeface="Georgia Pro"/>
                <a:cs typeface="Calibri"/>
              </a:rPr>
              <a:t> </a:t>
            </a:r>
            <a:r>
              <a:rPr lang="en-US" err="1">
                <a:latin typeface="Georgia Pro"/>
                <a:cs typeface="Calibri"/>
              </a:rPr>
              <a:t>syytä</a:t>
            </a:r>
            <a:r>
              <a:rPr lang="en-US">
                <a:latin typeface="Georgia Pro"/>
                <a:cs typeface="Calibri"/>
              </a:rPr>
              <a:t> </a:t>
            </a:r>
            <a:r>
              <a:rPr lang="en-US" err="1">
                <a:latin typeface="Georgia Pro"/>
                <a:cs typeface="Calibri"/>
              </a:rPr>
              <a:t>epäillä</a:t>
            </a:r>
            <a:endParaRPr lang="en-US">
              <a:latin typeface="Georgia Pro"/>
              <a:ea typeface="Calibri"/>
              <a:cs typeface="Calibri"/>
            </a:endParaRPr>
          </a:p>
          <a:p>
            <a:endParaRPr lang="en-US">
              <a:latin typeface="Georgia Pro"/>
              <a:ea typeface="+mn-lt"/>
              <a:cs typeface="+mn-lt"/>
            </a:endParaRPr>
          </a:p>
          <a:p>
            <a:endParaRPr lang="en-US">
              <a:latin typeface="Georgia Pro"/>
              <a:ea typeface="+mn-lt"/>
              <a:cs typeface="+mn-lt"/>
            </a:endParaRPr>
          </a:p>
          <a:p>
            <a:pPr marL="0" indent="0">
              <a:buNone/>
            </a:pPr>
            <a:endParaRPr lang="en-US">
              <a:latin typeface="Georgia Pro"/>
              <a:ea typeface="+mn-lt"/>
              <a:cs typeface="+mn-lt"/>
            </a:endParaRPr>
          </a:p>
          <a:p>
            <a:r>
              <a:rPr lang="en-US">
                <a:latin typeface="Georgia Pro"/>
                <a:ea typeface="+mn-lt"/>
                <a:cs typeface="+mn-lt"/>
              </a:rPr>
              <a:t>Katso </a:t>
            </a:r>
            <a:r>
              <a:rPr lang="en-US" err="1">
                <a:latin typeface="Georgia Pro"/>
                <a:ea typeface="+mn-lt"/>
                <a:cs typeface="+mn-lt"/>
              </a:rPr>
              <a:t>lisää</a:t>
            </a:r>
            <a:r>
              <a:rPr lang="en-US">
                <a:latin typeface="Georgia Pro"/>
                <a:ea typeface="+mn-lt"/>
                <a:cs typeface="+mn-lt"/>
              </a:rPr>
              <a:t>: https://tiedelukutaito.mooc.fi/part-4/3-tutkimustulosten-arviointi</a:t>
            </a:r>
            <a:endParaRPr lang="en-US">
              <a:latin typeface="Georgia Pro"/>
              <a:ea typeface="Calibri"/>
              <a:cs typeface="Calibri"/>
            </a:endParaRPr>
          </a:p>
        </p:txBody>
      </p:sp>
    </p:spTree>
    <p:extLst>
      <p:ext uri="{BB962C8B-B14F-4D97-AF65-F5344CB8AC3E}">
        <p14:creationId xmlns:p14="http://schemas.microsoft.com/office/powerpoint/2010/main" val="4027006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953B-F9A2-F038-C6AC-6BD5F5E61980}"/>
              </a:ext>
            </a:extLst>
          </p:cNvPr>
          <p:cNvSpPr>
            <a:spLocks noGrp="1"/>
          </p:cNvSpPr>
          <p:nvPr>
            <p:ph type="title"/>
          </p:nvPr>
        </p:nvSpPr>
        <p:spPr/>
        <p:txBody>
          <a:bodyPr/>
          <a:lstStyle/>
          <a:p>
            <a:r>
              <a:rPr lang="en-US" err="1">
                <a:latin typeface="Georgia Pro"/>
                <a:ea typeface="Calibri Light"/>
                <a:cs typeface="Calibri Light"/>
              </a:rPr>
              <a:t>Tutkimustulosten</a:t>
            </a:r>
            <a:r>
              <a:rPr lang="en-US">
                <a:latin typeface="Georgia Pro"/>
                <a:ea typeface="Calibri Light"/>
                <a:cs typeface="Calibri Light"/>
              </a:rPr>
              <a:t> </a:t>
            </a:r>
            <a:r>
              <a:rPr lang="en-US" err="1">
                <a:latin typeface="Georgia Pro"/>
                <a:ea typeface="Calibri Light"/>
                <a:cs typeface="Calibri Light"/>
              </a:rPr>
              <a:t>esitteleminen</a:t>
            </a:r>
            <a:r>
              <a:rPr lang="en-US">
                <a:latin typeface="Georgia Pro"/>
                <a:ea typeface="Calibri Light"/>
                <a:cs typeface="Calibri Light"/>
              </a:rPr>
              <a:t> </a:t>
            </a:r>
          </a:p>
        </p:txBody>
      </p:sp>
      <p:sp>
        <p:nvSpPr>
          <p:cNvPr id="3" name="Content Placeholder 2">
            <a:extLst>
              <a:ext uri="{FF2B5EF4-FFF2-40B4-BE49-F238E27FC236}">
                <a16:creationId xmlns:a16="http://schemas.microsoft.com/office/drawing/2014/main" id="{7F5B9F8E-E3B2-12CD-6294-E987483B92BC}"/>
              </a:ext>
            </a:extLst>
          </p:cNvPr>
          <p:cNvSpPr>
            <a:spLocks noGrp="1"/>
          </p:cNvSpPr>
          <p:nvPr>
            <p:ph idx="1"/>
          </p:nvPr>
        </p:nvSpPr>
        <p:spPr>
          <a:xfrm>
            <a:off x="838200" y="1825625"/>
            <a:ext cx="5503334" cy="4351338"/>
          </a:xfrm>
        </p:spPr>
        <p:txBody>
          <a:bodyPr vert="horz" lIns="91440" tIns="45720" rIns="91440" bIns="45720" rtlCol="0" anchor="t">
            <a:normAutofit fontScale="55000" lnSpcReduction="20000"/>
          </a:bodyPr>
          <a:lstStyle/>
          <a:p>
            <a:r>
              <a:rPr lang="en-US" err="1">
                <a:latin typeface="Georgia Pro"/>
                <a:ea typeface="+mn-lt"/>
                <a:cs typeface="+mn-lt"/>
              </a:rPr>
              <a:t>Lopputyön</a:t>
            </a:r>
            <a:r>
              <a:rPr lang="en-US">
                <a:latin typeface="Georgia Pro"/>
                <a:ea typeface="+mn-lt"/>
                <a:cs typeface="+mn-lt"/>
              </a:rPr>
              <a:t> </a:t>
            </a:r>
            <a:r>
              <a:rPr lang="en-US" err="1">
                <a:latin typeface="Georgia Pro"/>
                <a:ea typeface="+mn-lt"/>
                <a:cs typeface="+mn-lt"/>
              </a:rPr>
              <a:t>osana</a:t>
            </a:r>
            <a:r>
              <a:rPr lang="en-US">
                <a:latin typeface="Georgia Pro"/>
                <a:ea typeface="+mn-lt"/>
                <a:cs typeface="+mn-lt"/>
              </a:rPr>
              <a:t> on </a:t>
            </a:r>
            <a:r>
              <a:rPr lang="en-US" err="1">
                <a:latin typeface="Georgia Pro"/>
                <a:ea typeface="+mn-lt"/>
                <a:cs typeface="+mn-lt"/>
              </a:rPr>
              <a:t>tulee</a:t>
            </a:r>
            <a:r>
              <a:rPr lang="en-US">
                <a:latin typeface="Georgia Pro"/>
                <a:ea typeface="+mn-lt"/>
                <a:cs typeface="+mn-lt"/>
              </a:rPr>
              <a:t> </a:t>
            </a:r>
            <a:r>
              <a:rPr lang="en-US" err="1">
                <a:latin typeface="Georgia Pro"/>
                <a:ea typeface="+mn-lt"/>
                <a:cs typeface="+mn-lt"/>
              </a:rPr>
              <a:t>laatia</a:t>
            </a:r>
            <a:r>
              <a:rPr lang="en-US">
                <a:latin typeface="Georgia Pro"/>
                <a:ea typeface="+mn-lt"/>
                <a:cs typeface="+mn-lt"/>
              </a:rPr>
              <a:t> </a:t>
            </a:r>
            <a:r>
              <a:rPr lang="en-US" err="1">
                <a:latin typeface="Georgia Pro"/>
                <a:ea typeface="+mn-lt"/>
                <a:cs typeface="+mn-lt"/>
              </a:rPr>
              <a:t>tutkimusjuliste</a:t>
            </a:r>
            <a:endParaRPr lang="en-US">
              <a:latin typeface="Georgia Pro"/>
              <a:ea typeface="+mn-lt"/>
              <a:cs typeface="+mn-lt"/>
            </a:endParaRPr>
          </a:p>
          <a:p>
            <a:r>
              <a:rPr lang="en-US" err="1">
                <a:latin typeface="Georgia Pro"/>
                <a:ea typeface="+mn-lt"/>
                <a:cs typeface="+mn-lt"/>
              </a:rPr>
              <a:t>Tarkoitus</a:t>
            </a:r>
            <a:r>
              <a:rPr lang="en-US">
                <a:latin typeface="Georgia Pro"/>
                <a:ea typeface="+mn-lt"/>
                <a:cs typeface="+mn-lt"/>
              </a:rPr>
              <a:t> </a:t>
            </a:r>
            <a:r>
              <a:rPr lang="en-US" err="1">
                <a:latin typeface="Georgia Pro"/>
                <a:ea typeface="+mn-lt"/>
                <a:cs typeface="+mn-lt"/>
              </a:rPr>
              <a:t>esitellä</a:t>
            </a:r>
            <a:r>
              <a:rPr lang="en-US">
                <a:latin typeface="Georgia Pro"/>
                <a:ea typeface="+mn-lt"/>
                <a:cs typeface="+mn-lt"/>
              </a:rPr>
              <a:t> </a:t>
            </a:r>
            <a:r>
              <a:rPr lang="en-US" err="1">
                <a:latin typeface="Georgia Pro"/>
                <a:ea typeface="+mn-lt"/>
                <a:cs typeface="+mn-lt"/>
              </a:rPr>
              <a:t>selkeästi</a:t>
            </a:r>
            <a:r>
              <a:rPr lang="en-US">
                <a:latin typeface="Georgia Pro"/>
                <a:ea typeface="+mn-lt"/>
                <a:cs typeface="+mn-lt"/>
              </a:rPr>
              <a:t> se, </a:t>
            </a:r>
            <a:r>
              <a:rPr lang="en-US" err="1">
                <a:latin typeface="Georgia Pro"/>
                <a:ea typeface="+mn-lt"/>
                <a:cs typeface="+mn-lt"/>
              </a:rPr>
              <a:t>mitä</a:t>
            </a:r>
            <a:r>
              <a:rPr lang="en-US">
                <a:latin typeface="Georgia Pro"/>
                <a:ea typeface="+mn-lt"/>
                <a:cs typeface="+mn-lt"/>
              </a:rPr>
              <a:t> </a:t>
            </a:r>
            <a:r>
              <a:rPr lang="en-US" err="1">
                <a:latin typeface="Georgia Pro"/>
                <a:ea typeface="+mn-lt"/>
                <a:cs typeface="+mn-lt"/>
              </a:rPr>
              <a:t>tehtiin</a:t>
            </a:r>
            <a:r>
              <a:rPr lang="en-US">
                <a:latin typeface="Georgia Pro"/>
                <a:ea typeface="+mn-lt"/>
                <a:cs typeface="+mn-lt"/>
              </a:rPr>
              <a:t>, </a:t>
            </a:r>
            <a:r>
              <a:rPr lang="en-US" err="1">
                <a:latin typeface="Georgia Pro"/>
                <a:ea typeface="+mn-lt"/>
                <a:cs typeface="+mn-lt"/>
              </a:rPr>
              <a:t>miksi</a:t>
            </a:r>
            <a:r>
              <a:rPr lang="en-US">
                <a:latin typeface="Georgia Pro"/>
                <a:ea typeface="+mn-lt"/>
                <a:cs typeface="+mn-lt"/>
              </a:rPr>
              <a:t>, </a:t>
            </a:r>
            <a:r>
              <a:rPr lang="en-US" err="1">
                <a:latin typeface="Georgia Pro"/>
                <a:ea typeface="+mn-lt"/>
                <a:cs typeface="+mn-lt"/>
              </a:rPr>
              <a:t>miten</a:t>
            </a:r>
            <a:r>
              <a:rPr lang="en-US">
                <a:latin typeface="Georgia Pro"/>
                <a:ea typeface="+mn-lt"/>
                <a:cs typeface="+mn-lt"/>
              </a:rPr>
              <a:t> ja </a:t>
            </a:r>
            <a:r>
              <a:rPr lang="en-US" err="1">
                <a:latin typeface="Georgia Pro"/>
                <a:ea typeface="+mn-lt"/>
                <a:cs typeface="+mn-lt"/>
              </a:rPr>
              <a:t>millaiset</a:t>
            </a:r>
            <a:r>
              <a:rPr lang="en-US">
                <a:latin typeface="Georgia Pro"/>
                <a:ea typeface="+mn-lt"/>
                <a:cs typeface="+mn-lt"/>
              </a:rPr>
              <a:t> </a:t>
            </a:r>
            <a:r>
              <a:rPr lang="en-US" err="1">
                <a:latin typeface="Georgia Pro"/>
                <a:ea typeface="+mn-lt"/>
                <a:cs typeface="+mn-lt"/>
              </a:rPr>
              <a:t>olivat</a:t>
            </a:r>
            <a:r>
              <a:rPr lang="en-US">
                <a:latin typeface="Georgia Pro"/>
                <a:ea typeface="+mn-lt"/>
                <a:cs typeface="+mn-lt"/>
              </a:rPr>
              <a:t> </a:t>
            </a:r>
            <a:r>
              <a:rPr lang="en-US" err="1">
                <a:latin typeface="Georgia Pro"/>
                <a:ea typeface="+mn-lt"/>
                <a:cs typeface="+mn-lt"/>
              </a:rPr>
              <a:t>tulokset</a:t>
            </a:r>
            <a:r>
              <a:rPr lang="en-US">
                <a:latin typeface="Georgia Pro"/>
                <a:ea typeface="+mn-lt"/>
                <a:cs typeface="+mn-lt"/>
              </a:rPr>
              <a:t> ja </a:t>
            </a:r>
            <a:r>
              <a:rPr lang="en-US" err="1">
                <a:latin typeface="Georgia Pro"/>
                <a:ea typeface="+mn-lt"/>
                <a:cs typeface="+mn-lt"/>
              </a:rPr>
              <a:t>mitä</a:t>
            </a:r>
            <a:r>
              <a:rPr lang="en-US">
                <a:latin typeface="Georgia Pro"/>
                <a:ea typeface="+mn-lt"/>
                <a:cs typeface="+mn-lt"/>
              </a:rPr>
              <a:t> ne </a:t>
            </a:r>
            <a:r>
              <a:rPr lang="en-US" err="1">
                <a:latin typeface="Georgia Pro"/>
                <a:ea typeface="+mn-lt"/>
                <a:cs typeface="+mn-lt"/>
              </a:rPr>
              <a:t>kertovat</a:t>
            </a:r>
            <a:r>
              <a:rPr lang="en-US">
                <a:latin typeface="Georgia Pro"/>
                <a:ea typeface="+mn-lt"/>
                <a:cs typeface="+mn-lt"/>
              </a:rPr>
              <a:t> </a:t>
            </a:r>
            <a:r>
              <a:rPr lang="en-US" err="1">
                <a:latin typeface="Georgia Pro"/>
                <a:ea typeface="+mn-lt"/>
                <a:cs typeface="+mn-lt"/>
              </a:rPr>
              <a:t>suhteessa</a:t>
            </a:r>
            <a:r>
              <a:rPr lang="en-US">
                <a:latin typeface="Georgia Pro"/>
                <a:ea typeface="+mn-lt"/>
                <a:cs typeface="+mn-lt"/>
              </a:rPr>
              <a:t> </a:t>
            </a:r>
            <a:r>
              <a:rPr lang="en-US" err="1">
                <a:latin typeface="Georgia Pro"/>
                <a:ea typeface="+mn-lt"/>
                <a:cs typeface="+mn-lt"/>
              </a:rPr>
              <a:t>ryhmän</a:t>
            </a:r>
            <a:r>
              <a:rPr lang="en-US">
                <a:latin typeface="Georgia Pro"/>
                <a:ea typeface="+mn-lt"/>
                <a:cs typeface="+mn-lt"/>
              </a:rPr>
              <a:t> </a:t>
            </a:r>
            <a:r>
              <a:rPr lang="en-US" err="1">
                <a:latin typeface="Georgia Pro"/>
                <a:ea typeface="+mn-lt"/>
                <a:cs typeface="+mn-lt"/>
              </a:rPr>
              <a:t>tutkimuskysymykseen</a:t>
            </a:r>
            <a:r>
              <a:rPr lang="en-US">
                <a:latin typeface="Georgia Pro"/>
                <a:ea typeface="+mn-lt"/>
                <a:cs typeface="+mn-lt"/>
              </a:rPr>
              <a:t> </a:t>
            </a:r>
          </a:p>
          <a:p>
            <a:endParaRPr lang="en-US">
              <a:latin typeface="Georgia Pro"/>
              <a:ea typeface="+mn-lt"/>
              <a:cs typeface="+mn-lt"/>
            </a:endParaRPr>
          </a:p>
          <a:p>
            <a:endParaRPr lang="en-US">
              <a:latin typeface="Georgia Pro"/>
              <a:ea typeface="+mn-lt"/>
              <a:cs typeface="+mn-lt"/>
            </a:endParaRPr>
          </a:p>
          <a:p>
            <a:r>
              <a:rPr lang="en-US" err="1">
                <a:latin typeface="Georgia Pro"/>
                <a:ea typeface="+mn-lt"/>
                <a:cs typeface="+mn-lt"/>
              </a:rPr>
              <a:t>Juliste</a:t>
            </a:r>
            <a:r>
              <a:rPr lang="en-US">
                <a:latin typeface="Georgia Pro"/>
                <a:ea typeface="+mn-lt"/>
                <a:cs typeface="+mn-lt"/>
              </a:rPr>
              <a:t> on </a:t>
            </a:r>
            <a:r>
              <a:rPr lang="en-US" err="1">
                <a:latin typeface="Georgia Pro"/>
                <a:ea typeface="+mn-lt"/>
                <a:cs typeface="+mn-lt"/>
              </a:rPr>
              <a:t>vapaamuotoinen</a:t>
            </a:r>
            <a:r>
              <a:rPr lang="en-US">
                <a:latin typeface="Georgia Pro"/>
                <a:ea typeface="+mn-lt"/>
                <a:cs typeface="+mn-lt"/>
              </a:rPr>
              <a:t>. </a:t>
            </a:r>
            <a:r>
              <a:rPr lang="en-US" err="1">
                <a:latin typeface="Georgia Pro"/>
                <a:ea typeface="+mn-lt"/>
                <a:cs typeface="+mn-lt"/>
              </a:rPr>
              <a:t>Kuitenkin</a:t>
            </a:r>
            <a:r>
              <a:rPr lang="en-US">
                <a:latin typeface="Georgia Pro"/>
                <a:ea typeface="+mn-lt"/>
                <a:cs typeface="+mn-lt"/>
              </a:rPr>
              <a:t> max. 1 </a:t>
            </a:r>
            <a:r>
              <a:rPr lang="en-US" err="1">
                <a:latin typeface="Georgia Pro"/>
                <a:ea typeface="+mn-lt"/>
                <a:cs typeface="+mn-lt"/>
              </a:rPr>
              <a:t>sivu</a:t>
            </a:r>
            <a:r>
              <a:rPr lang="en-US">
                <a:latin typeface="Georgia Pro"/>
                <a:ea typeface="+mn-lt"/>
                <a:cs typeface="+mn-lt"/>
              </a:rPr>
              <a:t>. </a:t>
            </a:r>
          </a:p>
          <a:p>
            <a:endParaRPr lang="en-US">
              <a:latin typeface="Georgia Pro"/>
              <a:ea typeface="+mn-lt"/>
              <a:cs typeface="+mn-lt"/>
            </a:endParaRPr>
          </a:p>
          <a:p>
            <a:r>
              <a:rPr lang="en-US">
                <a:latin typeface="Georgia Pro"/>
                <a:ea typeface="+mn-lt"/>
                <a:cs typeface="+mn-lt"/>
                <a:hlinkClick r:id="rId2"/>
              </a:rPr>
              <a:t>https://guides.nyu.edu/posters</a:t>
            </a:r>
            <a:endParaRPr lang="en-US">
              <a:latin typeface="Georgia Pro"/>
              <a:ea typeface="+mn-lt"/>
              <a:cs typeface="+mn-lt"/>
            </a:endParaRPr>
          </a:p>
          <a:p>
            <a:r>
              <a:rPr lang="en-US">
                <a:latin typeface="Georgia Pro"/>
                <a:ea typeface="+mn-lt"/>
                <a:cs typeface="+mn-lt"/>
                <a:hlinkClick r:id="rId3"/>
              </a:rPr>
              <a:t>https://hour.jhu.edu/resources/poster/</a:t>
            </a:r>
            <a:endParaRPr lang="en-US">
              <a:latin typeface="Georgia Pro"/>
              <a:ea typeface="+mn-lt"/>
              <a:cs typeface="+mn-lt"/>
            </a:endParaRPr>
          </a:p>
          <a:p>
            <a:endParaRPr lang="en-US">
              <a:latin typeface="Georgia Pro"/>
              <a:ea typeface="+mn-lt"/>
              <a:cs typeface="+mn-lt"/>
            </a:endParaRPr>
          </a:p>
          <a:p>
            <a:r>
              <a:rPr lang="en-US" err="1">
                <a:latin typeface="Georgia Pro"/>
                <a:ea typeface="+mn-lt"/>
                <a:cs typeface="+mn-lt"/>
              </a:rPr>
              <a:t>Arviointi</a:t>
            </a:r>
            <a:r>
              <a:rPr lang="en-US">
                <a:latin typeface="Georgia Pro"/>
                <a:ea typeface="+mn-lt"/>
                <a:cs typeface="+mn-lt"/>
              </a:rPr>
              <a:t> </a:t>
            </a:r>
            <a:r>
              <a:rPr lang="en-US" err="1">
                <a:latin typeface="Georgia Pro"/>
                <a:ea typeface="+mn-lt"/>
                <a:cs typeface="+mn-lt"/>
              </a:rPr>
              <a:t>perustuu</a:t>
            </a:r>
            <a:r>
              <a:rPr lang="en-US">
                <a:latin typeface="Georgia Pro"/>
                <a:ea typeface="+mn-lt"/>
                <a:cs typeface="+mn-lt"/>
              </a:rPr>
              <a:t> </a:t>
            </a:r>
            <a:r>
              <a:rPr lang="en-US" err="1">
                <a:latin typeface="Georgia Pro"/>
                <a:ea typeface="+mn-lt"/>
                <a:cs typeface="+mn-lt"/>
              </a:rPr>
              <a:t>selkeydelle</a:t>
            </a:r>
            <a:r>
              <a:rPr lang="en-US">
                <a:latin typeface="Georgia Pro"/>
                <a:ea typeface="+mn-lt"/>
                <a:cs typeface="+mn-lt"/>
              </a:rPr>
              <a:t>. </a:t>
            </a:r>
            <a:r>
              <a:rPr lang="en-US" err="1">
                <a:latin typeface="Georgia Pro"/>
                <a:ea typeface="+mn-lt"/>
                <a:cs typeface="+mn-lt"/>
              </a:rPr>
              <a:t>Muilla</a:t>
            </a:r>
            <a:r>
              <a:rPr lang="en-US">
                <a:latin typeface="Georgia Pro"/>
                <a:ea typeface="+mn-lt"/>
                <a:cs typeface="+mn-lt"/>
              </a:rPr>
              <a:t> </a:t>
            </a:r>
            <a:r>
              <a:rPr lang="en-US" err="1">
                <a:latin typeface="Georgia Pro"/>
                <a:ea typeface="+mn-lt"/>
                <a:cs typeface="+mn-lt"/>
              </a:rPr>
              <a:t>esteettisillä</a:t>
            </a:r>
            <a:r>
              <a:rPr lang="en-US">
                <a:latin typeface="Georgia Pro"/>
                <a:ea typeface="+mn-lt"/>
                <a:cs typeface="+mn-lt"/>
              </a:rPr>
              <a:t> </a:t>
            </a:r>
            <a:r>
              <a:rPr lang="en-US" err="1">
                <a:latin typeface="Georgia Pro"/>
                <a:ea typeface="+mn-lt"/>
                <a:cs typeface="+mn-lt"/>
              </a:rPr>
              <a:t>valinnoilla</a:t>
            </a:r>
            <a:r>
              <a:rPr lang="en-US">
                <a:latin typeface="Georgia Pro"/>
                <a:ea typeface="+mn-lt"/>
                <a:cs typeface="+mn-lt"/>
              </a:rPr>
              <a:t> </a:t>
            </a:r>
            <a:r>
              <a:rPr lang="en-US" err="1">
                <a:latin typeface="Georgia Pro"/>
                <a:ea typeface="+mn-lt"/>
                <a:cs typeface="+mn-lt"/>
              </a:rPr>
              <a:t>ei</a:t>
            </a:r>
            <a:r>
              <a:rPr lang="en-US">
                <a:latin typeface="Georgia Pro"/>
                <a:ea typeface="+mn-lt"/>
                <a:cs typeface="+mn-lt"/>
              </a:rPr>
              <a:t> ole </a:t>
            </a:r>
            <a:r>
              <a:rPr lang="en-US" err="1">
                <a:latin typeface="Georgia Pro"/>
                <a:ea typeface="+mn-lt"/>
                <a:cs typeface="+mn-lt"/>
              </a:rPr>
              <a:t>väliä</a:t>
            </a:r>
            <a:r>
              <a:rPr lang="en-US">
                <a:latin typeface="Georgia Pro"/>
                <a:ea typeface="+mn-lt"/>
                <a:cs typeface="+mn-lt"/>
              </a:rPr>
              <a:t>. </a:t>
            </a:r>
          </a:p>
          <a:p>
            <a:r>
              <a:rPr lang="en-US" err="1">
                <a:latin typeface="Georgia Pro"/>
                <a:ea typeface="+mn-lt"/>
                <a:cs typeface="+mn-lt"/>
              </a:rPr>
              <a:t>Mahdollisia</a:t>
            </a:r>
            <a:r>
              <a:rPr lang="en-US">
                <a:latin typeface="Georgia Pro"/>
                <a:ea typeface="+mn-lt"/>
                <a:cs typeface="+mn-lt"/>
              </a:rPr>
              <a:t> </a:t>
            </a:r>
            <a:r>
              <a:rPr lang="en-US" err="1">
                <a:latin typeface="Georgia Pro"/>
                <a:ea typeface="+mn-lt"/>
                <a:cs typeface="+mn-lt"/>
              </a:rPr>
              <a:t>luomisohjelmistoja</a:t>
            </a:r>
            <a:r>
              <a:rPr lang="en-US">
                <a:latin typeface="Georgia Pro"/>
                <a:ea typeface="+mn-lt"/>
                <a:cs typeface="+mn-lt"/>
              </a:rPr>
              <a:t>: </a:t>
            </a:r>
            <a:r>
              <a:rPr lang="en-US" err="1">
                <a:latin typeface="Georgia Pro"/>
                <a:ea typeface="+mn-lt"/>
                <a:cs typeface="+mn-lt"/>
              </a:rPr>
              <a:t>Powerpoint</a:t>
            </a:r>
            <a:r>
              <a:rPr lang="en-US">
                <a:latin typeface="Georgia Pro"/>
                <a:ea typeface="+mn-lt"/>
                <a:cs typeface="+mn-lt"/>
              </a:rPr>
              <a:t>, Word, Adobe InDesign</a:t>
            </a:r>
          </a:p>
        </p:txBody>
      </p:sp>
      <p:pic>
        <p:nvPicPr>
          <p:cNvPr id="4" name="Picture 3" descr="A diagram of a project&#10;&#10;Description automatically generated">
            <a:extLst>
              <a:ext uri="{FF2B5EF4-FFF2-40B4-BE49-F238E27FC236}">
                <a16:creationId xmlns:a16="http://schemas.microsoft.com/office/drawing/2014/main" id="{99283426-DAD6-BA40-97BE-EE82EB3F5C20}"/>
              </a:ext>
            </a:extLst>
          </p:cNvPr>
          <p:cNvPicPr>
            <a:picLocks noChangeAspect="1"/>
          </p:cNvPicPr>
          <p:nvPr/>
        </p:nvPicPr>
        <p:blipFill>
          <a:blip r:embed="rId4"/>
          <a:stretch>
            <a:fillRect/>
          </a:stretch>
        </p:blipFill>
        <p:spPr>
          <a:xfrm>
            <a:off x="6958012" y="1585384"/>
            <a:ext cx="4820710" cy="2408767"/>
          </a:xfrm>
          <a:prstGeom prst="rect">
            <a:avLst/>
          </a:prstGeom>
        </p:spPr>
      </p:pic>
      <p:pic>
        <p:nvPicPr>
          <p:cNvPr id="5" name="Picture 4" descr="Poster Basics - How to Create a Research Poster - Research Guides at New  York University">
            <a:extLst>
              <a:ext uri="{FF2B5EF4-FFF2-40B4-BE49-F238E27FC236}">
                <a16:creationId xmlns:a16="http://schemas.microsoft.com/office/drawing/2014/main" id="{C8940B63-383C-4CF5-4434-B2CBA5B87ACE}"/>
              </a:ext>
            </a:extLst>
          </p:cNvPr>
          <p:cNvPicPr>
            <a:picLocks noChangeAspect="1"/>
          </p:cNvPicPr>
          <p:nvPr/>
        </p:nvPicPr>
        <p:blipFill>
          <a:blip r:embed="rId5"/>
          <a:stretch>
            <a:fillRect/>
          </a:stretch>
        </p:blipFill>
        <p:spPr>
          <a:xfrm>
            <a:off x="6925733" y="4113135"/>
            <a:ext cx="3378200" cy="2551795"/>
          </a:xfrm>
          <a:prstGeom prst="rect">
            <a:avLst/>
          </a:prstGeom>
        </p:spPr>
      </p:pic>
    </p:spTree>
    <p:extLst>
      <p:ext uri="{BB962C8B-B14F-4D97-AF65-F5344CB8AC3E}">
        <p14:creationId xmlns:p14="http://schemas.microsoft.com/office/powerpoint/2010/main" val="3848460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E954A5-D3E6-3EE8-F949-83A2568C8416}"/>
              </a:ext>
            </a:extLst>
          </p:cNvPr>
          <p:cNvSpPr>
            <a:spLocks noGrp="1"/>
          </p:cNvSpPr>
          <p:nvPr>
            <p:ph type="title"/>
          </p:nvPr>
        </p:nvSpPr>
        <p:spPr>
          <a:xfrm>
            <a:off x="897466" y="382058"/>
            <a:ext cx="10515600" cy="1325563"/>
          </a:xfrm>
        </p:spPr>
        <p:txBody>
          <a:bodyPr>
            <a:normAutofit/>
          </a:bodyPr>
          <a:lstStyle/>
          <a:p>
            <a:r>
              <a:rPr lang="en-US" err="1">
                <a:latin typeface="Georgia Pro"/>
                <a:cs typeface="Calibri Light"/>
              </a:rPr>
              <a:t>Lopputyön</a:t>
            </a:r>
            <a:r>
              <a:rPr lang="en-US">
                <a:latin typeface="Georgia Pro"/>
                <a:cs typeface="Calibri Light"/>
              </a:rPr>
              <a:t> </a:t>
            </a:r>
            <a:r>
              <a:rPr lang="en-US" err="1">
                <a:latin typeface="Georgia Pro"/>
                <a:cs typeface="Calibri Light"/>
              </a:rPr>
              <a:t>ohjeet</a:t>
            </a:r>
            <a:r>
              <a:rPr lang="en-US">
                <a:cs typeface="Calibri Light"/>
              </a:rPr>
              <a:t> </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37BD2E-0D98-8EE7-0F26-09FB2C9F5F93}"/>
              </a:ext>
            </a:extLst>
          </p:cNvPr>
          <p:cNvSpPr>
            <a:spLocks noGrp="1"/>
          </p:cNvSpPr>
          <p:nvPr>
            <p:ph idx="1"/>
          </p:nvPr>
        </p:nvSpPr>
        <p:spPr>
          <a:xfrm>
            <a:off x="849841" y="1493044"/>
            <a:ext cx="10371667" cy="4173538"/>
          </a:xfrm>
        </p:spPr>
        <p:txBody>
          <a:bodyPr vert="horz" lIns="91440" tIns="45720" rIns="91440" bIns="45720" rtlCol="0" anchor="t">
            <a:normAutofit fontScale="85000" lnSpcReduction="20000"/>
          </a:bodyPr>
          <a:lstStyle/>
          <a:p>
            <a:r>
              <a:rPr lang="en-US" sz="2400" err="1">
                <a:latin typeface="Georgia Pro"/>
                <a:cs typeface="Calibri"/>
              </a:rPr>
              <a:t>Soveltava</a:t>
            </a:r>
            <a:r>
              <a:rPr lang="en-US" sz="2400">
                <a:latin typeface="Georgia Pro"/>
                <a:cs typeface="Calibri"/>
              </a:rPr>
              <a:t> </a:t>
            </a:r>
            <a:r>
              <a:rPr lang="en-US" sz="2400" err="1">
                <a:latin typeface="Georgia Pro"/>
                <a:cs typeface="Calibri"/>
              </a:rPr>
              <a:t>tehtävä</a:t>
            </a:r>
            <a:r>
              <a:rPr lang="en-US" sz="2400">
                <a:latin typeface="Georgia Pro"/>
                <a:cs typeface="Calibri"/>
              </a:rPr>
              <a:t>, </a:t>
            </a:r>
            <a:r>
              <a:rPr lang="en-US" sz="2400" err="1">
                <a:latin typeface="Georgia Pro"/>
                <a:cs typeface="Calibri"/>
              </a:rPr>
              <a:t>kolme</a:t>
            </a:r>
            <a:r>
              <a:rPr lang="en-US" sz="2400">
                <a:latin typeface="Georgia Pro"/>
                <a:cs typeface="Calibri"/>
              </a:rPr>
              <a:t> </a:t>
            </a:r>
            <a:r>
              <a:rPr lang="en-US" sz="2400" err="1">
                <a:latin typeface="Georgia Pro"/>
                <a:cs typeface="Calibri"/>
              </a:rPr>
              <a:t>osiota</a:t>
            </a:r>
            <a:endParaRPr lang="en-US" sz="2400">
              <a:latin typeface="Georgia Pro"/>
              <a:ea typeface="Calibri"/>
              <a:cs typeface="Calibri"/>
            </a:endParaRPr>
          </a:p>
          <a:p>
            <a:r>
              <a:rPr lang="en-US" sz="2400">
                <a:latin typeface="Georgia Pro"/>
                <a:cs typeface="Calibri"/>
              </a:rPr>
              <a:t>1)700:n </a:t>
            </a:r>
            <a:r>
              <a:rPr lang="en-US" sz="2400" err="1">
                <a:latin typeface="Georgia Pro"/>
                <a:cs typeface="Calibri"/>
              </a:rPr>
              <a:t>sanan</a:t>
            </a:r>
            <a:r>
              <a:rPr lang="en-US" sz="2400">
                <a:latin typeface="Georgia Pro"/>
                <a:cs typeface="Calibri"/>
              </a:rPr>
              <a:t> </a:t>
            </a:r>
            <a:r>
              <a:rPr lang="en-US" sz="2400" err="1">
                <a:latin typeface="Georgia Pro"/>
                <a:cs typeface="Calibri"/>
              </a:rPr>
              <a:t>mittainen</a:t>
            </a:r>
            <a:r>
              <a:rPr lang="en-US" sz="2400">
                <a:latin typeface="Georgia Pro"/>
                <a:cs typeface="Calibri"/>
              </a:rPr>
              <a:t> </a:t>
            </a:r>
            <a:r>
              <a:rPr lang="en-US" sz="2400" err="1">
                <a:latin typeface="Georgia Pro"/>
                <a:cs typeface="Calibri"/>
              </a:rPr>
              <a:t>teksti</a:t>
            </a:r>
            <a:r>
              <a:rPr lang="en-US" sz="2400">
                <a:latin typeface="Georgia Pro"/>
                <a:cs typeface="Calibri"/>
              </a:rPr>
              <a:t>, </a:t>
            </a:r>
            <a:r>
              <a:rPr lang="en-US" sz="2400" err="1">
                <a:latin typeface="Georgia Pro"/>
                <a:cs typeface="Calibri"/>
              </a:rPr>
              <a:t>jossa</a:t>
            </a:r>
            <a:r>
              <a:rPr lang="en-US" sz="2400">
                <a:latin typeface="Georgia Pro"/>
                <a:cs typeface="Calibri"/>
              </a:rPr>
              <a:t> </a:t>
            </a:r>
            <a:r>
              <a:rPr lang="en-US" sz="2400" err="1">
                <a:latin typeface="Georgia Pro"/>
                <a:cs typeface="Calibri"/>
              </a:rPr>
              <a:t>raportoidaan</a:t>
            </a:r>
            <a:r>
              <a:rPr lang="en-US" sz="2400">
                <a:latin typeface="Georgia Pro"/>
                <a:cs typeface="Calibri"/>
              </a:rPr>
              <a:t> </a:t>
            </a:r>
            <a:r>
              <a:rPr lang="en-US" sz="2400" err="1">
                <a:latin typeface="Georgia Pro"/>
                <a:cs typeface="Calibri"/>
              </a:rPr>
              <a:t>synteesin</a:t>
            </a:r>
            <a:r>
              <a:rPr lang="en-US" sz="2400">
                <a:latin typeface="Georgia Pro"/>
                <a:cs typeface="Calibri"/>
              </a:rPr>
              <a:t> </a:t>
            </a:r>
            <a:r>
              <a:rPr lang="en-US" sz="2400" err="1">
                <a:latin typeface="Georgia Pro"/>
                <a:cs typeface="Calibri"/>
              </a:rPr>
              <a:t>tulokset</a:t>
            </a:r>
            <a:r>
              <a:rPr lang="en-US" sz="2400">
                <a:latin typeface="Georgia Pro"/>
                <a:cs typeface="Calibri"/>
              </a:rPr>
              <a:t> </a:t>
            </a:r>
            <a:r>
              <a:rPr lang="en-US" sz="2400" err="1">
                <a:latin typeface="Georgia Pro"/>
                <a:cs typeface="Calibri"/>
              </a:rPr>
              <a:t>luentodiojen</a:t>
            </a:r>
            <a:r>
              <a:rPr lang="en-US" sz="2400">
                <a:latin typeface="Georgia Pro"/>
                <a:cs typeface="Calibri"/>
              </a:rPr>
              <a:t> </a:t>
            </a:r>
            <a:r>
              <a:rPr lang="en-US" sz="2400" err="1">
                <a:latin typeface="Georgia Pro"/>
                <a:cs typeface="Calibri"/>
              </a:rPr>
              <a:t>esimerkin</a:t>
            </a:r>
            <a:r>
              <a:rPr lang="en-US" sz="2400">
                <a:latin typeface="Georgia Pro"/>
                <a:cs typeface="Calibri"/>
              </a:rPr>
              <a:t> </a:t>
            </a:r>
            <a:r>
              <a:rPr lang="en-US" sz="2400" err="1">
                <a:latin typeface="Georgia Pro"/>
                <a:cs typeface="Calibri"/>
              </a:rPr>
              <a:t>mukaisesti</a:t>
            </a:r>
            <a:r>
              <a:rPr lang="en-US" sz="2400">
                <a:latin typeface="Georgia Pro"/>
                <a:cs typeface="Calibri"/>
              </a:rPr>
              <a:t> (</a:t>
            </a:r>
            <a:r>
              <a:rPr lang="en-US" sz="2400" err="1">
                <a:latin typeface="Georgia Pro"/>
                <a:cs typeface="Calibri"/>
              </a:rPr>
              <a:t>sisällytä</a:t>
            </a:r>
            <a:r>
              <a:rPr lang="en-US" sz="2400">
                <a:latin typeface="Georgia Pro"/>
                <a:cs typeface="Calibri"/>
              </a:rPr>
              <a:t> </a:t>
            </a:r>
            <a:r>
              <a:rPr lang="en-US" sz="2400" err="1">
                <a:latin typeface="Georgia Pro"/>
                <a:cs typeface="Calibri"/>
              </a:rPr>
              <a:t>tähän</a:t>
            </a:r>
            <a:r>
              <a:rPr lang="en-US" sz="2400">
                <a:latin typeface="Georgia Pro"/>
                <a:cs typeface="Calibri"/>
              </a:rPr>
              <a:t> </a:t>
            </a:r>
            <a:r>
              <a:rPr lang="en-US" sz="2400" err="1">
                <a:latin typeface="Georgia Pro"/>
                <a:cs typeface="Calibri"/>
              </a:rPr>
              <a:t>laadullinen</a:t>
            </a:r>
            <a:r>
              <a:rPr lang="en-US" sz="2400">
                <a:latin typeface="Georgia Pro"/>
                <a:cs typeface="Calibri"/>
              </a:rPr>
              <a:t> </a:t>
            </a:r>
            <a:r>
              <a:rPr lang="en-US" sz="2400" err="1">
                <a:latin typeface="Georgia Pro"/>
                <a:cs typeface="Calibri"/>
              </a:rPr>
              <a:t>synteesi</a:t>
            </a:r>
            <a:r>
              <a:rPr lang="en-US" sz="2400">
                <a:latin typeface="Georgia Pro"/>
                <a:cs typeface="Calibri"/>
              </a:rPr>
              <a:t> ja </a:t>
            </a:r>
            <a:r>
              <a:rPr lang="en-US" sz="2400" err="1">
                <a:latin typeface="Georgia Pro"/>
                <a:cs typeface="Calibri"/>
              </a:rPr>
              <a:t>tutkimusnarratiivia</a:t>
            </a:r>
            <a:r>
              <a:rPr lang="en-US" sz="2400">
                <a:latin typeface="Georgia Pro"/>
                <a:cs typeface="Calibri"/>
              </a:rPr>
              <a:t> </a:t>
            </a:r>
            <a:r>
              <a:rPr lang="en-US" sz="2400" err="1">
                <a:latin typeface="Georgia Pro"/>
                <a:cs typeface="Calibri"/>
              </a:rPr>
              <a:t>tukeva</a:t>
            </a:r>
            <a:r>
              <a:rPr lang="en-US" sz="2400">
                <a:latin typeface="Georgia Pro"/>
                <a:cs typeface="Calibri"/>
              </a:rPr>
              <a:t> tai </a:t>
            </a:r>
            <a:r>
              <a:rPr lang="en-US" sz="2400" err="1">
                <a:latin typeface="Georgia Pro"/>
                <a:cs typeface="Calibri"/>
              </a:rPr>
              <a:t>laajentava</a:t>
            </a:r>
            <a:r>
              <a:rPr lang="en-US" sz="2400">
                <a:latin typeface="Georgia Pro"/>
                <a:cs typeface="Calibri"/>
              </a:rPr>
              <a:t> </a:t>
            </a:r>
            <a:r>
              <a:rPr lang="en-US" sz="2400" err="1">
                <a:latin typeface="Georgia Pro"/>
                <a:cs typeface="Calibri"/>
              </a:rPr>
              <a:t>määrällisen</a:t>
            </a:r>
            <a:r>
              <a:rPr lang="en-US" sz="2400">
                <a:latin typeface="Georgia Pro"/>
                <a:cs typeface="Calibri"/>
              </a:rPr>
              <a:t> </a:t>
            </a:r>
            <a:r>
              <a:rPr lang="en-US" sz="2400" err="1">
                <a:latin typeface="Georgia Pro"/>
                <a:cs typeface="Calibri"/>
              </a:rPr>
              <a:t>testin</a:t>
            </a:r>
            <a:r>
              <a:rPr lang="en-US" sz="2400">
                <a:latin typeface="Georgia Pro"/>
                <a:cs typeface="Calibri"/>
              </a:rPr>
              <a:t> </a:t>
            </a:r>
            <a:r>
              <a:rPr lang="en-US" sz="2400" err="1">
                <a:latin typeface="Georgia Pro"/>
                <a:cs typeface="Calibri"/>
              </a:rPr>
              <a:t>deskriptiivinen</a:t>
            </a:r>
            <a:r>
              <a:rPr lang="en-US" sz="2400">
                <a:latin typeface="Georgia Pro"/>
                <a:cs typeface="Calibri"/>
              </a:rPr>
              <a:t> </a:t>
            </a:r>
            <a:r>
              <a:rPr lang="en-US" sz="2400" err="1">
                <a:latin typeface="Georgia Pro"/>
                <a:cs typeface="Calibri"/>
              </a:rPr>
              <a:t>kuvaaja</a:t>
            </a:r>
            <a:r>
              <a:rPr lang="en-US" sz="2400">
                <a:latin typeface="Georgia Pro"/>
                <a:cs typeface="Calibri"/>
              </a:rPr>
              <a:t> ja </a:t>
            </a:r>
            <a:r>
              <a:rPr lang="en-US" sz="2400" err="1">
                <a:latin typeface="Georgia Pro"/>
                <a:cs typeface="Calibri"/>
              </a:rPr>
              <a:t>tilastollisen</a:t>
            </a:r>
            <a:r>
              <a:rPr lang="en-US" sz="2400">
                <a:latin typeface="Georgia Pro"/>
                <a:cs typeface="Calibri"/>
              </a:rPr>
              <a:t> </a:t>
            </a:r>
            <a:r>
              <a:rPr lang="en-US" sz="2400" err="1">
                <a:latin typeface="Georgia Pro"/>
                <a:cs typeface="Calibri"/>
              </a:rPr>
              <a:t>testin</a:t>
            </a:r>
            <a:r>
              <a:rPr lang="en-US" sz="2400">
                <a:latin typeface="Georgia Pro"/>
                <a:cs typeface="Calibri"/>
              </a:rPr>
              <a:t> </a:t>
            </a:r>
            <a:r>
              <a:rPr lang="en-US" sz="2400" err="1">
                <a:latin typeface="Georgia Pro"/>
                <a:cs typeface="Calibri"/>
              </a:rPr>
              <a:t>tulos</a:t>
            </a:r>
            <a:r>
              <a:rPr lang="en-US" sz="2400">
                <a:latin typeface="Georgia Pro"/>
                <a:cs typeface="Calibri"/>
              </a:rPr>
              <a:t>) </a:t>
            </a:r>
            <a:endParaRPr lang="en-US" sz="2400">
              <a:latin typeface="Georgia Pro"/>
              <a:ea typeface="Calibri"/>
              <a:cs typeface="Calibri"/>
            </a:endParaRPr>
          </a:p>
          <a:p>
            <a:r>
              <a:rPr lang="en-US" sz="2400" dirty="0">
                <a:latin typeface="Georgia Pro"/>
                <a:cs typeface="Calibri"/>
              </a:rPr>
              <a:t>2)700:n </a:t>
            </a:r>
            <a:r>
              <a:rPr lang="en-US" sz="2400" dirty="0" err="1">
                <a:latin typeface="Georgia Pro"/>
                <a:cs typeface="Calibri"/>
              </a:rPr>
              <a:t>sanan</a:t>
            </a:r>
            <a:r>
              <a:rPr lang="en-US" sz="2400" dirty="0">
                <a:latin typeface="Georgia Pro"/>
                <a:cs typeface="Calibri"/>
              </a:rPr>
              <a:t> </a:t>
            </a:r>
            <a:r>
              <a:rPr lang="en-US" sz="2400" dirty="0" err="1">
                <a:latin typeface="Georgia Pro"/>
                <a:cs typeface="Calibri"/>
              </a:rPr>
              <a:t>mittainen</a:t>
            </a:r>
            <a:r>
              <a:rPr lang="en-US" sz="2400" dirty="0">
                <a:latin typeface="Georgia Pro"/>
                <a:cs typeface="Calibri"/>
              </a:rPr>
              <a:t> </a:t>
            </a:r>
            <a:r>
              <a:rPr lang="en-US" sz="2400" dirty="0" err="1">
                <a:latin typeface="Georgia Pro"/>
                <a:cs typeface="Calibri"/>
              </a:rPr>
              <a:t>teksti</a:t>
            </a:r>
            <a:r>
              <a:rPr lang="en-US" sz="2400" dirty="0">
                <a:latin typeface="Georgia Pro"/>
                <a:cs typeface="Calibri"/>
              </a:rPr>
              <a:t>, </a:t>
            </a:r>
            <a:r>
              <a:rPr lang="en-US" sz="2400" dirty="0" err="1">
                <a:latin typeface="Georgia Pro"/>
                <a:cs typeface="Calibri"/>
              </a:rPr>
              <a:t>jossa</a:t>
            </a:r>
            <a:r>
              <a:rPr lang="en-US" sz="2400" dirty="0">
                <a:latin typeface="Georgia Pro"/>
                <a:cs typeface="Calibri"/>
              </a:rPr>
              <a:t> </a:t>
            </a:r>
            <a:r>
              <a:rPr lang="en-US" sz="2400" dirty="0" err="1">
                <a:latin typeface="Georgia Pro"/>
                <a:cs typeface="Calibri"/>
              </a:rPr>
              <a:t>pohditaan</a:t>
            </a:r>
            <a:r>
              <a:rPr lang="en-US" sz="2400" dirty="0">
                <a:latin typeface="Georgia Pro"/>
                <a:cs typeface="Calibri"/>
              </a:rPr>
              <a:t> </a:t>
            </a:r>
            <a:r>
              <a:rPr lang="en-US" sz="2400" dirty="0" err="1">
                <a:latin typeface="Georgia Pro"/>
                <a:cs typeface="Calibri"/>
              </a:rPr>
              <a:t>tutkimustulosten</a:t>
            </a:r>
            <a:r>
              <a:rPr lang="en-US" sz="2400" dirty="0">
                <a:latin typeface="Georgia Pro"/>
                <a:cs typeface="Calibri"/>
              </a:rPr>
              <a:t> </a:t>
            </a:r>
            <a:r>
              <a:rPr lang="en-US" sz="2400" dirty="0" err="1">
                <a:latin typeface="Georgia Pro"/>
                <a:cs typeface="Calibri"/>
              </a:rPr>
              <a:t>yleistettävyyttä</a:t>
            </a:r>
            <a:r>
              <a:rPr lang="en-US" sz="2400" dirty="0">
                <a:latin typeface="Georgia Pro"/>
                <a:cs typeface="Calibri"/>
              </a:rPr>
              <a:t>, </a:t>
            </a:r>
            <a:r>
              <a:rPr lang="en-US" sz="2400" dirty="0" err="1">
                <a:latin typeface="Georgia Pro"/>
                <a:cs typeface="Calibri"/>
              </a:rPr>
              <a:t>luotettavuutta</a:t>
            </a:r>
            <a:r>
              <a:rPr lang="en-US" sz="2400" dirty="0">
                <a:latin typeface="Georgia Pro"/>
                <a:cs typeface="Calibri"/>
              </a:rPr>
              <a:t>, </a:t>
            </a:r>
            <a:r>
              <a:rPr lang="en-US" sz="2400" dirty="0" err="1">
                <a:latin typeface="Georgia Pro"/>
                <a:cs typeface="Calibri"/>
              </a:rPr>
              <a:t>laatua</a:t>
            </a:r>
            <a:r>
              <a:rPr lang="en-US" sz="2400" dirty="0">
                <a:latin typeface="Georgia Pro"/>
                <a:cs typeface="Calibri"/>
              </a:rPr>
              <a:t> ja </a:t>
            </a:r>
            <a:r>
              <a:rPr lang="en-US" sz="2400" dirty="0" err="1">
                <a:latin typeface="Georgia Pro"/>
                <a:cs typeface="Calibri"/>
              </a:rPr>
              <a:t>läpinäkyvyyttä</a:t>
            </a:r>
            <a:r>
              <a:rPr lang="en-US" sz="2400" dirty="0">
                <a:latin typeface="Georgia Pro"/>
                <a:cs typeface="Calibri"/>
              </a:rPr>
              <a:t>. </a:t>
            </a:r>
            <a:r>
              <a:rPr lang="en-US" sz="2400" dirty="0" err="1">
                <a:latin typeface="Georgia Pro"/>
                <a:cs typeface="Calibri"/>
              </a:rPr>
              <a:t>Tässä</a:t>
            </a:r>
            <a:r>
              <a:rPr lang="en-US" sz="2400" dirty="0">
                <a:latin typeface="Georgia Pro"/>
                <a:cs typeface="Calibri"/>
              </a:rPr>
              <a:t> </a:t>
            </a:r>
            <a:r>
              <a:rPr lang="en-US" sz="2400" dirty="0" err="1">
                <a:latin typeface="Georgia Pro"/>
                <a:cs typeface="Calibri"/>
              </a:rPr>
              <a:t>voi</a:t>
            </a:r>
            <a:r>
              <a:rPr lang="en-US" sz="2400" dirty="0">
                <a:latin typeface="Georgia Pro"/>
                <a:cs typeface="Calibri"/>
              </a:rPr>
              <a:t> </a:t>
            </a:r>
            <a:r>
              <a:rPr lang="en-US" sz="2400" dirty="0" err="1">
                <a:latin typeface="Georgia Pro"/>
                <a:cs typeface="Calibri"/>
              </a:rPr>
              <a:t>käyttää</a:t>
            </a:r>
            <a:r>
              <a:rPr lang="en-US" sz="2400" dirty="0">
                <a:latin typeface="Georgia Pro"/>
                <a:cs typeface="Calibri"/>
              </a:rPr>
              <a:t> </a:t>
            </a:r>
            <a:r>
              <a:rPr lang="en-US" sz="2400" dirty="0" err="1">
                <a:latin typeface="Georgia Pro"/>
                <a:cs typeface="Calibri"/>
              </a:rPr>
              <a:t>apuna</a:t>
            </a:r>
            <a:r>
              <a:rPr lang="en-US" sz="2400" dirty="0">
                <a:latin typeface="Georgia Pro"/>
                <a:cs typeface="Calibri"/>
              </a:rPr>
              <a:t> </a:t>
            </a:r>
            <a:r>
              <a:rPr lang="en-US" sz="2400" dirty="0" err="1">
                <a:latin typeface="Georgia Pro"/>
                <a:cs typeface="Calibri"/>
              </a:rPr>
              <a:t>luentodioja</a:t>
            </a:r>
            <a:r>
              <a:rPr lang="en-US" sz="2400" dirty="0">
                <a:latin typeface="Georgia Pro"/>
                <a:cs typeface="Calibri"/>
              </a:rPr>
              <a:t> </a:t>
            </a:r>
            <a:r>
              <a:rPr lang="en-US" sz="2400" dirty="0" err="1">
                <a:latin typeface="Georgia Pro"/>
                <a:cs typeface="Calibri"/>
              </a:rPr>
              <a:t>sekä</a:t>
            </a:r>
            <a:r>
              <a:rPr lang="en-US" sz="2400" dirty="0">
                <a:latin typeface="Georgia Pro"/>
                <a:cs typeface="Calibri"/>
              </a:rPr>
              <a:t> </a:t>
            </a:r>
            <a:r>
              <a:rPr lang="en-US" sz="2400" dirty="0" err="1">
                <a:latin typeface="Georgia Pro"/>
                <a:cs typeface="Calibri"/>
              </a:rPr>
              <a:t>etsiä</a:t>
            </a:r>
            <a:r>
              <a:rPr lang="en-US" sz="2400" dirty="0">
                <a:latin typeface="Georgia Pro"/>
                <a:cs typeface="Calibri"/>
              </a:rPr>
              <a:t> </a:t>
            </a:r>
            <a:r>
              <a:rPr lang="en-US" sz="2400" dirty="0" err="1">
                <a:latin typeface="Georgia Pro"/>
                <a:cs typeface="Calibri"/>
              </a:rPr>
              <a:t>itse</a:t>
            </a:r>
            <a:r>
              <a:rPr lang="en-US" sz="2400" dirty="0">
                <a:latin typeface="Georgia Pro"/>
                <a:cs typeface="Calibri"/>
              </a:rPr>
              <a:t> </a:t>
            </a:r>
            <a:r>
              <a:rPr lang="en-US" sz="2400" dirty="0" err="1">
                <a:latin typeface="Georgia Pro"/>
                <a:cs typeface="Calibri"/>
              </a:rPr>
              <a:t>lisätietoa</a:t>
            </a:r>
            <a:r>
              <a:rPr lang="en-US" sz="2400" dirty="0">
                <a:latin typeface="Georgia Pro"/>
                <a:cs typeface="Calibri"/>
              </a:rPr>
              <a:t>. Jos </a:t>
            </a:r>
            <a:r>
              <a:rPr lang="en-US" sz="2400" dirty="0" err="1">
                <a:latin typeface="Georgia Pro"/>
                <a:cs typeface="Calibri"/>
              </a:rPr>
              <a:t>viittaat</a:t>
            </a:r>
            <a:r>
              <a:rPr lang="en-US" sz="2400" dirty="0">
                <a:latin typeface="Georgia Pro"/>
                <a:cs typeface="Calibri"/>
              </a:rPr>
              <a:t> </a:t>
            </a:r>
            <a:r>
              <a:rPr lang="en-US" sz="2400" dirty="0" err="1">
                <a:latin typeface="Georgia Pro"/>
                <a:cs typeface="Calibri"/>
              </a:rPr>
              <a:t>muihin</a:t>
            </a:r>
            <a:r>
              <a:rPr lang="en-US" sz="2400" dirty="0">
                <a:latin typeface="Georgia Pro"/>
                <a:cs typeface="Calibri"/>
              </a:rPr>
              <a:t> </a:t>
            </a:r>
            <a:r>
              <a:rPr lang="en-US" sz="2400" dirty="0" err="1">
                <a:latin typeface="Georgia Pro"/>
                <a:cs typeface="Calibri"/>
              </a:rPr>
              <a:t>lähteisiin</a:t>
            </a:r>
            <a:r>
              <a:rPr lang="en-US" sz="2400" dirty="0">
                <a:latin typeface="Georgia Pro"/>
                <a:cs typeface="Calibri"/>
              </a:rPr>
              <a:t>, </a:t>
            </a:r>
            <a:r>
              <a:rPr lang="en-US" sz="2400" dirty="0" err="1">
                <a:latin typeface="Georgia Pro"/>
                <a:cs typeface="Calibri"/>
              </a:rPr>
              <a:t>lisää</a:t>
            </a:r>
            <a:r>
              <a:rPr lang="en-US" sz="2400" dirty="0">
                <a:latin typeface="Georgia Pro"/>
                <a:cs typeface="Calibri"/>
              </a:rPr>
              <a:t> </a:t>
            </a:r>
            <a:r>
              <a:rPr lang="en-US" sz="2400" dirty="0" err="1">
                <a:latin typeface="Georgia Pro"/>
                <a:cs typeface="Calibri"/>
              </a:rPr>
              <a:t>viite</a:t>
            </a:r>
            <a:r>
              <a:rPr lang="en-US" sz="2400" dirty="0">
                <a:latin typeface="Georgia Pro"/>
                <a:cs typeface="Calibri"/>
              </a:rPr>
              <a:t>. </a:t>
            </a:r>
          </a:p>
          <a:p>
            <a:r>
              <a:rPr lang="en-US" sz="2400">
                <a:latin typeface="Georgia Pro"/>
                <a:cs typeface="Calibri"/>
              </a:rPr>
              <a:t>3)</a:t>
            </a:r>
            <a:r>
              <a:rPr lang="en-US" sz="2400" err="1">
                <a:latin typeface="Georgia Pro"/>
                <a:cs typeface="Calibri"/>
              </a:rPr>
              <a:t>Yhden</a:t>
            </a:r>
            <a:r>
              <a:rPr lang="en-US" sz="2400">
                <a:latin typeface="Georgia Pro"/>
                <a:cs typeface="Calibri"/>
              </a:rPr>
              <a:t> </a:t>
            </a:r>
            <a:r>
              <a:rPr lang="en-US" sz="2400" err="1">
                <a:latin typeface="Georgia Pro"/>
                <a:cs typeface="Calibri"/>
              </a:rPr>
              <a:t>sivun</a:t>
            </a:r>
            <a:r>
              <a:rPr lang="en-US" sz="2400">
                <a:latin typeface="Georgia Pro"/>
                <a:cs typeface="Calibri"/>
              </a:rPr>
              <a:t> </a:t>
            </a:r>
            <a:r>
              <a:rPr lang="en-US" sz="2400" err="1">
                <a:latin typeface="Georgia Pro"/>
                <a:cs typeface="Calibri"/>
              </a:rPr>
              <a:t>kokoinen</a:t>
            </a:r>
            <a:r>
              <a:rPr lang="en-US" sz="2400">
                <a:latin typeface="Georgia Pro"/>
                <a:cs typeface="Calibri"/>
              </a:rPr>
              <a:t> </a:t>
            </a:r>
            <a:r>
              <a:rPr lang="en-US" sz="2400" err="1">
                <a:latin typeface="Georgia Pro"/>
                <a:cs typeface="Calibri"/>
              </a:rPr>
              <a:t>tutkimusjuliste</a:t>
            </a:r>
            <a:r>
              <a:rPr lang="en-US" sz="2400">
                <a:latin typeface="Georgia Pro"/>
                <a:cs typeface="Calibri"/>
              </a:rPr>
              <a:t>, </a:t>
            </a:r>
            <a:r>
              <a:rPr lang="en-US" sz="2400" err="1">
                <a:latin typeface="Georgia Pro"/>
                <a:cs typeface="Calibri"/>
              </a:rPr>
              <a:t>jossa</a:t>
            </a:r>
            <a:r>
              <a:rPr lang="en-US" sz="2400">
                <a:latin typeface="Georgia Pro"/>
                <a:cs typeface="Calibri"/>
              </a:rPr>
              <a:t> </a:t>
            </a:r>
            <a:r>
              <a:rPr lang="en-US" sz="2400" err="1">
                <a:latin typeface="Georgia Pro"/>
                <a:cs typeface="Calibri"/>
              </a:rPr>
              <a:t>esitellään</a:t>
            </a:r>
            <a:r>
              <a:rPr lang="en-US" sz="2400">
                <a:latin typeface="Georgia Pro"/>
                <a:cs typeface="Calibri"/>
              </a:rPr>
              <a:t> </a:t>
            </a:r>
            <a:r>
              <a:rPr lang="en-US" sz="2400" err="1">
                <a:latin typeface="Georgia Pro"/>
                <a:cs typeface="Calibri"/>
              </a:rPr>
              <a:t>keskeisimmät</a:t>
            </a:r>
            <a:r>
              <a:rPr lang="en-US" sz="2400">
                <a:latin typeface="Georgia Pro"/>
                <a:cs typeface="Calibri"/>
              </a:rPr>
              <a:t> </a:t>
            </a:r>
            <a:r>
              <a:rPr lang="en-US" sz="2400" err="1">
                <a:latin typeface="Georgia Pro"/>
                <a:cs typeface="Calibri"/>
              </a:rPr>
              <a:t>tutkimustulokset</a:t>
            </a:r>
            <a:r>
              <a:rPr lang="en-US" sz="2400">
                <a:latin typeface="Georgia Pro"/>
                <a:cs typeface="Calibri"/>
              </a:rPr>
              <a:t>.</a:t>
            </a:r>
            <a:endParaRPr lang="en-US" sz="2400">
              <a:latin typeface="Georgia Pro"/>
              <a:ea typeface="Calibri"/>
              <a:cs typeface="Calibri"/>
            </a:endParaRPr>
          </a:p>
          <a:p>
            <a:r>
              <a:rPr lang="en-US" sz="2400">
                <a:latin typeface="Georgia Pro"/>
                <a:ea typeface="Calibri"/>
                <a:cs typeface="Calibri"/>
              </a:rPr>
              <a:t>Max 12 </a:t>
            </a:r>
            <a:r>
              <a:rPr lang="en-US" sz="2400" err="1">
                <a:latin typeface="Georgia Pro"/>
                <a:ea typeface="Calibri"/>
                <a:cs typeface="Calibri"/>
              </a:rPr>
              <a:t>pistettä</a:t>
            </a:r>
            <a:r>
              <a:rPr lang="en-US" sz="2400">
                <a:latin typeface="Georgia Pro"/>
                <a:ea typeface="Calibri"/>
                <a:cs typeface="Calibri"/>
              </a:rPr>
              <a:t>, 5 </a:t>
            </a:r>
            <a:r>
              <a:rPr lang="en-US" sz="2400" err="1">
                <a:latin typeface="Georgia Pro"/>
                <a:ea typeface="Calibri"/>
                <a:cs typeface="Calibri"/>
              </a:rPr>
              <a:t>pistettä</a:t>
            </a:r>
            <a:r>
              <a:rPr lang="en-US" sz="2400">
                <a:latin typeface="Georgia Pro"/>
                <a:ea typeface="Calibri"/>
                <a:cs typeface="Calibri"/>
              </a:rPr>
              <a:t> </a:t>
            </a:r>
            <a:r>
              <a:rPr lang="en-US" sz="2400" err="1">
                <a:latin typeface="Georgia Pro"/>
                <a:ea typeface="Calibri"/>
                <a:cs typeface="Calibri"/>
              </a:rPr>
              <a:t>tarvitsee</a:t>
            </a:r>
            <a:r>
              <a:rPr lang="en-US" sz="2400">
                <a:latin typeface="Georgia Pro"/>
                <a:ea typeface="Calibri"/>
                <a:cs typeface="Calibri"/>
              </a:rPr>
              <a:t> </a:t>
            </a:r>
            <a:r>
              <a:rPr lang="en-US" sz="2400" err="1">
                <a:latin typeface="Georgia Pro"/>
                <a:ea typeface="Calibri"/>
                <a:cs typeface="Calibri"/>
              </a:rPr>
              <a:t>arvosanaan</a:t>
            </a:r>
            <a:r>
              <a:rPr lang="en-US" sz="2400">
                <a:latin typeface="Georgia Pro"/>
                <a:ea typeface="Calibri"/>
                <a:cs typeface="Calibri"/>
              </a:rPr>
              <a:t> 1 </a:t>
            </a:r>
          </a:p>
          <a:p>
            <a:r>
              <a:rPr lang="en-US" sz="2400" dirty="0" err="1">
                <a:latin typeface="Georgia Pro"/>
                <a:ea typeface="Calibri"/>
                <a:cs typeface="Calibri"/>
              </a:rPr>
              <a:t>Kirjoittakaa</a:t>
            </a:r>
            <a:r>
              <a:rPr lang="en-US" sz="2400" dirty="0">
                <a:latin typeface="Georgia Pro"/>
                <a:ea typeface="Calibri"/>
                <a:cs typeface="Calibri"/>
              </a:rPr>
              <a:t> </a:t>
            </a:r>
            <a:r>
              <a:rPr lang="en-US" sz="2400" dirty="0" err="1">
                <a:latin typeface="Georgia Pro"/>
                <a:ea typeface="Calibri"/>
                <a:cs typeface="Calibri"/>
              </a:rPr>
              <a:t>selkeästi</a:t>
            </a:r>
            <a:r>
              <a:rPr lang="en-US" sz="2400" dirty="0">
                <a:latin typeface="Georgia Pro"/>
                <a:ea typeface="Calibri"/>
                <a:cs typeface="Calibri"/>
              </a:rPr>
              <a:t>, </a:t>
            </a:r>
            <a:r>
              <a:rPr lang="en-US" sz="2400" dirty="0" err="1">
                <a:latin typeface="Georgia Pro"/>
                <a:ea typeface="Calibri"/>
                <a:cs typeface="Calibri"/>
              </a:rPr>
              <a:t>ketkä</a:t>
            </a:r>
            <a:r>
              <a:rPr lang="en-US" sz="2400" dirty="0">
                <a:latin typeface="Georgia Pro"/>
                <a:ea typeface="Calibri"/>
                <a:cs typeface="Calibri"/>
              </a:rPr>
              <a:t> </a:t>
            </a:r>
            <a:r>
              <a:rPr lang="en-US" sz="2400" dirty="0" err="1">
                <a:latin typeface="Georgia Pro"/>
                <a:ea typeface="Calibri"/>
                <a:cs typeface="Calibri"/>
              </a:rPr>
              <a:t>ovat</a:t>
            </a:r>
            <a:r>
              <a:rPr lang="en-US" sz="2400" dirty="0">
                <a:latin typeface="Georgia Pro"/>
                <a:ea typeface="Calibri"/>
                <a:cs typeface="Calibri"/>
              </a:rPr>
              <a:t> </a:t>
            </a:r>
            <a:r>
              <a:rPr lang="en-US" sz="2400" dirty="0" err="1">
                <a:latin typeface="Georgia Pro"/>
                <a:ea typeface="Calibri"/>
                <a:cs typeface="Calibri"/>
              </a:rPr>
              <a:t>olleet</a:t>
            </a:r>
            <a:r>
              <a:rPr lang="en-US" sz="2400" dirty="0">
                <a:latin typeface="Georgia Pro"/>
                <a:ea typeface="Calibri"/>
                <a:cs typeface="Calibri"/>
              </a:rPr>
              <a:t> </a:t>
            </a:r>
            <a:r>
              <a:rPr lang="en-US" sz="2400" dirty="0" err="1">
                <a:latin typeface="Georgia Pro"/>
                <a:ea typeface="Calibri"/>
                <a:cs typeface="Calibri"/>
              </a:rPr>
              <a:t>osana</a:t>
            </a:r>
            <a:r>
              <a:rPr lang="en-US" sz="2400" dirty="0">
                <a:latin typeface="Georgia Pro"/>
                <a:ea typeface="Calibri"/>
                <a:cs typeface="Calibri"/>
              </a:rPr>
              <a:t> </a:t>
            </a:r>
            <a:r>
              <a:rPr lang="en-US" sz="2400" dirty="0" err="1">
                <a:latin typeface="Georgia Pro"/>
                <a:ea typeface="Calibri"/>
                <a:cs typeface="Calibri"/>
              </a:rPr>
              <a:t>ryhmän</a:t>
            </a:r>
            <a:r>
              <a:rPr lang="en-US" sz="2400" dirty="0">
                <a:latin typeface="Georgia Pro"/>
                <a:ea typeface="Calibri"/>
                <a:cs typeface="Calibri"/>
              </a:rPr>
              <a:t> </a:t>
            </a:r>
            <a:r>
              <a:rPr lang="en-US" sz="2400" dirty="0" err="1">
                <a:latin typeface="Georgia Pro"/>
                <a:ea typeface="Calibri"/>
                <a:cs typeface="Calibri"/>
              </a:rPr>
              <a:t>lopputyötä</a:t>
            </a:r>
            <a:r>
              <a:rPr lang="en-US" sz="2400" dirty="0">
                <a:latin typeface="Georgia Pro"/>
                <a:ea typeface="Calibri"/>
                <a:cs typeface="Calibri"/>
              </a:rPr>
              <a:t>. Vain </a:t>
            </a:r>
            <a:r>
              <a:rPr lang="en-US" sz="2400" dirty="0" err="1">
                <a:latin typeface="Georgia Pro"/>
                <a:ea typeface="Calibri"/>
                <a:cs typeface="Calibri"/>
              </a:rPr>
              <a:t>yksi</a:t>
            </a:r>
            <a:r>
              <a:rPr lang="en-US" sz="2400" dirty="0">
                <a:latin typeface="Georgia Pro"/>
                <a:ea typeface="Calibri"/>
                <a:cs typeface="Calibri"/>
              </a:rPr>
              <a:t> </a:t>
            </a:r>
            <a:r>
              <a:rPr lang="en-US" sz="2400" dirty="0" err="1">
                <a:latin typeface="Georgia Pro"/>
                <a:ea typeface="Calibri"/>
                <a:cs typeface="Calibri"/>
              </a:rPr>
              <a:t>ryhmän</a:t>
            </a:r>
            <a:r>
              <a:rPr lang="en-US" sz="2400" dirty="0">
                <a:latin typeface="Georgia Pro"/>
                <a:ea typeface="Calibri"/>
                <a:cs typeface="Calibri"/>
              </a:rPr>
              <a:t> </a:t>
            </a:r>
            <a:r>
              <a:rPr lang="en-US" sz="2400" dirty="0" err="1">
                <a:latin typeface="Georgia Pro"/>
                <a:ea typeface="Calibri"/>
                <a:cs typeface="Calibri"/>
              </a:rPr>
              <a:t>jäsen</a:t>
            </a:r>
            <a:r>
              <a:rPr lang="en-US" sz="2400" dirty="0">
                <a:latin typeface="Georgia Pro"/>
                <a:ea typeface="Calibri"/>
                <a:cs typeface="Calibri"/>
              </a:rPr>
              <a:t> </a:t>
            </a:r>
            <a:r>
              <a:rPr lang="en-US" sz="2400" dirty="0" err="1">
                <a:latin typeface="Georgia Pro"/>
                <a:ea typeface="Calibri"/>
                <a:cs typeface="Calibri"/>
              </a:rPr>
              <a:t>palauttaa</a:t>
            </a:r>
            <a:r>
              <a:rPr lang="en-US" sz="2400" dirty="0">
                <a:latin typeface="Georgia Pro"/>
                <a:ea typeface="Calibri"/>
                <a:cs typeface="Calibri"/>
              </a:rPr>
              <a:t> </a:t>
            </a:r>
            <a:r>
              <a:rPr lang="en-US" sz="2400" dirty="0" err="1">
                <a:latin typeface="Georgia Pro"/>
                <a:ea typeface="Calibri"/>
                <a:cs typeface="Calibri"/>
              </a:rPr>
              <a:t>tehtäväkokonaisuuden</a:t>
            </a:r>
            <a:r>
              <a:rPr lang="en-US" sz="2400" dirty="0">
                <a:latin typeface="Georgia Pro"/>
                <a:ea typeface="Calibri"/>
                <a:cs typeface="Calibri"/>
              </a:rPr>
              <a:t> </a:t>
            </a:r>
            <a:r>
              <a:rPr lang="en-US" sz="2400" dirty="0" err="1">
                <a:latin typeface="Georgia Pro"/>
                <a:ea typeface="Calibri"/>
                <a:cs typeface="Calibri"/>
              </a:rPr>
              <a:t>MyCoursesiin</a:t>
            </a:r>
            <a:r>
              <a:rPr lang="en-US" sz="2400" dirty="0">
                <a:latin typeface="Georgia Pro"/>
                <a:ea typeface="Calibri"/>
                <a:cs typeface="Calibri"/>
              </a:rPr>
              <a:t>.  </a:t>
            </a:r>
          </a:p>
          <a:p>
            <a:r>
              <a:rPr lang="en-US" sz="2400" err="1">
                <a:latin typeface="Georgia Pro"/>
                <a:ea typeface="Calibri"/>
                <a:cs typeface="Calibri"/>
              </a:rPr>
              <a:t>Palauta</a:t>
            </a:r>
            <a:r>
              <a:rPr lang="en-US" sz="2400">
                <a:latin typeface="Georgia Pro"/>
                <a:ea typeface="Calibri"/>
                <a:cs typeface="Calibri"/>
              </a:rPr>
              <a:t> </a:t>
            </a:r>
            <a:r>
              <a:rPr lang="en-US" sz="2400" err="1">
                <a:latin typeface="Georgia Pro"/>
                <a:ea typeface="Calibri"/>
                <a:cs typeface="Calibri"/>
              </a:rPr>
              <a:t>yhtenä</a:t>
            </a:r>
            <a:r>
              <a:rPr lang="en-US" sz="2400">
                <a:latin typeface="Georgia Pro"/>
                <a:ea typeface="Calibri"/>
                <a:cs typeface="Calibri"/>
              </a:rPr>
              <a:t> pdf-</a:t>
            </a:r>
            <a:r>
              <a:rPr lang="en-US" sz="2400" err="1">
                <a:latin typeface="Georgia Pro"/>
                <a:ea typeface="Calibri"/>
                <a:cs typeface="Calibri"/>
              </a:rPr>
              <a:t>tiedostona</a:t>
            </a:r>
            <a:r>
              <a:rPr lang="en-US" sz="2400">
                <a:latin typeface="Georgia Pro"/>
                <a:ea typeface="Calibri"/>
                <a:cs typeface="Calibri"/>
              </a:rPr>
              <a:t>. </a:t>
            </a:r>
            <a:r>
              <a:rPr lang="en-US" sz="2400" err="1">
                <a:latin typeface="Georgia Pro"/>
                <a:ea typeface="Calibri"/>
                <a:cs typeface="Calibri"/>
              </a:rPr>
              <a:t>Vaihtoehtoisesti</a:t>
            </a:r>
            <a:r>
              <a:rPr lang="en-US" sz="2400">
                <a:latin typeface="Georgia Pro"/>
                <a:ea typeface="Calibri"/>
                <a:cs typeface="Calibri"/>
              </a:rPr>
              <a:t> </a:t>
            </a:r>
            <a:r>
              <a:rPr lang="en-US" sz="2400" err="1">
                <a:latin typeface="Georgia Pro"/>
                <a:ea typeface="Calibri"/>
                <a:cs typeface="Calibri"/>
              </a:rPr>
              <a:t>julisteen</a:t>
            </a:r>
            <a:r>
              <a:rPr lang="en-US" sz="2400">
                <a:latin typeface="Georgia Pro"/>
                <a:ea typeface="Calibri"/>
                <a:cs typeface="Calibri"/>
              </a:rPr>
              <a:t> </a:t>
            </a:r>
            <a:r>
              <a:rPr lang="en-US" sz="2400" err="1">
                <a:latin typeface="Georgia Pro"/>
                <a:ea typeface="Calibri"/>
                <a:cs typeface="Calibri"/>
              </a:rPr>
              <a:t>voi</a:t>
            </a:r>
            <a:r>
              <a:rPr lang="en-US" sz="2400">
                <a:latin typeface="Georgia Pro"/>
                <a:ea typeface="Calibri"/>
                <a:cs typeface="Calibri"/>
              </a:rPr>
              <a:t> </a:t>
            </a:r>
            <a:r>
              <a:rPr lang="en-US" sz="2400" err="1">
                <a:latin typeface="Georgia Pro"/>
                <a:ea typeface="Calibri"/>
                <a:cs typeface="Calibri"/>
              </a:rPr>
              <a:t>palauttaa</a:t>
            </a:r>
            <a:r>
              <a:rPr lang="en-US" sz="2400">
                <a:latin typeface="Georgia Pro"/>
                <a:ea typeface="Calibri"/>
                <a:cs typeface="Calibri"/>
              </a:rPr>
              <a:t> </a:t>
            </a:r>
            <a:r>
              <a:rPr lang="en-US" sz="2400" err="1">
                <a:latin typeface="Georgia Pro"/>
                <a:ea typeface="Calibri"/>
                <a:cs typeface="Calibri"/>
              </a:rPr>
              <a:t>myös</a:t>
            </a:r>
            <a:r>
              <a:rPr lang="en-US" sz="2400">
                <a:latin typeface="Georgia Pro"/>
                <a:ea typeface="Calibri"/>
                <a:cs typeface="Calibri"/>
              </a:rPr>
              <a:t> jpg-</a:t>
            </a:r>
            <a:r>
              <a:rPr lang="en-US" sz="2400" err="1">
                <a:latin typeface="Georgia Pro"/>
                <a:ea typeface="Calibri"/>
                <a:cs typeface="Calibri"/>
              </a:rPr>
              <a:t>muodossa</a:t>
            </a:r>
            <a:r>
              <a:rPr lang="en-US" sz="2400">
                <a:latin typeface="Georgia Pro"/>
                <a:ea typeface="Calibri"/>
                <a:cs typeface="Calibri"/>
              </a:rPr>
              <a:t>. </a:t>
            </a:r>
          </a:p>
        </p:txBody>
      </p:sp>
    </p:spTree>
    <p:extLst>
      <p:ext uri="{BB962C8B-B14F-4D97-AF65-F5344CB8AC3E}">
        <p14:creationId xmlns:p14="http://schemas.microsoft.com/office/powerpoint/2010/main" val="189239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C4BA0D-510D-EBB9-8D49-016D196D6C0C}"/>
              </a:ext>
            </a:extLst>
          </p:cNvPr>
          <p:cNvSpPr>
            <a:spLocks noGrp="1"/>
          </p:cNvSpPr>
          <p:nvPr>
            <p:ph type="title"/>
          </p:nvPr>
        </p:nvSpPr>
        <p:spPr>
          <a:xfrm>
            <a:off x="838200" y="365125"/>
            <a:ext cx="10515600" cy="1325563"/>
          </a:xfrm>
        </p:spPr>
        <p:txBody>
          <a:bodyPr>
            <a:normAutofit/>
          </a:bodyPr>
          <a:lstStyle/>
          <a:p>
            <a:r>
              <a:rPr lang="en-US" err="1">
                <a:latin typeface="Georgia Pro"/>
                <a:ea typeface="Calibri Light"/>
                <a:cs typeface="Calibri Light"/>
              </a:rPr>
              <a:t>Puuttuvat</a:t>
            </a:r>
            <a:r>
              <a:rPr lang="en-US">
                <a:latin typeface="Georgia Pro"/>
                <a:ea typeface="Calibri Light"/>
                <a:cs typeface="Calibri Light"/>
              </a:rPr>
              <a:t> </a:t>
            </a:r>
            <a:r>
              <a:rPr lang="en-US" err="1">
                <a:latin typeface="Georgia Pro"/>
                <a:ea typeface="Calibri Light"/>
                <a:cs typeface="Calibri Light"/>
              </a:rPr>
              <a:t>palautukset</a:t>
            </a:r>
            <a:r>
              <a:rPr lang="en-US">
                <a:latin typeface="Georgia Pro"/>
                <a:ea typeface="Calibri Light"/>
                <a:cs typeface="Calibri Light"/>
              </a:rPr>
              <a:t> ja </a:t>
            </a:r>
            <a:r>
              <a:rPr lang="en-US" err="1">
                <a:latin typeface="Georgia Pro"/>
                <a:ea typeface="Calibri Light"/>
                <a:cs typeface="Calibri Light"/>
              </a:rPr>
              <a:t>poissaolot</a:t>
            </a:r>
            <a:r>
              <a:rPr lang="en-US">
                <a:latin typeface="Georgia Pro"/>
                <a:ea typeface="Calibri Light"/>
                <a:cs typeface="Calibri Light"/>
              </a:rPr>
              <a:t> </a:t>
            </a:r>
            <a:r>
              <a:rPr lang="en-US" err="1">
                <a:latin typeface="Georgia Pro"/>
                <a:ea typeface="Calibri Light"/>
                <a:cs typeface="Calibri Light"/>
              </a:rPr>
              <a:t>korvaavat</a:t>
            </a:r>
            <a:r>
              <a:rPr lang="en-US">
                <a:latin typeface="Georgia Pro"/>
                <a:ea typeface="Calibri Light"/>
                <a:cs typeface="Calibri Light"/>
              </a:rPr>
              <a:t> </a:t>
            </a:r>
            <a:r>
              <a:rPr lang="en-US" err="1">
                <a:latin typeface="Georgia Pro"/>
                <a:ea typeface="Calibri Light"/>
                <a:cs typeface="Calibri Light"/>
              </a:rPr>
              <a:t>tehtävät</a:t>
            </a:r>
            <a:endParaRPr lang="en-US" err="1">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FC4B96-6344-0776-6B1F-8E6D9C7A9773}"/>
              </a:ext>
            </a:extLst>
          </p:cNvPr>
          <p:cNvSpPr>
            <a:spLocks noGrp="1"/>
          </p:cNvSpPr>
          <p:nvPr>
            <p:ph idx="1"/>
          </p:nvPr>
        </p:nvSpPr>
        <p:spPr>
          <a:xfrm>
            <a:off x="838200" y="1825625"/>
            <a:ext cx="10515600" cy="4248016"/>
          </a:xfrm>
        </p:spPr>
        <p:txBody>
          <a:bodyPr vert="horz" lIns="91440" tIns="45720" rIns="91440" bIns="45720" rtlCol="0" anchor="t">
            <a:normAutofit/>
          </a:bodyPr>
          <a:lstStyle/>
          <a:p>
            <a:r>
              <a:rPr lang="en-US" sz="2000" err="1">
                <a:latin typeface="Georgia Pro"/>
                <a:ea typeface="Calibri"/>
                <a:cs typeface="Calibri"/>
              </a:rPr>
              <a:t>Puuttuvat</a:t>
            </a:r>
            <a:r>
              <a:rPr lang="en-US" sz="2000">
                <a:latin typeface="Georgia Pro"/>
                <a:ea typeface="Calibri"/>
                <a:cs typeface="Calibri"/>
              </a:rPr>
              <a:t> </a:t>
            </a:r>
            <a:r>
              <a:rPr lang="en-US" sz="2000" err="1">
                <a:latin typeface="Georgia Pro"/>
                <a:ea typeface="Calibri"/>
                <a:cs typeface="Calibri"/>
              </a:rPr>
              <a:t>palautukset</a:t>
            </a:r>
            <a:r>
              <a:rPr lang="en-US" sz="2000">
                <a:latin typeface="Georgia Pro"/>
                <a:ea typeface="Calibri"/>
                <a:cs typeface="Calibri"/>
              </a:rPr>
              <a:t> ja </a:t>
            </a:r>
            <a:r>
              <a:rPr lang="en-US" sz="2000" err="1">
                <a:latin typeface="Georgia Pro"/>
                <a:ea typeface="Calibri"/>
                <a:cs typeface="Calibri"/>
              </a:rPr>
              <a:t>poissaolot</a:t>
            </a:r>
            <a:r>
              <a:rPr lang="en-US" sz="2000">
                <a:latin typeface="Georgia Pro"/>
                <a:ea typeface="Calibri"/>
                <a:cs typeface="Calibri"/>
              </a:rPr>
              <a:t> </a:t>
            </a:r>
            <a:r>
              <a:rPr lang="en-US" sz="2000" err="1">
                <a:latin typeface="Georgia Pro"/>
                <a:ea typeface="Calibri"/>
                <a:cs typeface="Calibri"/>
              </a:rPr>
              <a:t>korvaavat</a:t>
            </a:r>
            <a:r>
              <a:rPr lang="en-US" sz="2000">
                <a:latin typeface="Georgia Pro"/>
                <a:ea typeface="Calibri"/>
                <a:cs typeface="Calibri"/>
              </a:rPr>
              <a:t> </a:t>
            </a:r>
            <a:r>
              <a:rPr lang="en-US" sz="2000" err="1">
                <a:latin typeface="Georgia Pro"/>
                <a:ea typeface="Calibri"/>
                <a:cs typeface="Calibri"/>
              </a:rPr>
              <a:t>tehtävät</a:t>
            </a:r>
            <a:r>
              <a:rPr lang="en-US" sz="2000">
                <a:latin typeface="Georgia Pro"/>
                <a:ea typeface="Calibri"/>
                <a:cs typeface="Calibri"/>
              </a:rPr>
              <a:t> on </a:t>
            </a:r>
            <a:r>
              <a:rPr lang="en-US" sz="2000" err="1">
                <a:latin typeface="Georgia Pro"/>
                <a:ea typeface="Calibri"/>
                <a:cs typeface="Calibri"/>
              </a:rPr>
              <a:t>palautettava</a:t>
            </a:r>
            <a:r>
              <a:rPr lang="en-US" sz="2000">
                <a:latin typeface="Georgia Pro"/>
                <a:ea typeface="Calibri"/>
                <a:cs typeface="Calibri"/>
              </a:rPr>
              <a:t> </a:t>
            </a:r>
            <a:r>
              <a:rPr lang="en-US" sz="2000" err="1">
                <a:latin typeface="Georgia Pro"/>
                <a:ea typeface="Calibri"/>
                <a:cs typeface="Calibri"/>
              </a:rPr>
              <a:t>viimeistään</a:t>
            </a:r>
            <a:r>
              <a:rPr lang="en-US" sz="2000">
                <a:latin typeface="Georgia Pro"/>
                <a:ea typeface="Calibri"/>
                <a:cs typeface="Calibri"/>
              </a:rPr>
              <a:t> 19.4 </a:t>
            </a:r>
            <a:r>
              <a:rPr lang="en-US" sz="2000" err="1">
                <a:latin typeface="Georgia Pro"/>
                <a:ea typeface="Calibri"/>
                <a:cs typeface="Calibri"/>
              </a:rPr>
              <a:t>mennessä</a:t>
            </a:r>
            <a:endParaRPr lang="en-US" sz="2000">
              <a:latin typeface="Georgia Pro"/>
              <a:ea typeface="Calibri"/>
              <a:cs typeface="Calibri"/>
            </a:endParaRPr>
          </a:p>
          <a:p>
            <a:r>
              <a:rPr lang="en-US" sz="2000">
                <a:latin typeface="Georgia Pro"/>
                <a:ea typeface="Calibri"/>
                <a:cs typeface="Calibri"/>
              </a:rPr>
              <a:t>Jos on </a:t>
            </a:r>
            <a:r>
              <a:rPr lang="en-US" sz="2000" err="1">
                <a:latin typeface="Georgia Pro"/>
                <a:ea typeface="Calibri"/>
                <a:cs typeface="Calibri"/>
              </a:rPr>
              <a:t>enemmän</a:t>
            </a:r>
            <a:r>
              <a:rPr lang="en-US" sz="2000">
                <a:latin typeface="Georgia Pro"/>
                <a:ea typeface="Calibri"/>
                <a:cs typeface="Calibri"/>
              </a:rPr>
              <a:t> </a:t>
            </a:r>
            <a:r>
              <a:rPr lang="en-US" sz="2000" err="1">
                <a:latin typeface="Georgia Pro"/>
                <a:ea typeface="Calibri"/>
                <a:cs typeface="Calibri"/>
              </a:rPr>
              <a:t>kuin</a:t>
            </a:r>
            <a:r>
              <a:rPr lang="en-US" sz="2000">
                <a:latin typeface="Georgia Pro"/>
                <a:ea typeface="Calibri"/>
                <a:cs typeface="Calibri"/>
              </a:rPr>
              <a:t> </a:t>
            </a:r>
            <a:r>
              <a:rPr lang="en-US" sz="2000" err="1">
                <a:latin typeface="Georgia Pro"/>
                <a:ea typeface="Calibri"/>
                <a:cs typeface="Calibri"/>
              </a:rPr>
              <a:t>yksi</a:t>
            </a:r>
            <a:r>
              <a:rPr lang="en-US" sz="2000">
                <a:latin typeface="Georgia Pro"/>
                <a:ea typeface="Calibri"/>
                <a:cs typeface="Calibri"/>
              </a:rPr>
              <a:t> </a:t>
            </a:r>
            <a:r>
              <a:rPr lang="en-US" sz="2000" err="1">
                <a:latin typeface="Georgia Pro"/>
                <a:ea typeface="Calibri"/>
                <a:cs typeface="Calibri"/>
              </a:rPr>
              <a:t>poissaolo</a:t>
            </a:r>
            <a:r>
              <a:rPr lang="en-US" sz="2000">
                <a:latin typeface="Georgia Pro"/>
                <a:ea typeface="Calibri"/>
                <a:cs typeface="Calibri"/>
              </a:rPr>
              <a:t> </a:t>
            </a:r>
            <a:r>
              <a:rPr lang="en-US" sz="2000" err="1">
                <a:latin typeface="Georgia Pro"/>
                <a:ea typeface="Calibri"/>
                <a:cs typeface="Calibri"/>
              </a:rPr>
              <a:t>harjoitusryhmästä</a:t>
            </a:r>
            <a:r>
              <a:rPr lang="en-US" sz="2000">
                <a:latin typeface="Georgia Pro"/>
                <a:ea typeface="Calibri"/>
                <a:cs typeface="Calibri"/>
              </a:rPr>
              <a:t>, ole </a:t>
            </a:r>
            <a:r>
              <a:rPr lang="en-US" sz="2000" err="1">
                <a:latin typeface="Georgia Pro"/>
                <a:ea typeface="Calibri"/>
                <a:cs typeface="Calibri"/>
              </a:rPr>
              <a:t>minuun</a:t>
            </a:r>
            <a:r>
              <a:rPr lang="en-US" sz="2000">
                <a:latin typeface="Georgia Pro"/>
                <a:ea typeface="Calibri"/>
                <a:cs typeface="Calibri"/>
              </a:rPr>
              <a:t> </a:t>
            </a:r>
            <a:r>
              <a:rPr lang="en-US" sz="2000" err="1">
                <a:latin typeface="Georgia Pro"/>
                <a:ea typeface="Calibri"/>
                <a:cs typeface="Calibri"/>
              </a:rPr>
              <a:t>yhteydessä</a:t>
            </a:r>
            <a:r>
              <a:rPr lang="en-US" sz="2000">
                <a:latin typeface="Georgia Pro"/>
                <a:ea typeface="Calibri"/>
                <a:cs typeface="Calibri"/>
              </a:rPr>
              <a:t>, </a:t>
            </a:r>
            <a:r>
              <a:rPr lang="en-US" sz="2000" err="1">
                <a:latin typeface="Georgia Pro"/>
                <a:ea typeface="Calibri"/>
                <a:cs typeface="Calibri"/>
              </a:rPr>
              <a:t>jotta</a:t>
            </a:r>
            <a:r>
              <a:rPr lang="en-US" sz="2000">
                <a:latin typeface="Georgia Pro"/>
                <a:ea typeface="Calibri"/>
                <a:cs typeface="Calibri"/>
              </a:rPr>
              <a:t> </a:t>
            </a:r>
            <a:r>
              <a:rPr lang="en-US" sz="2000" err="1">
                <a:latin typeface="Georgia Pro"/>
                <a:ea typeface="Calibri"/>
                <a:cs typeface="Calibri"/>
              </a:rPr>
              <a:t>saa</a:t>
            </a:r>
            <a:r>
              <a:rPr lang="en-US" sz="2000">
                <a:latin typeface="Georgia Pro"/>
                <a:ea typeface="Calibri"/>
                <a:cs typeface="Calibri"/>
              </a:rPr>
              <a:t> </a:t>
            </a:r>
            <a:r>
              <a:rPr lang="en-US" sz="2000" err="1">
                <a:latin typeface="Georgia Pro"/>
                <a:ea typeface="Calibri"/>
                <a:cs typeface="Calibri"/>
              </a:rPr>
              <a:t>korvaavan</a:t>
            </a:r>
            <a:r>
              <a:rPr lang="en-US" sz="2000">
                <a:latin typeface="Georgia Pro"/>
                <a:ea typeface="Calibri"/>
                <a:cs typeface="Calibri"/>
              </a:rPr>
              <a:t> </a:t>
            </a:r>
            <a:r>
              <a:rPr lang="en-US" sz="2000" err="1">
                <a:latin typeface="Georgia Pro"/>
                <a:ea typeface="Calibri"/>
                <a:cs typeface="Calibri"/>
              </a:rPr>
              <a:t>tehtävän</a:t>
            </a:r>
            <a:r>
              <a:rPr lang="en-US" sz="2000">
                <a:latin typeface="Georgia Pro"/>
                <a:ea typeface="Calibri"/>
                <a:cs typeface="Calibri"/>
              </a:rPr>
              <a:t> </a:t>
            </a:r>
          </a:p>
          <a:p>
            <a:r>
              <a:rPr lang="en-US" sz="2000">
                <a:latin typeface="Georgia Pro"/>
                <a:ea typeface="Calibri"/>
                <a:cs typeface="Calibri"/>
              </a:rPr>
              <a:t>Jos on </a:t>
            </a:r>
            <a:r>
              <a:rPr lang="en-US" sz="2000" err="1">
                <a:latin typeface="Georgia Pro"/>
                <a:ea typeface="Calibri"/>
                <a:cs typeface="Calibri"/>
              </a:rPr>
              <a:t>enemmän</a:t>
            </a:r>
            <a:r>
              <a:rPr lang="en-US" sz="2000">
                <a:latin typeface="Georgia Pro"/>
                <a:ea typeface="Calibri"/>
                <a:cs typeface="Calibri"/>
              </a:rPr>
              <a:t> </a:t>
            </a:r>
            <a:r>
              <a:rPr lang="en-US" sz="2000" err="1">
                <a:latin typeface="Georgia Pro"/>
                <a:ea typeface="Calibri"/>
                <a:cs typeface="Calibri"/>
              </a:rPr>
              <a:t>kuin</a:t>
            </a:r>
            <a:r>
              <a:rPr lang="en-US" sz="2000">
                <a:latin typeface="Georgia Pro"/>
                <a:ea typeface="Calibri"/>
                <a:cs typeface="Calibri"/>
              </a:rPr>
              <a:t> </a:t>
            </a:r>
            <a:r>
              <a:rPr lang="en-US" sz="2000" err="1">
                <a:latin typeface="Georgia Pro"/>
                <a:ea typeface="Calibri"/>
                <a:cs typeface="Calibri"/>
              </a:rPr>
              <a:t>yksi</a:t>
            </a:r>
            <a:r>
              <a:rPr lang="en-US" sz="2000">
                <a:latin typeface="Georgia Pro"/>
                <a:ea typeface="Calibri"/>
                <a:cs typeface="Calibri"/>
              </a:rPr>
              <a:t> </a:t>
            </a:r>
            <a:r>
              <a:rPr lang="en-US" sz="2000" err="1">
                <a:latin typeface="Georgia Pro"/>
                <a:ea typeface="Calibri"/>
                <a:cs typeface="Calibri"/>
              </a:rPr>
              <a:t>poissaolo</a:t>
            </a:r>
            <a:r>
              <a:rPr lang="en-US" sz="2000">
                <a:latin typeface="Georgia Pro"/>
                <a:ea typeface="Calibri"/>
                <a:cs typeface="Calibri"/>
              </a:rPr>
              <a:t> </a:t>
            </a:r>
            <a:r>
              <a:rPr lang="en-US" sz="2000" err="1">
                <a:latin typeface="Georgia Pro"/>
                <a:ea typeface="Calibri"/>
                <a:cs typeface="Calibri"/>
              </a:rPr>
              <a:t>harjoitusryhmästä</a:t>
            </a:r>
            <a:r>
              <a:rPr lang="en-US" sz="2000">
                <a:latin typeface="Georgia Pro"/>
                <a:ea typeface="Calibri"/>
                <a:cs typeface="Calibri"/>
              </a:rPr>
              <a:t> ja </a:t>
            </a:r>
            <a:r>
              <a:rPr lang="en-US" sz="2000" err="1">
                <a:latin typeface="Georgia Pro"/>
                <a:ea typeface="Calibri"/>
                <a:cs typeface="Calibri"/>
              </a:rPr>
              <a:t>korvaavaa</a:t>
            </a:r>
            <a:r>
              <a:rPr lang="en-US" sz="2000">
                <a:latin typeface="Georgia Pro"/>
                <a:ea typeface="Calibri"/>
                <a:cs typeface="Calibri"/>
              </a:rPr>
              <a:t> </a:t>
            </a:r>
            <a:r>
              <a:rPr lang="en-US" sz="2000" err="1">
                <a:latin typeface="Georgia Pro"/>
                <a:ea typeface="Calibri"/>
                <a:cs typeface="Calibri"/>
              </a:rPr>
              <a:t>tehtävää</a:t>
            </a:r>
            <a:r>
              <a:rPr lang="en-US" sz="2000">
                <a:latin typeface="Georgia Pro"/>
                <a:ea typeface="Calibri"/>
                <a:cs typeface="Calibri"/>
              </a:rPr>
              <a:t> </a:t>
            </a:r>
            <a:r>
              <a:rPr lang="en-US" sz="2000" err="1">
                <a:latin typeface="Georgia Pro"/>
                <a:ea typeface="Calibri"/>
                <a:cs typeface="Calibri"/>
              </a:rPr>
              <a:t>ei</a:t>
            </a:r>
            <a:r>
              <a:rPr lang="en-US" sz="2000">
                <a:latin typeface="Georgia Pro"/>
                <a:ea typeface="Calibri"/>
                <a:cs typeface="Calibri"/>
              </a:rPr>
              <a:t> ole </a:t>
            </a:r>
            <a:r>
              <a:rPr lang="en-US" sz="2000" err="1">
                <a:latin typeface="Georgia Pro"/>
                <a:ea typeface="Calibri"/>
                <a:cs typeface="Calibri"/>
              </a:rPr>
              <a:t>tehty</a:t>
            </a:r>
            <a:r>
              <a:rPr lang="en-US" sz="2000">
                <a:latin typeface="Georgia Pro"/>
                <a:ea typeface="Calibri"/>
                <a:cs typeface="Calibri"/>
              </a:rPr>
              <a:t>, </a:t>
            </a:r>
            <a:r>
              <a:rPr lang="en-US" sz="2000" err="1">
                <a:latin typeface="Georgia Pro"/>
                <a:ea typeface="Calibri"/>
                <a:cs typeface="Calibri"/>
              </a:rPr>
              <a:t>ei</a:t>
            </a:r>
            <a:r>
              <a:rPr lang="en-US" sz="2000">
                <a:latin typeface="Georgia Pro"/>
                <a:ea typeface="Calibri"/>
                <a:cs typeface="Calibri"/>
              </a:rPr>
              <a:t> </a:t>
            </a:r>
            <a:r>
              <a:rPr lang="en-US" sz="2000" err="1">
                <a:latin typeface="Georgia Pro"/>
                <a:ea typeface="Calibri"/>
                <a:cs typeface="Calibri"/>
              </a:rPr>
              <a:t>saa</a:t>
            </a:r>
            <a:r>
              <a:rPr lang="en-US" sz="2000">
                <a:latin typeface="Georgia Pro"/>
                <a:ea typeface="Calibri"/>
                <a:cs typeface="Calibri"/>
              </a:rPr>
              <a:t> </a:t>
            </a:r>
            <a:r>
              <a:rPr lang="en-US" sz="2000" err="1">
                <a:latin typeface="Georgia Pro"/>
                <a:ea typeface="Calibri"/>
                <a:cs typeface="Calibri"/>
              </a:rPr>
              <a:t>arvosanaa</a:t>
            </a:r>
            <a:r>
              <a:rPr lang="en-US" sz="2000">
                <a:latin typeface="Georgia Pro"/>
                <a:ea typeface="Calibri"/>
                <a:cs typeface="Calibri"/>
              </a:rPr>
              <a:t> </a:t>
            </a:r>
            <a:r>
              <a:rPr lang="en-US" sz="2000" err="1">
                <a:latin typeface="Georgia Pro"/>
                <a:ea typeface="Calibri"/>
                <a:cs typeface="Calibri"/>
              </a:rPr>
              <a:t>kurssista</a:t>
            </a:r>
            <a:r>
              <a:rPr lang="en-US" sz="2000">
                <a:latin typeface="Georgia Pro"/>
                <a:ea typeface="Calibri"/>
                <a:cs typeface="Calibri"/>
              </a:rPr>
              <a:t> (pl. </a:t>
            </a:r>
            <a:r>
              <a:rPr lang="en-US" sz="2000" err="1">
                <a:latin typeface="Georgia Pro"/>
                <a:ea typeface="Calibri"/>
                <a:cs typeface="Calibri"/>
              </a:rPr>
              <a:t>poissaolot</a:t>
            </a:r>
            <a:r>
              <a:rPr lang="en-US" sz="2000">
                <a:latin typeface="Georgia Pro"/>
                <a:ea typeface="Calibri"/>
                <a:cs typeface="Calibri"/>
              </a:rPr>
              <a:t>, </a:t>
            </a:r>
            <a:r>
              <a:rPr lang="en-US" sz="2000" err="1">
                <a:latin typeface="Georgia Pro"/>
                <a:ea typeface="Calibri"/>
                <a:cs typeface="Calibri"/>
              </a:rPr>
              <a:t>joista</a:t>
            </a:r>
            <a:r>
              <a:rPr lang="en-US" sz="2000">
                <a:latin typeface="Georgia Pro"/>
                <a:ea typeface="Calibri"/>
                <a:cs typeface="Calibri"/>
              </a:rPr>
              <a:t> on </a:t>
            </a:r>
            <a:r>
              <a:rPr lang="en-US" sz="2000" err="1">
                <a:latin typeface="Georgia Pro"/>
                <a:ea typeface="Calibri"/>
                <a:cs typeface="Calibri"/>
              </a:rPr>
              <a:t>kanssani</a:t>
            </a:r>
            <a:r>
              <a:rPr lang="en-US" sz="2000">
                <a:latin typeface="Georgia Pro"/>
                <a:ea typeface="Calibri"/>
                <a:cs typeface="Calibri"/>
              </a:rPr>
              <a:t> </a:t>
            </a:r>
            <a:r>
              <a:rPr lang="en-US" sz="2000" err="1">
                <a:latin typeface="Georgia Pro"/>
                <a:ea typeface="Calibri"/>
                <a:cs typeface="Calibri"/>
              </a:rPr>
              <a:t>sovittu</a:t>
            </a:r>
            <a:r>
              <a:rPr lang="en-US" sz="2000">
                <a:latin typeface="Georgia Pro"/>
                <a:ea typeface="Calibri"/>
                <a:cs typeface="Calibri"/>
              </a:rPr>
              <a:t>, </a:t>
            </a:r>
            <a:r>
              <a:rPr lang="en-US" sz="2000" err="1">
                <a:latin typeface="Georgia Pro"/>
                <a:ea typeface="Calibri"/>
                <a:cs typeface="Calibri"/>
              </a:rPr>
              <a:t>ettei</a:t>
            </a:r>
            <a:r>
              <a:rPr lang="en-US" sz="2000">
                <a:latin typeface="Georgia Pro"/>
                <a:ea typeface="Calibri"/>
                <a:cs typeface="Calibri"/>
              </a:rPr>
              <a:t> </a:t>
            </a:r>
            <a:r>
              <a:rPr lang="en-US" sz="2000" err="1">
                <a:latin typeface="Georgia Pro"/>
                <a:ea typeface="Calibri"/>
                <a:cs typeface="Calibri"/>
              </a:rPr>
              <a:t>korvaavaa</a:t>
            </a:r>
            <a:r>
              <a:rPr lang="en-US" sz="2000">
                <a:latin typeface="Georgia Pro"/>
                <a:ea typeface="Calibri"/>
                <a:cs typeface="Calibri"/>
              </a:rPr>
              <a:t> </a:t>
            </a:r>
            <a:r>
              <a:rPr lang="en-US" sz="2000" err="1">
                <a:latin typeface="Georgia Pro"/>
                <a:ea typeface="Calibri"/>
                <a:cs typeface="Calibri"/>
              </a:rPr>
              <a:t>tehtävää</a:t>
            </a:r>
            <a:r>
              <a:rPr lang="en-US" sz="2000">
                <a:latin typeface="Georgia Pro"/>
                <a:ea typeface="Calibri"/>
                <a:cs typeface="Calibri"/>
              </a:rPr>
              <a:t> </a:t>
            </a:r>
            <a:r>
              <a:rPr lang="en-US" sz="2000" err="1">
                <a:latin typeface="Georgia Pro"/>
                <a:ea typeface="Calibri"/>
                <a:cs typeface="Calibri"/>
              </a:rPr>
              <a:t>tarvitse</a:t>
            </a:r>
            <a:r>
              <a:rPr lang="en-US" sz="2000">
                <a:latin typeface="Georgia Pro"/>
                <a:ea typeface="Calibri"/>
                <a:cs typeface="Calibri"/>
              </a:rPr>
              <a:t> </a:t>
            </a:r>
            <a:r>
              <a:rPr lang="en-US" sz="2000" err="1">
                <a:latin typeface="Georgia Pro"/>
                <a:ea typeface="Calibri"/>
                <a:cs typeface="Calibri"/>
              </a:rPr>
              <a:t>tehdä</a:t>
            </a:r>
            <a:r>
              <a:rPr lang="en-US" sz="2000">
                <a:latin typeface="Georgia Pro"/>
                <a:ea typeface="Calibri"/>
                <a:cs typeface="Calibri"/>
              </a:rPr>
              <a:t>). </a:t>
            </a:r>
          </a:p>
          <a:p>
            <a:r>
              <a:rPr lang="en-US" sz="2000" err="1">
                <a:latin typeface="Georgia Pro"/>
                <a:ea typeface="Calibri"/>
                <a:cs typeface="Calibri"/>
              </a:rPr>
              <a:t>Puuttuvat</a:t>
            </a:r>
            <a:r>
              <a:rPr lang="en-US" sz="2000">
                <a:latin typeface="Georgia Pro"/>
                <a:ea typeface="Calibri"/>
                <a:cs typeface="Calibri"/>
              </a:rPr>
              <a:t> </a:t>
            </a:r>
            <a:r>
              <a:rPr lang="en-US" sz="2000" err="1">
                <a:latin typeface="Georgia Pro"/>
                <a:ea typeface="Calibri"/>
                <a:cs typeface="Calibri"/>
              </a:rPr>
              <a:t>yksilöpalautukset</a:t>
            </a:r>
            <a:r>
              <a:rPr lang="en-US" sz="2000">
                <a:latin typeface="Georgia Pro"/>
                <a:ea typeface="Calibri"/>
                <a:cs typeface="Calibri"/>
              </a:rPr>
              <a:t> 1-5 </a:t>
            </a:r>
            <a:r>
              <a:rPr lang="en-US" sz="2000" err="1">
                <a:latin typeface="Georgia Pro"/>
                <a:ea typeface="Calibri"/>
                <a:cs typeface="Calibri"/>
              </a:rPr>
              <a:t>voi</a:t>
            </a:r>
            <a:r>
              <a:rPr lang="en-US" sz="2000">
                <a:latin typeface="Georgia Pro"/>
                <a:ea typeface="Calibri"/>
                <a:cs typeface="Calibri"/>
              </a:rPr>
              <a:t> </a:t>
            </a:r>
            <a:r>
              <a:rPr lang="en-US" sz="2000" err="1">
                <a:latin typeface="Georgia Pro"/>
                <a:ea typeface="Calibri"/>
                <a:cs typeface="Calibri"/>
              </a:rPr>
              <a:t>palauttaa</a:t>
            </a:r>
            <a:r>
              <a:rPr lang="en-US" sz="2000">
                <a:latin typeface="Georgia Pro"/>
                <a:ea typeface="Calibri"/>
                <a:cs typeface="Calibri"/>
              </a:rPr>
              <a:t> </a:t>
            </a:r>
            <a:r>
              <a:rPr lang="en-US" sz="2000" err="1">
                <a:latin typeface="Georgia Pro"/>
                <a:ea typeface="Calibri"/>
                <a:cs typeface="Calibri"/>
              </a:rPr>
              <a:t>myöhässä</a:t>
            </a:r>
            <a:r>
              <a:rPr lang="en-US" sz="2000">
                <a:latin typeface="Georgia Pro"/>
                <a:ea typeface="Calibri"/>
                <a:cs typeface="Calibri"/>
              </a:rPr>
              <a:t> (19.4 </a:t>
            </a:r>
            <a:r>
              <a:rPr lang="en-US" sz="2000" err="1">
                <a:latin typeface="Georgia Pro"/>
                <a:ea typeface="Calibri"/>
                <a:cs typeface="Calibri"/>
              </a:rPr>
              <a:t>mennessä</a:t>
            </a:r>
            <a:r>
              <a:rPr lang="en-US" sz="2000">
                <a:latin typeface="Georgia Pro"/>
                <a:ea typeface="Calibri"/>
                <a:cs typeface="Calibri"/>
              </a:rPr>
              <a:t>). </a:t>
            </a:r>
            <a:r>
              <a:rPr lang="en-US" sz="2000" err="1">
                <a:latin typeface="Georgia Pro"/>
                <a:ea typeface="Calibri"/>
                <a:cs typeface="Calibri"/>
              </a:rPr>
              <a:t>Tässä</a:t>
            </a:r>
            <a:r>
              <a:rPr lang="en-US" sz="2000">
                <a:latin typeface="Georgia Pro"/>
                <a:ea typeface="Calibri"/>
                <a:cs typeface="Calibri"/>
              </a:rPr>
              <a:t> </a:t>
            </a:r>
            <a:r>
              <a:rPr lang="en-US" sz="2000" err="1">
                <a:latin typeface="Georgia Pro"/>
                <a:ea typeface="Calibri"/>
                <a:cs typeface="Calibri"/>
              </a:rPr>
              <a:t>tapauksessa</a:t>
            </a:r>
            <a:r>
              <a:rPr lang="en-US" sz="2000">
                <a:latin typeface="Georgia Pro"/>
                <a:ea typeface="Calibri"/>
                <a:cs typeface="Calibri"/>
              </a:rPr>
              <a:t> </a:t>
            </a:r>
            <a:r>
              <a:rPr lang="en-US" sz="2000" err="1">
                <a:latin typeface="Georgia Pro"/>
                <a:ea typeface="Calibri"/>
                <a:cs typeface="Calibri"/>
              </a:rPr>
              <a:t>näistä</a:t>
            </a:r>
            <a:r>
              <a:rPr lang="en-US" sz="2000">
                <a:latin typeface="Georgia Pro"/>
                <a:ea typeface="Calibri"/>
                <a:cs typeface="Calibri"/>
              </a:rPr>
              <a:t> </a:t>
            </a:r>
            <a:r>
              <a:rPr lang="en-US" sz="2000" err="1">
                <a:latin typeface="Georgia Pro"/>
                <a:ea typeface="Calibri"/>
                <a:cs typeface="Calibri"/>
              </a:rPr>
              <a:t>yksilöpalautuksista</a:t>
            </a:r>
            <a:r>
              <a:rPr lang="en-US" sz="2000">
                <a:latin typeface="Georgia Pro"/>
                <a:ea typeface="Calibri"/>
                <a:cs typeface="Calibri"/>
              </a:rPr>
              <a:t> </a:t>
            </a:r>
            <a:r>
              <a:rPr lang="en-US" sz="2000" err="1">
                <a:latin typeface="Georgia Pro"/>
                <a:ea typeface="Calibri"/>
                <a:cs typeface="Calibri"/>
              </a:rPr>
              <a:t>saa</a:t>
            </a:r>
            <a:r>
              <a:rPr lang="en-US" sz="2000">
                <a:latin typeface="Georgia Pro"/>
                <a:ea typeface="Calibri"/>
                <a:cs typeface="Calibri"/>
              </a:rPr>
              <a:t> </a:t>
            </a:r>
            <a:r>
              <a:rPr lang="en-US" sz="2000" err="1">
                <a:latin typeface="Georgia Pro"/>
                <a:ea typeface="Calibri"/>
                <a:cs typeface="Calibri"/>
              </a:rPr>
              <a:t>arvosanan</a:t>
            </a:r>
            <a:r>
              <a:rPr lang="en-US" sz="2000">
                <a:latin typeface="Georgia Pro"/>
                <a:ea typeface="Calibri"/>
                <a:cs typeface="Calibri"/>
              </a:rPr>
              <a:t> 0. </a:t>
            </a:r>
          </a:p>
          <a:p>
            <a:r>
              <a:rPr lang="en-US" sz="2000">
                <a:latin typeface="Georgia Pro"/>
                <a:ea typeface="Calibri"/>
                <a:cs typeface="Calibri"/>
              </a:rPr>
              <a:t>Jos </a:t>
            </a:r>
            <a:r>
              <a:rPr lang="en-US" sz="2000" err="1">
                <a:latin typeface="Georgia Pro"/>
                <a:ea typeface="Calibri"/>
                <a:cs typeface="Calibri"/>
              </a:rPr>
              <a:t>yksikin</a:t>
            </a:r>
            <a:r>
              <a:rPr lang="en-US" sz="2000">
                <a:latin typeface="Georgia Pro"/>
                <a:ea typeface="Calibri"/>
                <a:cs typeface="Calibri"/>
              </a:rPr>
              <a:t> </a:t>
            </a:r>
            <a:r>
              <a:rPr lang="en-US" sz="2000" err="1">
                <a:latin typeface="Georgia Pro"/>
                <a:ea typeface="Calibri"/>
                <a:cs typeface="Calibri"/>
              </a:rPr>
              <a:t>yksilöpalautus</a:t>
            </a:r>
            <a:r>
              <a:rPr lang="en-US" sz="2000">
                <a:latin typeface="Georgia Pro"/>
                <a:ea typeface="Calibri"/>
                <a:cs typeface="Calibri"/>
              </a:rPr>
              <a:t> </a:t>
            </a:r>
            <a:r>
              <a:rPr lang="en-US" sz="2000" err="1">
                <a:latin typeface="Georgia Pro"/>
                <a:ea typeface="Calibri"/>
                <a:cs typeface="Calibri"/>
              </a:rPr>
              <a:t>puuttuu</a:t>
            </a:r>
            <a:r>
              <a:rPr lang="en-US" sz="2000">
                <a:latin typeface="Georgia Pro"/>
                <a:ea typeface="Calibri"/>
                <a:cs typeface="Calibri"/>
              </a:rPr>
              <a:t> </a:t>
            </a:r>
            <a:r>
              <a:rPr lang="en-US" sz="2000" err="1">
                <a:latin typeface="Georgia Pro"/>
                <a:ea typeface="Calibri"/>
                <a:cs typeface="Calibri"/>
              </a:rPr>
              <a:t>kokonaan</a:t>
            </a:r>
            <a:r>
              <a:rPr lang="en-US" sz="2000">
                <a:latin typeface="Georgia Pro"/>
                <a:ea typeface="Calibri"/>
                <a:cs typeface="Calibri"/>
              </a:rPr>
              <a:t>, </a:t>
            </a:r>
            <a:r>
              <a:rPr lang="en-US" sz="2000" err="1">
                <a:latin typeface="Georgia Pro"/>
                <a:ea typeface="Calibri"/>
                <a:cs typeface="Calibri"/>
              </a:rPr>
              <a:t>ei</a:t>
            </a:r>
            <a:r>
              <a:rPr lang="en-US" sz="2000">
                <a:latin typeface="Georgia Pro"/>
                <a:ea typeface="Calibri"/>
                <a:cs typeface="Calibri"/>
              </a:rPr>
              <a:t> </a:t>
            </a:r>
            <a:r>
              <a:rPr lang="en-US" sz="2000" err="1">
                <a:latin typeface="Georgia Pro"/>
                <a:ea typeface="Calibri"/>
                <a:cs typeface="Calibri"/>
              </a:rPr>
              <a:t>saa</a:t>
            </a:r>
            <a:r>
              <a:rPr lang="en-US" sz="2000">
                <a:latin typeface="Georgia Pro"/>
                <a:ea typeface="Calibri"/>
                <a:cs typeface="Calibri"/>
              </a:rPr>
              <a:t> </a:t>
            </a:r>
            <a:r>
              <a:rPr lang="en-US" sz="2000" err="1">
                <a:latin typeface="Georgia Pro"/>
                <a:ea typeface="Calibri"/>
                <a:cs typeface="Calibri"/>
              </a:rPr>
              <a:t>ollenkaan</a:t>
            </a:r>
            <a:r>
              <a:rPr lang="en-US" sz="2000">
                <a:latin typeface="Georgia Pro"/>
                <a:ea typeface="Calibri"/>
                <a:cs typeface="Calibri"/>
              </a:rPr>
              <a:t> </a:t>
            </a:r>
            <a:r>
              <a:rPr lang="en-US" sz="2000" err="1">
                <a:latin typeface="Georgia Pro"/>
                <a:ea typeface="Calibri"/>
                <a:cs typeface="Calibri"/>
              </a:rPr>
              <a:t>loppuarvosanaa</a:t>
            </a:r>
            <a:r>
              <a:rPr lang="en-US" sz="2000">
                <a:latin typeface="Georgia Pro"/>
                <a:ea typeface="Calibri"/>
                <a:cs typeface="Calibri"/>
              </a:rPr>
              <a:t> </a:t>
            </a:r>
            <a:r>
              <a:rPr lang="en-US" sz="2000" err="1">
                <a:latin typeface="Georgia Pro"/>
                <a:ea typeface="Calibri"/>
                <a:cs typeface="Calibri"/>
              </a:rPr>
              <a:t>kurssista</a:t>
            </a:r>
            <a:r>
              <a:rPr lang="en-US" sz="2000">
                <a:latin typeface="Georgia Pro"/>
                <a:ea typeface="Calibri"/>
                <a:cs typeface="Calibri"/>
              </a:rPr>
              <a:t>. </a:t>
            </a:r>
          </a:p>
        </p:txBody>
      </p:sp>
    </p:spTree>
    <p:extLst>
      <p:ext uri="{BB962C8B-B14F-4D97-AF65-F5344CB8AC3E}">
        <p14:creationId xmlns:p14="http://schemas.microsoft.com/office/powerpoint/2010/main" val="230041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154222-58CC-4423-3A8E-C4E857946BFB}"/>
              </a:ext>
            </a:extLst>
          </p:cNvPr>
          <p:cNvSpPr>
            <a:spLocks noGrp="1"/>
          </p:cNvSpPr>
          <p:nvPr>
            <p:ph type="title"/>
          </p:nvPr>
        </p:nvSpPr>
        <p:spPr>
          <a:xfrm>
            <a:off x="838200" y="365125"/>
            <a:ext cx="10515600" cy="1325563"/>
          </a:xfrm>
        </p:spPr>
        <p:txBody>
          <a:bodyPr>
            <a:normAutofit/>
          </a:bodyPr>
          <a:lstStyle/>
          <a:p>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A3BEC3-FF66-B7F9-366E-47A5F306A5ED}"/>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err="1">
                <a:latin typeface="Georgia Pro"/>
                <a:ea typeface="Calibri"/>
                <a:cs typeface="Calibri"/>
              </a:rPr>
              <a:t>Lisäpiste</a:t>
            </a:r>
            <a:r>
              <a:rPr lang="en-US">
                <a:latin typeface="Georgia Pro"/>
                <a:ea typeface="Calibri"/>
                <a:cs typeface="Calibri"/>
              </a:rPr>
              <a:t> </a:t>
            </a:r>
            <a:r>
              <a:rPr lang="en-US" err="1">
                <a:latin typeface="Georgia Pro"/>
                <a:ea typeface="Calibri"/>
                <a:cs typeface="Calibri"/>
              </a:rPr>
              <a:t>läsnäolosta</a:t>
            </a:r>
            <a:r>
              <a:rPr lang="en-US">
                <a:latin typeface="Georgia Pro"/>
                <a:ea typeface="Calibri"/>
                <a:cs typeface="Calibri"/>
              </a:rPr>
              <a:t> </a:t>
            </a:r>
            <a:r>
              <a:rPr lang="en-US" err="1">
                <a:latin typeface="Georgia Pro"/>
                <a:ea typeface="Calibri"/>
                <a:cs typeface="Calibri"/>
              </a:rPr>
              <a:t>luennolla</a:t>
            </a:r>
            <a:r>
              <a:rPr lang="en-US">
                <a:latin typeface="Georgia Pro"/>
                <a:ea typeface="Calibri"/>
                <a:cs typeface="Calibri"/>
              </a:rPr>
              <a:t> 5 </a:t>
            </a:r>
            <a:r>
              <a:rPr lang="en-US" err="1">
                <a:latin typeface="Georgia Pro"/>
                <a:ea typeface="Calibri"/>
                <a:cs typeface="Calibri"/>
              </a:rPr>
              <a:t>yksilötehtävän</a:t>
            </a:r>
            <a:r>
              <a:rPr lang="en-US">
                <a:latin typeface="Georgia Pro"/>
                <a:ea typeface="Calibri"/>
                <a:cs typeface="Calibri"/>
              </a:rPr>
              <a:t> 5 </a:t>
            </a:r>
            <a:r>
              <a:rPr lang="en-US" err="1">
                <a:latin typeface="Georgia Pro"/>
                <a:ea typeface="Calibri"/>
                <a:cs typeface="Calibri"/>
              </a:rPr>
              <a:t>arvostelussa</a:t>
            </a:r>
            <a:r>
              <a:rPr lang="en-US">
                <a:latin typeface="Georgia Pro"/>
                <a:ea typeface="Calibri"/>
                <a:cs typeface="Calibri"/>
              </a:rPr>
              <a:t> </a:t>
            </a:r>
            <a:r>
              <a:rPr lang="en-US" err="1">
                <a:latin typeface="Georgia Pro"/>
                <a:ea typeface="Calibri"/>
                <a:cs typeface="Calibri"/>
              </a:rPr>
              <a:t>lisätään</a:t>
            </a:r>
            <a:r>
              <a:rPr lang="en-US">
                <a:latin typeface="Georgia Pro"/>
                <a:ea typeface="Calibri"/>
                <a:cs typeface="Calibri"/>
              </a:rPr>
              <a:t> </a:t>
            </a:r>
            <a:r>
              <a:rPr lang="en-US" err="1">
                <a:latin typeface="Georgia Pro"/>
                <a:ea typeface="Calibri"/>
                <a:cs typeface="Calibri"/>
              </a:rPr>
              <a:t>vasta</a:t>
            </a:r>
            <a:r>
              <a:rPr lang="en-US">
                <a:latin typeface="Georgia Pro"/>
                <a:ea typeface="Calibri"/>
                <a:cs typeface="Calibri"/>
              </a:rPr>
              <a:t> </a:t>
            </a:r>
            <a:r>
              <a:rPr lang="en-US" err="1">
                <a:latin typeface="Georgia Pro"/>
                <a:ea typeface="Calibri"/>
                <a:cs typeface="Calibri"/>
              </a:rPr>
              <a:t>loppuarvosanaan</a:t>
            </a:r>
            <a:r>
              <a:rPr lang="en-US">
                <a:latin typeface="Georgia Pro"/>
                <a:ea typeface="Calibri"/>
                <a:cs typeface="Calibri"/>
              </a:rPr>
              <a:t>. </a:t>
            </a:r>
            <a:r>
              <a:rPr lang="en-US" err="1">
                <a:latin typeface="Georgia Pro"/>
                <a:ea typeface="Calibri"/>
                <a:cs typeface="Calibri"/>
              </a:rPr>
              <a:t>Palautuksesta</a:t>
            </a:r>
            <a:r>
              <a:rPr lang="en-US">
                <a:latin typeface="Georgia Pro"/>
                <a:ea typeface="Calibri"/>
                <a:cs typeface="Calibri"/>
              </a:rPr>
              <a:t> 5 </a:t>
            </a:r>
            <a:r>
              <a:rPr lang="en-US" err="1">
                <a:latin typeface="Georgia Pro"/>
                <a:ea typeface="Calibri"/>
                <a:cs typeface="Calibri"/>
              </a:rPr>
              <a:t>saatavassa</a:t>
            </a:r>
            <a:r>
              <a:rPr lang="en-US">
                <a:latin typeface="Georgia Pro"/>
                <a:ea typeface="Calibri"/>
                <a:cs typeface="Calibri"/>
              </a:rPr>
              <a:t> </a:t>
            </a:r>
            <a:r>
              <a:rPr lang="en-US" err="1">
                <a:latin typeface="Georgia Pro"/>
                <a:ea typeface="Calibri"/>
                <a:cs typeface="Calibri"/>
              </a:rPr>
              <a:t>arvosanassa</a:t>
            </a:r>
            <a:r>
              <a:rPr lang="en-US">
                <a:latin typeface="Georgia Pro"/>
                <a:ea typeface="Calibri"/>
                <a:cs typeface="Calibri"/>
              </a:rPr>
              <a:t> </a:t>
            </a:r>
            <a:r>
              <a:rPr lang="en-US" err="1">
                <a:latin typeface="Georgia Pro"/>
                <a:ea typeface="Calibri"/>
                <a:cs typeface="Calibri"/>
              </a:rPr>
              <a:t>ei</a:t>
            </a:r>
            <a:r>
              <a:rPr lang="en-US">
                <a:latin typeface="Georgia Pro"/>
                <a:ea typeface="Calibri"/>
                <a:cs typeface="Calibri"/>
              </a:rPr>
              <a:t> </a:t>
            </a:r>
            <a:r>
              <a:rPr lang="en-US" err="1">
                <a:latin typeface="Georgia Pro"/>
                <a:ea typeface="Calibri"/>
                <a:cs typeface="Calibri"/>
              </a:rPr>
              <a:t>siis</a:t>
            </a:r>
            <a:r>
              <a:rPr lang="en-US">
                <a:latin typeface="Georgia Pro"/>
                <a:ea typeface="Calibri"/>
                <a:cs typeface="Calibri"/>
              </a:rPr>
              <a:t> </a:t>
            </a:r>
            <a:r>
              <a:rPr lang="en-US" err="1">
                <a:latin typeface="Georgia Pro"/>
                <a:ea typeface="Calibri"/>
                <a:cs typeface="Calibri"/>
              </a:rPr>
              <a:t>näy</a:t>
            </a:r>
            <a:r>
              <a:rPr lang="en-US">
                <a:latin typeface="Georgia Pro"/>
                <a:ea typeface="Calibri"/>
                <a:cs typeface="Calibri"/>
              </a:rPr>
              <a:t> (</a:t>
            </a:r>
            <a:r>
              <a:rPr lang="en-US" err="1">
                <a:latin typeface="Georgia Pro"/>
                <a:ea typeface="Calibri"/>
                <a:cs typeface="Calibri"/>
              </a:rPr>
              <a:t>heti</a:t>
            </a:r>
            <a:r>
              <a:rPr lang="en-US">
                <a:latin typeface="Georgia Pro"/>
                <a:ea typeface="Calibri"/>
                <a:cs typeface="Calibri"/>
              </a:rPr>
              <a:t>) </a:t>
            </a:r>
            <a:r>
              <a:rPr lang="en-US" err="1">
                <a:latin typeface="Georgia Pro"/>
                <a:ea typeface="Calibri"/>
                <a:cs typeface="Calibri"/>
              </a:rPr>
              <a:t>MyCoursesissa</a:t>
            </a:r>
            <a:r>
              <a:rPr lang="en-US">
                <a:latin typeface="Georgia Pro"/>
                <a:ea typeface="Calibri"/>
                <a:cs typeface="Calibri"/>
              </a:rPr>
              <a:t> </a:t>
            </a:r>
            <a:r>
              <a:rPr lang="en-US" err="1">
                <a:latin typeface="Georgia Pro"/>
                <a:ea typeface="Calibri"/>
                <a:cs typeface="Calibri"/>
              </a:rPr>
              <a:t>läsnäolosta</a:t>
            </a:r>
            <a:r>
              <a:rPr lang="en-US">
                <a:latin typeface="Georgia Pro"/>
                <a:ea typeface="Calibri"/>
                <a:cs typeface="Calibri"/>
              </a:rPr>
              <a:t> </a:t>
            </a:r>
            <a:r>
              <a:rPr lang="en-US" err="1">
                <a:latin typeface="Georgia Pro"/>
                <a:ea typeface="Calibri"/>
                <a:cs typeface="Calibri"/>
              </a:rPr>
              <a:t>saatu</a:t>
            </a:r>
            <a:r>
              <a:rPr lang="en-US">
                <a:latin typeface="Georgia Pro"/>
                <a:ea typeface="Calibri"/>
                <a:cs typeface="Calibri"/>
              </a:rPr>
              <a:t> </a:t>
            </a:r>
            <a:r>
              <a:rPr lang="en-US" err="1">
                <a:latin typeface="Georgia Pro"/>
                <a:ea typeface="Calibri"/>
                <a:cs typeface="Calibri"/>
              </a:rPr>
              <a:t>lisäpiste</a:t>
            </a:r>
            <a:r>
              <a:rPr lang="en-US">
                <a:latin typeface="Georgia Pro"/>
                <a:ea typeface="Calibri"/>
                <a:cs typeface="Calibri"/>
              </a:rPr>
              <a:t>.</a:t>
            </a:r>
          </a:p>
          <a:p>
            <a:r>
              <a:rPr lang="en-US" err="1">
                <a:latin typeface="Georgia Pro"/>
                <a:ea typeface="Calibri"/>
                <a:cs typeface="Calibri"/>
              </a:rPr>
              <a:t>Lisään</a:t>
            </a:r>
            <a:r>
              <a:rPr lang="en-US">
                <a:latin typeface="Georgia Pro"/>
                <a:ea typeface="Calibri"/>
                <a:cs typeface="Calibri"/>
              </a:rPr>
              <a:t> </a:t>
            </a:r>
            <a:r>
              <a:rPr lang="en-US" err="1">
                <a:latin typeface="Georgia Pro"/>
                <a:ea typeface="Calibri"/>
                <a:cs typeface="Calibri"/>
              </a:rPr>
              <a:t>jokaiselle</a:t>
            </a:r>
            <a:r>
              <a:rPr lang="en-US">
                <a:latin typeface="Georgia Pro"/>
                <a:ea typeface="Calibri"/>
                <a:cs typeface="Calibri"/>
              </a:rPr>
              <a:t> </a:t>
            </a:r>
            <a:r>
              <a:rPr lang="en-US" err="1">
                <a:latin typeface="Georgia Pro"/>
                <a:ea typeface="Calibri"/>
                <a:cs typeface="Calibri"/>
              </a:rPr>
              <a:t>erikseen</a:t>
            </a:r>
            <a:r>
              <a:rPr lang="en-US">
                <a:latin typeface="Georgia Pro"/>
                <a:ea typeface="Calibri"/>
                <a:cs typeface="Calibri"/>
              </a:rPr>
              <a:t> </a:t>
            </a:r>
            <a:r>
              <a:rPr lang="en-US" err="1">
                <a:latin typeface="Georgia Pro"/>
                <a:ea typeface="Calibri"/>
                <a:cs typeface="Calibri"/>
              </a:rPr>
              <a:t>maininnan</a:t>
            </a:r>
            <a:r>
              <a:rPr lang="en-US">
                <a:latin typeface="Georgia Pro"/>
                <a:ea typeface="Calibri"/>
                <a:cs typeface="Calibri"/>
              </a:rPr>
              <a:t>, </a:t>
            </a:r>
            <a:r>
              <a:rPr lang="en-US" err="1">
                <a:latin typeface="Georgia Pro"/>
                <a:ea typeface="Calibri"/>
                <a:cs typeface="Calibri"/>
              </a:rPr>
              <a:t>jos</a:t>
            </a:r>
            <a:r>
              <a:rPr lang="en-US">
                <a:latin typeface="Georgia Pro"/>
                <a:ea typeface="Calibri"/>
                <a:cs typeface="Calibri"/>
              </a:rPr>
              <a:t> </a:t>
            </a:r>
            <a:r>
              <a:rPr lang="en-US" err="1">
                <a:latin typeface="Georgia Pro"/>
                <a:ea typeface="Calibri"/>
                <a:cs typeface="Calibri"/>
              </a:rPr>
              <a:t>olen</a:t>
            </a:r>
            <a:r>
              <a:rPr lang="en-US">
                <a:latin typeface="Georgia Pro"/>
                <a:ea typeface="Calibri"/>
                <a:cs typeface="Calibri"/>
              </a:rPr>
              <a:t> </a:t>
            </a:r>
            <a:r>
              <a:rPr lang="en-US" err="1">
                <a:latin typeface="Georgia Pro"/>
                <a:ea typeface="Calibri"/>
                <a:cs typeface="Calibri"/>
              </a:rPr>
              <a:t>lisännyt</a:t>
            </a:r>
            <a:r>
              <a:rPr lang="en-US">
                <a:latin typeface="Georgia Pro"/>
                <a:ea typeface="Calibri"/>
                <a:cs typeface="Calibri"/>
              </a:rPr>
              <a:t> </a:t>
            </a:r>
            <a:r>
              <a:rPr lang="en-US" err="1">
                <a:latin typeface="Georgia Pro"/>
                <a:ea typeface="Calibri"/>
                <a:cs typeface="Calibri"/>
              </a:rPr>
              <a:t>lisäpisteen</a:t>
            </a:r>
            <a:r>
              <a:rPr lang="en-US">
                <a:latin typeface="Georgia Pro"/>
                <a:ea typeface="Calibri"/>
                <a:cs typeface="Calibri"/>
              </a:rPr>
              <a:t> </a:t>
            </a:r>
            <a:r>
              <a:rPr lang="en-US" err="1">
                <a:latin typeface="Georgia Pro"/>
                <a:ea typeface="Calibri"/>
                <a:cs typeface="Calibri"/>
              </a:rPr>
              <a:t>yksilötehtävän</a:t>
            </a:r>
            <a:r>
              <a:rPr lang="en-US">
                <a:latin typeface="Georgia Pro"/>
                <a:ea typeface="Calibri"/>
                <a:cs typeface="Calibri"/>
              </a:rPr>
              <a:t> 5 </a:t>
            </a:r>
            <a:r>
              <a:rPr lang="en-US" err="1">
                <a:latin typeface="Georgia Pro"/>
                <a:ea typeface="Calibri"/>
                <a:cs typeface="Calibri"/>
              </a:rPr>
              <a:t>arvosanaan</a:t>
            </a:r>
            <a:r>
              <a:rPr lang="en-US">
                <a:latin typeface="Georgia Pro"/>
                <a:ea typeface="Calibri"/>
                <a:cs typeface="Calibri"/>
              </a:rPr>
              <a:t>, </a:t>
            </a:r>
            <a:r>
              <a:rPr lang="en-US" err="1">
                <a:latin typeface="Georgia Pro"/>
                <a:ea typeface="Calibri"/>
                <a:cs typeface="Calibri"/>
              </a:rPr>
              <a:t>loppuarvosanan</a:t>
            </a:r>
            <a:r>
              <a:rPr lang="en-US">
                <a:latin typeface="Georgia Pro"/>
                <a:ea typeface="Calibri"/>
                <a:cs typeface="Calibri"/>
              </a:rPr>
              <a:t> </a:t>
            </a:r>
            <a:r>
              <a:rPr lang="en-US" err="1">
                <a:latin typeface="Georgia Pro"/>
                <a:ea typeface="Calibri"/>
                <a:cs typeface="Calibri"/>
              </a:rPr>
              <a:t>palautteeseen</a:t>
            </a:r>
            <a:r>
              <a:rPr lang="en-US">
                <a:latin typeface="Georgia Pro"/>
                <a:ea typeface="Calibri"/>
                <a:cs typeface="Calibri"/>
              </a:rPr>
              <a:t>. </a:t>
            </a:r>
          </a:p>
        </p:txBody>
      </p:sp>
    </p:spTree>
    <p:extLst>
      <p:ext uri="{BB962C8B-B14F-4D97-AF65-F5344CB8AC3E}">
        <p14:creationId xmlns:p14="http://schemas.microsoft.com/office/powerpoint/2010/main" val="218211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438A92-2823-A987-D458-7F61B4723B00}"/>
              </a:ext>
            </a:extLst>
          </p:cNvPr>
          <p:cNvSpPr>
            <a:spLocks noGrp="1"/>
          </p:cNvSpPr>
          <p:nvPr>
            <p:ph type="title"/>
          </p:nvPr>
        </p:nvSpPr>
        <p:spPr>
          <a:xfrm>
            <a:off x="889861" y="378040"/>
            <a:ext cx="10515600" cy="1325563"/>
          </a:xfrm>
        </p:spPr>
        <p:txBody>
          <a:bodyPr>
            <a:normAutofit/>
          </a:bodyPr>
          <a:lstStyle/>
          <a:p>
            <a:r>
              <a:rPr lang="en-US">
                <a:latin typeface="Georgia Pro"/>
                <a:cs typeface="Calibri Light"/>
              </a:rPr>
              <a:t>p-</a:t>
            </a:r>
            <a:r>
              <a:rPr lang="en-US" err="1">
                <a:latin typeface="Georgia Pro"/>
                <a:cs typeface="Calibri Light"/>
              </a:rPr>
              <a:t>arvon</a:t>
            </a:r>
            <a:r>
              <a:rPr lang="en-US">
                <a:latin typeface="Georgia Pro"/>
                <a:cs typeface="Calibri Light"/>
              </a:rPr>
              <a:t> </a:t>
            </a:r>
            <a:r>
              <a:rPr lang="en-US" err="1">
                <a:latin typeface="Georgia Pro"/>
                <a:cs typeface="Calibri Light"/>
              </a:rPr>
              <a:t>historiaa</a:t>
            </a:r>
            <a:endParaRPr lang="en-US">
              <a:latin typeface="Georgia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83E21A-B5BB-1476-8A54-DD440CBB2F97}"/>
              </a:ext>
            </a:extLst>
          </p:cNvPr>
          <p:cNvSpPr>
            <a:spLocks noGrp="1"/>
          </p:cNvSpPr>
          <p:nvPr>
            <p:ph idx="1"/>
          </p:nvPr>
        </p:nvSpPr>
        <p:spPr>
          <a:xfrm>
            <a:off x="889861" y="1334846"/>
            <a:ext cx="11032210" cy="4351338"/>
          </a:xfrm>
        </p:spPr>
        <p:txBody>
          <a:bodyPr vert="horz" lIns="91440" tIns="45720" rIns="91440" bIns="45720" rtlCol="0" anchor="t">
            <a:noAutofit/>
          </a:bodyPr>
          <a:lstStyle/>
          <a:p>
            <a:endParaRPr lang="en-US">
              <a:latin typeface="Georgia Pro"/>
            </a:endParaRPr>
          </a:p>
          <a:p>
            <a:r>
              <a:rPr lang="en-US" sz="2000" err="1">
                <a:latin typeface="Georgia Pro"/>
                <a:ea typeface="Calibri"/>
                <a:cs typeface="Calibri"/>
              </a:rPr>
              <a:t>Ensimmäinen</a:t>
            </a:r>
            <a:r>
              <a:rPr lang="en-US" sz="2000">
                <a:latin typeface="Georgia Pro"/>
                <a:ea typeface="Calibri"/>
                <a:cs typeface="Calibri"/>
              </a:rPr>
              <a:t> </a:t>
            </a:r>
            <a:r>
              <a:rPr lang="en-US" sz="2000" err="1">
                <a:latin typeface="Georgia Pro"/>
                <a:ea typeface="Calibri"/>
                <a:cs typeface="Calibri"/>
              </a:rPr>
              <a:t>maininta</a:t>
            </a:r>
            <a:r>
              <a:rPr lang="en-US" sz="2000">
                <a:latin typeface="Georgia Pro"/>
                <a:ea typeface="Calibri"/>
                <a:cs typeface="Calibri"/>
              </a:rPr>
              <a:t> p-</a:t>
            </a:r>
            <a:r>
              <a:rPr lang="en-US" sz="2000" err="1">
                <a:latin typeface="Georgia Pro"/>
                <a:ea typeface="Calibri"/>
                <a:cs typeface="Calibri"/>
              </a:rPr>
              <a:t>arvosta</a:t>
            </a:r>
            <a:r>
              <a:rPr lang="en-US" sz="2000">
                <a:latin typeface="Georgia Pro"/>
                <a:ea typeface="Calibri"/>
                <a:cs typeface="Calibri"/>
              </a:rPr>
              <a:t> 0.05 </a:t>
            </a:r>
            <a:r>
              <a:rPr lang="en-US" sz="2000" err="1">
                <a:latin typeface="Georgia Pro"/>
                <a:ea typeface="Calibri"/>
                <a:cs typeface="Calibri"/>
              </a:rPr>
              <a:t>tilastollisen</a:t>
            </a:r>
            <a:r>
              <a:rPr lang="en-US" sz="2000">
                <a:latin typeface="Georgia Pro"/>
                <a:ea typeface="Calibri"/>
                <a:cs typeface="Calibri"/>
              </a:rPr>
              <a:t> </a:t>
            </a:r>
            <a:r>
              <a:rPr lang="en-US" sz="2000" err="1">
                <a:latin typeface="Georgia Pro"/>
                <a:ea typeface="Calibri"/>
                <a:cs typeface="Calibri"/>
              </a:rPr>
              <a:t>merkittävyyden</a:t>
            </a:r>
            <a:r>
              <a:rPr lang="en-US" sz="2000">
                <a:latin typeface="Georgia Pro"/>
                <a:ea typeface="Calibri"/>
                <a:cs typeface="Calibri"/>
              </a:rPr>
              <a:t> raja-</a:t>
            </a:r>
            <a:r>
              <a:rPr lang="en-US" sz="2000" err="1">
                <a:latin typeface="Georgia Pro"/>
                <a:ea typeface="Calibri"/>
                <a:cs typeface="Calibri"/>
              </a:rPr>
              <a:t>arvona</a:t>
            </a:r>
            <a:r>
              <a:rPr lang="en-US" sz="2000">
                <a:latin typeface="Georgia Pro"/>
                <a:ea typeface="Calibri"/>
                <a:cs typeface="Calibri"/>
              </a:rPr>
              <a:t> </a:t>
            </a:r>
            <a:r>
              <a:rPr lang="en-US" sz="2000" err="1">
                <a:latin typeface="Georgia Pro"/>
                <a:ea typeface="Calibri"/>
                <a:cs typeface="Calibri"/>
              </a:rPr>
              <a:t>vuonna</a:t>
            </a:r>
            <a:r>
              <a:rPr lang="en-US" sz="2000">
                <a:latin typeface="Georgia Pro"/>
                <a:ea typeface="Calibri"/>
                <a:cs typeface="Calibri"/>
              </a:rPr>
              <a:t> 1925 (Ronald Fisher)</a:t>
            </a:r>
          </a:p>
          <a:p>
            <a:r>
              <a:rPr lang="en-US" sz="2000">
                <a:latin typeface="Georgia Pro"/>
                <a:ea typeface="Calibri"/>
                <a:cs typeface="Calibri"/>
              </a:rPr>
              <a:t>Ei </a:t>
            </a:r>
            <a:r>
              <a:rPr lang="en-US" sz="2000" err="1">
                <a:latin typeface="Georgia Pro"/>
                <a:ea typeface="Calibri"/>
                <a:cs typeface="Calibri"/>
              </a:rPr>
              <a:t>perustu</a:t>
            </a:r>
            <a:r>
              <a:rPr lang="en-US" sz="2000">
                <a:latin typeface="Georgia Pro"/>
                <a:ea typeface="Calibri"/>
                <a:cs typeface="Calibri"/>
              </a:rPr>
              <a:t> </a:t>
            </a:r>
            <a:r>
              <a:rPr lang="en-US" sz="2000" err="1">
                <a:latin typeface="Georgia Pro"/>
                <a:ea typeface="Calibri"/>
                <a:cs typeface="Calibri"/>
              </a:rPr>
              <a:t>mihinkään</a:t>
            </a:r>
            <a:r>
              <a:rPr lang="en-US" sz="2000">
                <a:latin typeface="Georgia Pro"/>
                <a:ea typeface="Calibri"/>
                <a:cs typeface="Calibri"/>
              </a:rPr>
              <a:t> </a:t>
            </a:r>
            <a:r>
              <a:rPr lang="en-US" sz="2000" err="1">
                <a:latin typeface="Georgia Pro"/>
                <a:ea typeface="Calibri"/>
                <a:cs typeface="Calibri"/>
              </a:rPr>
              <a:t>absoluuttiseen</a:t>
            </a:r>
            <a:r>
              <a:rPr lang="en-US" sz="2000">
                <a:latin typeface="Georgia Pro"/>
                <a:ea typeface="Calibri"/>
                <a:cs typeface="Calibri"/>
              </a:rPr>
              <a:t>: </a:t>
            </a:r>
            <a:r>
              <a:rPr lang="en-US" sz="2000" err="1">
                <a:latin typeface="Georgia Pro"/>
                <a:ea typeface="Calibri"/>
                <a:cs typeface="Calibri"/>
              </a:rPr>
              <a:t>yksittäisen</a:t>
            </a:r>
            <a:r>
              <a:rPr lang="en-US" sz="2000">
                <a:latin typeface="Georgia Pro"/>
                <a:ea typeface="Calibri"/>
                <a:cs typeface="Calibri"/>
              </a:rPr>
              <a:t> </a:t>
            </a:r>
            <a:r>
              <a:rPr lang="en-US" sz="2000" err="1">
                <a:latin typeface="Georgia Pro"/>
                <a:ea typeface="Calibri"/>
                <a:cs typeface="Calibri"/>
              </a:rPr>
              <a:t>tilastotieteilijän</a:t>
            </a:r>
            <a:r>
              <a:rPr lang="en-US" sz="2000">
                <a:latin typeface="Georgia Pro"/>
                <a:ea typeface="Calibri"/>
                <a:cs typeface="Calibri"/>
              </a:rPr>
              <a:t> </a:t>
            </a:r>
            <a:r>
              <a:rPr lang="en-US" sz="2000" err="1">
                <a:latin typeface="Georgia Pro"/>
                <a:ea typeface="Calibri"/>
                <a:cs typeface="Calibri"/>
              </a:rPr>
              <a:t>ehdotus</a:t>
            </a:r>
            <a:r>
              <a:rPr lang="en-US" sz="2000">
                <a:latin typeface="Georgia Pro"/>
                <a:ea typeface="Calibri"/>
                <a:cs typeface="Calibri"/>
              </a:rPr>
              <a:t>, </a:t>
            </a:r>
            <a:r>
              <a:rPr lang="en-US" sz="2000" err="1">
                <a:latin typeface="Georgia Pro"/>
                <a:ea typeface="Calibri"/>
                <a:cs typeface="Calibri"/>
              </a:rPr>
              <a:t>joka</a:t>
            </a:r>
            <a:r>
              <a:rPr lang="en-US" sz="2000">
                <a:latin typeface="Georgia Pro"/>
                <a:ea typeface="Calibri"/>
                <a:cs typeface="Calibri"/>
              </a:rPr>
              <a:t> </a:t>
            </a:r>
            <a:r>
              <a:rPr lang="en-US" sz="2000" err="1">
                <a:latin typeface="Georgia Pro"/>
                <a:ea typeface="Calibri"/>
                <a:cs typeface="Calibri"/>
              </a:rPr>
              <a:t>vakiintui</a:t>
            </a:r>
            <a:r>
              <a:rPr lang="en-US" sz="2000">
                <a:latin typeface="Georgia Pro"/>
                <a:ea typeface="Calibri"/>
                <a:cs typeface="Calibri"/>
              </a:rPr>
              <a:t> </a:t>
            </a:r>
            <a:r>
              <a:rPr lang="en-US" sz="2000" err="1">
                <a:latin typeface="Georgia Pro"/>
                <a:ea typeface="Calibri"/>
                <a:cs typeface="Calibri"/>
              </a:rPr>
              <a:t>konventioksi</a:t>
            </a:r>
            <a:r>
              <a:rPr lang="en-US" sz="2000">
                <a:latin typeface="Georgia Pro"/>
                <a:ea typeface="Calibri"/>
                <a:cs typeface="Calibri"/>
              </a:rPr>
              <a:t>, </a:t>
            </a:r>
            <a:r>
              <a:rPr lang="en-US" sz="2000" err="1">
                <a:latin typeface="Georgia Pro"/>
                <a:ea typeface="Calibri"/>
                <a:cs typeface="Calibri"/>
              </a:rPr>
              <a:t>jonka</a:t>
            </a:r>
            <a:r>
              <a:rPr lang="en-US" sz="2000">
                <a:latin typeface="Georgia Pro"/>
                <a:ea typeface="Calibri"/>
                <a:cs typeface="Calibri"/>
              </a:rPr>
              <a:t> </a:t>
            </a:r>
            <a:r>
              <a:rPr lang="en-US" sz="2000" err="1">
                <a:latin typeface="Georgia Pro"/>
                <a:ea typeface="Calibri"/>
                <a:cs typeface="Calibri"/>
              </a:rPr>
              <a:t>vakiintuneeseen</a:t>
            </a:r>
            <a:r>
              <a:rPr lang="en-US" sz="2000">
                <a:latin typeface="Georgia Pro"/>
                <a:ea typeface="Calibri"/>
                <a:cs typeface="Calibri"/>
              </a:rPr>
              <a:t> </a:t>
            </a:r>
            <a:r>
              <a:rPr lang="en-US" sz="2000" err="1">
                <a:latin typeface="Georgia Pro"/>
                <a:ea typeface="Calibri"/>
                <a:cs typeface="Calibri"/>
              </a:rPr>
              <a:t>käyttöön</a:t>
            </a:r>
            <a:r>
              <a:rPr lang="en-US" sz="2000">
                <a:latin typeface="Georgia Pro"/>
                <a:ea typeface="Calibri"/>
                <a:cs typeface="Calibri"/>
              </a:rPr>
              <a:t> </a:t>
            </a:r>
            <a:r>
              <a:rPr lang="en-US" sz="2000" err="1">
                <a:latin typeface="Georgia Pro"/>
                <a:ea typeface="Calibri"/>
                <a:cs typeface="Calibri"/>
              </a:rPr>
              <a:t>liittyy</a:t>
            </a:r>
            <a:r>
              <a:rPr lang="en-US" sz="2000">
                <a:latin typeface="Georgia Pro"/>
                <a:ea typeface="Calibri"/>
                <a:cs typeface="Calibri"/>
              </a:rPr>
              <a:t> </a:t>
            </a:r>
            <a:r>
              <a:rPr lang="en-US" sz="2000" err="1">
                <a:latin typeface="Georgia Pro"/>
                <a:ea typeface="Calibri"/>
                <a:cs typeface="Calibri"/>
              </a:rPr>
              <a:t>ongelmia</a:t>
            </a:r>
            <a:r>
              <a:rPr lang="en-US" sz="2000">
                <a:latin typeface="Georgia Pro"/>
                <a:ea typeface="Calibri"/>
                <a:cs typeface="Calibri"/>
              </a:rPr>
              <a:t> </a:t>
            </a:r>
          </a:p>
          <a:p>
            <a:r>
              <a:rPr lang="en-US" sz="2000">
                <a:latin typeface="Georgia Pro"/>
                <a:ea typeface="Calibri"/>
                <a:cs typeface="Calibri"/>
              </a:rPr>
              <a:t>p-</a:t>
            </a:r>
            <a:r>
              <a:rPr lang="en-US" sz="2000" err="1">
                <a:latin typeface="Georgia Pro"/>
                <a:ea typeface="Calibri"/>
                <a:cs typeface="Calibri"/>
              </a:rPr>
              <a:t>arvoja</a:t>
            </a:r>
            <a:r>
              <a:rPr lang="en-US" sz="2000">
                <a:latin typeface="Georgia Pro"/>
                <a:ea typeface="Calibri"/>
                <a:cs typeface="Calibri"/>
              </a:rPr>
              <a:t> </a:t>
            </a:r>
            <a:r>
              <a:rPr lang="en-US" sz="2000" err="1">
                <a:latin typeface="Georgia Pro"/>
                <a:ea typeface="Calibri"/>
                <a:cs typeface="Calibri"/>
              </a:rPr>
              <a:t>voidaan</a:t>
            </a:r>
            <a:r>
              <a:rPr lang="en-US" sz="2000">
                <a:latin typeface="Georgia Pro"/>
                <a:ea typeface="Calibri"/>
                <a:cs typeface="Calibri"/>
              </a:rPr>
              <a:t> </a:t>
            </a:r>
            <a:r>
              <a:rPr lang="en-US" sz="2000" err="1">
                <a:latin typeface="Georgia Pro"/>
                <a:ea typeface="Calibri"/>
                <a:cs typeface="Calibri"/>
              </a:rPr>
              <a:t>manipuloida</a:t>
            </a:r>
            <a:r>
              <a:rPr lang="en-US" sz="2000">
                <a:latin typeface="Georgia Pro"/>
                <a:ea typeface="Calibri"/>
                <a:cs typeface="Calibri"/>
              </a:rPr>
              <a:t>: se, </a:t>
            </a:r>
            <a:r>
              <a:rPr lang="en-US" sz="2000" err="1">
                <a:latin typeface="Georgia Pro"/>
                <a:ea typeface="Calibri"/>
                <a:cs typeface="Calibri"/>
              </a:rPr>
              <a:t>mikä</a:t>
            </a:r>
            <a:r>
              <a:rPr lang="en-US" sz="2000">
                <a:latin typeface="Georgia Pro"/>
                <a:ea typeface="Calibri"/>
                <a:cs typeface="Calibri"/>
              </a:rPr>
              <a:t> on </a:t>
            </a:r>
            <a:r>
              <a:rPr lang="en-US" sz="2000" err="1">
                <a:latin typeface="Georgia Pro"/>
                <a:ea typeface="Calibri"/>
                <a:cs typeface="Calibri"/>
              </a:rPr>
              <a:t>totta</a:t>
            </a:r>
            <a:r>
              <a:rPr lang="en-US" sz="2000">
                <a:latin typeface="Georgia Pro"/>
                <a:ea typeface="Calibri"/>
                <a:cs typeface="Calibri"/>
              </a:rPr>
              <a:t> </a:t>
            </a:r>
            <a:r>
              <a:rPr lang="en-US" sz="2000" err="1">
                <a:latin typeface="Georgia Pro"/>
                <a:ea typeface="Calibri"/>
                <a:cs typeface="Calibri"/>
              </a:rPr>
              <a:t>todistetaan</a:t>
            </a:r>
            <a:r>
              <a:rPr lang="en-US" sz="2000">
                <a:latin typeface="Georgia Pro"/>
                <a:ea typeface="Calibri"/>
                <a:cs typeface="Calibri"/>
              </a:rPr>
              <a:t> </a:t>
            </a:r>
            <a:r>
              <a:rPr lang="en-US" sz="2000" err="1">
                <a:latin typeface="Georgia Pro"/>
                <a:ea typeface="Calibri"/>
                <a:cs typeface="Calibri"/>
              </a:rPr>
              <a:t>tilastollisella</a:t>
            </a:r>
            <a:r>
              <a:rPr lang="en-US" sz="2000">
                <a:latin typeface="Georgia Pro"/>
                <a:ea typeface="Calibri"/>
                <a:cs typeface="Calibri"/>
              </a:rPr>
              <a:t> </a:t>
            </a:r>
            <a:r>
              <a:rPr lang="en-US" sz="2000" err="1">
                <a:latin typeface="Georgia Pro"/>
                <a:ea typeface="Calibri"/>
                <a:cs typeface="Calibri"/>
              </a:rPr>
              <a:t>testaamisella</a:t>
            </a:r>
            <a:r>
              <a:rPr lang="en-US" sz="2000">
                <a:latin typeface="Georgia Pro"/>
                <a:ea typeface="Calibri"/>
                <a:cs typeface="Calibri"/>
              </a:rPr>
              <a:t> </a:t>
            </a:r>
            <a:r>
              <a:rPr lang="en-US" sz="2000" err="1">
                <a:latin typeface="Georgia Pro"/>
                <a:ea typeface="Calibri"/>
                <a:cs typeface="Calibri"/>
              </a:rPr>
              <a:t>vääräksi</a:t>
            </a:r>
            <a:r>
              <a:rPr lang="en-US" sz="2000">
                <a:latin typeface="Georgia Pro"/>
                <a:ea typeface="Calibri"/>
                <a:cs typeface="Calibri"/>
              </a:rPr>
              <a:t> ja se </a:t>
            </a:r>
            <a:r>
              <a:rPr lang="en-US" sz="2000" err="1">
                <a:latin typeface="Georgia Pro"/>
                <a:ea typeface="Calibri"/>
                <a:cs typeface="Calibri"/>
              </a:rPr>
              <a:t>mikä</a:t>
            </a:r>
            <a:r>
              <a:rPr lang="en-US" sz="2000">
                <a:latin typeface="Georgia Pro"/>
                <a:ea typeface="Calibri"/>
                <a:cs typeface="Calibri"/>
              </a:rPr>
              <a:t> </a:t>
            </a:r>
            <a:r>
              <a:rPr lang="en-US" sz="2000" err="1">
                <a:latin typeface="Georgia Pro"/>
                <a:ea typeface="Calibri"/>
                <a:cs typeface="Calibri"/>
              </a:rPr>
              <a:t>ei</a:t>
            </a:r>
            <a:r>
              <a:rPr lang="en-US" sz="2000">
                <a:latin typeface="Georgia Pro"/>
                <a:ea typeface="Calibri"/>
                <a:cs typeface="Calibri"/>
              </a:rPr>
              <a:t> ole </a:t>
            </a:r>
            <a:r>
              <a:rPr lang="en-US" sz="2000" err="1">
                <a:latin typeface="Georgia Pro"/>
                <a:ea typeface="Calibri"/>
                <a:cs typeface="Calibri"/>
              </a:rPr>
              <a:t>totta</a:t>
            </a:r>
            <a:r>
              <a:rPr lang="en-US" sz="2000">
                <a:latin typeface="Georgia Pro"/>
                <a:ea typeface="Calibri"/>
                <a:cs typeface="Calibri"/>
              </a:rPr>
              <a:t>, </a:t>
            </a:r>
            <a:r>
              <a:rPr lang="en-US" sz="2000" err="1">
                <a:latin typeface="Georgia Pro"/>
                <a:ea typeface="Calibri"/>
                <a:cs typeface="Calibri"/>
              </a:rPr>
              <a:t>todistetaan</a:t>
            </a:r>
            <a:r>
              <a:rPr lang="en-US" sz="2000">
                <a:latin typeface="Georgia Pro"/>
                <a:ea typeface="Calibri"/>
                <a:cs typeface="Calibri"/>
              </a:rPr>
              <a:t> </a:t>
            </a:r>
            <a:r>
              <a:rPr lang="en-US" sz="2000" err="1">
                <a:latin typeface="Georgia Pro"/>
                <a:ea typeface="Calibri"/>
                <a:cs typeface="Calibri"/>
              </a:rPr>
              <a:t>todeksi</a:t>
            </a:r>
            <a:endParaRPr lang="en-US" sz="2000">
              <a:latin typeface="Georgia Pro"/>
              <a:ea typeface="Calibri"/>
              <a:cs typeface="Calibri"/>
            </a:endParaRPr>
          </a:p>
          <a:p>
            <a:r>
              <a:rPr lang="en-US" sz="2000" err="1">
                <a:latin typeface="Georgia Pro"/>
                <a:ea typeface="Calibri"/>
                <a:cs typeface="Calibri"/>
              </a:rPr>
              <a:t>Tilastollinen</a:t>
            </a:r>
            <a:r>
              <a:rPr lang="en-US" sz="2000">
                <a:latin typeface="Georgia Pro"/>
                <a:ea typeface="Calibri"/>
                <a:cs typeface="Calibri"/>
              </a:rPr>
              <a:t> </a:t>
            </a:r>
            <a:r>
              <a:rPr lang="en-US" sz="2000" err="1">
                <a:latin typeface="Georgia Pro"/>
                <a:ea typeface="Calibri"/>
                <a:cs typeface="Calibri"/>
              </a:rPr>
              <a:t>merkittävyys</a:t>
            </a:r>
            <a:r>
              <a:rPr lang="en-US" sz="2000">
                <a:latin typeface="Georgia Pro"/>
                <a:ea typeface="Calibri"/>
                <a:cs typeface="Calibri"/>
              </a:rPr>
              <a:t> </a:t>
            </a:r>
            <a:r>
              <a:rPr lang="en-US" sz="2000" err="1">
                <a:latin typeface="Georgia Pro"/>
                <a:ea typeface="Calibri"/>
                <a:cs typeface="Calibri"/>
              </a:rPr>
              <a:t>ei</a:t>
            </a:r>
            <a:r>
              <a:rPr lang="en-US" sz="2000">
                <a:latin typeface="Georgia Pro"/>
                <a:ea typeface="Calibri"/>
                <a:cs typeface="Calibri"/>
              </a:rPr>
              <a:t> ole </a:t>
            </a:r>
            <a:r>
              <a:rPr lang="en-US" sz="2000" err="1">
                <a:latin typeface="Georgia Pro"/>
                <a:ea typeface="Calibri"/>
                <a:cs typeface="Calibri"/>
              </a:rPr>
              <a:t>sama</a:t>
            </a:r>
            <a:r>
              <a:rPr lang="en-US" sz="2000">
                <a:latin typeface="Georgia Pro"/>
                <a:ea typeface="Calibri"/>
                <a:cs typeface="Calibri"/>
              </a:rPr>
              <a:t> </a:t>
            </a:r>
            <a:r>
              <a:rPr lang="en-US" sz="2000" err="1">
                <a:latin typeface="Georgia Pro"/>
                <a:ea typeface="Calibri"/>
                <a:cs typeface="Calibri"/>
              </a:rPr>
              <a:t>asia</a:t>
            </a:r>
            <a:r>
              <a:rPr lang="en-US" sz="2000">
                <a:latin typeface="Georgia Pro"/>
                <a:ea typeface="Calibri"/>
                <a:cs typeface="Calibri"/>
              </a:rPr>
              <a:t> </a:t>
            </a:r>
            <a:r>
              <a:rPr lang="en-US" sz="2000" err="1">
                <a:latin typeface="Georgia Pro"/>
                <a:ea typeface="Calibri"/>
                <a:cs typeface="Calibri"/>
              </a:rPr>
              <a:t>kuin</a:t>
            </a:r>
            <a:r>
              <a:rPr lang="en-US" sz="2000">
                <a:latin typeface="Georgia Pro"/>
                <a:ea typeface="Calibri"/>
                <a:cs typeface="Calibri"/>
              </a:rPr>
              <a:t> </a:t>
            </a:r>
            <a:r>
              <a:rPr lang="en-US" sz="2000" err="1">
                <a:latin typeface="Georgia Pro"/>
                <a:ea typeface="Calibri"/>
                <a:cs typeface="Calibri"/>
              </a:rPr>
              <a:t>käytännön</a:t>
            </a:r>
            <a:r>
              <a:rPr lang="en-US" sz="2000">
                <a:latin typeface="Georgia Pro"/>
                <a:ea typeface="Calibri"/>
                <a:cs typeface="Calibri"/>
              </a:rPr>
              <a:t> </a:t>
            </a:r>
            <a:r>
              <a:rPr lang="en-US" sz="2000" err="1">
                <a:latin typeface="Georgia Pro"/>
                <a:ea typeface="Calibri"/>
                <a:cs typeface="Calibri"/>
              </a:rPr>
              <a:t>merkittävyys</a:t>
            </a:r>
            <a:r>
              <a:rPr lang="en-US" sz="2000">
                <a:latin typeface="Georgia Pro"/>
                <a:ea typeface="Calibri"/>
                <a:cs typeface="Calibri"/>
              </a:rPr>
              <a:t> </a:t>
            </a:r>
          </a:p>
          <a:p>
            <a:r>
              <a:rPr lang="en-US" sz="2000">
                <a:latin typeface="Georgia Pro"/>
                <a:ea typeface="Calibri"/>
                <a:cs typeface="Calibri"/>
              </a:rPr>
              <a:t>Ei-</a:t>
            </a:r>
            <a:r>
              <a:rPr lang="en-US" sz="2000" err="1">
                <a:latin typeface="Georgia Pro"/>
                <a:ea typeface="Calibri"/>
                <a:cs typeface="Calibri"/>
              </a:rPr>
              <a:t>merkittävän</a:t>
            </a:r>
            <a:r>
              <a:rPr lang="en-US" sz="2000">
                <a:latin typeface="Georgia Pro"/>
                <a:ea typeface="Calibri"/>
                <a:cs typeface="Calibri"/>
              </a:rPr>
              <a:t> p-</a:t>
            </a:r>
            <a:r>
              <a:rPr lang="en-US" sz="2000" err="1">
                <a:latin typeface="Georgia Pro"/>
                <a:ea typeface="Calibri"/>
                <a:cs typeface="Calibri"/>
              </a:rPr>
              <a:t>arvon</a:t>
            </a:r>
            <a:r>
              <a:rPr lang="en-US" sz="2000">
                <a:latin typeface="Georgia Pro"/>
                <a:ea typeface="Calibri"/>
                <a:cs typeface="Calibri"/>
              </a:rPr>
              <a:t> </a:t>
            </a:r>
            <a:r>
              <a:rPr lang="en-US" sz="2000" err="1">
                <a:latin typeface="Georgia Pro"/>
                <a:ea typeface="Calibri"/>
                <a:cs typeface="Calibri"/>
              </a:rPr>
              <a:t>seurauksena</a:t>
            </a:r>
            <a:r>
              <a:rPr lang="en-US" sz="2000">
                <a:latin typeface="Georgia Pro"/>
                <a:ea typeface="Calibri"/>
                <a:cs typeface="Calibri"/>
              </a:rPr>
              <a:t> </a:t>
            </a:r>
            <a:r>
              <a:rPr lang="en-US" sz="2000" err="1">
                <a:latin typeface="Georgia Pro"/>
                <a:ea typeface="Calibri"/>
                <a:cs typeface="Calibri"/>
              </a:rPr>
              <a:t>ei</a:t>
            </a:r>
            <a:r>
              <a:rPr lang="en-US" sz="2000">
                <a:latin typeface="Georgia Pro"/>
                <a:ea typeface="Calibri"/>
                <a:cs typeface="Calibri"/>
              </a:rPr>
              <a:t> </a:t>
            </a:r>
            <a:r>
              <a:rPr lang="en-US" sz="2000" err="1">
                <a:latin typeface="Georgia Pro"/>
                <a:ea typeface="Calibri"/>
                <a:cs typeface="Calibri"/>
              </a:rPr>
              <a:t>pitäisi</a:t>
            </a:r>
            <a:r>
              <a:rPr lang="en-US" sz="2000">
                <a:latin typeface="Georgia Pro"/>
                <a:ea typeface="Calibri"/>
                <a:cs typeface="Calibri"/>
              </a:rPr>
              <a:t> </a:t>
            </a:r>
            <a:r>
              <a:rPr lang="en-US" sz="2000" err="1">
                <a:latin typeface="Georgia Pro"/>
                <a:ea typeface="Calibri"/>
                <a:cs typeface="Calibri"/>
              </a:rPr>
              <a:t>lopettaa</a:t>
            </a:r>
            <a:r>
              <a:rPr lang="en-US" sz="2000">
                <a:latin typeface="Georgia Pro"/>
                <a:ea typeface="Calibri"/>
                <a:cs typeface="Calibri"/>
              </a:rPr>
              <a:t> </a:t>
            </a:r>
            <a:r>
              <a:rPr lang="en-US" sz="2000" err="1">
                <a:latin typeface="Georgia Pro"/>
                <a:ea typeface="Calibri"/>
                <a:cs typeface="Calibri"/>
              </a:rPr>
              <a:t>tutkimuksen</a:t>
            </a:r>
            <a:r>
              <a:rPr lang="en-US" sz="2000">
                <a:latin typeface="Georgia Pro"/>
                <a:ea typeface="Calibri"/>
                <a:cs typeface="Calibri"/>
              </a:rPr>
              <a:t> </a:t>
            </a:r>
            <a:r>
              <a:rPr lang="en-US" sz="2000" err="1">
                <a:latin typeface="Georgia Pro"/>
                <a:ea typeface="Calibri"/>
                <a:cs typeface="Calibri"/>
              </a:rPr>
              <a:t>tekemistä</a:t>
            </a:r>
            <a:r>
              <a:rPr lang="en-US" sz="2000">
                <a:latin typeface="Georgia Pro"/>
                <a:ea typeface="Calibri"/>
                <a:cs typeface="Calibri"/>
              </a:rPr>
              <a:t>. p-</a:t>
            </a:r>
            <a:r>
              <a:rPr lang="en-US" sz="2000" err="1">
                <a:latin typeface="Georgia Pro"/>
                <a:ea typeface="Calibri"/>
                <a:cs typeface="Calibri"/>
              </a:rPr>
              <a:t>arvo</a:t>
            </a:r>
            <a:r>
              <a:rPr lang="en-US" sz="2000">
                <a:latin typeface="Georgia Pro"/>
                <a:ea typeface="Calibri"/>
                <a:cs typeface="Calibri"/>
              </a:rPr>
              <a:t> </a:t>
            </a:r>
            <a:r>
              <a:rPr lang="en-US" sz="2000" err="1">
                <a:latin typeface="Georgia Pro"/>
                <a:ea typeface="Calibri"/>
                <a:cs typeface="Calibri"/>
              </a:rPr>
              <a:t>indikoi</a:t>
            </a:r>
            <a:r>
              <a:rPr lang="en-US" sz="2000">
                <a:latin typeface="Georgia Pro"/>
                <a:ea typeface="Calibri"/>
                <a:cs typeface="Calibri"/>
              </a:rPr>
              <a:t> vain </a:t>
            </a:r>
            <a:r>
              <a:rPr lang="en-US" sz="2000" err="1">
                <a:latin typeface="Georgia Pro"/>
                <a:ea typeface="Calibri"/>
                <a:cs typeface="Calibri"/>
              </a:rPr>
              <a:t>sitä</a:t>
            </a:r>
            <a:r>
              <a:rPr lang="en-US" sz="2000">
                <a:latin typeface="Georgia Pro"/>
                <a:ea typeface="Calibri"/>
                <a:cs typeface="Calibri"/>
              </a:rPr>
              <a:t>, </a:t>
            </a:r>
            <a:r>
              <a:rPr lang="en-US" sz="2000" err="1">
                <a:latin typeface="Georgia Pro"/>
                <a:ea typeface="Calibri"/>
                <a:cs typeface="Calibri"/>
              </a:rPr>
              <a:t>onko</a:t>
            </a:r>
            <a:r>
              <a:rPr lang="en-US" sz="2000">
                <a:latin typeface="Georgia Pro"/>
                <a:ea typeface="Calibri"/>
                <a:cs typeface="Calibri"/>
              </a:rPr>
              <a:t> </a:t>
            </a:r>
            <a:r>
              <a:rPr lang="en-US" sz="2000" err="1">
                <a:latin typeface="Georgia Pro"/>
                <a:ea typeface="Calibri"/>
                <a:cs typeface="Calibri"/>
              </a:rPr>
              <a:t>syytä</a:t>
            </a:r>
            <a:r>
              <a:rPr lang="en-US" sz="2000">
                <a:latin typeface="Georgia Pro"/>
                <a:ea typeface="Calibri"/>
                <a:cs typeface="Calibri"/>
              </a:rPr>
              <a:t> </a:t>
            </a:r>
            <a:r>
              <a:rPr lang="en-US" sz="2000" err="1">
                <a:latin typeface="Georgia Pro"/>
                <a:ea typeface="Calibri"/>
                <a:cs typeface="Calibri"/>
              </a:rPr>
              <a:t>kiinnostua</a:t>
            </a:r>
            <a:r>
              <a:rPr lang="en-US" sz="2000">
                <a:latin typeface="Georgia Pro"/>
                <a:ea typeface="Calibri"/>
                <a:cs typeface="Calibri"/>
              </a:rPr>
              <a:t> </a:t>
            </a:r>
            <a:r>
              <a:rPr lang="en-US" sz="2000" err="1">
                <a:latin typeface="Georgia Pro"/>
                <a:ea typeface="Calibri"/>
                <a:cs typeface="Calibri"/>
              </a:rPr>
              <a:t>jostain</a:t>
            </a:r>
            <a:r>
              <a:rPr lang="en-US" sz="2000">
                <a:latin typeface="Georgia Pro"/>
                <a:ea typeface="Calibri"/>
                <a:cs typeface="Calibri"/>
              </a:rPr>
              <a:t> </a:t>
            </a:r>
            <a:r>
              <a:rPr lang="en-US" sz="2000" err="1">
                <a:latin typeface="Georgia Pro"/>
                <a:ea typeface="Calibri"/>
                <a:cs typeface="Calibri"/>
              </a:rPr>
              <a:t>tuloksesta</a:t>
            </a:r>
            <a:r>
              <a:rPr lang="en-US" sz="2000">
                <a:latin typeface="Georgia Pro"/>
                <a:ea typeface="Calibri"/>
                <a:cs typeface="Calibri"/>
              </a:rPr>
              <a:t>. </a:t>
            </a:r>
            <a:r>
              <a:rPr lang="en-US" sz="2000" err="1">
                <a:latin typeface="Georgia Pro"/>
                <a:ea typeface="Calibri"/>
                <a:cs typeface="Calibri"/>
              </a:rPr>
              <a:t>Lopullisen</a:t>
            </a:r>
            <a:r>
              <a:rPr lang="en-US" sz="2000">
                <a:latin typeface="Georgia Pro"/>
                <a:ea typeface="Calibri"/>
                <a:cs typeface="Calibri"/>
              </a:rPr>
              <a:t> </a:t>
            </a:r>
            <a:r>
              <a:rPr lang="en-US" sz="2000" err="1">
                <a:latin typeface="Georgia Pro"/>
                <a:ea typeface="Calibri"/>
                <a:cs typeface="Calibri"/>
              </a:rPr>
              <a:t>päätöksen</a:t>
            </a:r>
            <a:r>
              <a:rPr lang="en-US" sz="2000">
                <a:latin typeface="Georgia Pro"/>
                <a:ea typeface="Calibri"/>
                <a:cs typeface="Calibri"/>
              </a:rPr>
              <a:t> </a:t>
            </a:r>
            <a:r>
              <a:rPr lang="en-US" sz="2000" err="1">
                <a:latin typeface="Georgia Pro"/>
                <a:ea typeface="Calibri"/>
                <a:cs typeface="Calibri"/>
              </a:rPr>
              <a:t>tekee</a:t>
            </a:r>
            <a:r>
              <a:rPr lang="en-US" sz="2000">
                <a:latin typeface="Georgia Pro"/>
                <a:ea typeface="Calibri"/>
                <a:cs typeface="Calibri"/>
              </a:rPr>
              <a:t> </a:t>
            </a:r>
            <a:r>
              <a:rPr lang="en-US" sz="2000" err="1">
                <a:latin typeface="Georgia Pro"/>
                <a:ea typeface="Calibri"/>
                <a:cs typeface="Calibri"/>
              </a:rPr>
              <a:t>tutkija</a:t>
            </a:r>
            <a:r>
              <a:rPr lang="en-US" sz="2000">
                <a:latin typeface="Georgia Pro"/>
                <a:ea typeface="Calibri"/>
                <a:cs typeface="Calibri"/>
              </a:rPr>
              <a:t> </a:t>
            </a:r>
            <a:r>
              <a:rPr lang="en-US" sz="2000" err="1">
                <a:latin typeface="Georgia Pro"/>
                <a:ea typeface="Calibri"/>
                <a:cs typeface="Calibri"/>
              </a:rPr>
              <a:t>itse</a:t>
            </a:r>
            <a:r>
              <a:rPr lang="en-US" sz="2000">
                <a:latin typeface="Georgia Pro"/>
                <a:ea typeface="Calibri"/>
                <a:cs typeface="Calibri"/>
              </a:rPr>
              <a:t>. </a:t>
            </a:r>
          </a:p>
        </p:txBody>
      </p:sp>
    </p:spTree>
    <p:extLst>
      <p:ext uri="{BB962C8B-B14F-4D97-AF65-F5344CB8AC3E}">
        <p14:creationId xmlns:p14="http://schemas.microsoft.com/office/powerpoint/2010/main" val="190099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6B2960-DC5B-705D-E9FE-516F1894E9D4}"/>
              </a:ext>
            </a:extLst>
          </p:cNvPr>
          <p:cNvSpPr>
            <a:spLocks noGrp="1"/>
          </p:cNvSpPr>
          <p:nvPr>
            <p:ph type="title"/>
          </p:nvPr>
        </p:nvSpPr>
        <p:spPr>
          <a:xfrm>
            <a:off x="838200" y="365125"/>
            <a:ext cx="10515600" cy="1325563"/>
          </a:xfrm>
        </p:spPr>
        <p:txBody>
          <a:bodyPr>
            <a:normAutofit/>
          </a:bodyPr>
          <a:lstStyle/>
          <a:p>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1FEB4E-95A5-9A81-C198-79EE9057C1C8}"/>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2400">
                <a:latin typeface="Georgia Pro"/>
                <a:cs typeface="Arial"/>
              </a:rPr>
              <a:t>"After Fisher had retired to Australia, he was asked whether there was anything in his long career he regretted. He is said to have snapped, 'Ever mentioning 0.05.'" </a:t>
            </a:r>
            <a:r>
              <a:rPr lang="en-US" sz="2400">
                <a:latin typeface="Georgia Pro"/>
                <a:cs typeface="Arial"/>
                <a:hlinkClick r:id="rId2"/>
              </a:rPr>
              <a:t>https://www.scientificamerican.com/article/the-significant-problem-of-p-values/</a:t>
            </a:r>
            <a:endParaRPr lang="en-US" sz="2400">
              <a:latin typeface="Georgia Pro"/>
              <a:cs typeface="Arial"/>
            </a:endParaRPr>
          </a:p>
          <a:p>
            <a:r>
              <a:rPr lang="en-US" sz="2400">
                <a:latin typeface="Georgia Pro"/>
                <a:cs typeface="Arial"/>
              </a:rPr>
              <a:t>"Clayton notes how </a:t>
            </a:r>
            <a:r>
              <a:rPr lang="en-US" sz="2400" i="1">
                <a:latin typeface="Georgia Pro"/>
                <a:cs typeface="Arial"/>
              </a:rPr>
              <a:t>Pearson</a:t>
            </a:r>
            <a:r>
              <a:rPr lang="en-US" sz="2400">
                <a:latin typeface="Georgia Pro"/>
                <a:cs typeface="Arial"/>
              </a:rPr>
              <a:t> didn’t actually believe that statistical significance necessarily meant 'worthy of scientific discovery' — he literally just used the word to mean, 'oh, the data is indicative of a different hypothesis'.” </a:t>
            </a:r>
            <a:r>
              <a:rPr lang="en-US" sz="2400">
                <a:latin typeface="Georgia Pro"/>
                <a:cs typeface="Arial"/>
                <a:hlinkClick r:id="rId3"/>
              </a:rPr>
              <a:t>https://towardsdatascience.com/p-values-a-legacy-of-scientific-racism-d906f6349fc7</a:t>
            </a:r>
            <a:endParaRPr lang="en-US" sz="2000">
              <a:latin typeface="Georgia Pro"/>
              <a:cs typeface="Arial"/>
            </a:endParaRPr>
          </a:p>
          <a:p>
            <a:endParaRPr lang="en-US" sz="2600">
              <a:ea typeface="Calibri"/>
              <a:cs typeface="Calibri"/>
            </a:endParaRPr>
          </a:p>
        </p:txBody>
      </p:sp>
    </p:spTree>
    <p:extLst>
      <p:ext uri="{BB962C8B-B14F-4D97-AF65-F5344CB8AC3E}">
        <p14:creationId xmlns:p14="http://schemas.microsoft.com/office/powerpoint/2010/main" val="46159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311626-56CE-83C0-4327-B4F384950247}"/>
              </a:ext>
            </a:extLst>
          </p:cNvPr>
          <p:cNvSpPr>
            <a:spLocks noGrp="1"/>
          </p:cNvSpPr>
          <p:nvPr>
            <p:ph type="title"/>
          </p:nvPr>
        </p:nvSpPr>
        <p:spPr>
          <a:xfrm>
            <a:off x="838200" y="365125"/>
            <a:ext cx="10515600" cy="1325563"/>
          </a:xfrm>
        </p:spPr>
        <p:txBody>
          <a:bodyPr>
            <a:normAutofit/>
          </a:bodyPr>
          <a:lstStyle/>
          <a:p>
            <a:r>
              <a:rPr lang="en-US" err="1">
                <a:latin typeface="Georgia Pro"/>
                <a:cs typeface="Calibri Light"/>
              </a:rPr>
              <a:t>Tämän</a:t>
            </a:r>
            <a:r>
              <a:rPr lang="en-US">
                <a:latin typeface="Georgia Pro"/>
                <a:cs typeface="Calibri Light"/>
              </a:rPr>
              <a:t> </a:t>
            </a:r>
            <a:r>
              <a:rPr lang="en-US" err="1">
                <a:latin typeface="Georgia Pro"/>
                <a:cs typeface="Calibri Light"/>
              </a:rPr>
              <a:t>kurssin</a:t>
            </a:r>
            <a:r>
              <a:rPr lang="en-US">
                <a:latin typeface="Georgia Pro"/>
                <a:cs typeface="Calibri Light"/>
              </a:rPr>
              <a:t> </a:t>
            </a:r>
            <a:r>
              <a:rPr lang="en-US" err="1">
                <a:latin typeface="Georgia Pro"/>
                <a:cs typeface="Calibri Light"/>
              </a:rPr>
              <a:t>käytännön</a:t>
            </a:r>
            <a:r>
              <a:rPr lang="en-US">
                <a:latin typeface="Georgia Pro"/>
                <a:cs typeface="Calibri Light"/>
              </a:rPr>
              <a:t> </a:t>
            </a:r>
            <a:r>
              <a:rPr lang="en-US" err="1">
                <a:latin typeface="Georgia Pro"/>
                <a:cs typeface="Calibri Light"/>
              </a:rPr>
              <a:t>merkitys</a:t>
            </a:r>
            <a:endParaRPr lang="en-US">
              <a:latin typeface="Georgia Pro"/>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22FDD8-7184-A2AE-9612-4935CE802467}"/>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err="1">
                <a:latin typeface="Georgia Pro"/>
                <a:cs typeface="Calibri"/>
              </a:rPr>
              <a:t>Mitä</a:t>
            </a:r>
            <a:r>
              <a:rPr lang="en-US">
                <a:latin typeface="Georgia Pro"/>
                <a:cs typeface="Calibri"/>
              </a:rPr>
              <a:t> </a:t>
            </a:r>
            <a:r>
              <a:rPr lang="en-US" err="1">
                <a:latin typeface="Georgia Pro"/>
                <a:cs typeface="Calibri"/>
              </a:rPr>
              <a:t>voit</a:t>
            </a:r>
            <a:r>
              <a:rPr lang="en-US">
                <a:latin typeface="Georgia Pro"/>
                <a:cs typeface="Calibri"/>
              </a:rPr>
              <a:t> </a:t>
            </a:r>
            <a:r>
              <a:rPr lang="en-US" err="1">
                <a:latin typeface="Georgia Pro"/>
                <a:cs typeface="Calibri"/>
              </a:rPr>
              <a:t>mielestäsi</a:t>
            </a:r>
            <a:r>
              <a:rPr lang="en-US">
                <a:latin typeface="Georgia Pro"/>
                <a:cs typeface="Calibri"/>
              </a:rPr>
              <a:t> </a:t>
            </a:r>
            <a:r>
              <a:rPr lang="en-US" err="1">
                <a:latin typeface="Georgia Pro"/>
                <a:cs typeface="Calibri"/>
              </a:rPr>
              <a:t>tehdä</a:t>
            </a:r>
            <a:r>
              <a:rPr lang="en-US">
                <a:latin typeface="Georgia Pro"/>
                <a:cs typeface="Calibri"/>
              </a:rPr>
              <a:t> </a:t>
            </a:r>
            <a:r>
              <a:rPr lang="en-US" err="1">
                <a:latin typeface="Georgia Pro"/>
                <a:cs typeface="Calibri"/>
              </a:rPr>
              <a:t>tällä</a:t>
            </a:r>
            <a:r>
              <a:rPr lang="en-US">
                <a:latin typeface="Georgia Pro"/>
                <a:cs typeface="Calibri"/>
              </a:rPr>
              <a:t> </a:t>
            </a:r>
            <a:r>
              <a:rPr lang="en-US" err="1">
                <a:latin typeface="Georgia Pro"/>
                <a:cs typeface="Calibri"/>
              </a:rPr>
              <a:t>kurssilla</a:t>
            </a:r>
            <a:r>
              <a:rPr lang="en-US">
                <a:latin typeface="Georgia Pro"/>
                <a:cs typeface="Calibri"/>
              </a:rPr>
              <a:t> </a:t>
            </a:r>
            <a:r>
              <a:rPr lang="en-US" err="1">
                <a:latin typeface="Georgia Pro"/>
                <a:cs typeface="Calibri"/>
              </a:rPr>
              <a:t>opituilla</a:t>
            </a:r>
            <a:r>
              <a:rPr lang="en-US">
                <a:latin typeface="Georgia Pro"/>
                <a:cs typeface="Calibri"/>
              </a:rPr>
              <a:t> </a:t>
            </a:r>
            <a:r>
              <a:rPr lang="en-US" err="1">
                <a:latin typeface="Georgia Pro"/>
                <a:cs typeface="Calibri"/>
              </a:rPr>
              <a:t>asioilla</a:t>
            </a:r>
            <a:r>
              <a:rPr lang="en-US">
                <a:latin typeface="Georgia Pro"/>
                <a:cs typeface="Calibri"/>
              </a:rPr>
              <a:t>? </a:t>
            </a:r>
            <a:r>
              <a:rPr lang="en-US" err="1">
                <a:latin typeface="Georgia Pro"/>
                <a:cs typeface="Calibri"/>
              </a:rPr>
              <a:t>Missä</a:t>
            </a:r>
            <a:r>
              <a:rPr lang="en-US">
                <a:latin typeface="Georgia Pro"/>
                <a:cs typeface="Calibri"/>
              </a:rPr>
              <a:t> </a:t>
            </a:r>
            <a:r>
              <a:rPr lang="en-US" err="1">
                <a:latin typeface="Georgia Pro"/>
                <a:cs typeface="Calibri"/>
              </a:rPr>
              <a:t>yhteyksissä</a:t>
            </a:r>
            <a:r>
              <a:rPr lang="en-US">
                <a:latin typeface="Georgia Pro"/>
                <a:cs typeface="Calibri"/>
              </a:rPr>
              <a:t> </a:t>
            </a:r>
            <a:r>
              <a:rPr lang="en-US" err="1">
                <a:latin typeface="Georgia Pro"/>
                <a:cs typeface="Calibri"/>
              </a:rPr>
              <a:t>niitä</a:t>
            </a:r>
            <a:r>
              <a:rPr lang="en-US">
                <a:latin typeface="Georgia Pro"/>
                <a:cs typeface="Calibri"/>
              </a:rPr>
              <a:t> </a:t>
            </a:r>
            <a:r>
              <a:rPr lang="en-US" err="1">
                <a:latin typeface="Georgia Pro"/>
                <a:cs typeface="Calibri"/>
              </a:rPr>
              <a:t>voi</a:t>
            </a:r>
            <a:r>
              <a:rPr lang="en-US">
                <a:latin typeface="Georgia Pro"/>
                <a:cs typeface="Calibri"/>
              </a:rPr>
              <a:t> </a:t>
            </a:r>
            <a:r>
              <a:rPr lang="en-US" err="1">
                <a:latin typeface="Georgia Pro"/>
                <a:cs typeface="Calibri"/>
              </a:rPr>
              <a:t>soveltaa</a:t>
            </a:r>
            <a:r>
              <a:rPr lang="en-US">
                <a:latin typeface="Georgia Pro"/>
                <a:cs typeface="Calibri"/>
              </a:rPr>
              <a:t>? </a:t>
            </a:r>
            <a:endParaRPr lang="en-US">
              <a:latin typeface="Georgia Pro"/>
            </a:endParaRPr>
          </a:p>
          <a:p>
            <a:r>
              <a:rPr lang="en-US" err="1">
                <a:latin typeface="Georgia Pro"/>
                <a:cs typeface="Calibri"/>
              </a:rPr>
              <a:t>Olisitko</a:t>
            </a:r>
            <a:r>
              <a:rPr lang="en-US">
                <a:latin typeface="Georgia Pro"/>
                <a:cs typeface="Calibri"/>
              </a:rPr>
              <a:t> </a:t>
            </a:r>
            <a:r>
              <a:rPr lang="en-US" err="1">
                <a:latin typeface="Georgia Pro"/>
                <a:cs typeface="Calibri"/>
              </a:rPr>
              <a:t>halunnut</a:t>
            </a:r>
            <a:r>
              <a:rPr lang="en-US">
                <a:latin typeface="Georgia Pro"/>
                <a:cs typeface="Calibri"/>
              </a:rPr>
              <a:t> </a:t>
            </a:r>
            <a:r>
              <a:rPr lang="en-US" err="1">
                <a:latin typeface="Georgia Pro"/>
                <a:cs typeface="Calibri"/>
              </a:rPr>
              <a:t>paneutua</a:t>
            </a:r>
            <a:r>
              <a:rPr lang="en-US">
                <a:latin typeface="Georgia Pro"/>
                <a:cs typeface="Calibri"/>
              </a:rPr>
              <a:t> </a:t>
            </a:r>
            <a:r>
              <a:rPr lang="en-US" err="1">
                <a:latin typeface="Georgia Pro"/>
                <a:cs typeface="Calibri"/>
              </a:rPr>
              <a:t>syvemmin</a:t>
            </a:r>
            <a:r>
              <a:rPr lang="en-US">
                <a:latin typeface="Georgia Pro"/>
                <a:cs typeface="Calibri"/>
              </a:rPr>
              <a:t> </a:t>
            </a:r>
            <a:r>
              <a:rPr lang="en-US" err="1">
                <a:latin typeface="Georgia Pro"/>
                <a:cs typeface="Calibri"/>
              </a:rPr>
              <a:t>johonkin</a:t>
            </a:r>
            <a:r>
              <a:rPr lang="en-US">
                <a:latin typeface="Georgia Pro"/>
                <a:cs typeface="Calibri"/>
              </a:rPr>
              <a:t> </a:t>
            </a:r>
            <a:r>
              <a:rPr lang="en-US" err="1">
                <a:latin typeface="Georgia Pro"/>
                <a:cs typeface="Calibri"/>
              </a:rPr>
              <a:t>aiheista</a:t>
            </a:r>
            <a:r>
              <a:rPr lang="en-US">
                <a:latin typeface="Georgia Pro"/>
                <a:cs typeface="Calibri"/>
              </a:rPr>
              <a:t> tai </a:t>
            </a:r>
            <a:r>
              <a:rPr lang="en-US" err="1">
                <a:latin typeface="Georgia Pro"/>
                <a:cs typeface="Calibri"/>
              </a:rPr>
              <a:t>johonkin</a:t>
            </a:r>
            <a:r>
              <a:rPr lang="en-US">
                <a:latin typeface="Georgia Pro"/>
                <a:cs typeface="Calibri"/>
              </a:rPr>
              <a:t> </a:t>
            </a:r>
            <a:r>
              <a:rPr lang="en-US" err="1">
                <a:latin typeface="Georgia Pro"/>
                <a:cs typeface="Calibri"/>
              </a:rPr>
              <a:t>kurssin</a:t>
            </a:r>
            <a:r>
              <a:rPr lang="en-US">
                <a:latin typeface="Georgia Pro"/>
                <a:cs typeface="Calibri"/>
              </a:rPr>
              <a:t> </a:t>
            </a:r>
            <a:r>
              <a:rPr lang="en-US" err="1">
                <a:latin typeface="Georgia Pro"/>
                <a:cs typeface="Calibri"/>
              </a:rPr>
              <a:t>aiheita</a:t>
            </a:r>
            <a:r>
              <a:rPr lang="en-US">
                <a:latin typeface="Georgia Pro"/>
                <a:cs typeface="Calibri"/>
              </a:rPr>
              <a:t> </a:t>
            </a:r>
            <a:r>
              <a:rPr lang="en-US" err="1">
                <a:latin typeface="Georgia Pro"/>
                <a:cs typeface="Calibri"/>
              </a:rPr>
              <a:t>sivuavaan</a:t>
            </a:r>
            <a:r>
              <a:rPr lang="en-US">
                <a:latin typeface="Georgia Pro"/>
                <a:cs typeface="Calibri"/>
              </a:rPr>
              <a:t> </a:t>
            </a:r>
            <a:r>
              <a:rPr lang="en-US" err="1">
                <a:latin typeface="Georgia Pro"/>
                <a:cs typeface="Calibri"/>
              </a:rPr>
              <a:t>asiaan</a:t>
            </a:r>
            <a:r>
              <a:rPr lang="en-US">
                <a:latin typeface="Georgia Pro"/>
                <a:cs typeface="Calibri"/>
              </a:rPr>
              <a:t>?</a:t>
            </a:r>
          </a:p>
          <a:p>
            <a:r>
              <a:rPr lang="en-US">
                <a:latin typeface="Georgia Pro"/>
                <a:ea typeface="Calibri" panose="020F0502020204030204"/>
                <a:cs typeface="Calibri"/>
              </a:rPr>
              <a:t>Muita </a:t>
            </a:r>
            <a:r>
              <a:rPr lang="en-US" err="1">
                <a:latin typeface="Georgia Pro"/>
                <a:ea typeface="Calibri" panose="020F0502020204030204"/>
                <a:cs typeface="Calibri"/>
              </a:rPr>
              <a:t>huomioita</a:t>
            </a:r>
            <a:r>
              <a:rPr lang="en-US">
                <a:latin typeface="Georgia Pro"/>
                <a:ea typeface="Calibri" panose="020F0502020204030204"/>
                <a:cs typeface="Calibri"/>
              </a:rPr>
              <a:t>?</a:t>
            </a:r>
          </a:p>
        </p:txBody>
      </p:sp>
    </p:spTree>
    <p:extLst>
      <p:ext uri="{BB962C8B-B14F-4D97-AF65-F5344CB8AC3E}">
        <p14:creationId xmlns:p14="http://schemas.microsoft.com/office/powerpoint/2010/main" val="232144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48D344-FB5B-2147-0EB3-9869B27C5E78}"/>
              </a:ext>
            </a:extLst>
          </p:cNvPr>
          <p:cNvSpPr>
            <a:spLocks noGrp="1"/>
          </p:cNvSpPr>
          <p:nvPr>
            <p:ph type="title"/>
          </p:nvPr>
        </p:nvSpPr>
        <p:spPr>
          <a:xfrm>
            <a:off x="838200" y="365125"/>
            <a:ext cx="10515600" cy="1325563"/>
          </a:xfrm>
        </p:spPr>
        <p:txBody>
          <a:bodyPr>
            <a:normAutofit/>
          </a:bodyPr>
          <a:lstStyle/>
          <a:p>
            <a:r>
              <a:rPr lang="en-US" err="1">
                <a:latin typeface="Georgia Pro"/>
                <a:cs typeface="Calibri Light"/>
              </a:rPr>
              <a:t>Skenaarioita</a:t>
            </a:r>
            <a:r>
              <a:rPr lang="en-US">
                <a:latin typeface="Georgia Pro"/>
                <a:cs typeface="Calibri Light"/>
              </a:rPr>
              <a:t>, </a:t>
            </a:r>
            <a:r>
              <a:rPr lang="en-US" err="1">
                <a:latin typeface="Georgia Pro"/>
                <a:cs typeface="Calibri Light"/>
              </a:rPr>
              <a:t>joissa</a:t>
            </a:r>
            <a:r>
              <a:rPr lang="en-US">
                <a:latin typeface="Georgia Pro"/>
                <a:cs typeface="Calibri Light"/>
              </a:rPr>
              <a:t> </a:t>
            </a:r>
            <a:r>
              <a:rPr lang="en-US" err="1">
                <a:latin typeface="Georgia Pro"/>
                <a:cs typeface="Calibri Light"/>
              </a:rPr>
              <a:t>tästä</a:t>
            </a:r>
            <a:r>
              <a:rPr lang="en-US">
                <a:latin typeface="Georgia Pro"/>
                <a:cs typeface="Calibri Light"/>
              </a:rPr>
              <a:t> </a:t>
            </a:r>
            <a:r>
              <a:rPr lang="en-US" err="1">
                <a:latin typeface="Georgia Pro"/>
                <a:cs typeface="Calibri Light"/>
              </a:rPr>
              <a:t>kurssista</a:t>
            </a:r>
            <a:r>
              <a:rPr lang="en-US">
                <a:latin typeface="Georgia Pro"/>
                <a:cs typeface="Calibri Light"/>
              </a:rPr>
              <a:t> </a:t>
            </a:r>
            <a:r>
              <a:rPr lang="en-US" err="1">
                <a:latin typeface="Georgia Pro"/>
                <a:cs typeface="Calibri Light"/>
              </a:rPr>
              <a:t>voi</a:t>
            </a:r>
            <a:r>
              <a:rPr lang="en-US">
                <a:latin typeface="Georgia Pro"/>
                <a:cs typeface="Calibri Light"/>
              </a:rPr>
              <a:t> olla </a:t>
            </a:r>
            <a:r>
              <a:rPr lang="en-US" err="1">
                <a:latin typeface="Georgia Pro"/>
                <a:cs typeface="Calibri Light"/>
              </a:rPr>
              <a:t>hyötyä</a:t>
            </a:r>
            <a:r>
              <a:rPr lang="en-US">
                <a:latin typeface="Georgia Pro"/>
                <a:cs typeface="Calibri Light"/>
              </a:rPr>
              <a:t> </a:t>
            </a:r>
            <a:r>
              <a:rPr lang="en-US" err="1">
                <a:latin typeface="Georgia Pro"/>
                <a:cs typeface="Calibri Light"/>
              </a:rPr>
              <a:t>yliopiston</a:t>
            </a:r>
            <a:r>
              <a:rPr lang="en-US">
                <a:latin typeface="Georgia Pro"/>
                <a:cs typeface="Calibri Light"/>
              </a:rPr>
              <a:t> </a:t>
            </a:r>
            <a:r>
              <a:rPr lang="en-US" err="1">
                <a:latin typeface="Georgia Pro"/>
                <a:cs typeface="Calibri Light"/>
              </a:rPr>
              <a:t>ulkopuolella</a:t>
            </a:r>
            <a:endParaRPr lang="en-US" err="1">
              <a:latin typeface="Georgia Pro"/>
              <a:ea typeface="Calibri Light"/>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90C3CB-394F-D745-D818-8E58239ADA88}"/>
              </a:ext>
            </a:extLst>
          </p:cNvPr>
          <p:cNvSpPr>
            <a:spLocks noGrp="1"/>
          </p:cNvSpPr>
          <p:nvPr>
            <p:ph idx="1"/>
          </p:nvPr>
        </p:nvSpPr>
        <p:spPr>
          <a:xfrm>
            <a:off x="838200" y="1825625"/>
            <a:ext cx="10515600" cy="3946525"/>
          </a:xfrm>
        </p:spPr>
        <p:txBody>
          <a:bodyPr vert="horz" lIns="91440" tIns="45720" rIns="91440" bIns="45720" rtlCol="0" anchor="t">
            <a:normAutofit fontScale="92500" lnSpcReduction="10000"/>
          </a:bodyPr>
          <a:lstStyle/>
          <a:p>
            <a:r>
              <a:rPr lang="en-US" sz="2000" err="1">
                <a:latin typeface="Georgia Pro"/>
                <a:ea typeface="Calibri"/>
                <a:cs typeface="Calibri"/>
              </a:rPr>
              <a:t>Asiakastutkimukset</a:t>
            </a:r>
            <a:r>
              <a:rPr lang="en-US" sz="2000">
                <a:latin typeface="Georgia Pro"/>
                <a:ea typeface="Calibri"/>
                <a:cs typeface="Calibri"/>
              </a:rPr>
              <a:t>, </a:t>
            </a:r>
            <a:r>
              <a:rPr lang="en-US" sz="2000" err="1">
                <a:latin typeface="Georgia Pro"/>
                <a:ea typeface="Calibri"/>
                <a:cs typeface="Calibri"/>
              </a:rPr>
              <a:t>esim</a:t>
            </a:r>
            <a:r>
              <a:rPr lang="en-US" sz="2000">
                <a:latin typeface="Georgia Pro"/>
                <a:ea typeface="Calibri"/>
                <a:cs typeface="Calibri"/>
              </a:rPr>
              <a:t>. </a:t>
            </a:r>
            <a:r>
              <a:rPr lang="en-US" sz="2000" err="1">
                <a:latin typeface="Georgia Pro"/>
                <a:ea typeface="Calibri"/>
                <a:cs typeface="Calibri"/>
              </a:rPr>
              <a:t>käyttäjätutkimukset</a:t>
            </a:r>
            <a:r>
              <a:rPr lang="en-US" sz="2000">
                <a:latin typeface="Georgia Pro"/>
                <a:ea typeface="Calibri"/>
                <a:cs typeface="Calibri"/>
              </a:rPr>
              <a:t>, </a:t>
            </a:r>
            <a:r>
              <a:rPr lang="en-US" sz="2000" err="1">
                <a:latin typeface="Georgia Pro"/>
                <a:ea typeface="Calibri"/>
                <a:cs typeface="Calibri"/>
              </a:rPr>
              <a:t>joissa</a:t>
            </a:r>
            <a:r>
              <a:rPr lang="en-US" sz="2000">
                <a:latin typeface="Georgia Pro"/>
                <a:ea typeface="Calibri"/>
                <a:cs typeface="Calibri"/>
              </a:rPr>
              <a:t> </a:t>
            </a:r>
            <a:r>
              <a:rPr lang="en-US" sz="2000" err="1">
                <a:latin typeface="Georgia Pro"/>
                <a:ea typeface="Calibri"/>
                <a:cs typeface="Calibri"/>
              </a:rPr>
              <a:t>halutaan</a:t>
            </a:r>
            <a:r>
              <a:rPr lang="en-US" sz="2000">
                <a:latin typeface="Georgia Pro"/>
                <a:ea typeface="Calibri"/>
                <a:cs typeface="Calibri"/>
              </a:rPr>
              <a:t> </a:t>
            </a:r>
            <a:r>
              <a:rPr lang="en-US" sz="2000" err="1">
                <a:latin typeface="Georgia Pro"/>
                <a:ea typeface="Calibri"/>
                <a:cs typeface="Calibri"/>
              </a:rPr>
              <a:t>selvittää</a:t>
            </a:r>
            <a:r>
              <a:rPr lang="en-US" sz="2000">
                <a:latin typeface="Georgia Pro"/>
                <a:ea typeface="Calibri"/>
                <a:cs typeface="Calibri"/>
              </a:rPr>
              <a:t> </a:t>
            </a:r>
            <a:r>
              <a:rPr lang="en-US" sz="2000" err="1">
                <a:latin typeface="Georgia Pro"/>
                <a:ea typeface="Calibri"/>
                <a:cs typeface="Calibri"/>
              </a:rPr>
              <a:t>käyttäjien</a:t>
            </a:r>
            <a:r>
              <a:rPr lang="en-US" sz="2000">
                <a:latin typeface="Georgia Pro"/>
                <a:ea typeface="Calibri"/>
                <a:cs typeface="Calibri"/>
              </a:rPr>
              <a:t> </a:t>
            </a:r>
            <a:r>
              <a:rPr lang="en-US" sz="2000" err="1">
                <a:latin typeface="Georgia Pro"/>
                <a:ea typeface="Calibri"/>
                <a:cs typeface="Calibri"/>
              </a:rPr>
              <a:t>motivaatioita</a:t>
            </a:r>
            <a:r>
              <a:rPr lang="en-US" sz="2000">
                <a:latin typeface="Georgia Pro"/>
                <a:ea typeface="Calibri"/>
                <a:cs typeface="Calibri"/>
              </a:rPr>
              <a:t>, </a:t>
            </a:r>
            <a:r>
              <a:rPr lang="en-US" sz="2000" err="1">
                <a:latin typeface="Georgia Pro"/>
                <a:ea typeface="Calibri"/>
                <a:cs typeface="Calibri"/>
              </a:rPr>
              <a:t>toimintatapoja</a:t>
            </a:r>
            <a:r>
              <a:rPr lang="en-US" sz="2000">
                <a:latin typeface="Georgia Pro"/>
                <a:ea typeface="Calibri"/>
                <a:cs typeface="Calibri"/>
              </a:rPr>
              <a:t> </a:t>
            </a:r>
            <a:r>
              <a:rPr lang="en-US" sz="2000">
                <a:latin typeface="Georgia Pro"/>
                <a:ea typeface="+mn-lt"/>
                <a:cs typeface="+mn-lt"/>
              </a:rPr>
              <a:t>ja </a:t>
            </a:r>
            <a:r>
              <a:rPr lang="en-US" sz="2000" err="1">
                <a:latin typeface="Georgia Pro"/>
                <a:ea typeface="+mn-lt"/>
                <a:cs typeface="+mn-lt"/>
              </a:rPr>
              <a:t>turhautumisia</a:t>
            </a:r>
            <a:r>
              <a:rPr lang="en-US" sz="2000">
                <a:latin typeface="Georgia Pro"/>
                <a:ea typeface="+mn-lt"/>
                <a:cs typeface="+mn-lt"/>
              </a:rPr>
              <a:t> </a:t>
            </a:r>
            <a:r>
              <a:rPr lang="en-US" sz="2000" err="1">
                <a:latin typeface="Georgia Pro"/>
                <a:ea typeface="+mn-lt"/>
                <a:cs typeface="+mn-lt"/>
              </a:rPr>
              <a:t>jonkin</a:t>
            </a:r>
            <a:r>
              <a:rPr lang="en-US" sz="2000">
                <a:latin typeface="Georgia Pro"/>
                <a:ea typeface="+mn-lt"/>
                <a:cs typeface="+mn-lt"/>
              </a:rPr>
              <a:t> </a:t>
            </a:r>
            <a:r>
              <a:rPr lang="en-US" sz="2000" err="1">
                <a:latin typeface="Georgia Pro"/>
                <a:ea typeface="+mn-lt"/>
                <a:cs typeface="+mn-lt"/>
              </a:rPr>
              <a:t>tuotteen</a:t>
            </a:r>
            <a:r>
              <a:rPr lang="en-US" sz="2000">
                <a:latin typeface="Georgia Pro"/>
                <a:ea typeface="+mn-lt"/>
                <a:cs typeface="+mn-lt"/>
              </a:rPr>
              <a:t> tai </a:t>
            </a:r>
            <a:r>
              <a:rPr lang="en-US" sz="2000" err="1">
                <a:latin typeface="Georgia Pro"/>
                <a:ea typeface="+mn-lt"/>
                <a:cs typeface="+mn-lt"/>
              </a:rPr>
              <a:t>palvelun</a:t>
            </a:r>
            <a:r>
              <a:rPr lang="en-US" sz="2000">
                <a:latin typeface="Georgia Pro"/>
                <a:ea typeface="+mn-lt"/>
                <a:cs typeface="+mn-lt"/>
              </a:rPr>
              <a:t> </a:t>
            </a:r>
            <a:r>
              <a:rPr lang="en-US" sz="2000" err="1">
                <a:latin typeface="Georgia Pro"/>
                <a:ea typeface="+mn-lt"/>
                <a:cs typeface="+mn-lt"/>
              </a:rPr>
              <a:t>suhteen</a:t>
            </a:r>
            <a:r>
              <a:rPr lang="en-US" sz="2000">
                <a:latin typeface="Georgia Pro"/>
                <a:ea typeface="+mn-lt"/>
                <a:cs typeface="+mn-lt"/>
              </a:rPr>
              <a:t> </a:t>
            </a:r>
            <a:endParaRPr lang="en-US" sz="2000">
              <a:latin typeface="Georgia Pro"/>
              <a:ea typeface="Calibri"/>
              <a:cs typeface="Calibri"/>
            </a:endParaRPr>
          </a:p>
          <a:p>
            <a:r>
              <a:rPr lang="en-US" sz="2000" err="1">
                <a:latin typeface="Georgia Pro"/>
                <a:ea typeface="Calibri"/>
                <a:cs typeface="Calibri"/>
              </a:rPr>
              <a:t>Mielipidetutkimukset</a:t>
            </a:r>
            <a:r>
              <a:rPr lang="en-US" sz="2000">
                <a:latin typeface="Georgia Pro"/>
                <a:ea typeface="Calibri"/>
                <a:cs typeface="Calibri"/>
              </a:rPr>
              <a:t> </a:t>
            </a:r>
            <a:r>
              <a:rPr lang="en-US" sz="2000" err="1">
                <a:latin typeface="Georgia Pro"/>
                <a:ea typeface="Calibri"/>
                <a:cs typeface="Calibri"/>
              </a:rPr>
              <a:t>kaupallisen</a:t>
            </a:r>
            <a:r>
              <a:rPr lang="en-US" sz="2000">
                <a:latin typeface="Georgia Pro"/>
                <a:ea typeface="Calibri"/>
                <a:cs typeface="Calibri"/>
              </a:rPr>
              <a:t> </a:t>
            </a:r>
            <a:r>
              <a:rPr lang="en-US" sz="2000" err="1">
                <a:latin typeface="Georgia Pro"/>
                <a:ea typeface="Calibri"/>
                <a:cs typeface="Calibri"/>
              </a:rPr>
              <a:t>kontekstin</a:t>
            </a:r>
            <a:r>
              <a:rPr lang="en-US" sz="2000">
                <a:latin typeface="Georgia Pro"/>
                <a:ea typeface="Calibri"/>
                <a:cs typeface="Calibri"/>
              </a:rPr>
              <a:t> </a:t>
            </a:r>
            <a:r>
              <a:rPr lang="en-US" sz="2000" err="1">
                <a:latin typeface="Georgia Pro"/>
                <a:ea typeface="Calibri"/>
                <a:cs typeface="Calibri"/>
              </a:rPr>
              <a:t>ulkopuolella</a:t>
            </a:r>
            <a:r>
              <a:rPr lang="en-US" sz="2000">
                <a:latin typeface="Georgia Pro"/>
                <a:ea typeface="Calibri"/>
                <a:cs typeface="Calibri"/>
              </a:rPr>
              <a:t> ja </a:t>
            </a:r>
            <a:r>
              <a:rPr lang="en-US" sz="2000" err="1">
                <a:latin typeface="Georgia Pro"/>
                <a:ea typeface="Calibri"/>
                <a:cs typeface="Calibri"/>
              </a:rPr>
              <a:t>sen</a:t>
            </a:r>
            <a:r>
              <a:rPr lang="en-US" sz="2000">
                <a:latin typeface="Georgia Pro"/>
                <a:ea typeface="Calibri"/>
                <a:cs typeface="Calibri"/>
              </a:rPr>
              <a:t> </a:t>
            </a:r>
            <a:r>
              <a:rPr lang="en-US" sz="2000" err="1">
                <a:latin typeface="Georgia Pro"/>
                <a:ea typeface="Calibri"/>
                <a:cs typeface="Calibri"/>
              </a:rPr>
              <a:t>sisällä</a:t>
            </a:r>
            <a:r>
              <a:rPr lang="en-US" sz="2000">
                <a:latin typeface="Georgia Pro"/>
                <a:ea typeface="Calibri"/>
                <a:cs typeface="Calibri"/>
              </a:rPr>
              <a:t> (</a:t>
            </a:r>
            <a:r>
              <a:rPr lang="en-US" sz="2000" err="1">
                <a:latin typeface="Georgia Pro"/>
                <a:ea typeface="Calibri"/>
                <a:cs typeface="Calibri"/>
              </a:rPr>
              <a:t>sekä</a:t>
            </a:r>
            <a:r>
              <a:rPr lang="en-US" sz="2000">
                <a:latin typeface="Georgia Pro"/>
                <a:ea typeface="Calibri"/>
                <a:cs typeface="Calibri"/>
              </a:rPr>
              <a:t> </a:t>
            </a:r>
            <a:r>
              <a:rPr lang="en-US" sz="2000" err="1">
                <a:latin typeface="Georgia Pro"/>
                <a:ea typeface="Calibri"/>
                <a:cs typeface="Calibri"/>
              </a:rPr>
              <a:t>laadullinen</a:t>
            </a:r>
            <a:r>
              <a:rPr lang="en-US" sz="2000">
                <a:latin typeface="Georgia Pro"/>
                <a:ea typeface="Calibri"/>
                <a:cs typeface="Calibri"/>
              </a:rPr>
              <a:t> </a:t>
            </a:r>
            <a:r>
              <a:rPr lang="en-US" sz="2000" err="1">
                <a:latin typeface="Georgia Pro"/>
                <a:ea typeface="Calibri"/>
                <a:cs typeface="Calibri"/>
              </a:rPr>
              <a:t>että</a:t>
            </a:r>
            <a:r>
              <a:rPr lang="en-US" sz="2000">
                <a:latin typeface="Georgia Pro"/>
                <a:ea typeface="Calibri"/>
                <a:cs typeface="Calibri"/>
              </a:rPr>
              <a:t> </a:t>
            </a:r>
            <a:r>
              <a:rPr lang="en-US" sz="2000" err="1">
                <a:latin typeface="Georgia Pro"/>
                <a:ea typeface="Calibri"/>
                <a:cs typeface="Calibri"/>
              </a:rPr>
              <a:t>määrällinen</a:t>
            </a:r>
            <a:r>
              <a:rPr lang="en-US" sz="2000">
                <a:latin typeface="Georgia Pro"/>
                <a:ea typeface="Calibri"/>
                <a:cs typeface="Calibri"/>
              </a:rPr>
              <a:t> </a:t>
            </a:r>
            <a:r>
              <a:rPr lang="en-US" sz="2000" err="1">
                <a:latin typeface="Georgia Pro"/>
                <a:ea typeface="Calibri"/>
                <a:cs typeface="Calibri"/>
              </a:rPr>
              <a:t>aineisto</a:t>
            </a:r>
            <a:r>
              <a:rPr lang="en-US" sz="2000">
                <a:latin typeface="Georgia Pro"/>
                <a:ea typeface="Calibri"/>
                <a:cs typeface="Calibri"/>
              </a:rPr>
              <a:t>)</a:t>
            </a:r>
          </a:p>
          <a:p>
            <a:r>
              <a:rPr lang="en-US" sz="2000" err="1">
                <a:latin typeface="Georgia Pro"/>
                <a:ea typeface="Calibri"/>
                <a:cs typeface="Calibri"/>
              </a:rPr>
              <a:t>Markkinointidatan</a:t>
            </a:r>
            <a:r>
              <a:rPr lang="en-US" sz="2000">
                <a:latin typeface="Georgia Pro"/>
                <a:ea typeface="Calibri"/>
                <a:cs typeface="Calibri"/>
              </a:rPr>
              <a:t> </a:t>
            </a:r>
            <a:r>
              <a:rPr lang="en-US" sz="2000" err="1">
                <a:latin typeface="Georgia Pro"/>
                <a:ea typeface="Calibri"/>
                <a:cs typeface="Calibri"/>
              </a:rPr>
              <a:t>analyysi</a:t>
            </a:r>
            <a:r>
              <a:rPr lang="en-US" sz="2000">
                <a:latin typeface="Georgia Pro"/>
                <a:ea typeface="Calibri"/>
                <a:cs typeface="Calibri"/>
              </a:rPr>
              <a:t> </a:t>
            </a:r>
          </a:p>
          <a:p>
            <a:r>
              <a:rPr lang="en-US" sz="2000" err="1">
                <a:latin typeface="Georgia Pro"/>
                <a:ea typeface="Calibri"/>
                <a:cs typeface="Calibri"/>
              </a:rPr>
              <a:t>Taustatutkimuksen</a:t>
            </a:r>
            <a:r>
              <a:rPr lang="en-US" sz="2000">
                <a:latin typeface="Georgia Pro"/>
                <a:ea typeface="Calibri"/>
                <a:cs typeface="Calibri"/>
              </a:rPr>
              <a:t> </a:t>
            </a:r>
            <a:r>
              <a:rPr lang="en-US" sz="2000" err="1">
                <a:latin typeface="Georgia Pro"/>
                <a:ea typeface="Calibri"/>
                <a:cs typeface="Calibri"/>
              </a:rPr>
              <a:t>tekeminen</a:t>
            </a:r>
            <a:r>
              <a:rPr lang="en-US" sz="2000">
                <a:latin typeface="Georgia Pro"/>
                <a:ea typeface="Calibri"/>
                <a:cs typeface="Calibri"/>
              </a:rPr>
              <a:t> </a:t>
            </a:r>
            <a:r>
              <a:rPr lang="en-US" sz="2000" err="1">
                <a:latin typeface="Georgia Pro"/>
                <a:ea typeface="Calibri"/>
                <a:cs typeface="Calibri"/>
              </a:rPr>
              <a:t>strategian</a:t>
            </a:r>
            <a:r>
              <a:rPr lang="en-US" sz="2000">
                <a:latin typeface="Georgia Pro"/>
                <a:ea typeface="Calibri"/>
                <a:cs typeface="Calibri"/>
              </a:rPr>
              <a:t> </a:t>
            </a:r>
            <a:r>
              <a:rPr lang="en-US" sz="2000" err="1">
                <a:latin typeface="Georgia Pro"/>
                <a:ea typeface="Calibri"/>
                <a:cs typeface="Calibri"/>
              </a:rPr>
              <a:t>luomiseksi</a:t>
            </a:r>
            <a:r>
              <a:rPr lang="en-US" sz="2000">
                <a:latin typeface="Georgia Pro"/>
                <a:ea typeface="Calibri"/>
                <a:cs typeface="Calibri"/>
              </a:rPr>
              <a:t> (</a:t>
            </a:r>
            <a:r>
              <a:rPr lang="en-US" sz="2000" err="1">
                <a:latin typeface="Georgia Pro"/>
                <a:ea typeface="Calibri"/>
                <a:cs typeface="Calibri"/>
              </a:rPr>
              <a:t>esim</a:t>
            </a:r>
            <a:r>
              <a:rPr lang="en-US" sz="2000">
                <a:latin typeface="Georgia Pro"/>
                <a:ea typeface="Calibri"/>
                <a:cs typeface="Calibri"/>
              </a:rPr>
              <a:t>. </a:t>
            </a:r>
            <a:r>
              <a:rPr lang="en-US" sz="2000" err="1">
                <a:latin typeface="Georgia Pro"/>
                <a:ea typeface="Calibri"/>
                <a:cs typeface="Calibri"/>
              </a:rPr>
              <a:t>aiemmin</a:t>
            </a:r>
            <a:r>
              <a:rPr lang="en-US" sz="2000">
                <a:latin typeface="Georgia Pro"/>
                <a:ea typeface="Calibri"/>
                <a:cs typeface="Calibri"/>
              </a:rPr>
              <a:t> </a:t>
            </a:r>
            <a:r>
              <a:rPr lang="en-US" sz="2000" err="1">
                <a:latin typeface="Georgia Pro"/>
                <a:ea typeface="Calibri"/>
                <a:cs typeface="Calibri"/>
              </a:rPr>
              <a:t>tietyissä</a:t>
            </a:r>
            <a:r>
              <a:rPr lang="en-US" sz="2000">
                <a:latin typeface="Georgia Pro"/>
                <a:ea typeface="Calibri"/>
                <a:cs typeface="Calibri"/>
              </a:rPr>
              <a:t> </a:t>
            </a:r>
            <a:r>
              <a:rPr lang="en-US" sz="2000" err="1">
                <a:latin typeface="Georgia Pro"/>
                <a:ea typeface="Calibri"/>
                <a:cs typeface="Calibri"/>
              </a:rPr>
              <a:t>tehtävissä</a:t>
            </a:r>
            <a:r>
              <a:rPr lang="en-US" sz="2000">
                <a:latin typeface="Georgia Pro"/>
                <a:ea typeface="Calibri"/>
                <a:cs typeface="Calibri"/>
              </a:rPr>
              <a:t> </a:t>
            </a:r>
            <a:r>
              <a:rPr lang="en-US" sz="2000" err="1">
                <a:latin typeface="Georgia Pro"/>
                <a:ea typeface="Calibri"/>
                <a:cs typeface="Calibri"/>
              </a:rPr>
              <a:t>toimineiden</a:t>
            </a:r>
            <a:r>
              <a:rPr lang="en-US" sz="2000">
                <a:latin typeface="Georgia Pro"/>
                <a:ea typeface="Calibri"/>
                <a:cs typeface="Calibri"/>
              </a:rPr>
              <a:t> </a:t>
            </a:r>
            <a:r>
              <a:rPr lang="en-US" sz="2000" err="1">
                <a:latin typeface="Georgia Pro"/>
                <a:ea typeface="Calibri"/>
                <a:cs typeface="Calibri"/>
              </a:rPr>
              <a:t>ihmisten</a:t>
            </a:r>
            <a:r>
              <a:rPr lang="en-US" sz="2000">
                <a:latin typeface="Georgia Pro"/>
                <a:ea typeface="Calibri"/>
                <a:cs typeface="Calibri"/>
              </a:rPr>
              <a:t> </a:t>
            </a:r>
            <a:r>
              <a:rPr lang="en-US" sz="2000" err="1">
                <a:latin typeface="Georgia Pro"/>
                <a:ea typeface="Calibri"/>
                <a:cs typeface="Calibri"/>
              </a:rPr>
              <a:t>haastatteleminen</a:t>
            </a:r>
            <a:r>
              <a:rPr lang="en-US" sz="2000">
                <a:latin typeface="Georgia Pro"/>
                <a:ea typeface="Calibri"/>
                <a:cs typeface="Calibri"/>
              </a:rPr>
              <a:t> </a:t>
            </a:r>
            <a:r>
              <a:rPr lang="en-US" sz="2000" err="1">
                <a:latin typeface="Georgia Pro"/>
                <a:ea typeface="Calibri"/>
                <a:cs typeface="Calibri"/>
              </a:rPr>
              <a:t>käytännön</a:t>
            </a:r>
            <a:r>
              <a:rPr lang="en-US" sz="2000">
                <a:latin typeface="Georgia Pro"/>
                <a:ea typeface="Calibri"/>
                <a:cs typeface="Calibri"/>
              </a:rPr>
              <a:t> </a:t>
            </a:r>
            <a:r>
              <a:rPr lang="en-US" sz="2000" err="1">
                <a:latin typeface="Georgia Pro"/>
                <a:ea typeface="Calibri"/>
                <a:cs typeface="Calibri"/>
              </a:rPr>
              <a:t>kokemuksen</a:t>
            </a:r>
            <a:r>
              <a:rPr lang="en-US" sz="2000">
                <a:latin typeface="Georgia Pro"/>
                <a:ea typeface="Calibri"/>
                <a:cs typeface="Calibri"/>
              </a:rPr>
              <a:t> </a:t>
            </a:r>
            <a:r>
              <a:rPr lang="en-US" sz="2000" err="1">
                <a:latin typeface="Georgia Pro"/>
                <a:ea typeface="Calibri"/>
                <a:cs typeface="Calibri"/>
              </a:rPr>
              <a:t>keräämiseksi</a:t>
            </a:r>
            <a:r>
              <a:rPr lang="en-US" sz="2000">
                <a:latin typeface="Georgia Pro"/>
                <a:ea typeface="Calibri"/>
                <a:cs typeface="Calibri"/>
              </a:rPr>
              <a:t> + </a:t>
            </a:r>
            <a:r>
              <a:rPr lang="en-US" sz="2000" err="1">
                <a:latin typeface="Georgia Pro"/>
                <a:ea typeface="Calibri"/>
                <a:cs typeface="Calibri"/>
              </a:rPr>
              <a:t>tämän</a:t>
            </a:r>
            <a:r>
              <a:rPr lang="en-US" sz="2000">
                <a:latin typeface="Georgia Pro"/>
                <a:ea typeface="Calibri"/>
                <a:cs typeface="Calibri"/>
              </a:rPr>
              <a:t> </a:t>
            </a:r>
            <a:r>
              <a:rPr lang="en-US" sz="2000" err="1">
                <a:latin typeface="Georgia Pro"/>
                <a:ea typeface="Calibri"/>
                <a:cs typeface="Calibri"/>
              </a:rPr>
              <a:t>aineiston</a:t>
            </a:r>
            <a:r>
              <a:rPr lang="en-US" sz="2000">
                <a:latin typeface="Georgia Pro"/>
                <a:ea typeface="Calibri"/>
                <a:cs typeface="Calibri"/>
              </a:rPr>
              <a:t> </a:t>
            </a:r>
            <a:r>
              <a:rPr lang="en-US" sz="2000" err="1">
                <a:latin typeface="Georgia Pro"/>
                <a:ea typeface="Calibri"/>
                <a:cs typeface="Calibri"/>
              </a:rPr>
              <a:t>systematisoiminen</a:t>
            </a:r>
            <a:r>
              <a:rPr lang="en-US" sz="2000">
                <a:latin typeface="Georgia Pro"/>
                <a:ea typeface="Calibri"/>
                <a:cs typeface="Calibri"/>
              </a:rPr>
              <a:t>)</a:t>
            </a:r>
          </a:p>
          <a:p>
            <a:r>
              <a:rPr lang="en-US" sz="2000" err="1">
                <a:latin typeface="Georgia Pro"/>
                <a:ea typeface="Calibri"/>
                <a:cs typeface="Calibri"/>
              </a:rPr>
              <a:t>Empiirisen</a:t>
            </a:r>
            <a:r>
              <a:rPr lang="en-US" sz="2000">
                <a:latin typeface="Georgia Pro"/>
                <a:ea typeface="Calibri"/>
                <a:cs typeface="Calibri"/>
              </a:rPr>
              <a:t> </a:t>
            </a:r>
            <a:r>
              <a:rPr lang="en-US" sz="2000" err="1">
                <a:latin typeface="Georgia Pro"/>
                <a:ea typeface="Calibri"/>
                <a:cs typeface="Calibri"/>
              </a:rPr>
              <a:t>aineiston</a:t>
            </a:r>
            <a:r>
              <a:rPr lang="en-US" sz="2000">
                <a:latin typeface="Georgia Pro"/>
                <a:ea typeface="Calibri"/>
                <a:cs typeface="Calibri"/>
              </a:rPr>
              <a:t> </a:t>
            </a:r>
            <a:r>
              <a:rPr lang="en-US" sz="2000" err="1">
                <a:latin typeface="Georgia Pro"/>
                <a:ea typeface="Calibri"/>
                <a:cs typeface="Calibri"/>
              </a:rPr>
              <a:t>tulosten</a:t>
            </a:r>
            <a:r>
              <a:rPr lang="en-US" sz="2000">
                <a:latin typeface="Georgia Pro"/>
                <a:ea typeface="Calibri"/>
                <a:cs typeface="Calibri"/>
              </a:rPr>
              <a:t> </a:t>
            </a:r>
            <a:r>
              <a:rPr lang="en-US" sz="2000" err="1">
                <a:latin typeface="Georgia Pro"/>
                <a:ea typeface="Calibri"/>
                <a:cs typeface="Calibri"/>
              </a:rPr>
              <a:t>selkeä</a:t>
            </a:r>
            <a:r>
              <a:rPr lang="en-US" sz="2000">
                <a:latin typeface="Georgia Pro"/>
                <a:ea typeface="Calibri"/>
                <a:cs typeface="Calibri"/>
              </a:rPr>
              <a:t> </a:t>
            </a:r>
            <a:r>
              <a:rPr lang="en-US" sz="2000" err="1">
                <a:latin typeface="Georgia Pro"/>
                <a:ea typeface="Calibri"/>
                <a:cs typeface="Calibri"/>
              </a:rPr>
              <a:t>esittäminen</a:t>
            </a:r>
            <a:r>
              <a:rPr lang="en-US" sz="2000">
                <a:latin typeface="Georgia Pro"/>
                <a:ea typeface="Calibri"/>
                <a:cs typeface="Calibri"/>
              </a:rPr>
              <a:t> </a:t>
            </a:r>
            <a:r>
              <a:rPr lang="en-US" sz="2000" err="1">
                <a:latin typeface="Georgia Pro"/>
                <a:ea typeface="Calibri"/>
                <a:cs typeface="Calibri"/>
              </a:rPr>
              <a:t>päätöksenteon</a:t>
            </a:r>
            <a:r>
              <a:rPr lang="en-US" sz="2000">
                <a:latin typeface="Georgia Pro"/>
                <a:ea typeface="Calibri"/>
                <a:cs typeface="Calibri"/>
              </a:rPr>
              <a:t> </a:t>
            </a:r>
            <a:r>
              <a:rPr lang="en-US" sz="2000" err="1">
                <a:latin typeface="Georgia Pro"/>
                <a:ea typeface="Calibri"/>
                <a:cs typeface="Calibri"/>
              </a:rPr>
              <a:t>tukena</a:t>
            </a:r>
            <a:r>
              <a:rPr lang="en-US" sz="2000">
                <a:latin typeface="Georgia Pro"/>
                <a:ea typeface="Calibri"/>
                <a:cs typeface="Calibri"/>
              </a:rPr>
              <a:t> </a:t>
            </a:r>
            <a:r>
              <a:rPr lang="en-US" sz="2000" err="1">
                <a:latin typeface="Georgia Pro"/>
                <a:ea typeface="Calibri"/>
                <a:cs typeface="Calibri"/>
              </a:rPr>
              <a:t>kaupallisessa</a:t>
            </a:r>
            <a:r>
              <a:rPr lang="en-US" sz="2000">
                <a:latin typeface="Georgia Pro"/>
                <a:ea typeface="Calibri"/>
                <a:cs typeface="Calibri"/>
              </a:rPr>
              <a:t> </a:t>
            </a:r>
            <a:r>
              <a:rPr lang="en-US" sz="2000" err="1">
                <a:latin typeface="Georgia Pro"/>
                <a:ea typeface="Calibri"/>
                <a:cs typeface="Calibri"/>
              </a:rPr>
              <a:t>yhteydessä</a:t>
            </a:r>
            <a:r>
              <a:rPr lang="en-US" sz="2000">
                <a:latin typeface="Georgia Pro"/>
                <a:ea typeface="Calibri"/>
                <a:cs typeface="Calibri"/>
              </a:rPr>
              <a:t> ja </a:t>
            </a:r>
            <a:r>
              <a:rPr lang="en-US" sz="2000" err="1">
                <a:latin typeface="Georgia Pro"/>
                <a:ea typeface="Calibri"/>
                <a:cs typeface="Calibri"/>
              </a:rPr>
              <a:t>yhteiskuntapoliittisen</a:t>
            </a:r>
            <a:r>
              <a:rPr lang="en-US" sz="2000">
                <a:latin typeface="Georgia Pro"/>
                <a:ea typeface="Calibri"/>
                <a:cs typeface="Calibri"/>
              </a:rPr>
              <a:t> </a:t>
            </a:r>
            <a:r>
              <a:rPr lang="en-US" sz="2000" err="1">
                <a:latin typeface="Georgia Pro"/>
                <a:ea typeface="Calibri"/>
                <a:cs typeface="Calibri"/>
              </a:rPr>
              <a:t>päätöksenteon</a:t>
            </a:r>
            <a:r>
              <a:rPr lang="en-US" sz="2000">
                <a:latin typeface="Georgia Pro"/>
                <a:ea typeface="Calibri"/>
                <a:cs typeface="Calibri"/>
              </a:rPr>
              <a:t> </a:t>
            </a:r>
            <a:r>
              <a:rPr lang="en-US" sz="2000" err="1">
                <a:latin typeface="Georgia Pro"/>
                <a:ea typeface="Calibri"/>
                <a:cs typeface="Calibri"/>
              </a:rPr>
              <a:t>yhteydessä</a:t>
            </a:r>
            <a:r>
              <a:rPr lang="en-US" sz="2000">
                <a:latin typeface="Georgia Pro"/>
                <a:ea typeface="Calibri"/>
                <a:cs typeface="Calibri"/>
              </a:rPr>
              <a:t> (</a:t>
            </a:r>
            <a:r>
              <a:rPr lang="en-US" sz="2000" err="1">
                <a:latin typeface="Georgia Pro"/>
                <a:ea typeface="Calibri"/>
                <a:cs typeface="Calibri"/>
              </a:rPr>
              <a:t>sekä</a:t>
            </a:r>
            <a:r>
              <a:rPr lang="en-US" sz="2000">
                <a:latin typeface="Georgia Pro"/>
                <a:ea typeface="Calibri"/>
                <a:cs typeface="Calibri"/>
              </a:rPr>
              <a:t> </a:t>
            </a:r>
            <a:r>
              <a:rPr lang="en-US" sz="2000" err="1">
                <a:latin typeface="Georgia Pro"/>
                <a:ea typeface="Calibri"/>
                <a:cs typeface="Calibri"/>
              </a:rPr>
              <a:t>laadullinen</a:t>
            </a:r>
            <a:r>
              <a:rPr lang="en-US" sz="2000">
                <a:latin typeface="Georgia Pro"/>
                <a:ea typeface="Calibri"/>
                <a:cs typeface="Calibri"/>
              </a:rPr>
              <a:t> </a:t>
            </a:r>
            <a:r>
              <a:rPr lang="en-US" sz="2000" err="1">
                <a:latin typeface="Georgia Pro"/>
                <a:ea typeface="Calibri"/>
                <a:cs typeface="Calibri"/>
              </a:rPr>
              <a:t>että</a:t>
            </a:r>
            <a:r>
              <a:rPr lang="en-US" sz="2000">
                <a:latin typeface="Georgia Pro"/>
                <a:ea typeface="Calibri"/>
                <a:cs typeface="Calibri"/>
              </a:rPr>
              <a:t> </a:t>
            </a:r>
            <a:r>
              <a:rPr lang="en-US" sz="2000" err="1">
                <a:latin typeface="Georgia Pro"/>
                <a:ea typeface="Calibri"/>
                <a:cs typeface="Calibri"/>
              </a:rPr>
              <a:t>määrällinen</a:t>
            </a:r>
            <a:r>
              <a:rPr lang="en-US" sz="2000">
                <a:latin typeface="Georgia Pro"/>
                <a:ea typeface="Calibri"/>
                <a:cs typeface="Calibri"/>
              </a:rPr>
              <a:t> </a:t>
            </a:r>
            <a:r>
              <a:rPr lang="en-US" sz="2000" err="1">
                <a:latin typeface="Georgia Pro"/>
                <a:ea typeface="Calibri"/>
                <a:cs typeface="Calibri"/>
              </a:rPr>
              <a:t>aineisto</a:t>
            </a:r>
            <a:r>
              <a:rPr lang="en-US" sz="2000">
                <a:latin typeface="Georgia Pro"/>
                <a:ea typeface="Calibri"/>
                <a:cs typeface="Calibri"/>
              </a:rPr>
              <a:t>) </a:t>
            </a:r>
          </a:p>
          <a:p>
            <a:r>
              <a:rPr lang="en-US" sz="2000" err="1">
                <a:latin typeface="Georgia Pro"/>
                <a:ea typeface="Calibri"/>
                <a:cs typeface="Calibri"/>
              </a:rPr>
              <a:t>Erilaisten</a:t>
            </a:r>
            <a:r>
              <a:rPr lang="en-US" sz="2000">
                <a:latin typeface="Georgia Pro"/>
                <a:ea typeface="Calibri"/>
                <a:cs typeface="Calibri"/>
              </a:rPr>
              <a:t> </a:t>
            </a:r>
            <a:r>
              <a:rPr lang="en-US" sz="2000" err="1">
                <a:latin typeface="Georgia Pro"/>
                <a:ea typeface="Calibri"/>
                <a:cs typeface="Calibri"/>
              </a:rPr>
              <a:t>tietoväitteiden</a:t>
            </a:r>
            <a:r>
              <a:rPr lang="en-US" sz="2000">
                <a:latin typeface="Georgia Pro"/>
                <a:ea typeface="Calibri"/>
                <a:cs typeface="Calibri"/>
              </a:rPr>
              <a:t> </a:t>
            </a:r>
            <a:r>
              <a:rPr lang="en-US" sz="2000" err="1">
                <a:latin typeface="Georgia Pro"/>
                <a:ea typeface="Calibri"/>
                <a:cs typeface="Calibri"/>
              </a:rPr>
              <a:t>arviointi</a:t>
            </a:r>
            <a:r>
              <a:rPr lang="en-US" sz="2000">
                <a:latin typeface="Georgia Pro"/>
                <a:ea typeface="Calibri"/>
                <a:cs typeface="Calibri"/>
              </a:rPr>
              <a:t> </a:t>
            </a:r>
            <a:r>
              <a:rPr lang="en-US" sz="2000" err="1">
                <a:latin typeface="Georgia Pro"/>
                <a:ea typeface="Calibri"/>
                <a:cs typeface="Calibri"/>
              </a:rPr>
              <a:t>mediassa</a:t>
            </a:r>
            <a:r>
              <a:rPr lang="en-US" sz="2000">
                <a:latin typeface="Georgia Pro"/>
                <a:ea typeface="Calibri"/>
                <a:cs typeface="Calibri"/>
              </a:rPr>
              <a:t>, </a:t>
            </a:r>
            <a:r>
              <a:rPr lang="en-US" sz="2000" err="1">
                <a:latin typeface="Georgia Pro"/>
                <a:ea typeface="Calibri"/>
                <a:cs typeface="Calibri"/>
              </a:rPr>
              <a:t>ihmisten</a:t>
            </a:r>
            <a:r>
              <a:rPr lang="en-US" sz="2000">
                <a:latin typeface="Georgia Pro"/>
                <a:ea typeface="Calibri"/>
                <a:cs typeface="Calibri"/>
              </a:rPr>
              <a:t> </a:t>
            </a:r>
            <a:r>
              <a:rPr lang="en-US" sz="2000" err="1">
                <a:latin typeface="Georgia Pro"/>
                <a:ea typeface="Calibri"/>
                <a:cs typeface="Calibri"/>
              </a:rPr>
              <a:t>välisessä</a:t>
            </a:r>
            <a:r>
              <a:rPr lang="en-US" sz="2000">
                <a:latin typeface="Georgia Pro"/>
                <a:ea typeface="Calibri"/>
                <a:cs typeface="Calibri"/>
              </a:rPr>
              <a:t> </a:t>
            </a:r>
            <a:r>
              <a:rPr lang="en-US" sz="2000" err="1">
                <a:latin typeface="Georgia Pro"/>
                <a:ea typeface="Calibri"/>
                <a:cs typeface="Calibri"/>
              </a:rPr>
              <a:t>vuorovaikutuksessa</a:t>
            </a:r>
            <a:r>
              <a:rPr lang="en-US" sz="2000">
                <a:latin typeface="Georgia Pro"/>
                <a:ea typeface="Calibri"/>
                <a:cs typeface="Calibri"/>
              </a:rPr>
              <a:t>, </a:t>
            </a:r>
            <a:r>
              <a:rPr lang="en-US" sz="2000" err="1">
                <a:latin typeface="Georgia Pro"/>
                <a:ea typeface="Calibri"/>
                <a:cs typeface="Calibri"/>
              </a:rPr>
              <a:t>politiikassa</a:t>
            </a:r>
            <a:r>
              <a:rPr lang="en-US" sz="2000">
                <a:latin typeface="Georgia Pro"/>
                <a:ea typeface="Calibri"/>
                <a:cs typeface="Calibri"/>
              </a:rPr>
              <a:t>, </a:t>
            </a:r>
            <a:r>
              <a:rPr lang="en-US" sz="2000" err="1">
                <a:latin typeface="Georgia Pro"/>
                <a:ea typeface="Calibri"/>
                <a:cs typeface="Calibri"/>
              </a:rPr>
              <a:t>markkinoinnissa</a:t>
            </a:r>
            <a:r>
              <a:rPr lang="en-US" sz="2000">
                <a:latin typeface="Georgia Pro"/>
                <a:ea typeface="Calibri"/>
                <a:cs typeface="Calibri"/>
              </a:rPr>
              <a:t>, </a:t>
            </a:r>
            <a:r>
              <a:rPr lang="en-US" sz="2000" err="1">
                <a:latin typeface="Georgia Pro"/>
                <a:ea typeface="Calibri"/>
                <a:cs typeface="Calibri"/>
              </a:rPr>
              <a:t>terveysvaikuttamisessa</a:t>
            </a:r>
            <a:r>
              <a:rPr lang="en-US" sz="2000">
                <a:latin typeface="Georgia Pro"/>
                <a:ea typeface="Calibri"/>
                <a:cs typeface="Calibri"/>
              </a:rPr>
              <a:t> </a:t>
            </a:r>
            <a:r>
              <a:rPr lang="en-US" sz="2000" err="1">
                <a:latin typeface="Georgia Pro"/>
                <a:ea typeface="Calibri"/>
                <a:cs typeface="Calibri"/>
              </a:rPr>
              <a:t>jne</a:t>
            </a:r>
            <a:r>
              <a:rPr lang="en-US" sz="2000">
                <a:latin typeface="Georgia Pro"/>
                <a:ea typeface="Calibri"/>
                <a:cs typeface="Calibri"/>
              </a:rPr>
              <a:t>. </a:t>
            </a:r>
          </a:p>
        </p:txBody>
      </p:sp>
    </p:spTree>
    <p:extLst>
      <p:ext uri="{BB962C8B-B14F-4D97-AF65-F5344CB8AC3E}">
        <p14:creationId xmlns:p14="http://schemas.microsoft.com/office/powerpoint/2010/main" val="19173460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3</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Luento 6</vt:lpstr>
      <vt:lpstr>Lopputyö palautettava jo 19.4</vt:lpstr>
      <vt:lpstr>PowerPoint Presentation</vt:lpstr>
      <vt:lpstr>Puuttuvat palautukset ja poissaolot korvaavat tehtävät</vt:lpstr>
      <vt:lpstr>PowerPoint Presentation</vt:lpstr>
      <vt:lpstr>p-arvon historiaa</vt:lpstr>
      <vt:lpstr>PowerPoint Presentation</vt:lpstr>
      <vt:lpstr>Tämän kurssin käytännön merkitys</vt:lpstr>
      <vt:lpstr>Skenaarioita, joissa tästä kurssista voi olla hyötyä yliopiston ulkopuolella</vt:lpstr>
      <vt:lpstr>Miten lähestyisit tätä aihetta?</vt:lpstr>
      <vt:lpstr>Tutkimustulosten yhteenveto </vt:lpstr>
      <vt:lpstr>Miten laadullisia tutkimustuloksia syntetisoidaan tutkimuskysymyksen suhteen?</vt:lpstr>
      <vt:lpstr>Määrällisen osion yhdistäminen laadulliseen synteesiin</vt:lpstr>
      <vt:lpstr>Myös ns. nollatulosten esitteleminen on arvokasta</vt:lpstr>
      <vt:lpstr>Kaksi esimerkkiä, miten lähestyä laadullisen synteesin ja määrällisen tuloksen suhdetta</vt:lpstr>
      <vt:lpstr>Tiedoksi: on myös muita tapoja yhdistää laadullisia ja määrällisiä tuloksia </vt:lpstr>
      <vt:lpstr>Otoskoon rajoitteet</vt:lpstr>
      <vt:lpstr>Tutkimustulosten raportointi</vt:lpstr>
      <vt:lpstr>Luotettavuus, validiteetti, läpinäkyvyys</vt:lpstr>
      <vt:lpstr>Tieteenfilosofisempia lähestymistapoja - luotettavuus, validiteetti, läpinäkyvyys</vt:lpstr>
      <vt:lpstr>Esimerkki positionaalisuudesta: tilastotieteen historia ja kehitys 1800 ja 1900 luvun vaihteessa</vt:lpstr>
      <vt:lpstr>PowerPoint Presentation</vt:lpstr>
      <vt:lpstr>Esimerkkejä positionaalisuudesta käytännössä nykyään </vt:lpstr>
      <vt:lpstr>Esimerkkejä positionaalisuudesta käytännössä nykyään </vt:lpstr>
      <vt:lpstr>Kyselytutkimuksen rajoitteet </vt:lpstr>
      <vt:lpstr>Menetelmien rajoitteet ja läpinäkyvyys</vt:lpstr>
      <vt:lpstr>PowerPoint Presentation</vt:lpstr>
      <vt:lpstr>Laadullisen tutkimuksen rajoitteita ja laadullisen tutkimuksen ero määrälliseen</vt:lpstr>
      <vt:lpstr>PowerPoint Presentation</vt:lpstr>
      <vt:lpstr>Kurssilla opitut metataidot</vt:lpstr>
      <vt:lpstr>Tutkimustulosten esitteleminen </vt:lpstr>
      <vt:lpstr>Lopputyön ohjeet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50</cp:revision>
  <dcterms:created xsi:type="dcterms:W3CDTF">2024-03-20T17:10:27Z</dcterms:created>
  <dcterms:modified xsi:type="dcterms:W3CDTF">2024-03-27T13:12:21Z</dcterms:modified>
</cp:coreProperties>
</file>