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1574682" y="1165232"/>
            <a:ext cx="1715280" cy="2652648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0" name="01"/>
          <p:cNvSpPr txBox="1"/>
          <p:nvPr/>
        </p:nvSpPr>
        <p:spPr>
          <a:xfrm>
            <a:off x="1978779" y="2457364"/>
            <a:ext cx="907086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51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121" name="Lecture"/>
          <p:cNvSpPr txBox="1"/>
          <p:nvPr/>
        </p:nvSpPr>
        <p:spPr>
          <a:xfrm>
            <a:off x="1695086" y="1626441"/>
            <a:ext cx="147447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5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Lecture</a:t>
            </a:r>
          </a:p>
        </p:txBody>
      </p:sp>
      <p:sp>
        <p:nvSpPr>
          <p:cNvPr id="122" name="Line"/>
          <p:cNvSpPr/>
          <p:nvPr/>
        </p:nvSpPr>
        <p:spPr>
          <a:xfrm>
            <a:off x="1779377" y="2365753"/>
            <a:ext cx="130589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3" name="Web development recap"/>
          <p:cNvSpPr txBox="1"/>
          <p:nvPr/>
        </p:nvSpPr>
        <p:spPr>
          <a:xfrm>
            <a:off x="1476486" y="5073650"/>
            <a:ext cx="843854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51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Web development recap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#myId{…"/>
          <p:cNvSpPr txBox="1"/>
          <p:nvPr/>
        </p:nvSpPr>
        <p:spPr>
          <a:xfrm>
            <a:off x="2463498" y="2666999"/>
            <a:ext cx="9693012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#myId{</a:t>
            </a:r>
          </a:p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    height : 100px;</a:t>
            </a:r>
          </a:p>
          <a:p>
            <a:pPr lvl="4"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  width : 100px;</a:t>
            </a:r>
          </a:p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"/>
          <p:cNvGrpSpPr/>
          <p:nvPr/>
        </p:nvGrpSpPr>
        <p:grpSpPr>
          <a:xfrm>
            <a:off x="2830558" y="2467752"/>
            <a:ext cx="8653071" cy="1456548"/>
            <a:chOff x="26740" y="200659"/>
            <a:chExt cx="8653069" cy="1456546"/>
          </a:xfrm>
        </p:grpSpPr>
        <p:sp>
          <p:nvSpPr>
            <p:cNvPr id="150" name="Rectangle"/>
            <p:cNvSpPr/>
            <p:nvPr/>
          </p:nvSpPr>
          <p:spPr>
            <a:xfrm>
              <a:off x="26740" y="387206"/>
              <a:ext cx="8653071" cy="1270001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5"/>
                <a:alpha val="2016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1" name="Attribute"/>
            <p:cNvSpPr/>
            <p:nvPr/>
          </p:nvSpPr>
          <p:spPr>
            <a:xfrm>
              <a:off x="689457" y="20065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>
                  <a:solidFill>
                    <a:schemeClr val="accent4">
                      <a:hueOff val="-461056"/>
                      <a:satOff val="4338"/>
                      <a:lumOff val="-10225"/>
                    </a:schemeClr>
                  </a:solidFill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pPr/>
              <a:r>
                <a:t>Attribute</a:t>
              </a:r>
            </a:p>
          </p:txBody>
        </p:sp>
      </p:grpSp>
      <p:sp>
        <p:nvSpPr>
          <p:cNvPr id="153" name="&lt;div style=&quot;width:100px&quot;&gt;…"/>
          <p:cNvSpPr txBox="1"/>
          <p:nvPr/>
        </p:nvSpPr>
        <p:spPr>
          <a:xfrm>
            <a:off x="812498" y="2666999"/>
            <a:ext cx="12048403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&lt;div 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style</a:t>
            </a:r>
            <a:r>
              <a:t>="width:100px"&gt;</a:t>
            </a:r>
          </a:p>
          <a:p>
            <a:pPr lvl="6"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&lt;h1&gt; Title &lt;</a:t>
            </a:r>
            <a:r>
              <a:rPr sz="100"/>
              <a:t> </a:t>
            </a:r>
            <a:r>
              <a:t>/h1&gt;</a:t>
            </a:r>
          </a:p>
          <a:p>
            <a:pPr lvl="6"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&lt;p&gt; hello &lt;</a:t>
            </a:r>
            <a:r>
              <a:rPr sz="100"/>
              <a:t> </a:t>
            </a:r>
            <a:r>
              <a:t>/p&gt;</a:t>
            </a:r>
          </a:p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</a:t>
            </a:r>
            <a:r>
              <a:rPr sz="100"/>
              <a:t> </a:t>
            </a:r>
            <a:r>
              <a:t>/div&gt;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VG"/>
          <p:cNvSpPr txBox="1"/>
          <p:nvPr/>
        </p:nvSpPr>
        <p:spPr>
          <a:xfrm>
            <a:off x="5850661" y="4349750"/>
            <a:ext cx="1303478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51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SVG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calable Vector Graphic"/>
          <p:cNvSpPr txBox="1"/>
          <p:nvPr/>
        </p:nvSpPr>
        <p:spPr>
          <a:xfrm>
            <a:off x="1886737" y="4349750"/>
            <a:ext cx="9231326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51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Scalable Vector Graphic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&lt;svg&gt;…"/>
          <p:cNvSpPr txBox="1"/>
          <p:nvPr/>
        </p:nvSpPr>
        <p:spPr>
          <a:xfrm>
            <a:off x="1574498" y="3968750"/>
            <a:ext cx="9693012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30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&lt;svg&gt;</a:t>
            </a:r>
          </a:p>
          <a:p>
            <a:pPr lvl="6" algn="l">
              <a:defRPr b="0" sz="30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&lt;circle/</a:t>
            </a:r>
            <a:r>
              <a:rPr sz="100"/>
              <a:t> </a:t>
            </a:r>
            <a:r>
              <a:t>&gt;</a:t>
            </a:r>
          </a:p>
          <a:p>
            <a:pPr algn="l">
              <a:defRPr b="0" sz="30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</a:t>
            </a:r>
            <a:r>
              <a:rPr sz="100"/>
              <a:t> </a:t>
            </a:r>
            <a:r>
              <a:t>/svg&gt;</a:t>
            </a:r>
          </a:p>
        </p:txBody>
      </p:sp>
      <p:sp>
        <p:nvSpPr>
          <p:cNvPr id="160" name="Svg geometry is described by Attributes"/>
          <p:cNvSpPr txBox="1"/>
          <p:nvPr/>
        </p:nvSpPr>
        <p:spPr>
          <a:xfrm>
            <a:off x="1681369" y="3088640"/>
            <a:ext cx="5857647" cy="401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Svg geometry is described by </a:t>
            </a:r>
            <a:r>
              <a:rPr u="sng"/>
              <a:t>Attributes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&lt;svg&gt;…"/>
          <p:cNvSpPr txBox="1"/>
          <p:nvPr/>
        </p:nvSpPr>
        <p:spPr>
          <a:xfrm>
            <a:off x="1574498" y="3968750"/>
            <a:ext cx="9693012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30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&lt;svg&gt;</a:t>
            </a:r>
          </a:p>
          <a:p>
            <a:pPr lvl="6" algn="l">
              <a:defRPr b="0" sz="30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&lt;circle cx="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100</a:t>
            </a:r>
            <a:r>
              <a:t>" cy="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50</a:t>
            </a:r>
            <a:r>
              <a:t>" r="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10</a:t>
            </a:r>
            <a:r>
              <a:t>"/</a:t>
            </a:r>
            <a:r>
              <a:rPr sz="100"/>
              <a:t> </a:t>
            </a:r>
            <a:r>
              <a:t>&gt;</a:t>
            </a:r>
          </a:p>
          <a:p>
            <a:pPr algn="l">
              <a:defRPr b="0" sz="30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</a:t>
            </a:r>
            <a:r>
              <a:rPr sz="100"/>
              <a:t> </a:t>
            </a:r>
            <a:r>
              <a:t>/svg&gt;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&lt;svg&gt;…"/>
          <p:cNvSpPr txBox="1"/>
          <p:nvPr/>
        </p:nvSpPr>
        <p:spPr>
          <a:xfrm>
            <a:off x="481795" y="3683000"/>
            <a:ext cx="12424527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30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&lt;svg&gt;</a:t>
            </a:r>
          </a:p>
          <a:p>
            <a:pPr lvl="6" algn="l">
              <a:defRPr b="0" sz="30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&lt;circle cx="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100</a:t>
            </a:r>
            <a:r>
              <a:t>" cy="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50</a:t>
            </a:r>
            <a:r>
              <a:t>" r="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10</a:t>
            </a:r>
            <a:r>
              <a:t>"/</a:t>
            </a:r>
            <a:r>
              <a:rPr sz="100"/>
              <a:t> </a:t>
            </a:r>
            <a:r>
              <a:t>&gt;</a:t>
            </a:r>
          </a:p>
          <a:p>
            <a:pPr lvl="6" algn="l">
              <a:defRPr b="0" sz="30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&lt;rect x="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100</a:t>
            </a:r>
            <a:r>
              <a:t>" y="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50</a:t>
            </a:r>
            <a:r>
              <a:t>" width="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10</a:t>
            </a:r>
            <a:r>
              <a:t>" height="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10</a:t>
            </a:r>
            <a:r>
              <a:t>"/</a:t>
            </a:r>
            <a:r>
              <a:rPr sz="100"/>
              <a:t> </a:t>
            </a:r>
            <a:r>
              <a:t>&gt;</a:t>
            </a:r>
          </a:p>
          <a:p>
            <a:pPr algn="l">
              <a:defRPr b="0" sz="30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</a:t>
            </a:r>
            <a:r>
              <a:rPr sz="100"/>
              <a:t> </a:t>
            </a:r>
            <a:r>
              <a:t>/svg&gt;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xercise…"/>
          <p:cNvSpPr txBox="1"/>
          <p:nvPr/>
        </p:nvSpPr>
        <p:spPr>
          <a:xfrm>
            <a:off x="4265091" y="3873499"/>
            <a:ext cx="4474618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1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Exercise</a:t>
            </a:r>
          </a:p>
          <a:p>
            <a:pPr>
              <a:defRPr b="0" sz="51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Meet Smiley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0_UEtwA2ask7vQYW06.png" descr="0_UEtwA2ask7vQYW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1249" y="572189"/>
            <a:ext cx="7049375" cy="2761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logo-600x154.png" descr="logo-600x1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0" y="6022435"/>
            <a:ext cx="7620000" cy="195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W3Schools_logo.png" descr="W3Schools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95901" y="3816262"/>
            <a:ext cx="7169740" cy="1098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jd25yqv8xsf31-1.jpg" descr="jd25yqv8xsf31-1.jpg"/>
          <p:cNvPicPr>
            <a:picLocks noChangeAspect="1"/>
          </p:cNvPicPr>
          <p:nvPr/>
        </p:nvPicPr>
        <p:blipFill>
          <a:blip r:embed="rId2">
            <a:extLst/>
          </a:blip>
          <a:srcRect l="0" t="0" r="1716" b="0"/>
          <a:stretch>
            <a:fillRect/>
          </a:stretch>
        </p:blipFill>
        <p:spPr>
          <a:xfrm>
            <a:off x="3418670" y="2017452"/>
            <a:ext cx="6061621" cy="6167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iv"/>
          <p:cNvSpPr txBox="1"/>
          <p:nvPr/>
        </p:nvSpPr>
        <p:spPr>
          <a:xfrm>
            <a:off x="5699519" y="4273549"/>
            <a:ext cx="1650122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div</a:t>
            </a:r>
          </a:p>
        </p:txBody>
      </p:sp>
      <p:sp>
        <p:nvSpPr>
          <p:cNvPr id="126" name="&lt;"/>
          <p:cNvSpPr txBox="1"/>
          <p:nvPr/>
        </p:nvSpPr>
        <p:spPr>
          <a:xfrm>
            <a:off x="5375759" y="4286249"/>
            <a:ext cx="1650122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&lt;</a:t>
            </a:r>
          </a:p>
        </p:txBody>
      </p:sp>
      <p:sp>
        <p:nvSpPr>
          <p:cNvPr id="127" name="&gt;"/>
          <p:cNvSpPr txBox="1"/>
          <p:nvPr/>
        </p:nvSpPr>
        <p:spPr>
          <a:xfrm>
            <a:off x="5978919" y="4286249"/>
            <a:ext cx="1650122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&gt;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52737 0.000361" origin="layout" pathEditMode="relative">
                                      <p:cBhvr>
                                        <p:cTn id="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51205 0.002237" origin="layout" pathEditMode="relative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ine"/>
          <p:cNvSpPr/>
          <p:nvPr/>
        </p:nvSpPr>
        <p:spPr>
          <a:xfrm flipV="1">
            <a:off x="1282699" y="1881957"/>
            <a:ext cx="2" cy="598968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5" name="Line"/>
          <p:cNvSpPr/>
          <p:nvPr/>
        </p:nvSpPr>
        <p:spPr>
          <a:xfrm>
            <a:off x="1285081" y="7863830"/>
            <a:ext cx="1071929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6" name="Line"/>
          <p:cNvSpPr/>
          <p:nvPr/>
        </p:nvSpPr>
        <p:spPr>
          <a:xfrm flipV="1">
            <a:off x="1292474" y="6048551"/>
            <a:ext cx="1815675" cy="1815675"/>
          </a:xfrm>
          <a:prstGeom prst="line">
            <a:avLst/>
          </a:prstGeom>
          <a:ln w="2540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7" name="Line"/>
          <p:cNvSpPr/>
          <p:nvPr/>
        </p:nvSpPr>
        <p:spPr>
          <a:xfrm>
            <a:off x="3087850" y="6056150"/>
            <a:ext cx="2638035" cy="1"/>
          </a:xfrm>
          <a:prstGeom prst="line">
            <a:avLst/>
          </a:prstGeom>
          <a:ln w="2540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8" name="Line"/>
          <p:cNvSpPr/>
          <p:nvPr/>
        </p:nvSpPr>
        <p:spPr>
          <a:xfrm flipV="1">
            <a:off x="5725654" y="4224747"/>
            <a:ext cx="2089848" cy="1822200"/>
          </a:xfrm>
          <a:prstGeom prst="line">
            <a:avLst/>
          </a:prstGeom>
          <a:ln w="2540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Line"/>
          <p:cNvSpPr/>
          <p:nvPr/>
        </p:nvSpPr>
        <p:spPr>
          <a:xfrm>
            <a:off x="7806984" y="4216396"/>
            <a:ext cx="2371078" cy="1"/>
          </a:xfrm>
          <a:prstGeom prst="line">
            <a:avLst/>
          </a:prstGeom>
          <a:ln w="2540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Line"/>
          <p:cNvSpPr/>
          <p:nvPr/>
        </p:nvSpPr>
        <p:spPr>
          <a:xfrm flipV="1">
            <a:off x="10164930" y="2382926"/>
            <a:ext cx="1838149" cy="1838149"/>
          </a:xfrm>
          <a:prstGeom prst="line">
            <a:avLst/>
          </a:prstGeom>
          <a:ln w="2540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9" name="Connection Line"/>
          <p:cNvSpPr/>
          <p:nvPr/>
        </p:nvSpPr>
        <p:spPr>
          <a:xfrm>
            <a:off x="1289191" y="3946123"/>
            <a:ext cx="1941375" cy="3908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60" h="16484" fill="norm" stroke="1" extrusionOk="0">
                <a:moveTo>
                  <a:pt x="0" y="16484"/>
                </a:moveTo>
                <a:cubicBezTo>
                  <a:pt x="15922" y="-2610"/>
                  <a:pt x="21600" y="-5116"/>
                  <a:pt x="17034" y="8965"/>
                </a:cubicBezTo>
              </a:path>
            </a:pathLst>
          </a:custGeom>
          <a:ln w="25400">
            <a:solidFill>
              <a:schemeClr val="accent1">
                <a:lumOff val="16847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90" name="Connection Line"/>
          <p:cNvSpPr/>
          <p:nvPr/>
        </p:nvSpPr>
        <p:spPr>
          <a:xfrm>
            <a:off x="3019481" y="6034084"/>
            <a:ext cx="2711190" cy="2135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99" h="16200" fill="norm" stroke="1" extrusionOk="0">
                <a:moveTo>
                  <a:pt x="377" y="206"/>
                </a:moveTo>
                <a:cubicBezTo>
                  <a:pt x="-1701" y="21600"/>
                  <a:pt x="4806" y="21531"/>
                  <a:pt x="19899" y="0"/>
                </a:cubicBezTo>
              </a:path>
            </a:pathLst>
          </a:custGeom>
          <a:ln w="25400">
            <a:solidFill>
              <a:schemeClr val="accent1">
                <a:lumOff val="16847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91" name="Connection Line"/>
          <p:cNvSpPr/>
          <p:nvPr/>
        </p:nvSpPr>
        <p:spPr>
          <a:xfrm>
            <a:off x="5725080" y="2485238"/>
            <a:ext cx="2492747" cy="3550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808" h="16575" fill="norm" stroke="1" extrusionOk="0">
                <a:moveTo>
                  <a:pt x="0" y="16575"/>
                </a:moveTo>
                <a:cubicBezTo>
                  <a:pt x="16609" y="-2202"/>
                  <a:pt x="21600" y="-5025"/>
                  <a:pt x="14973" y="8105"/>
                </a:cubicBezTo>
              </a:path>
            </a:pathLst>
          </a:custGeom>
          <a:ln w="25400">
            <a:solidFill>
              <a:schemeClr val="accent1">
                <a:lumOff val="16847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92" name="Connection Line"/>
          <p:cNvSpPr/>
          <p:nvPr/>
        </p:nvSpPr>
        <p:spPr>
          <a:xfrm>
            <a:off x="6830803" y="4211126"/>
            <a:ext cx="3349273" cy="4443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088" h="16200" fill="norm" stroke="1" extrusionOk="0">
                <a:moveTo>
                  <a:pt x="17088" y="0"/>
                </a:moveTo>
                <a:cubicBezTo>
                  <a:pt x="-501" y="21595"/>
                  <a:pt x="-4512" y="21600"/>
                  <a:pt x="5056" y="15"/>
                </a:cubicBezTo>
              </a:path>
            </a:pathLst>
          </a:custGeom>
          <a:ln w="25400">
            <a:solidFill>
              <a:schemeClr val="accent1">
                <a:lumOff val="16847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93" name="Connection Line"/>
          <p:cNvSpPr/>
          <p:nvPr/>
        </p:nvSpPr>
        <p:spPr>
          <a:xfrm>
            <a:off x="10178781" y="751294"/>
            <a:ext cx="1984918" cy="3461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chemeClr val="accent1">
                <a:lumOff val="16847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86" name="Time (&amp; effort)"/>
          <p:cNvSpPr txBox="1"/>
          <p:nvPr/>
        </p:nvSpPr>
        <p:spPr>
          <a:xfrm>
            <a:off x="5430113" y="8079740"/>
            <a:ext cx="2144574" cy="401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Time (&amp; effort)</a:t>
            </a:r>
          </a:p>
        </p:txBody>
      </p:sp>
      <p:sp>
        <p:nvSpPr>
          <p:cNvPr id="187" name="Progress"/>
          <p:cNvSpPr txBox="1"/>
          <p:nvPr/>
        </p:nvSpPr>
        <p:spPr>
          <a:xfrm rot="16200000">
            <a:off x="220505" y="4465286"/>
            <a:ext cx="1353923" cy="40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Progress</a:t>
            </a:r>
          </a:p>
        </p:txBody>
      </p:sp>
      <p:sp>
        <p:nvSpPr>
          <p:cNvPr id="188" name="– Mood"/>
          <p:cNvSpPr txBox="1"/>
          <p:nvPr/>
        </p:nvSpPr>
        <p:spPr>
          <a:xfrm rot="16200000">
            <a:off x="309659" y="3727873"/>
            <a:ext cx="1175615" cy="40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solidFill>
                  <a:schemeClr val="accent1">
                    <a:lumOff val="16847"/>
                  </a:schemeClr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>
                <a:solidFill>
                  <a:srgbClr val="000000"/>
                </a:solidFill>
              </a:rPr>
              <a:t>– </a:t>
            </a:r>
            <a:r>
              <a:t>Mood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86 0.044488" origin="layout" pathEditMode="relative">
                                      <p:cBhvr>
                                        <p:cTn id="3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ID="10" grpId="7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2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4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"/>
                            </p:stCondLst>
                            <p:childTnLst>
                              <p:par>
                                <p:cTn id="40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4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"/>
                            </p:stCondLst>
                            <p:childTnLst>
                              <p:par>
                                <p:cTn id="44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4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4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4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0"/>
      <p:bldP build="whole" bldLvl="1" animBg="1" rev="0" advAuto="0" spid="192" grpId="11"/>
      <p:bldP build="whole" bldLvl="1" animBg="1" rev="0" advAuto="0" spid="193" grpId="12"/>
      <p:bldP build="whole" bldLvl="1" animBg="1" rev="0" advAuto="0" spid="179" grpId="4"/>
      <p:bldP build="whole" bldLvl="1" animBg="1" rev="0" advAuto="0" spid="189" grpId="8"/>
      <p:bldP build="whole" bldLvl="1" animBg="1" rev="0" advAuto="0" spid="178" grpId="3"/>
      <p:bldP build="whole" bldLvl="1" animBg="1" rev="0" advAuto="0" spid="176" grpId="1"/>
      <p:bldP build="whole" bldLvl="1" animBg="1" rev="0" advAuto="0" spid="177" grpId="2"/>
      <p:bldP build="whole" bldLvl="1" animBg="1" rev="0" advAuto="0" spid="180" grpId="5"/>
      <p:bldP build="whole" bldLvl="1" animBg="1" rev="0" advAuto="0" spid="188" grpId="7"/>
      <p:bldP build="whole" bldLvl="1" animBg="1" rev="0" advAuto="0" spid="190" grpId="9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ev Community is not only online"/>
          <p:cNvSpPr txBox="1"/>
          <p:nvPr/>
        </p:nvSpPr>
        <p:spPr>
          <a:xfrm>
            <a:off x="1968347" y="4402351"/>
            <a:ext cx="9068106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6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Dev Community is not only online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"/>
          <p:cNvSpPr/>
          <p:nvPr/>
        </p:nvSpPr>
        <p:spPr>
          <a:xfrm>
            <a:off x="-77860" y="-12733"/>
            <a:ext cx="13160519" cy="9779066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D6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8" name="Play with Geometry"/>
          <p:cNvSpPr txBox="1"/>
          <p:nvPr/>
        </p:nvSpPr>
        <p:spPr>
          <a:xfrm>
            <a:off x="758539" y="5349702"/>
            <a:ext cx="7249364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5100">
                <a:solidFill>
                  <a:srgbClr val="5E5E5E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Play with Geometry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omposition in Color 1917 – Piet Mondrian – Kröller-Müller Museum"/>
          <p:cNvSpPr txBox="1"/>
          <p:nvPr/>
        </p:nvSpPr>
        <p:spPr>
          <a:xfrm>
            <a:off x="2856170" y="8286170"/>
            <a:ext cx="729246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4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Composition in Color 1917 – Piet Mondrian – Kröller-Müller Museum </a:t>
            </a:r>
          </a:p>
        </p:txBody>
      </p:sp>
      <p:pic>
        <p:nvPicPr>
          <p:cNvPr id="201" name="pm036-piet-mondrian-kompozisyon-renk-a-1917-composition-in-color-a-1917-arthipo-kanvas-tablolar-1000x1000.jpg" descr="pm036-piet-mondrian-kompozisyon-renk-a-1917-composition-in-color-a-1917-arthipo-kanvas-tablolar-1000x10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9576" y="929214"/>
            <a:ext cx="5785648" cy="6544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cri_000000151038.jpg" descr="cri_0000001510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8583" y="743797"/>
            <a:ext cx="5107634" cy="695863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Composition in Oval with Color 1917 – Piet Mondrian – MoMA"/>
          <p:cNvSpPr txBox="1"/>
          <p:nvPr/>
        </p:nvSpPr>
        <p:spPr>
          <a:xfrm>
            <a:off x="3235248" y="8286170"/>
            <a:ext cx="6534304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4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Composition in Oval with Color 1917 – Piet Mondrian – MoMA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Burg un Sonne 1928 – Paul Klee – Private collection"/>
          <p:cNvSpPr txBox="1"/>
          <p:nvPr/>
        </p:nvSpPr>
        <p:spPr>
          <a:xfrm>
            <a:off x="3670503" y="8286170"/>
            <a:ext cx="5663794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4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Burg un Sonne 1928 – Paul Klee – Private collection</a:t>
            </a:r>
          </a:p>
        </p:txBody>
      </p:sp>
      <p:pic>
        <p:nvPicPr>
          <p:cNvPr id="207" name="klee004.jpg" descr="klee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9510" y="626100"/>
            <a:ext cx="8505780" cy="697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Vasarely Planetary Folklore Participations N° 1 1969 – Viktor Vasarely – Zurich, Editions Pyra."/>
          <p:cNvSpPr txBox="1"/>
          <p:nvPr/>
        </p:nvSpPr>
        <p:spPr>
          <a:xfrm>
            <a:off x="1222197" y="8286170"/>
            <a:ext cx="1056040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4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Vasarely Planetary Folklore Participations N° 1 1969 – Viktor Vasarely – Zurich, Editions Pyra. </a:t>
            </a:r>
          </a:p>
        </p:txBody>
      </p:sp>
      <p:pic>
        <p:nvPicPr>
          <p:cNvPr id="210" name="image-oeuvre-vasarely_planetary_folklore_participations_n_1-450-450-13061.jpg" descr="image-oeuvre-vasarely_planetary_folklore_participations_n_1-450-450-1306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4900" y="1323897"/>
            <a:ext cx="5715000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1c90e0ec731de9206da7044b8ae3f988.jpg" descr="1c90e0ec731de9206da7044b8ae3f98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9236" y="487122"/>
            <a:ext cx="5106328" cy="681146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Poster for Spacìo Arterial 2018 – Figura 4"/>
          <p:cNvSpPr txBox="1"/>
          <p:nvPr/>
        </p:nvSpPr>
        <p:spPr>
          <a:xfrm>
            <a:off x="4105757" y="8286170"/>
            <a:ext cx="47932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4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Poster for Spacìo Arterial 2018 – Figura 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536aa4d6af6d00b90367883b615f969.jpg" descr="4536aa4d6af6d00b90367883b615f96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9392" y="559219"/>
            <a:ext cx="5206016" cy="694443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uper Gradient 2017 serie – Just Patrice"/>
          <p:cNvSpPr txBox="1"/>
          <p:nvPr/>
        </p:nvSpPr>
        <p:spPr>
          <a:xfrm>
            <a:off x="4214571" y="8286170"/>
            <a:ext cx="4575658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4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Super Gradient 2017 serie – Just Patrice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1_oxq1JEAovcBq-u_7RZG06Q.png" descr="1_oxq1JEAovcBq-u_7RZG06Q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18194"/>
            <a:ext cx="13004801" cy="589426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Black Friday banner from Muzli 2019"/>
          <p:cNvSpPr txBox="1"/>
          <p:nvPr/>
        </p:nvSpPr>
        <p:spPr>
          <a:xfrm>
            <a:off x="4541012" y="8286170"/>
            <a:ext cx="392277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4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Black Friday banner from Muzli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&lt;div&gt; &lt; /div&gt;"/>
          <p:cNvSpPr txBox="1"/>
          <p:nvPr/>
        </p:nvSpPr>
        <p:spPr>
          <a:xfrm>
            <a:off x="3416318" y="4273549"/>
            <a:ext cx="6172164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&lt;div&gt; &lt;</a:t>
            </a:r>
            <a:r>
              <a:rPr sz="100"/>
              <a:t> </a:t>
            </a:r>
            <a:r>
              <a:t>/div&gt;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e943408088e3132435fbeca47d75d9d7.jpg" descr="e943408088e3132435fbeca47d75d9d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7130" y="-12742"/>
            <a:ext cx="4150540" cy="774914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ring my space wallpapers – Geometrieva"/>
          <p:cNvSpPr txBox="1"/>
          <p:nvPr/>
        </p:nvSpPr>
        <p:spPr>
          <a:xfrm>
            <a:off x="4214571" y="8286170"/>
            <a:ext cx="4575658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4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Sharing my space wallpapers – Geometrieva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tumblr_omjxv5N9wa1qzqavpo1_1280.jpg" descr="tumblr_omjxv5N9wa1qzqavpo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6" y="0"/>
            <a:ext cx="6505576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Vasarely poster design – Patrick Lindsay"/>
          <p:cNvSpPr txBox="1"/>
          <p:nvPr/>
        </p:nvSpPr>
        <p:spPr>
          <a:xfrm>
            <a:off x="4268978" y="8286170"/>
            <a:ext cx="44668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4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Vasarely poster design – Patrick Lindsay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&lt;div&gt;…"/>
          <p:cNvSpPr txBox="1"/>
          <p:nvPr/>
        </p:nvSpPr>
        <p:spPr>
          <a:xfrm>
            <a:off x="2463498" y="3206749"/>
            <a:ext cx="8077804" cy="334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&lt;div&gt;</a:t>
            </a:r>
          </a:p>
          <a:p>
            <a:pPr lvl="6"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&lt;p&gt; 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hello</a:t>
            </a:r>
            <a:r>
              <a:t> &lt;</a:t>
            </a:r>
            <a:r>
              <a:rPr sz="100"/>
              <a:t> </a:t>
            </a:r>
            <a:r>
              <a:t>/p&gt;</a:t>
            </a:r>
          </a:p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</a:t>
            </a:r>
            <a:r>
              <a:rPr sz="100"/>
              <a:t> </a:t>
            </a:r>
            <a:r>
              <a:t>/div&gt;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&lt;div&gt;…"/>
          <p:cNvSpPr txBox="1"/>
          <p:nvPr/>
        </p:nvSpPr>
        <p:spPr>
          <a:xfrm>
            <a:off x="2463498" y="2666999"/>
            <a:ext cx="9693012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&lt;div&gt;</a:t>
            </a:r>
          </a:p>
          <a:p>
            <a:pPr lvl="6"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h1</a:t>
            </a:r>
            <a:r>
              <a:t>&gt; Title &lt;</a:t>
            </a:r>
            <a:r>
              <a:rPr sz="100"/>
              <a:t> </a:t>
            </a:r>
            <a:r>
              <a:t>/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h1</a:t>
            </a:r>
            <a:r>
              <a:t>&gt;</a:t>
            </a:r>
          </a:p>
          <a:p>
            <a:pPr lvl="6"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&lt;p&gt; hello &lt;</a:t>
            </a:r>
            <a:r>
              <a:rPr sz="100"/>
              <a:t> </a:t>
            </a:r>
            <a:r>
              <a:t>/p&gt;</a:t>
            </a:r>
          </a:p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</a:t>
            </a:r>
            <a:r>
              <a:rPr sz="100"/>
              <a:t> </a:t>
            </a:r>
            <a:r>
              <a:t>/div&gt;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"/>
          <p:cNvGrpSpPr/>
          <p:nvPr/>
        </p:nvGrpSpPr>
        <p:grpSpPr>
          <a:xfrm>
            <a:off x="4454817" y="2267092"/>
            <a:ext cx="6903986" cy="1657208"/>
            <a:chOff x="0" y="0"/>
            <a:chExt cx="6903984" cy="1657206"/>
          </a:xfrm>
        </p:grpSpPr>
        <p:sp>
          <p:nvSpPr>
            <p:cNvPr id="135" name="Attribute"/>
            <p:cNvSpPr txBox="1"/>
            <p:nvPr/>
          </p:nvSpPr>
          <p:spPr>
            <a:xfrm>
              <a:off x="-1" y="-1"/>
              <a:ext cx="1378917" cy="401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>
                  <a:solidFill>
                    <a:schemeClr val="accent4">
                      <a:hueOff val="-461056"/>
                      <a:satOff val="4338"/>
                      <a:lumOff val="-10225"/>
                    </a:schemeClr>
                  </a:solidFill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pPr/>
              <a:r>
                <a:t>Attribute</a:t>
              </a:r>
            </a:p>
          </p:txBody>
        </p:sp>
        <p:sp>
          <p:nvSpPr>
            <p:cNvPr id="136" name="Rectangle"/>
            <p:cNvSpPr/>
            <p:nvPr/>
          </p:nvSpPr>
          <p:spPr>
            <a:xfrm>
              <a:off x="26740" y="387206"/>
              <a:ext cx="6877245" cy="1270001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5"/>
                <a:alpha val="2016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138" name="&lt;div class=&quot;myClass&quot;&gt;…"/>
          <p:cNvSpPr txBox="1"/>
          <p:nvPr/>
        </p:nvSpPr>
        <p:spPr>
          <a:xfrm>
            <a:off x="2463498" y="2666999"/>
            <a:ext cx="9693012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&lt;div </a:t>
            </a:r>
            <a:r>
              <a:rPr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rPr>
              <a:t>class</a:t>
            </a:r>
            <a:r>
              <a:t>="myClass"&gt;</a:t>
            </a:r>
          </a:p>
          <a:p>
            <a:pPr lvl="6"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&lt;h1&gt; Title &lt;</a:t>
            </a:r>
            <a:r>
              <a:rPr sz="100"/>
              <a:t> </a:t>
            </a:r>
            <a:r>
              <a:t>/h1&gt;</a:t>
            </a:r>
          </a:p>
          <a:p>
            <a:pPr lvl="6"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&lt;p&gt; hello &lt;</a:t>
            </a:r>
            <a:r>
              <a:rPr sz="100"/>
              <a:t> </a:t>
            </a:r>
            <a:r>
              <a:t>/p&gt;</a:t>
            </a:r>
          </a:p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&lt;</a:t>
            </a:r>
            <a:r>
              <a:rPr sz="100"/>
              <a:t> </a:t>
            </a:r>
            <a:r>
              <a:t>/div&gt;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."/>
          <p:cNvSpPr txBox="1"/>
          <p:nvPr/>
        </p:nvSpPr>
        <p:spPr>
          <a:xfrm>
            <a:off x="5677339" y="4036798"/>
            <a:ext cx="1650122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.myClassName{…"/>
          <p:cNvSpPr txBox="1"/>
          <p:nvPr/>
        </p:nvSpPr>
        <p:spPr>
          <a:xfrm>
            <a:off x="2463498" y="2666999"/>
            <a:ext cx="9693012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.myClassName{</a:t>
            </a:r>
          </a:p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    height : 100px;</a:t>
            </a:r>
          </a:p>
          <a:p>
            <a:pPr lvl="4"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  width : 100px;</a:t>
            </a:r>
          </a:p>
          <a:p>
            <a:pPr algn="l"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pPr>
            <a:r>
              <a:t>}</a:t>
            </a:r>
          </a:p>
        </p:txBody>
      </p:sp>
      <p:sp>
        <p:nvSpPr>
          <p:cNvPr id="143" name="Make sure that it is understandable…"/>
          <p:cNvSpPr txBox="1"/>
          <p:nvPr/>
        </p:nvSpPr>
        <p:spPr>
          <a:xfrm>
            <a:off x="221602" y="1723054"/>
            <a:ext cx="5173981" cy="731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Make sure that it is </a:t>
            </a:r>
            <a:r>
              <a:rPr u="sng"/>
              <a:t>understandable</a:t>
            </a:r>
            <a:r>
              <a:t> </a:t>
            </a:r>
          </a:p>
          <a:p>
            <a:pPr algn="l">
              <a:defRPr b="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and</a:t>
            </a:r>
            <a:r>
              <a:t> </a:t>
            </a:r>
            <a:r>
              <a:rPr u="sng"/>
              <a:t>easy to remember</a:t>
            </a:r>
          </a:p>
        </p:txBody>
      </p:sp>
      <p:sp>
        <p:nvSpPr>
          <p:cNvPr id="144" name="\&gt;"/>
          <p:cNvSpPr txBox="1"/>
          <p:nvPr/>
        </p:nvSpPr>
        <p:spPr>
          <a:xfrm>
            <a:off x="2503437" y="2202726"/>
            <a:ext cx="9693012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5700">
                <a:solidFill>
                  <a:srgbClr val="5E5E5E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\&gt;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  <p:bldP build="whole" bldLvl="1" animBg="1" rev="0" advAuto="0" spid="14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#"/>
          <p:cNvSpPr txBox="1"/>
          <p:nvPr/>
        </p:nvSpPr>
        <p:spPr>
          <a:xfrm>
            <a:off x="5677339" y="4286249"/>
            <a:ext cx="1650122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5700">
                <a:solidFill>
                  <a:srgbClr val="92929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pPr/>
            <a:r>
              <a:t>#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