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Shape 15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Stop and sum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302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1574682" y="1165232"/>
            <a:ext cx="1715280" cy="2652648"/>
          </a:xfrm>
          <a:prstGeom prst="rect">
            <a:avLst/>
          </a:prstGeom>
          <a:solidFill>
            <a:srgbClr val="0014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02"/>
          <p:cNvSpPr txBox="1"/>
          <p:nvPr/>
        </p:nvSpPr>
        <p:spPr>
          <a:xfrm>
            <a:off x="1978779" y="2457364"/>
            <a:ext cx="907086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5100">
                <a:solidFill>
                  <a:srgbClr val="FFFF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121" name="Lecture"/>
          <p:cNvSpPr txBox="1"/>
          <p:nvPr/>
        </p:nvSpPr>
        <p:spPr>
          <a:xfrm>
            <a:off x="1695086" y="1626441"/>
            <a:ext cx="1474471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>
                <a:solidFill>
                  <a:srgbClr val="FFFF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Lecture</a:t>
            </a:r>
          </a:p>
        </p:txBody>
      </p:sp>
      <p:sp>
        <p:nvSpPr>
          <p:cNvPr id="122" name="Line"/>
          <p:cNvSpPr/>
          <p:nvPr/>
        </p:nvSpPr>
        <p:spPr>
          <a:xfrm>
            <a:off x="1779377" y="2365753"/>
            <a:ext cx="130589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Javascript"/>
          <p:cNvSpPr txBox="1"/>
          <p:nvPr/>
        </p:nvSpPr>
        <p:spPr>
          <a:xfrm>
            <a:off x="1476486" y="5073650"/>
            <a:ext cx="4078225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51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Javascript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var myBoolean = false;"/>
          <p:cNvSpPr txBox="1"/>
          <p:nvPr/>
        </p:nvSpPr>
        <p:spPr>
          <a:xfrm>
            <a:off x="4265091" y="4273550"/>
            <a:ext cx="601355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myBoolean = </a:t>
            </a:r>
            <a:r>
              <a:t>false</a:t>
            </a:r>
            <a:r>
              <a:rPr>
                <a:solidFill>
                  <a:srgbClr val="929292"/>
                </a:solidFill>
              </a:rPr>
              <a:t>; </a:t>
            </a:r>
          </a:p>
        </p:txBody>
      </p:sp>
      <p:sp>
        <p:nvSpPr>
          <p:cNvPr id="150" name="Boolean"/>
          <p:cNvSpPr txBox="1"/>
          <p:nvPr/>
        </p:nvSpPr>
        <p:spPr>
          <a:xfrm>
            <a:off x="1064691" y="1530350"/>
            <a:ext cx="190972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Boolean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if(a &lt; b){…"/>
          <p:cNvSpPr txBox="1"/>
          <p:nvPr/>
        </p:nvSpPr>
        <p:spPr>
          <a:xfrm>
            <a:off x="2741091" y="2381250"/>
            <a:ext cx="7295999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if</a:t>
            </a:r>
            <a:r>
              <a:rPr>
                <a:solidFill>
                  <a:srgbClr val="929292"/>
                </a:solidFill>
              </a:rPr>
              <a:t>(</a:t>
            </a:r>
            <a:r>
              <a:t>a &lt; b</a:t>
            </a:r>
            <a:r>
              <a:rPr>
                <a:solidFill>
                  <a:srgbClr val="929292"/>
                </a:solidFill>
              </a:rPr>
              <a:t>){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 console.log("a is less");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</a:t>
            </a:r>
          </a:p>
        </p:txBody>
      </p:sp>
      <p:sp>
        <p:nvSpPr>
          <p:cNvPr id="155" name="else if(a &gt; b){…"/>
          <p:cNvSpPr txBox="1"/>
          <p:nvPr/>
        </p:nvSpPr>
        <p:spPr>
          <a:xfrm>
            <a:off x="2726156" y="3618345"/>
            <a:ext cx="7295999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</a:t>
            </a:r>
            <a:r>
              <a:rPr>
                <a:solidFill>
                  <a:srgbClr val="5E5E5E"/>
                </a:solidFill>
              </a:rPr>
              <a:t>else if</a:t>
            </a:r>
            <a:r>
              <a:rPr>
                <a:solidFill>
                  <a:srgbClr val="929292"/>
                </a:solidFill>
              </a:rPr>
              <a:t>(</a:t>
            </a:r>
            <a:r>
              <a:t>a &gt; b</a:t>
            </a:r>
            <a:r>
              <a:rPr>
                <a:solidFill>
                  <a:srgbClr val="929292"/>
                </a:solidFill>
              </a:rPr>
              <a:t>){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 console.log("a is more");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</a:t>
            </a:r>
          </a:p>
        </p:txBody>
      </p:sp>
      <p:sp>
        <p:nvSpPr>
          <p:cNvPr id="156" name="else{…"/>
          <p:cNvSpPr txBox="1"/>
          <p:nvPr/>
        </p:nvSpPr>
        <p:spPr>
          <a:xfrm>
            <a:off x="2726156" y="4839737"/>
            <a:ext cx="9604402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</a:t>
            </a:r>
            <a:r>
              <a:rPr>
                <a:solidFill>
                  <a:srgbClr val="5E5E5E"/>
                </a:solidFill>
              </a:rPr>
              <a:t>else</a:t>
            </a:r>
            <a:r>
              <a:rPr>
                <a:solidFill>
                  <a:srgbClr val="929292"/>
                </a:solidFill>
              </a:rPr>
              <a:t>{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 console.log("they must be equal");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</a:t>
            </a:r>
          </a:p>
        </p:txBody>
      </p:sp>
      <p:grpSp>
        <p:nvGrpSpPr>
          <p:cNvPr id="160" name="Group"/>
          <p:cNvGrpSpPr/>
          <p:nvPr/>
        </p:nvGrpSpPr>
        <p:grpSpPr>
          <a:xfrm>
            <a:off x="2861170" y="7778023"/>
            <a:ext cx="7568642" cy="723901"/>
            <a:chOff x="0" y="0"/>
            <a:chExt cx="7568640" cy="723900"/>
          </a:xfrm>
        </p:grpSpPr>
        <p:sp>
          <p:nvSpPr>
            <p:cNvPr id="157" name="a == b"/>
            <p:cNvSpPr txBox="1"/>
            <p:nvPr/>
          </p:nvSpPr>
          <p:spPr>
            <a:xfrm>
              <a:off x="0" y="0"/>
              <a:ext cx="1653236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a == b</a:t>
              </a:r>
            </a:p>
          </p:txBody>
        </p:sp>
        <p:sp>
          <p:nvSpPr>
            <p:cNvPr id="158" name="a != b"/>
            <p:cNvSpPr txBox="1"/>
            <p:nvPr/>
          </p:nvSpPr>
          <p:spPr>
            <a:xfrm>
              <a:off x="2893580" y="0"/>
              <a:ext cx="1653236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a != b</a:t>
              </a:r>
            </a:p>
          </p:txBody>
        </p:sp>
        <p:sp>
          <p:nvSpPr>
            <p:cNvPr id="159" name="a === b"/>
            <p:cNvSpPr txBox="1"/>
            <p:nvPr/>
          </p:nvSpPr>
          <p:spPr>
            <a:xfrm>
              <a:off x="5658916" y="0"/>
              <a:ext cx="1909726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a === b</a:t>
              </a:r>
            </a:p>
          </p:txBody>
        </p:sp>
      </p:grpSp>
      <p:grpSp>
        <p:nvGrpSpPr>
          <p:cNvPr id="163" name="Group"/>
          <p:cNvGrpSpPr/>
          <p:nvPr/>
        </p:nvGrpSpPr>
        <p:grpSpPr>
          <a:xfrm>
            <a:off x="5290017" y="8328196"/>
            <a:ext cx="2454637" cy="723901"/>
            <a:chOff x="0" y="0"/>
            <a:chExt cx="2454636" cy="723900"/>
          </a:xfrm>
        </p:grpSpPr>
        <p:sp>
          <p:nvSpPr>
            <p:cNvPr id="161" name="&amp;&amp;"/>
            <p:cNvSpPr txBox="1"/>
            <p:nvPr/>
          </p:nvSpPr>
          <p:spPr>
            <a:xfrm>
              <a:off x="0" y="69367"/>
              <a:ext cx="642367" cy="5851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0014FF"/>
                  </a:solidFill>
                </a:defRPr>
              </a:lvl1pPr>
            </a:lstStyle>
            <a:p>
              <a:pPr/>
              <a:r>
                <a:t>&amp;&amp;</a:t>
              </a:r>
            </a:p>
          </p:txBody>
        </p:sp>
        <p:sp>
          <p:nvSpPr>
            <p:cNvPr id="162" name="||"/>
            <p:cNvSpPr txBox="1"/>
            <p:nvPr/>
          </p:nvSpPr>
          <p:spPr>
            <a:xfrm>
              <a:off x="1827357" y="0"/>
              <a:ext cx="627280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||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3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3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path" nodeType="click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0662 -0.042738" origin="layout" pathEditMode="relative">
                                      <p:cBhvr>
                                        <p:cTn id="2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Class="entr" nodeType="after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3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3"/>
      <p:bldP build="whole" bldLvl="1" animBg="1" rev="0" advAuto="0" spid="155" grpId="1"/>
      <p:bldP build="whole" bldLvl="1" animBg="1" rev="0" advAuto="0" spid="163" grpId="5"/>
      <p:bldP build="whole" bldLvl="1" animBg="1" rev="0" advAuto="0" spid="156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var myArray = [1,2,3];"/>
          <p:cNvSpPr txBox="1"/>
          <p:nvPr/>
        </p:nvSpPr>
        <p:spPr>
          <a:xfrm>
            <a:off x="4265091" y="4273550"/>
            <a:ext cx="575706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myArray = [</a:t>
            </a:r>
            <a:r>
              <a:t>1</a:t>
            </a:r>
            <a:r>
              <a:rPr>
                <a:solidFill>
                  <a:srgbClr val="929292"/>
                </a:solidFill>
              </a:rPr>
              <a:t>,</a:t>
            </a:r>
            <a:r>
              <a:t>2</a:t>
            </a:r>
            <a:r>
              <a:rPr>
                <a:solidFill>
                  <a:srgbClr val="929292"/>
                </a:solidFill>
              </a:rPr>
              <a:t>,</a:t>
            </a:r>
            <a:r>
              <a:t>3</a:t>
            </a:r>
            <a:r>
              <a:rPr>
                <a:solidFill>
                  <a:srgbClr val="929292"/>
                </a:solidFill>
              </a:rPr>
              <a:t>];</a:t>
            </a:r>
          </a:p>
        </p:txBody>
      </p:sp>
      <p:sp>
        <p:nvSpPr>
          <p:cNvPr id="166" name="Array"/>
          <p:cNvSpPr txBox="1"/>
          <p:nvPr/>
        </p:nvSpPr>
        <p:spPr>
          <a:xfrm>
            <a:off x="1064691" y="1530350"/>
            <a:ext cx="139674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Array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var myArray = [1,2,3,4.0];"/>
          <p:cNvSpPr txBox="1"/>
          <p:nvPr/>
        </p:nvSpPr>
        <p:spPr>
          <a:xfrm>
            <a:off x="3376091" y="4273550"/>
            <a:ext cx="678302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myArray = [</a:t>
            </a:r>
            <a:r>
              <a:t>1</a:t>
            </a:r>
            <a:r>
              <a:rPr>
                <a:solidFill>
                  <a:srgbClr val="929292"/>
                </a:solidFill>
              </a:rPr>
              <a:t>,</a:t>
            </a:r>
            <a:r>
              <a:t>2</a:t>
            </a:r>
            <a:r>
              <a:rPr>
                <a:solidFill>
                  <a:srgbClr val="929292"/>
                </a:solidFill>
              </a:rPr>
              <a:t>,</a:t>
            </a:r>
            <a:r>
              <a:t>3</a:t>
            </a:r>
            <a:r>
              <a:rPr>
                <a:solidFill>
                  <a:srgbClr val="929292"/>
                </a:solidFill>
              </a:rPr>
              <a:t>,</a:t>
            </a:r>
            <a:r>
              <a:t>4.0</a:t>
            </a:r>
            <a:r>
              <a:rPr>
                <a:solidFill>
                  <a:srgbClr val="929292"/>
                </a:solidFill>
              </a:rPr>
              <a:t>];</a:t>
            </a:r>
          </a:p>
        </p:txBody>
      </p:sp>
      <p:sp>
        <p:nvSpPr>
          <p:cNvPr id="169" name="Array"/>
          <p:cNvSpPr txBox="1"/>
          <p:nvPr/>
        </p:nvSpPr>
        <p:spPr>
          <a:xfrm>
            <a:off x="1064691" y="1530350"/>
            <a:ext cx="139674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Array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var myArray = [1,2,3,4.0,&quot;hello&quot;];"/>
          <p:cNvSpPr txBox="1"/>
          <p:nvPr/>
        </p:nvSpPr>
        <p:spPr>
          <a:xfrm>
            <a:off x="2741091" y="4273550"/>
            <a:ext cx="883493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myArray = [</a:t>
            </a:r>
            <a:r>
              <a:t>1</a:t>
            </a:r>
            <a:r>
              <a:rPr>
                <a:solidFill>
                  <a:srgbClr val="929292"/>
                </a:solidFill>
              </a:rPr>
              <a:t>,</a:t>
            </a:r>
            <a:r>
              <a:t>2</a:t>
            </a:r>
            <a:r>
              <a:rPr>
                <a:solidFill>
                  <a:srgbClr val="929292"/>
                </a:solidFill>
              </a:rPr>
              <a:t>,</a:t>
            </a:r>
            <a:r>
              <a:t>3</a:t>
            </a:r>
            <a:r>
              <a:rPr>
                <a:solidFill>
                  <a:srgbClr val="929292"/>
                </a:solidFill>
              </a:rPr>
              <a:t>,</a:t>
            </a:r>
            <a:r>
              <a:t>4.0</a:t>
            </a:r>
            <a:r>
              <a:rPr>
                <a:solidFill>
                  <a:srgbClr val="929292"/>
                </a:solidFill>
              </a:rPr>
              <a:t>,</a:t>
            </a:r>
            <a:r>
              <a:t>"hello"</a:t>
            </a:r>
            <a:r>
              <a:rPr>
                <a:solidFill>
                  <a:srgbClr val="929292"/>
                </a:solidFill>
              </a:rPr>
              <a:t>];</a:t>
            </a:r>
          </a:p>
        </p:txBody>
      </p:sp>
      <p:sp>
        <p:nvSpPr>
          <p:cNvPr id="172" name="Array"/>
          <p:cNvSpPr txBox="1"/>
          <p:nvPr/>
        </p:nvSpPr>
        <p:spPr>
          <a:xfrm>
            <a:off x="1064691" y="1530350"/>
            <a:ext cx="139674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Array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var myArray = [1,2,3,4.0,&quot;hello&quot;];"/>
          <p:cNvSpPr txBox="1"/>
          <p:nvPr/>
        </p:nvSpPr>
        <p:spPr>
          <a:xfrm>
            <a:off x="2741091" y="4273550"/>
            <a:ext cx="883493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myArray = [</a:t>
            </a:r>
            <a:r>
              <a:t>1</a:t>
            </a:r>
            <a:r>
              <a:rPr>
                <a:solidFill>
                  <a:srgbClr val="929292"/>
                </a:solidFill>
              </a:rPr>
              <a:t>,</a:t>
            </a:r>
            <a:r>
              <a:t>2</a:t>
            </a:r>
            <a:r>
              <a:rPr>
                <a:solidFill>
                  <a:srgbClr val="929292"/>
                </a:solidFill>
              </a:rPr>
              <a:t>,</a:t>
            </a:r>
            <a:r>
              <a:t>3</a:t>
            </a:r>
            <a:r>
              <a:rPr>
                <a:solidFill>
                  <a:srgbClr val="929292"/>
                </a:solidFill>
              </a:rPr>
              <a:t>,</a:t>
            </a:r>
            <a:r>
              <a:t>4.0</a:t>
            </a:r>
            <a:r>
              <a:rPr>
                <a:solidFill>
                  <a:srgbClr val="929292"/>
                </a:solidFill>
              </a:rPr>
              <a:t>,</a:t>
            </a:r>
            <a:r>
              <a:t>"hello"</a:t>
            </a:r>
            <a:r>
              <a:rPr>
                <a:solidFill>
                  <a:srgbClr val="929292"/>
                </a:solidFill>
              </a:rPr>
              <a:t>];</a:t>
            </a:r>
          </a:p>
        </p:txBody>
      </p:sp>
      <p:sp>
        <p:nvSpPr>
          <p:cNvPr id="175" name="Array"/>
          <p:cNvSpPr txBox="1"/>
          <p:nvPr/>
        </p:nvSpPr>
        <p:spPr>
          <a:xfrm>
            <a:off x="1064691" y="1530350"/>
            <a:ext cx="139674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Array</a:t>
            </a:r>
          </a:p>
        </p:txBody>
      </p:sp>
      <p:sp>
        <p:nvSpPr>
          <p:cNvPr id="176" name="myArray[0]"/>
          <p:cNvSpPr txBox="1"/>
          <p:nvPr/>
        </p:nvSpPr>
        <p:spPr>
          <a:xfrm>
            <a:off x="2741091" y="5975350"/>
            <a:ext cx="293568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myArray[</a:t>
            </a:r>
            <a:r>
              <a:t>0</a:t>
            </a:r>
            <a:r>
              <a:rPr>
                <a:solidFill>
                  <a:srgbClr val="929292"/>
                </a:solidFill>
              </a:rPr>
              <a:t>] </a:t>
            </a:r>
          </a:p>
        </p:txBody>
      </p:sp>
      <p:grpSp>
        <p:nvGrpSpPr>
          <p:cNvPr id="179" name="Group"/>
          <p:cNvGrpSpPr/>
          <p:nvPr/>
        </p:nvGrpSpPr>
        <p:grpSpPr>
          <a:xfrm>
            <a:off x="5301005" y="6432550"/>
            <a:ext cx="681077" cy="1003301"/>
            <a:chOff x="0" y="0"/>
            <a:chExt cx="681075" cy="1003300"/>
          </a:xfrm>
        </p:grpSpPr>
        <p:sp>
          <p:nvSpPr>
            <p:cNvPr id="177" name="1"/>
            <p:cNvSpPr txBox="1"/>
            <p:nvPr/>
          </p:nvSpPr>
          <p:spPr>
            <a:xfrm>
              <a:off x="310286" y="279400"/>
              <a:ext cx="370790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178" name="\&gt;"/>
            <p:cNvSpPr txBox="1"/>
            <p:nvPr/>
          </p:nvSpPr>
          <p:spPr>
            <a:xfrm>
              <a:off x="0" y="0"/>
              <a:ext cx="370790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pPr>
              <a:r>
                <a:t>\</a:t>
              </a:r>
              <a:r>
                <a:rPr>
                  <a:solidFill>
                    <a:srgbClr val="929292"/>
                  </a:solidFill>
                </a:rPr>
                <a:t>&gt;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var myArray = [];"/>
          <p:cNvSpPr txBox="1"/>
          <p:nvPr/>
        </p:nvSpPr>
        <p:spPr>
          <a:xfrm>
            <a:off x="1554168" y="2648377"/>
            <a:ext cx="447461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myArray = [];</a:t>
            </a:r>
          </a:p>
        </p:txBody>
      </p:sp>
      <p:sp>
        <p:nvSpPr>
          <p:cNvPr id="182" name="Declare"/>
          <p:cNvSpPr txBox="1"/>
          <p:nvPr/>
        </p:nvSpPr>
        <p:spPr>
          <a:xfrm>
            <a:off x="1554168" y="1647973"/>
            <a:ext cx="1909725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Declare</a:t>
            </a:r>
          </a:p>
        </p:txBody>
      </p:sp>
      <p:grpSp>
        <p:nvGrpSpPr>
          <p:cNvPr id="185" name="Group"/>
          <p:cNvGrpSpPr/>
          <p:nvPr/>
        </p:nvGrpSpPr>
        <p:grpSpPr>
          <a:xfrm>
            <a:off x="1554168" y="4014647"/>
            <a:ext cx="4474617" cy="1724306"/>
            <a:chOff x="0" y="0"/>
            <a:chExt cx="4474616" cy="1724304"/>
          </a:xfrm>
        </p:grpSpPr>
        <p:sp>
          <p:nvSpPr>
            <p:cNvPr id="183" name="myArray[0] = 102;"/>
            <p:cNvSpPr txBox="1"/>
            <p:nvPr/>
          </p:nvSpPr>
          <p:spPr>
            <a:xfrm>
              <a:off x="0" y="1000404"/>
              <a:ext cx="4474617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pPr>
              <a:r>
                <a:rPr>
                  <a:solidFill>
                    <a:srgbClr val="929292"/>
                  </a:solidFill>
                </a:rPr>
                <a:t>myArray[</a:t>
              </a:r>
              <a:r>
                <a:t>0</a:t>
              </a:r>
              <a:r>
                <a:rPr>
                  <a:solidFill>
                    <a:srgbClr val="929292"/>
                  </a:solidFill>
                </a:rPr>
                <a:t>] = </a:t>
              </a:r>
              <a:r>
                <a:t>102</a:t>
              </a:r>
              <a:r>
                <a:rPr>
                  <a:solidFill>
                    <a:srgbClr val="929292"/>
                  </a:solidFill>
                </a:rPr>
                <a:t>;</a:t>
              </a:r>
            </a:p>
          </p:txBody>
        </p:sp>
        <p:sp>
          <p:nvSpPr>
            <p:cNvPr id="184" name="Populate"/>
            <p:cNvSpPr txBox="1"/>
            <p:nvPr/>
          </p:nvSpPr>
          <p:spPr>
            <a:xfrm>
              <a:off x="0" y="0"/>
              <a:ext cx="2166214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Populate</a:t>
              </a:r>
            </a:p>
          </p:txBody>
        </p:sp>
      </p:grpSp>
      <p:grpSp>
        <p:nvGrpSpPr>
          <p:cNvPr id="188" name="Group"/>
          <p:cNvGrpSpPr/>
          <p:nvPr/>
        </p:nvGrpSpPr>
        <p:grpSpPr>
          <a:xfrm>
            <a:off x="1554168" y="6015456"/>
            <a:ext cx="4731107" cy="1724306"/>
            <a:chOff x="0" y="0"/>
            <a:chExt cx="4731105" cy="1724304"/>
          </a:xfrm>
        </p:grpSpPr>
        <p:sp>
          <p:nvSpPr>
            <p:cNvPr id="186" name="Or"/>
            <p:cNvSpPr txBox="1"/>
            <p:nvPr/>
          </p:nvSpPr>
          <p:spPr>
            <a:xfrm>
              <a:off x="0" y="0"/>
              <a:ext cx="627279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Or</a:t>
              </a:r>
            </a:p>
          </p:txBody>
        </p:sp>
        <p:sp>
          <p:nvSpPr>
            <p:cNvPr id="187" name="myArray.push(102);"/>
            <p:cNvSpPr txBox="1"/>
            <p:nvPr/>
          </p:nvSpPr>
          <p:spPr>
            <a:xfrm>
              <a:off x="0" y="1000404"/>
              <a:ext cx="4731106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pPr>
              <a:r>
                <a:rPr>
                  <a:solidFill>
                    <a:srgbClr val="929292"/>
                  </a:solidFill>
                </a:rPr>
                <a:t>myArray.</a:t>
              </a:r>
              <a:r>
                <a:t>push</a:t>
              </a:r>
              <a:r>
                <a:rPr>
                  <a:solidFill>
                    <a:srgbClr val="929292"/>
                  </a:solidFill>
                </a:rPr>
                <a:t>(</a:t>
              </a:r>
              <a:r>
                <a:t>102</a:t>
              </a:r>
              <a:r>
                <a:rPr>
                  <a:solidFill>
                    <a:srgbClr val="929292"/>
                  </a:solidFill>
                </a:rPr>
                <a:t>);</a:t>
              </a:r>
            </a:p>
          </p:txBody>
        </p:sp>
      </p:grpSp>
      <p:sp>
        <p:nvSpPr>
          <p:cNvPr id="189" name="Fits the new value in the…"/>
          <p:cNvSpPr txBox="1"/>
          <p:nvPr/>
        </p:nvSpPr>
        <p:spPr>
          <a:xfrm>
            <a:off x="1664152" y="8016266"/>
            <a:ext cx="5166361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25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Fits the new value in the </a:t>
            </a:r>
          </a:p>
          <a:p>
            <a:pPr algn="l">
              <a:defRPr b="0" sz="25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first available position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3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5" grpId="1"/>
      <p:bldP build="whole" bldLvl="1" animBg="1" rev="0" advAuto="0" spid="188" grpId="2"/>
      <p:bldP build="whole" bldLvl="1" animBg="1" rev="0" advAuto="0" spid="189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for(var i=0; i&lt;10; i++){…"/>
          <p:cNvSpPr txBox="1"/>
          <p:nvPr/>
        </p:nvSpPr>
        <p:spPr>
          <a:xfrm>
            <a:off x="2741091" y="3651250"/>
            <a:ext cx="6270042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for</a:t>
            </a:r>
            <a:r>
              <a:rPr>
                <a:solidFill>
                  <a:srgbClr val="929292"/>
                </a:solidFill>
              </a:rPr>
              <a:t>(var </a:t>
            </a:r>
            <a:r>
              <a:t>i=0</a:t>
            </a:r>
            <a:r>
              <a:rPr>
                <a:solidFill>
                  <a:srgbClr val="929292"/>
                </a:solidFill>
              </a:rPr>
              <a:t>; </a:t>
            </a:r>
            <a:r>
              <a:t>i&lt;10</a:t>
            </a:r>
            <a:r>
              <a:rPr>
                <a:solidFill>
                  <a:srgbClr val="929292"/>
                </a:solidFill>
              </a:rPr>
              <a:t>; </a:t>
            </a:r>
            <a:r>
              <a:t>i++</a:t>
            </a:r>
            <a:r>
              <a:rPr>
                <a:solidFill>
                  <a:srgbClr val="929292"/>
                </a:solidFill>
              </a:rPr>
              <a:t>){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 console.log(</a:t>
            </a:r>
            <a:r>
              <a:t>i</a:t>
            </a:r>
            <a:r>
              <a:rPr>
                <a:solidFill>
                  <a:srgbClr val="929292"/>
                </a:solidFill>
              </a:rPr>
              <a:t>);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</a:t>
            </a:r>
          </a:p>
        </p:txBody>
      </p:sp>
      <p:grpSp>
        <p:nvGrpSpPr>
          <p:cNvPr id="194" name="Group"/>
          <p:cNvGrpSpPr/>
          <p:nvPr/>
        </p:nvGrpSpPr>
        <p:grpSpPr>
          <a:xfrm>
            <a:off x="3335829" y="4386731"/>
            <a:ext cx="4216128" cy="2017877"/>
            <a:chOff x="0" y="0"/>
            <a:chExt cx="4216126" cy="2017876"/>
          </a:xfrm>
        </p:grpSpPr>
        <p:sp>
          <p:nvSpPr>
            <p:cNvPr id="192" name="Rectangle"/>
            <p:cNvSpPr/>
            <p:nvPr/>
          </p:nvSpPr>
          <p:spPr>
            <a:xfrm>
              <a:off x="60385" y="0"/>
              <a:ext cx="4155742" cy="562069"/>
            </a:xfrm>
            <a:prstGeom prst="rect">
              <a:avLst/>
            </a:prstGeom>
            <a:solidFill>
              <a:srgbClr val="0014FF">
                <a:alpha val="2812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93" name="Group"/>
            <p:cNvSpPr/>
            <p:nvPr/>
          </p:nvSpPr>
          <p:spPr>
            <a:xfrm>
              <a:off x="0" y="747876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0" sz="1600">
                  <a:solidFill>
                    <a:srgbClr val="0014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Execute with var </a:t>
              </a:r>
              <a:r>
                <a:rPr b="1">
                  <a:latin typeface="Space Mono"/>
                  <a:ea typeface="Space Mono"/>
                  <a:cs typeface="Space Mono"/>
                  <a:sym typeface="Space Mono"/>
                </a:rPr>
                <a:t>i=0</a:t>
              </a:r>
              <a:r>
                <a:t>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for(var i=0; i&lt;10; i++){…"/>
          <p:cNvSpPr txBox="1"/>
          <p:nvPr/>
        </p:nvSpPr>
        <p:spPr>
          <a:xfrm>
            <a:off x="2741091" y="3651250"/>
            <a:ext cx="6270042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for</a:t>
            </a:r>
            <a:r>
              <a:rPr>
                <a:solidFill>
                  <a:srgbClr val="929292"/>
                </a:solidFill>
              </a:rPr>
              <a:t>(var </a:t>
            </a:r>
            <a:r>
              <a:t>i=</a:t>
            </a:r>
            <a:r>
              <a:rPr>
                <a:solidFill>
                  <a:srgbClr val="929292"/>
                </a:solidFill>
              </a:rPr>
              <a:t>0; </a:t>
            </a:r>
            <a:r>
              <a:t>i&lt;10</a:t>
            </a:r>
            <a:r>
              <a:rPr>
                <a:solidFill>
                  <a:srgbClr val="929292"/>
                </a:solidFill>
              </a:rPr>
              <a:t>; </a:t>
            </a:r>
            <a:r>
              <a:t>i++</a:t>
            </a:r>
            <a:r>
              <a:rPr>
                <a:solidFill>
                  <a:srgbClr val="929292"/>
                </a:solidFill>
              </a:rPr>
              <a:t>){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 console.log(</a:t>
            </a:r>
            <a:r>
              <a:t>i</a:t>
            </a:r>
            <a:r>
              <a:rPr>
                <a:solidFill>
                  <a:srgbClr val="929292"/>
                </a:solidFill>
              </a:rPr>
              <a:t>);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</a:t>
            </a:r>
          </a:p>
        </p:txBody>
      </p:sp>
      <p:sp>
        <p:nvSpPr>
          <p:cNvPr id="197" name="0"/>
          <p:cNvSpPr txBox="1"/>
          <p:nvPr/>
        </p:nvSpPr>
        <p:spPr>
          <a:xfrm>
            <a:off x="5307355" y="3651250"/>
            <a:ext cx="3707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0</a:t>
            </a:r>
          </a:p>
        </p:txBody>
      </p:sp>
      <p:grpSp>
        <p:nvGrpSpPr>
          <p:cNvPr id="200" name="Group"/>
          <p:cNvGrpSpPr/>
          <p:nvPr/>
        </p:nvGrpSpPr>
        <p:grpSpPr>
          <a:xfrm>
            <a:off x="5828523" y="3478562"/>
            <a:ext cx="1793675" cy="1270001"/>
            <a:chOff x="0" y="189229"/>
            <a:chExt cx="1793673" cy="1270000"/>
          </a:xfrm>
        </p:grpSpPr>
        <p:sp>
          <p:nvSpPr>
            <p:cNvPr id="198" name="Is"/>
            <p:cNvSpPr/>
            <p:nvPr/>
          </p:nvSpPr>
          <p:spPr>
            <a:xfrm>
              <a:off x="0" y="18922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2200">
                  <a:solidFill>
                    <a:srgbClr val="929292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>
                <a:defRPr>
                  <a:solidFill>
                    <a:srgbClr val="0014FF"/>
                  </a:solidFill>
                </a:defRPr>
              </a:pPr>
              <a:r>
                <a:rPr>
                  <a:solidFill>
                    <a:srgbClr val="929292"/>
                  </a:solidFill>
                </a:rPr>
                <a:t>Is</a:t>
              </a:r>
            </a:p>
          </p:txBody>
        </p:sp>
        <p:sp>
          <p:nvSpPr>
            <p:cNvPr id="199" name="minor then ten?"/>
            <p:cNvSpPr/>
            <p:nvPr/>
          </p:nvSpPr>
          <p:spPr>
            <a:xfrm>
              <a:off x="523673" y="189229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2200">
                  <a:solidFill>
                    <a:srgbClr val="929292"/>
                  </a:solidFill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pPr>
                <a:defRPr>
                  <a:solidFill>
                    <a:srgbClr val="0014FF"/>
                  </a:solidFill>
                </a:defRPr>
              </a:pPr>
              <a:r>
                <a:rPr>
                  <a:solidFill>
                    <a:srgbClr val="929292"/>
                  </a:solidFill>
                </a:rPr>
                <a:t>minor then ten?</a:t>
              </a:r>
            </a:p>
          </p:txBody>
        </p:sp>
      </p:grpSp>
      <p:sp>
        <p:nvSpPr>
          <p:cNvPr id="201" name="1"/>
          <p:cNvSpPr txBox="1"/>
          <p:nvPr/>
        </p:nvSpPr>
        <p:spPr>
          <a:xfrm>
            <a:off x="7606676" y="3116612"/>
            <a:ext cx="3707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1</a:t>
            </a:r>
          </a:p>
        </p:txBody>
      </p:sp>
      <p:grpSp>
        <p:nvGrpSpPr>
          <p:cNvPr id="204" name="Group"/>
          <p:cNvGrpSpPr/>
          <p:nvPr/>
        </p:nvGrpSpPr>
        <p:grpSpPr>
          <a:xfrm>
            <a:off x="3335829" y="4386731"/>
            <a:ext cx="4216128" cy="2017877"/>
            <a:chOff x="0" y="0"/>
            <a:chExt cx="4216126" cy="2017876"/>
          </a:xfrm>
        </p:grpSpPr>
        <p:sp>
          <p:nvSpPr>
            <p:cNvPr id="202" name="Rectangle"/>
            <p:cNvSpPr/>
            <p:nvPr/>
          </p:nvSpPr>
          <p:spPr>
            <a:xfrm>
              <a:off x="60385" y="0"/>
              <a:ext cx="4155742" cy="562069"/>
            </a:xfrm>
            <a:prstGeom prst="rect">
              <a:avLst/>
            </a:prstGeom>
            <a:solidFill>
              <a:srgbClr val="0014FF">
                <a:alpha val="2812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03" name="Group"/>
            <p:cNvSpPr/>
            <p:nvPr/>
          </p:nvSpPr>
          <p:spPr>
            <a:xfrm>
              <a:off x="0" y="747876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0" sz="1600">
                  <a:solidFill>
                    <a:srgbClr val="0014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Execute with var </a:t>
              </a:r>
              <a:r>
                <a:rPr>
                  <a:latin typeface="Space Mono"/>
                  <a:ea typeface="Space Mono"/>
                  <a:cs typeface="Space Mono"/>
                  <a:sym typeface="Space Mono"/>
                </a:rPr>
                <a:t>i=</a:t>
              </a:r>
              <a:r>
                <a:t> </a:t>
              </a:r>
            </a:p>
          </p:txBody>
        </p:sp>
      </p:grpSp>
      <p:sp>
        <p:nvSpPr>
          <p:cNvPr id="205" name="And so on…"/>
          <p:cNvSpPr txBox="1"/>
          <p:nvPr/>
        </p:nvSpPr>
        <p:spPr>
          <a:xfrm>
            <a:off x="7144350" y="5400040"/>
            <a:ext cx="1797101" cy="401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0014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And so on…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300"/>
                                  </p:stCondLst>
                                  <p:childTnLst>
                                    <p:animMotion path="M 0.000000 0.000000 L 0.000030 -0.058866" origin="layout" pathEditMode="relative">
                                      <p:cBhvr>
                                        <p:cTn id="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nodeType="click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30 -0.058866 L 0.057807 -0.058316" origin="layout" pathEditMode="relative">
                                      <p:cBhvr>
                                        <p:cTn id="1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8" dur="300" fill="hold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path" nodeType="afterEffect" presetSubtype="0" presetID="-1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57807 -0.058316 L 0.176543 -0.056815" origin="layout" pathEditMode="relative">
                                      <p:cBhvr>
                                        <p:cTn id="2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Class="exit" nodeType="afterEffect" presetSubtype="0" presetID="1" grpId="6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3" dur="3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path" nodeType="withEffect" presetSubtype="0" presetID="-1" grpId="9" accel="50000" decel="50000" fill="hold">
                                  <p:stCondLst>
                                    <p:cond delay="200"/>
                                  </p:stCondLst>
                                  <p:childTnLst>
                                    <p:animMotion path="M 0.000000 0.000000 L -0.189093 0.169964" origin="layout" pathEditMode="relative">
                                      <p:cBhvr>
                                        <p:cTn id="36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mph" nodeType="withEffect" presetSubtype="0" presetID="6" grpId="10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201"/>
                                        </p:tgtEl>
                                      </p:cBhvr>
                                      <p:by x="47000" y="4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4" dur="3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0" grpId="3"/>
      <p:bldP build="whole" bldLvl="1" animBg="1" rev="0" advAuto="0" spid="200" grpId="4"/>
      <p:bldP build="whole" bldLvl="1" animBg="1" rev="0" advAuto="0" spid="205" grpId="11"/>
      <p:bldP build="whole" bldLvl="1" animBg="1" rev="0" advAuto="0" spid="197" grpId="6"/>
      <p:bldP build="whole" bldLvl="1" animBg="1" rev="0" advAuto="0" spid="201" grpId="7"/>
      <p:bldP build="whole" bldLvl="1" animBg="1" rev="0" advAuto="0" spid="204" grpId="8"/>
      <p:bldP build="whole" bldLvl="1" animBg="1" rev="0" advAuto="0" spid="201" grpId="1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for(var i=0; i&lt;10; i++){…"/>
          <p:cNvSpPr txBox="1"/>
          <p:nvPr/>
        </p:nvSpPr>
        <p:spPr>
          <a:xfrm>
            <a:off x="2741091" y="3651250"/>
            <a:ext cx="7039510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for</a:t>
            </a:r>
            <a:r>
              <a:rPr>
                <a:solidFill>
                  <a:srgbClr val="929292"/>
                </a:solidFill>
              </a:rPr>
              <a:t>(var </a:t>
            </a:r>
            <a:r>
              <a:t>i=0</a:t>
            </a:r>
            <a:r>
              <a:rPr>
                <a:solidFill>
                  <a:srgbClr val="929292"/>
                </a:solidFill>
              </a:rPr>
              <a:t>; </a:t>
            </a:r>
            <a:r>
              <a:t>i&lt;10</a:t>
            </a:r>
            <a:r>
              <a:rPr>
                <a:solidFill>
                  <a:srgbClr val="929292"/>
                </a:solidFill>
              </a:rPr>
              <a:t>; </a:t>
            </a:r>
            <a:r>
              <a:t>i++</a:t>
            </a:r>
            <a:r>
              <a:rPr>
                <a:solidFill>
                  <a:srgbClr val="929292"/>
                </a:solidFill>
              </a:rPr>
              <a:t>){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 console.log(</a:t>
            </a:r>
            <a:r>
              <a:rPr>
                <a:solidFill>
                  <a:srgbClr val="5E5E5E"/>
                </a:solidFill>
              </a:rPr>
              <a:t>myArray[</a:t>
            </a:r>
            <a:r>
              <a:t>i</a:t>
            </a:r>
            <a:r>
              <a:rPr>
                <a:solidFill>
                  <a:srgbClr val="5E5E5E"/>
                </a:solidFill>
              </a:rPr>
              <a:t>]</a:t>
            </a:r>
            <a:r>
              <a:rPr>
                <a:solidFill>
                  <a:srgbClr val="929292"/>
                </a:solidFill>
              </a:rPr>
              <a:t>);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</a:t>
            </a:r>
          </a:p>
        </p:txBody>
      </p:sp>
      <p:sp>
        <p:nvSpPr>
          <p:cNvPr id="208" name="var myArray = [1,2,3,4.0,&quot;hello&quot;];"/>
          <p:cNvSpPr txBox="1"/>
          <p:nvPr/>
        </p:nvSpPr>
        <p:spPr>
          <a:xfrm>
            <a:off x="2741091" y="2249701"/>
            <a:ext cx="883493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myArray = [</a:t>
            </a:r>
            <a:r>
              <a:t>1</a:t>
            </a:r>
            <a:r>
              <a:rPr>
                <a:solidFill>
                  <a:srgbClr val="929292"/>
                </a:solidFill>
              </a:rPr>
              <a:t>,</a:t>
            </a:r>
            <a:r>
              <a:t>2</a:t>
            </a:r>
            <a:r>
              <a:rPr>
                <a:solidFill>
                  <a:srgbClr val="929292"/>
                </a:solidFill>
              </a:rPr>
              <a:t>,</a:t>
            </a:r>
            <a:r>
              <a:t>3</a:t>
            </a:r>
            <a:r>
              <a:rPr>
                <a:solidFill>
                  <a:srgbClr val="929292"/>
                </a:solidFill>
              </a:rPr>
              <a:t>,</a:t>
            </a:r>
            <a:r>
              <a:t>4.0</a:t>
            </a:r>
            <a:r>
              <a:rPr>
                <a:solidFill>
                  <a:srgbClr val="929292"/>
                </a:solidFill>
              </a:rPr>
              <a:t>,</a:t>
            </a:r>
            <a:r>
              <a:t>"hello"</a:t>
            </a:r>
            <a:r>
              <a:rPr>
                <a:solidFill>
                  <a:srgbClr val="929292"/>
                </a:solidFill>
              </a:rPr>
              <a:t>];</a:t>
            </a:r>
          </a:p>
        </p:txBody>
      </p:sp>
      <p:sp>
        <p:nvSpPr>
          <p:cNvPr id="209" name="1…"/>
          <p:cNvSpPr txBox="1"/>
          <p:nvPr/>
        </p:nvSpPr>
        <p:spPr>
          <a:xfrm>
            <a:off x="8607524" y="5661917"/>
            <a:ext cx="1909725" cy="321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1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2</a:t>
            </a: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3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4.0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"hello"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3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1"/>
      <p:bldP build="whole" bldLvl="1" animBg="1" rev="0" advAuto="0" spid="20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var"/>
          <p:cNvSpPr txBox="1"/>
          <p:nvPr/>
        </p:nvSpPr>
        <p:spPr>
          <a:xfrm>
            <a:off x="4265091" y="4273550"/>
            <a:ext cx="88376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5E5E5E"/>
                </a:solidFill>
              </a:rPr>
              <a:t>var</a:t>
            </a:r>
          </a:p>
        </p:txBody>
      </p:sp>
      <p:sp>
        <p:nvSpPr>
          <p:cNvPr id="126" name="Variables"/>
          <p:cNvSpPr txBox="1"/>
          <p:nvPr/>
        </p:nvSpPr>
        <p:spPr>
          <a:xfrm>
            <a:off x="1064691" y="1530350"/>
            <a:ext cx="242270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Variables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function myFunction(myArgument){…"/>
          <p:cNvSpPr txBox="1"/>
          <p:nvPr/>
        </p:nvSpPr>
        <p:spPr>
          <a:xfrm>
            <a:off x="2741091" y="1933838"/>
            <a:ext cx="8321956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function</a:t>
            </a:r>
            <a:r>
              <a:t> </a:t>
            </a:r>
            <a:r>
              <a:rPr>
                <a:solidFill>
                  <a:srgbClr val="929292"/>
                </a:solidFill>
              </a:rPr>
              <a:t>myFunction(</a:t>
            </a:r>
            <a:r>
              <a:t>myArgument</a:t>
            </a:r>
            <a:r>
              <a:rPr>
                <a:solidFill>
                  <a:srgbClr val="929292"/>
                </a:solidFill>
              </a:rPr>
              <a:t>){</a:t>
            </a:r>
            <a:endParaRPr>
              <a:solidFill>
                <a:srgbClr val="929292"/>
              </a:solidFill>
            </a:endParaRPr>
          </a:p>
          <a:p>
            <a:pPr lvl="4"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console.log(</a:t>
            </a:r>
            <a:r>
              <a:t>myArgument</a:t>
            </a:r>
            <a:r>
              <a:rPr>
                <a:solidFill>
                  <a:srgbClr val="929292"/>
                </a:solidFill>
              </a:rPr>
              <a:t>)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var x = function f(a){…"/>
          <p:cNvSpPr txBox="1"/>
          <p:nvPr/>
        </p:nvSpPr>
        <p:spPr>
          <a:xfrm>
            <a:off x="2740478" y="3646467"/>
            <a:ext cx="6013553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x = </a:t>
            </a:r>
            <a:r>
              <a:rPr>
                <a:solidFill>
                  <a:srgbClr val="0014FF"/>
                </a:solidFill>
              </a:rPr>
              <a:t>function</a:t>
            </a:r>
            <a:r>
              <a:t> f(a){ </a:t>
            </a:r>
          </a:p>
          <a:p>
            <a: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</a:t>
            </a:r>
            <a:r>
              <a:rPr>
                <a:solidFill>
                  <a:srgbClr val="0014FF"/>
                </a:solidFill>
              </a:rPr>
              <a:t>return</a:t>
            </a:r>
            <a:r>
              <a:t> a + 5;</a:t>
            </a:r>
          </a:p>
          <a:p>
            <a: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}</a:t>
            </a:r>
          </a:p>
        </p:txBody>
      </p:sp>
      <p:sp>
        <p:nvSpPr>
          <p:cNvPr id="214" name="7"/>
          <p:cNvSpPr txBox="1"/>
          <p:nvPr/>
        </p:nvSpPr>
        <p:spPr>
          <a:xfrm>
            <a:off x="4393099" y="6253319"/>
            <a:ext cx="3707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215" name="x(2);"/>
          <p:cNvSpPr txBox="1"/>
          <p:nvPr/>
        </p:nvSpPr>
        <p:spPr>
          <a:xfrm>
            <a:off x="2740478" y="6253319"/>
            <a:ext cx="139674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x(2);</a:t>
            </a:r>
          </a:p>
        </p:txBody>
      </p:sp>
      <p:sp>
        <p:nvSpPr>
          <p:cNvPr id="216" name="var myArray = [1,2,3,4.0,&quot;hello&quot;,x];"/>
          <p:cNvSpPr txBox="1"/>
          <p:nvPr/>
        </p:nvSpPr>
        <p:spPr>
          <a:xfrm>
            <a:off x="2741091" y="7272670"/>
            <a:ext cx="934791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myArray = [1,2,3,4.0,"hello",</a:t>
            </a:r>
            <a:r>
              <a:t>x</a:t>
            </a:r>
            <a:r>
              <a:rPr>
                <a:solidFill>
                  <a:srgbClr val="929292"/>
                </a:solidFill>
              </a:rPr>
              <a:t>];</a:t>
            </a:r>
          </a:p>
        </p:txBody>
      </p:sp>
      <p:sp>
        <p:nvSpPr>
          <p:cNvPr id="217" name="myArray[5](2);"/>
          <p:cNvSpPr txBox="1"/>
          <p:nvPr/>
        </p:nvSpPr>
        <p:spPr>
          <a:xfrm>
            <a:off x="2777026" y="8370849"/>
            <a:ext cx="370515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myArray[5](2);</a:t>
            </a:r>
          </a:p>
        </p:txBody>
      </p:sp>
      <p:sp>
        <p:nvSpPr>
          <p:cNvPr id="218" name="7"/>
          <p:cNvSpPr txBox="1"/>
          <p:nvPr/>
        </p:nvSpPr>
        <p:spPr>
          <a:xfrm>
            <a:off x="6633087" y="8421649"/>
            <a:ext cx="3707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219" name="Rectangle"/>
          <p:cNvSpPr/>
          <p:nvPr/>
        </p:nvSpPr>
        <p:spPr>
          <a:xfrm>
            <a:off x="6913896" y="3675515"/>
            <a:ext cx="532454" cy="7239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3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3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3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3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3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4" grpId="2"/>
      <p:bldP build="whole" bldLvl="1" animBg="1" rev="0" advAuto="0" spid="216" grpId="3"/>
      <p:bldP build="whole" bldLvl="1" animBg="1" rev="0" advAuto="0" spid="215" grpId="1"/>
      <p:bldP build="whole" bldLvl="1" animBg="1" rev="0" advAuto="0" spid="218" grpId="5"/>
      <p:bldP build="whole" bldLvl="1" animBg="1" rev="0" advAuto="0" spid="217" grpId="4"/>
      <p:bldP build="whole" bldLvl="1" animBg="1" rev="0" advAuto="0" spid="219" grpId="6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Let’s play a bit"/>
          <p:cNvSpPr txBox="1"/>
          <p:nvPr/>
        </p:nvSpPr>
        <p:spPr>
          <a:xfrm>
            <a:off x="3522827" y="4140200"/>
            <a:ext cx="5959146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7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 b="1"/>
            </a:pPr>
            <a:r>
              <a:rPr b="0"/>
              <a:t>Let’s play a bit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ap on if Statement"/>
          <p:cNvSpPr txBox="1"/>
          <p:nvPr/>
        </p:nvSpPr>
        <p:spPr>
          <a:xfrm>
            <a:off x="3752113" y="4362450"/>
            <a:ext cx="550057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Recap on if Statement</a:t>
            </a:r>
          </a:p>
        </p:txBody>
      </p:sp>
      <p:sp>
        <p:nvSpPr>
          <p:cNvPr id="224" name="Booleans"/>
          <p:cNvSpPr txBox="1"/>
          <p:nvPr/>
        </p:nvSpPr>
        <p:spPr>
          <a:xfrm>
            <a:off x="5419293" y="5244991"/>
            <a:ext cx="216621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Booleans</a:t>
            </a:r>
          </a:p>
        </p:txBody>
      </p:sp>
      <p:sp>
        <p:nvSpPr>
          <p:cNvPr id="225" name="&lt;="/>
          <p:cNvSpPr txBox="1"/>
          <p:nvPr/>
        </p:nvSpPr>
        <p:spPr>
          <a:xfrm>
            <a:off x="9373683" y="7517518"/>
            <a:ext cx="62728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&lt;=</a:t>
            </a:r>
          </a:p>
        </p:txBody>
      </p:sp>
      <p:grpSp>
        <p:nvGrpSpPr>
          <p:cNvPr id="229" name="Group"/>
          <p:cNvGrpSpPr/>
          <p:nvPr/>
        </p:nvGrpSpPr>
        <p:grpSpPr>
          <a:xfrm>
            <a:off x="3027923" y="7517518"/>
            <a:ext cx="4928398" cy="723901"/>
            <a:chOff x="0" y="0"/>
            <a:chExt cx="4928397" cy="723900"/>
          </a:xfrm>
        </p:grpSpPr>
        <p:sp>
          <p:nvSpPr>
            <p:cNvPr id="226" name="=="/>
            <p:cNvSpPr txBox="1"/>
            <p:nvPr/>
          </p:nvSpPr>
          <p:spPr>
            <a:xfrm>
              <a:off x="0" y="0"/>
              <a:ext cx="627279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==</a:t>
              </a:r>
            </a:p>
          </p:txBody>
        </p:sp>
        <p:sp>
          <p:nvSpPr>
            <p:cNvPr id="227" name="==="/>
            <p:cNvSpPr txBox="1"/>
            <p:nvPr/>
          </p:nvSpPr>
          <p:spPr>
            <a:xfrm>
              <a:off x="1983379" y="0"/>
              <a:ext cx="883768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===</a:t>
              </a:r>
            </a:p>
          </p:txBody>
        </p:sp>
        <p:sp>
          <p:nvSpPr>
            <p:cNvPr id="228" name="!="/>
            <p:cNvSpPr txBox="1"/>
            <p:nvPr/>
          </p:nvSpPr>
          <p:spPr>
            <a:xfrm>
              <a:off x="4301118" y="0"/>
              <a:ext cx="627280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/>
              <a:r>
                <a:t>!=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1"/>
      <p:bldP build="whole" bldLvl="1" animBg="1" rev="0" advAuto="0" spid="225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%"/>
          <p:cNvSpPr txBox="1"/>
          <p:nvPr/>
        </p:nvSpPr>
        <p:spPr>
          <a:xfrm>
            <a:off x="8590305" y="4514850"/>
            <a:ext cx="3707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%</a:t>
            </a:r>
          </a:p>
        </p:txBody>
      </p:sp>
      <p:sp>
        <p:nvSpPr>
          <p:cNvPr id="232" name="*"/>
          <p:cNvSpPr txBox="1"/>
          <p:nvPr/>
        </p:nvSpPr>
        <p:spPr>
          <a:xfrm>
            <a:off x="4535201" y="4514850"/>
            <a:ext cx="3707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*</a:t>
            </a:r>
          </a:p>
        </p:txBody>
      </p:sp>
      <p:sp>
        <p:nvSpPr>
          <p:cNvPr id="233" name="Good to know"/>
          <p:cNvSpPr txBox="1"/>
          <p:nvPr/>
        </p:nvSpPr>
        <p:spPr>
          <a:xfrm>
            <a:off x="1064691" y="1530350"/>
            <a:ext cx="3192172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Good to know</a:t>
            </a:r>
          </a:p>
        </p:txBody>
      </p:sp>
      <p:sp>
        <p:nvSpPr>
          <p:cNvPr id="234" name="/"/>
          <p:cNvSpPr txBox="1"/>
          <p:nvPr/>
        </p:nvSpPr>
        <p:spPr>
          <a:xfrm>
            <a:off x="6549013" y="4514850"/>
            <a:ext cx="3707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Write a function that:…"/>
          <p:cNvSpPr txBox="1"/>
          <p:nvPr/>
        </p:nvSpPr>
        <p:spPr>
          <a:xfrm>
            <a:off x="1840820" y="3086100"/>
            <a:ext cx="10089491" cy="383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Write a function that: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•Takes two arguments </a:t>
            </a:r>
            <a:r>
              <a:rPr>
                <a:solidFill>
                  <a:srgbClr val="0014FF"/>
                </a:solidFill>
              </a:rPr>
              <a:t>a </a:t>
            </a:r>
            <a:r>
              <a:t>and</a:t>
            </a:r>
            <a:r>
              <a:rPr>
                <a:solidFill>
                  <a:srgbClr val="0014FF"/>
                </a:solidFill>
              </a:rPr>
              <a:t> b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•subtracts the smaller from the bigger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•returns the result</a:t>
            </a:r>
          </a:p>
        </p:txBody>
      </p:sp>
      <p:sp>
        <p:nvSpPr>
          <p:cNvPr id="237" name="1"/>
          <p:cNvSpPr txBox="1"/>
          <p:nvPr/>
        </p:nvSpPr>
        <p:spPr>
          <a:xfrm>
            <a:off x="1815874" y="223549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Write a function that:…"/>
          <p:cNvSpPr txBox="1"/>
          <p:nvPr/>
        </p:nvSpPr>
        <p:spPr>
          <a:xfrm>
            <a:off x="2856820" y="4032250"/>
            <a:ext cx="8550555" cy="321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Write a function that: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•Iterates through the array 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•Checks if hello is in the array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•In case it is, prints “Hi back”</a:t>
            </a:r>
          </a:p>
        </p:txBody>
      </p:sp>
      <p:sp>
        <p:nvSpPr>
          <p:cNvPr id="240" name="Declare an array of strings"/>
          <p:cNvSpPr txBox="1"/>
          <p:nvPr/>
        </p:nvSpPr>
        <p:spPr>
          <a:xfrm>
            <a:off x="2831420" y="2438588"/>
            <a:ext cx="703950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Declare an array of strings</a:t>
            </a:r>
          </a:p>
        </p:txBody>
      </p:sp>
      <p:sp>
        <p:nvSpPr>
          <p:cNvPr id="241" name="2"/>
          <p:cNvSpPr txBox="1"/>
          <p:nvPr/>
        </p:nvSpPr>
        <p:spPr>
          <a:xfrm>
            <a:off x="1815874" y="223549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eclare an array of booleans"/>
          <p:cNvSpPr txBox="1"/>
          <p:nvPr/>
        </p:nvSpPr>
        <p:spPr>
          <a:xfrm>
            <a:off x="1307420" y="2438588"/>
            <a:ext cx="729599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Declare an array of booleans</a:t>
            </a:r>
          </a:p>
        </p:txBody>
      </p:sp>
      <p:sp>
        <p:nvSpPr>
          <p:cNvPr id="244" name="Write a function that:…"/>
          <p:cNvSpPr txBox="1"/>
          <p:nvPr/>
        </p:nvSpPr>
        <p:spPr>
          <a:xfrm>
            <a:off x="1332820" y="3721100"/>
            <a:ext cx="11115447" cy="383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Write a function that: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•Iterates through the array 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•For each element: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-Prints “TRUE” if the boolean is true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-Prints “FALSE” if the boolean is false </a:t>
            </a:r>
          </a:p>
        </p:txBody>
      </p:sp>
      <p:sp>
        <p:nvSpPr>
          <p:cNvPr id="245" name="3"/>
          <p:cNvSpPr txBox="1"/>
          <p:nvPr/>
        </p:nvSpPr>
        <p:spPr>
          <a:xfrm>
            <a:off x="1422174" y="160049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Write a function that:…"/>
          <p:cNvSpPr txBox="1"/>
          <p:nvPr/>
        </p:nvSpPr>
        <p:spPr>
          <a:xfrm>
            <a:off x="2856820" y="3467100"/>
            <a:ext cx="7781088" cy="383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Write a function that: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•Iterates through the array 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•Prints only the even numbers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</a:p>
        </p:txBody>
      </p:sp>
      <p:sp>
        <p:nvSpPr>
          <p:cNvPr id="248" name="Declare an array of integers"/>
          <p:cNvSpPr txBox="1"/>
          <p:nvPr/>
        </p:nvSpPr>
        <p:spPr>
          <a:xfrm>
            <a:off x="2831420" y="2438588"/>
            <a:ext cx="729599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Declare an array of integers</a:t>
            </a:r>
          </a:p>
        </p:txBody>
      </p:sp>
      <p:sp>
        <p:nvSpPr>
          <p:cNvPr id="249" name="4"/>
          <p:cNvSpPr txBox="1"/>
          <p:nvPr/>
        </p:nvSpPr>
        <p:spPr>
          <a:xfrm>
            <a:off x="1815874" y="223549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alculate the average…"/>
          <p:cNvSpPr txBox="1"/>
          <p:nvPr/>
        </p:nvSpPr>
        <p:spPr>
          <a:xfrm>
            <a:off x="2637696" y="1737827"/>
            <a:ext cx="5985663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Calculate the average 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of the array entries</a:t>
            </a:r>
          </a:p>
        </p:txBody>
      </p:sp>
      <p:sp>
        <p:nvSpPr>
          <p:cNvPr id="252" name="Declare an array of integers"/>
          <p:cNvSpPr txBox="1"/>
          <p:nvPr/>
        </p:nvSpPr>
        <p:spPr>
          <a:xfrm>
            <a:off x="2831420" y="594291"/>
            <a:ext cx="729599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Declare an array of integers</a:t>
            </a:r>
          </a:p>
        </p:txBody>
      </p:sp>
      <p:sp>
        <p:nvSpPr>
          <p:cNvPr id="253" name="Write a function that iterates…"/>
          <p:cNvSpPr txBox="1"/>
          <p:nvPr/>
        </p:nvSpPr>
        <p:spPr>
          <a:xfrm>
            <a:off x="2831420" y="3948230"/>
            <a:ext cx="8096859" cy="445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Write a function that iterates </a:t>
            </a:r>
          </a:p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through the array and prints ”BIGGER” If the current value is bigger then the average, “SMALLER” if the value is smaller and “EQUAL” if it is equal</a:t>
            </a:r>
          </a:p>
        </p:txBody>
      </p:sp>
      <p:sp>
        <p:nvSpPr>
          <p:cNvPr id="254" name="*Tip use myArray.length…"/>
          <p:cNvSpPr txBox="1"/>
          <p:nvPr/>
        </p:nvSpPr>
        <p:spPr>
          <a:xfrm>
            <a:off x="8046142" y="2758440"/>
            <a:ext cx="3756603" cy="1061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>
                <a:latin typeface="Graphik"/>
                <a:ea typeface="Graphik"/>
                <a:cs typeface="Graphik"/>
                <a:sym typeface="Graphik"/>
              </a:defRPr>
            </a:pPr>
            <a:r>
              <a:t>*Tip use </a:t>
            </a:r>
            <a:r>
              <a:rPr>
                <a:solidFill>
                  <a:srgbClr val="0014FF"/>
                </a:solidFill>
              </a:rPr>
              <a:t>myArray.length</a:t>
            </a:r>
            <a:r>
              <a:t>  </a:t>
            </a:r>
          </a:p>
          <a:p>
            <a:pPr algn="l">
              <a:defRPr b="0">
                <a:latin typeface="Graphik"/>
                <a:ea typeface="Graphik"/>
                <a:cs typeface="Graphik"/>
                <a:sym typeface="Graphik"/>
              </a:defRPr>
            </a:pPr>
            <a:r>
              <a:t>  to get the number </a:t>
            </a:r>
          </a:p>
          <a:p>
            <a:pPr algn="l">
              <a:defRPr b="0">
                <a:latin typeface="Graphik"/>
                <a:ea typeface="Graphik"/>
                <a:cs typeface="Graphik"/>
                <a:sym typeface="Graphik"/>
              </a:defRPr>
            </a:pPr>
            <a:r>
              <a:t>  of elements in the array</a:t>
            </a:r>
          </a:p>
        </p:txBody>
      </p:sp>
      <p:sp>
        <p:nvSpPr>
          <p:cNvPr id="255" name="6"/>
          <p:cNvSpPr txBox="1"/>
          <p:nvPr/>
        </p:nvSpPr>
        <p:spPr>
          <a:xfrm>
            <a:off x="1815874" y="223549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var variableName"/>
          <p:cNvSpPr txBox="1"/>
          <p:nvPr/>
        </p:nvSpPr>
        <p:spPr>
          <a:xfrm>
            <a:off x="4265091" y="4273550"/>
            <a:ext cx="421812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variableName</a:t>
            </a:r>
          </a:p>
        </p:txBody>
      </p:sp>
      <p:sp>
        <p:nvSpPr>
          <p:cNvPr id="129" name="Variables"/>
          <p:cNvSpPr txBox="1"/>
          <p:nvPr/>
        </p:nvSpPr>
        <p:spPr>
          <a:xfrm>
            <a:off x="1064691" y="1530350"/>
            <a:ext cx="242270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Variables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Write a function that:…"/>
          <p:cNvSpPr txBox="1"/>
          <p:nvPr/>
        </p:nvSpPr>
        <p:spPr>
          <a:xfrm>
            <a:off x="2856820" y="1567068"/>
            <a:ext cx="8266177" cy="819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Write a function that: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•Iterates through the array 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•For each value of the array, </a:t>
            </a:r>
          </a:p>
          <a:p>
            <a:pPr lvl="2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populates a new array with </a:t>
            </a:r>
          </a:p>
          <a:p>
            <a:pPr lvl="2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that value only in case it is: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-bigger than 5 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-smaller than 9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•In case numbers are smaller 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than 5 prints “too small”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•In case numbers are bigger 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than 9 prints “too big”</a:t>
            </a:r>
          </a:p>
          <a:p>
            <a:pPr lvl="1"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•Returns the array</a:t>
            </a:r>
          </a:p>
        </p:txBody>
      </p:sp>
      <p:sp>
        <p:nvSpPr>
          <p:cNvPr id="258" name="Declare an array of integers"/>
          <p:cNvSpPr txBox="1"/>
          <p:nvPr/>
        </p:nvSpPr>
        <p:spPr>
          <a:xfrm>
            <a:off x="2831420" y="594291"/>
            <a:ext cx="729599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Declare an array of integers</a:t>
            </a:r>
          </a:p>
        </p:txBody>
      </p:sp>
      <p:sp>
        <p:nvSpPr>
          <p:cNvPr id="259" name="5"/>
          <p:cNvSpPr txBox="1"/>
          <p:nvPr/>
        </p:nvSpPr>
        <p:spPr>
          <a:xfrm>
            <a:off x="1815874" y="147349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var myObject = {…"/>
          <p:cNvSpPr txBox="1"/>
          <p:nvPr/>
        </p:nvSpPr>
        <p:spPr>
          <a:xfrm>
            <a:off x="4265091" y="3028950"/>
            <a:ext cx="4218129" cy="321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myObject = {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</a:t>
            </a:r>
            <a:r>
              <a:t>key_1</a:t>
            </a:r>
            <a:r>
              <a:rPr>
                <a:solidFill>
                  <a:srgbClr val="929292"/>
                </a:solidFill>
              </a:rPr>
              <a:t>:</a:t>
            </a:r>
            <a:r>
              <a:t>"value"</a:t>
            </a:r>
            <a:r>
              <a:rPr>
                <a:solidFill>
                  <a:srgbClr val="929292"/>
                </a:solidFill>
              </a:rPr>
              <a:t>,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</a:t>
            </a:r>
            <a:r>
              <a:t>key_2</a:t>
            </a:r>
            <a:r>
              <a:rPr>
                <a:solidFill>
                  <a:srgbClr val="929292"/>
                </a:solidFill>
              </a:rPr>
              <a:t>:</a:t>
            </a:r>
            <a:r>
              <a:t>"value"</a:t>
            </a:r>
            <a:r>
              <a:rPr>
                <a:solidFill>
                  <a:srgbClr val="929292"/>
                </a:solidFill>
              </a:rPr>
              <a:t>,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</a:t>
            </a:r>
            <a:r>
              <a:t>key_3</a:t>
            </a:r>
            <a:r>
              <a:rPr>
                <a:solidFill>
                  <a:srgbClr val="929292"/>
                </a:solidFill>
              </a:rPr>
              <a:t>:</a:t>
            </a:r>
            <a:r>
              <a:t>"value"</a:t>
            </a:r>
            <a:r>
              <a:rPr>
                <a:solidFill>
                  <a:srgbClr val="929292"/>
                </a:solidFill>
              </a:rPr>
              <a:t>,</a:t>
            </a: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};</a:t>
            </a:r>
          </a:p>
        </p:txBody>
      </p:sp>
      <p:sp>
        <p:nvSpPr>
          <p:cNvPr id="262" name="Objects"/>
          <p:cNvSpPr txBox="1"/>
          <p:nvPr/>
        </p:nvSpPr>
        <p:spPr>
          <a:xfrm>
            <a:off x="1064691" y="1530350"/>
            <a:ext cx="190972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Objects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var myObject = {…"/>
          <p:cNvSpPr txBox="1"/>
          <p:nvPr/>
        </p:nvSpPr>
        <p:spPr>
          <a:xfrm>
            <a:off x="4265091" y="3028950"/>
            <a:ext cx="4474618" cy="321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myObject = {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</a:t>
            </a:r>
            <a:r>
              <a:t>key_1</a:t>
            </a:r>
            <a:r>
              <a:rPr>
                <a:solidFill>
                  <a:srgbClr val="929292"/>
                </a:solidFill>
              </a:rPr>
              <a:t>:</a:t>
            </a:r>
            <a:r>
              <a:t>"string"</a:t>
            </a:r>
            <a:r>
              <a:rPr>
                <a:solidFill>
                  <a:srgbClr val="929292"/>
                </a:solidFill>
              </a:rPr>
              <a:t>,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</a:t>
            </a:r>
            <a:r>
              <a:t>key_2</a:t>
            </a:r>
            <a:r>
              <a:rPr>
                <a:solidFill>
                  <a:srgbClr val="929292"/>
                </a:solidFill>
              </a:rPr>
              <a:t>:</a:t>
            </a:r>
            <a:r>
              <a:t>1</a:t>
            </a:r>
            <a:r>
              <a:rPr>
                <a:solidFill>
                  <a:srgbClr val="929292"/>
                </a:solidFill>
              </a:rPr>
              <a:t>,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</a:t>
            </a:r>
            <a:r>
              <a:t>key_3</a:t>
            </a:r>
            <a:r>
              <a:rPr>
                <a:solidFill>
                  <a:srgbClr val="929292"/>
                </a:solidFill>
              </a:rPr>
              <a:t>:</a:t>
            </a:r>
            <a:r>
              <a:t>[array…]</a:t>
            </a:r>
            <a:r>
              <a:rPr>
                <a:solidFill>
                  <a:srgbClr val="929292"/>
                </a:solidFill>
              </a:rPr>
              <a:t>,</a:t>
            </a: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};</a:t>
            </a:r>
          </a:p>
        </p:txBody>
      </p:sp>
      <p:sp>
        <p:nvSpPr>
          <p:cNvPr id="265" name="Objects"/>
          <p:cNvSpPr txBox="1"/>
          <p:nvPr/>
        </p:nvSpPr>
        <p:spPr>
          <a:xfrm>
            <a:off x="1064691" y="1530350"/>
            <a:ext cx="190972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Objects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var myObject = {…"/>
          <p:cNvSpPr txBox="1"/>
          <p:nvPr/>
        </p:nvSpPr>
        <p:spPr>
          <a:xfrm>
            <a:off x="4265091" y="3022600"/>
            <a:ext cx="4987596" cy="508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myObject = {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key_1:"string",</a:t>
            </a:r>
            <a:endParaRPr>
              <a:solidFill>
                <a:srgbClr val="929292"/>
              </a:solidFill>
            </a:endParaRPr>
          </a:p>
          <a:p>
            <a: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key_2:1,</a:t>
            </a:r>
          </a:p>
          <a:p>
            <a: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key_3:[array…],</a:t>
            </a: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  </a:t>
            </a:r>
            <a:r>
              <a:t>key_4</a:t>
            </a:r>
            <a:r>
              <a:rPr>
                <a:solidFill>
                  <a:srgbClr val="929292"/>
                </a:solidFill>
              </a:rPr>
              <a:t>:</a:t>
            </a:r>
            <a:r>
              <a:t>function(){</a:t>
            </a: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. . .</a:t>
            </a: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}</a:t>
            </a:r>
            <a:r>
              <a:rPr>
                <a:solidFill>
                  <a:srgbClr val="929292"/>
                </a:solidFill>
              </a:rPr>
              <a:t>,</a:t>
            </a:r>
          </a:p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};</a:t>
            </a:r>
          </a:p>
        </p:txBody>
      </p:sp>
      <p:sp>
        <p:nvSpPr>
          <p:cNvPr id="268" name="Objects"/>
          <p:cNvSpPr txBox="1"/>
          <p:nvPr/>
        </p:nvSpPr>
        <p:spPr>
          <a:xfrm>
            <a:off x="1064691" y="1530350"/>
            <a:ext cx="190972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Objects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D3"/>
          <p:cNvSpPr txBox="1"/>
          <p:nvPr/>
        </p:nvSpPr>
        <p:spPr>
          <a:xfrm>
            <a:off x="5722416" y="3708399"/>
            <a:ext cx="1559968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9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Data"/>
          <p:cNvSpPr txBox="1"/>
          <p:nvPr/>
        </p:nvSpPr>
        <p:spPr>
          <a:xfrm>
            <a:off x="5722416" y="3708399"/>
            <a:ext cx="3005634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9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Data</a:t>
            </a:r>
          </a:p>
        </p:txBody>
      </p:sp>
      <p:sp>
        <p:nvSpPr>
          <p:cNvPr id="273" name="Driven"/>
          <p:cNvSpPr txBox="1"/>
          <p:nvPr/>
        </p:nvSpPr>
        <p:spPr>
          <a:xfrm>
            <a:off x="5722416" y="5024883"/>
            <a:ext cx="4451301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9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Driven</a:t>
            </a:r>
          </a:p>
        </p:txBody>
      </p:sp>
      <p:sp>
        <p:nvSpPr>
          <p:cNvPr id="274" name="Documents"/>
          <p:cNvSpPr txBox="1"/>
          <p:nvPr/>
        </p:nvSpPr>
        <p:spPr>
          <a:xfrm>
            <a:off x="5722416" y="6243122"/>
            <a:ext cx="6619800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9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Documents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4" grpId="2"/>
      <p:bldP build="whole" bldLvl="1" animBg="1" rev="0" advAuto="0" spid="273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&lt;script src=&quot;https://d3js.org/d3.v5.min.js&quot;&gt;&lt;/script&gt;"/>
          <p:cNvSpPr txBox="1"/>
          <p:nvPr/>
        </p:nvSpPr>
        <p:spPr>
          <a:xfrm>
            <a:off x="1490612" y="4470400"/>
            <a:ext cx="984007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4400"/>
              </a:lnSpc>
              <a:defRPr b="0">
                <a:solidFill>
                  <a:srgbClr val="756BB1"/>
                </a:solidFill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3182BD"/>
                </a:solidFill>
              </a:rPr>
              <a:t>&lt;script </a:t>
            </a:r>
            <a:r>
              <a:rPr>
                <a:solidFill>
                  <a:srgbClr val="E6550D"/>
                </a:solidFill>
              </a:rPr>
              <a:t>src</a:t>
            </a:r>
            <a:r>
              <a:rPr>
                <a:solidFill>
                  <a:srgbClr val="3182BD"/>
                </a:solidFill>
              </a:rPr>
              <a:t>=</a:t>
            </a:r>
            <a:r>
              <a:t>"https://d3js.org/d3.v5.min.js"</a:t>
            </a:r>
            <a:r>
              <a:rPr>
                <a:solidFill>
                  <a:srgbClr val="3182BD"/>
                </a:solidFill>
              </a:rPr>
              <a:t>&gt;&lt;/script&gt;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77" name="Import D3"/>
          <p:cNvSpPr txBox="1"/>
          <p:nvPr/>
        </p:nvSpPr>
        <p:spPr>
          <a:xfrm>
            <a:off x="1064691" y="1530350"/>
            <a:ext cx="242270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Import D3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D3 in action"/>
          <p:cNvSpPr txBox="1"/>
          <p:nvPr/>
        </p:nvSpPr>
        <p:spPr>
          <a:xfrm>
            <a:off x="1064691" y="1530350"/>
            <a:ext cx="3192172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D3 in action</a:t>
            </a:r>
          </a:p>
        </p:txBody>
      </p:sp>
      <p:sp>
        <p:nvSpPr>
          <p:cNvPr id="280" name="d3"/>
          <p:cNvSpPr txBox="1"/>
          <p:nvPr/>
        </p:nvSpPr>
        <p:spPr>
          <a:xfrm>
            <a:off x="2740478" y="4268767"/>
            <a:ext cx="62727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/>
            <a:r>
              <a:t>d3</a:t>
            </a:r>
          </a:p>
        </p:txBody>
      </p:sp>
      <p:sp>
        <p:nvSpPr>
          <p:cNvPr id="281" name=".select(&quot;body&quot;)"/>
          <p:cNvSpPr txBox="1"/>
          <p:nvPr/>
        </p:nvSpPr>
        <p:spPr>
          <a:xfrm>
            <a:off x="3310299" y="4268767"/>
            <a:ext cx="396163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.</a:t>
            </a:r>
            <a:r>
              <a:t>select(</a:t>
            </a:r>
            <a:r>
              <a:rPr>
                <a:solidFill>
                  <a:srgbClr val="929292"/>
                </a:solidFill>
              </a:rPr>
              <a:t>"body"</a:t>
            </a:r>
            <a:r>
              <a:t>)</a:t>
            </a:r>
          </a:p>
        </p:txBody>
      </p:sp>
      <p:sp>
        <p:nvSpPr>
          <p:cNvPr id="282" name=".append(&quot;svg&quot;)"/>
          <p:cNvSpPr txBox="1"/>
          <p:nvPr/>
        </p:nvSpPr>
        <p:spPr>
          <a:xfrm>
            <a:off x="7142097" y="4268767"/>
            <a:ext cx="370515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.</a:t>
            </a:r>
            <a:r>
              <a:t>append(</a:t>
            </a:r>
            <a:r>
              <a:rPr>
                <a:solidFill>
                  <a:srgbClr val="929292"/>
                </a:solidFill>
              </a:rPr>
              <a:t>"svg"</a:t>
            </a:r>
            <a:r>
              <a:t>)</a:t>
            </a:r>
          </a:p>
        </p:txBody>
      </p:sp>
      <p:sp>
        <p:nvSpPr>
          <p:cNvPr id="283" name=".append(&quot;circle&quot;)"/>
          <p:cNvSpPr txBox="1"/>
          <p:nvPr/>
        </p:nvSpPr>
        <p:spPr>
          <a:xfrm>
            <a:off x="3288254" y="5548832"/>
            <a:ext cx="4474618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.</a:t>
            </a:r>
            <a:r>
              <a:t>append(</a:t>
            </a:r>
            <a:r>
              <a:rPr>
                <a:solidFill>
                  <a:srgbClr val="929292"/>
                </a:solidFill>
              </a:rPr>
              <a:t>"circle"</a:t>
            </a:r>
            <a:r>
              <a:t>)</a:t>
            </a:r>
          </a:p>
        </p:txBody>
      </p:sp>
      <p:sp>
        <p:nvSpPr>
          <p:cNvPr id="284" name=".attr(&quot;cx&quot;,100)"/>
          <p:cNvSpPr txBox="1"/>
          <p:nvPr/>
        </p:nvSpPr>
        <p:spPr>
          <a:xfrm>
            <a:off x="3288254" y="6234152"/>
            <a:ext cx="396163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929292"/>
                </a:solidFill>
              </a:rPr>
              <a:t>.</a:t>
            </a:r>
            <a:r>
              <a:t>attr(</a:t>
            </a:r>
            <a:r>
              <a:rPr>
                <a:solidFill>
                  <a:srgbClr val="929292"/>
                </a:solidFill>
              </a:rPr>
              <a:t>"cx",100</a:t>
            </a:r>
            <a:r>
              <a:t>)</a:t>
            </a:r>
          </a:p>
        </p:txBody>
      </p:sp>
      <p:grpSp>
        <p:nvGrpSpPr>
          <p:cNvPr id="287" name="Group"/>
          <p:cNvGrpSpPr/>
          <p:nvPr/>
        </p:nvGrpSpPr>
        <p:grpSpPr>
          <a:xfrm>
            <a:off x="3288254" y="6971232"/>
            <a:ext cx="3961639" cy="1431266"/>
            <a:chOff x="0" y="0"/>
            <a:chExt cx="3961638" cy="1431264"/>
          </a:xfrm>
        </p:grpSpPr>
        <p:sp>
          <p:nvSpPr>
            <p:cNvPr id="285" name=".attr(&quot;cy&quot;,100)"/>
            <p:cNvSpPr txBox="1"/>
            <p:nvPr/>
          </p:nvSpPr>
          <p:spPr>
            <a:xfrm>
              <a:off x="0" y="0"/>
              <a:ext cx="3961639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0" sz="33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pPr>
              <a:r>
                <a:rPr>
                  <a:solidFill>
                    <a:srgbClr val="929292"/>
                  </a:solidFill>
                </a:rPr>
                <a:t>.</a:t>
              </a:r>
              <a:r>
                <a:t>attr(</a:t>
              </a:r>
              <a:r>
                <a:rPr>
                  <a:solidFill>
                    <a:srgbClr val="929292"/>
                  </a:solidFill>
                </a:rPr>
                <a:t>"cy",100</a:t>
              </a:r>
              <a:r>
                <a:t>)</a:t>
              </a:r>
            </a:p>
          </p:txBody>
        </p:sp>
        <p:sp>
          <p:nvSpPr>
            <p:cNvPr id="286" name=".attr(&quot;r&quot;,20);"/>
            <p:cNvSpPr txBox="1"/>
            <p:nvPr/>
          </p:nvSpPr>
          <p:spPr>
            <a:xfrm>
              <a:off x="0" y="707364"/>
              <a:ext cx="3705149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0" sz="3300">
                  <a:solidFill>
                    <a:srgbClr val="5E5E5E"/>
                  </a:solidFill>
                  <a:latin typeface="Space Mono"/>
                  <a:ea typeface="Space Mono"/>
                  <a:cs typeface="Space Mono"/>
                  <a:sym typeface="Space Mono"/>
                </a:defRPr>
              </a:pPr>
              <a:r>
                <a:rPr>
                  <a:solidFill>
                    <a:srgbClr val="929292"/>
                  </a:solidFill>
                </a:rPr>
                <a:t>.</a:t>
              </a:r>
              <a:r>
                <a:t>attr(</a:t>
              </a:r>
              <a:r>
                <a:rPr>
                  <a:solidFill>
                    <a:srgbClr val="929292"/>
                  </a:solidFill>
                </a:rPr>
                <a:t>"r",20</a:t>
              </a:r>
              <a:r>
                <a:t>)</a:t>
              </a:r>
              <a:r>
                <a:rPr>
                  <a:solidFill>
                    <a:srgbClr val="0014FF"/>
                  </a:solidFill>
                </a:rPr>
                <a:t>;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3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3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path" nodeType="click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-0.004422 0.004233 -0.008922 0.008321 -0.013494 0.012260 C -0.096724 0.083966 -0.199113 0.104299 -0.294402 0.068046" origin="layout" pathEditMode="relative">
                                      <p:cBhvr>
                                        <p:cTn id="16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1" dur="3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3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4" grpId="5"/>
      <p:bldP build="whole" bldLvl="1" animBg="1" rev="0" advAuto="0" spid="281" grpId="1"/>
      <p:bldP build="whole" bldLvl="1" animBg="1" rev="0" advAuto="0" spid="287" grpId="6"/>
      <p:bldP build="whole" bldLvl="1" animBg="1" rev="0" advAuto="0" spid="283" grpId="4"/>
      <p:bldP build="whole" bldLvl="1" animBg="1" rev="0" advAuto="0" spid="282" grpId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var mySvg = d3.select(&quot;body&quot;)…"/>
          <p:cNvSpPr txBox="1"/>
          <p:nvPr/>
        </p:nvSpPr>
        <p:spPr>
          <a:xfrm>
            <a:off x="2740478" y="3957617"/>
            <a:ext cx="7552488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var </a:t>
            </a:r>
            <a:r>
              <a:rPr>
                <a:solidFill>
                  <a:srgbClr val="0014FF"/>
                </a:solidFill>
              </a:rPr>
              <a:t>mySvg</a:t>
            </a:r>
            <a:r>
              <a:t> = d3.select("body")</a:t>
            </a:r>
          </a:p>
          <a:p>
            <a: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              .append("svg")</a:t>
            </a:r>
          </a:p>
        </p:txBody>
      </p:sp>
      <p:sp>
        <p:nvSpPr>
          <p:cNvPr id="290" name="mySvg.append(&quot;circle&quot;)"/>
          <p:cNvSpPr txBox="1"/>
          <p:nvPr/>
        </p:nvSpPr>
        <p:spPr>
          <a:xfrm>
            <a:off x="2789599" y="5157767"/>
            <a:ext cx="575706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5E5E5E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0014FF"/>
                </a:solidFill>
              </a:rPr>
              <a:t>mySvg</a:t>
            </a:r>
            <a:r>
              <a:rPr>
                <a:solidFill>
                  <a:srgbClr val="929292"/>
                </a:solidFill>
              </a:rPr>
              <a:t>.</a:t>
            </a:r>
            <a:r>
              <a:t>append(</a:t>
            </a:r>
            <a:r>
              <a:rPr>
                <a:solidFill>
                  <a:srgbClr val="929292"/>
                </a:solidFill>
              </a:rPr>
              <a:t>"circle"</a:t>
            </a:r>
            <a:r>
              <a:t>)</a:t>
            </a:r>
          </a:p>
        </p:txBody>
      </p:sp>
      <p:sp>
        <p:nvSpPr>
          <p:cNvPr id="291" name="var myCirc ="/>
          <p:cNvSpPr txBox="1"/>
          <p:nvPr/>
        </p:nvSpPr>
        <p:spPr>
          <a:xfrm>
            <a:off x="2733116" y="5149850"/>
            <a:ext cx="3192171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t>var </a:t>
            </a:r>
            <a:r>
              <a:rPr>
                <a:solidFill>
                  <a:srgbClr val="0014FF"/>
                </a:solidFill>
              </a:rPr>
              <a:t>myCirc</a:t>
            </a:r>
            <a:r>
              <a:t> =</a:t>
            </a:r>
          </a:p>
        </p:txBody>
      </p:sp>
      <p:grpSp>
        <p:nvGrpSpPr>
          <p:cNvPr id="297" name="Group"/>
          <p:cNvGrpSpPr/>
          <p:nvPr/>
        </p:nvGrpSpPr>
        <p:grpSpPr>
          <a:xfrm>
            <a:off x="3772027" y="6637318"/>
            <a:ext cx="5540772" cy="2168346"/>
            <a:chOff x="0" y="0"/>
            <a:chExt cx="5540771" cy="2168345"/>
          </a:xfrm>
        </p:grpSpPr>
        <p:sp>
          <p:nvSpPr>
            <p:cNvPr id="292" name=".attr(&quot;cx&quot;,100)"/>
            <p:cNvSpPr txBox="1"/>
            <p:nvPr/>
          </p:nvSpPr>
          <p:spPr>
            <a:xfrm>
              <a:off x="1579133" y="0"/>
              <a:ext cx="3961639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929292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>
                <a:defRPr>
                  <a:solidFill>
                    <a:srgbClr val="5E5E5E"/>
                  </a:solidFill>
                </a:defRPr>
              </a:pPr>
              <a:r>
                <a:rPr>
                  <a:solidFill>
                    <a:srgbClr val="929292"/>
                  </a:solidFill>
                </a:rPr>
                <a:t>.attr("cx",100)</a:t>
              </a:r>
            </a:p>
          </p:txBody>
        </p:sp>
        <p:grpSp>
          <p:nvGrpSpPr>
            <p:cNvPr id="295" name="Group"/>
            <p:cNvGrpSpPr/>
            <p:nvPr/>
          </p:nvGrpSpPr>
          <p:grpSpPr>
            <a:xfrm>
              <a:off x="1579133" y="737080"/>
              <a:ext cx="3961639" cy="1431266"/>
              <a:chOff x="0" y="0"/>
              <a:chExt cx="3961638" cy="1431264"/>
            </a:xfrm>
          </p:grpSpPr>
          <p:sp>
            <p:nvSpPr>
              <p:cNvPr id="293" name=".attr(&quot;cy&quot;,100)"/>
              <p:cNvSpPr txBox="1"/>
              <p:nvPr/>
            </p:nvSpPr>
            <p:spPr>
              <a:xfrm>
                <a:off x="0" y="0"/>
                <a:ext cx="3961639" cy="7239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b="0" sz="3300">
                    <a:solidFill>
                      <a:srgbClr val="929292"/>
                    </a:solidFill>
                    <a:latin typeface="Space Mono"/>
                    <a:ea typeface="Space Mono"/>
                    <a:cs typeface="Space Mono"/>
                    <a:sym typeface="Space Mono"/>
                  </a:defRPr>
                </a:lvl1pPr>
              </a:lstStyle>
              <a:p>
                <a:pPr>
                  <a:defRPr>
                    <a:solidFill>
                      <a:srgbClr val="5E5E5E"/>
                    </a:solidFill>
                  </a:defRPr>
                </a:pPr>
                <a:r>
                  <a:rPr>
                    <a:solidFill>
                      <a:srgbClr val="929292"/>
                    </a:solidFill>
                  </a:rPr>
                  <a:t>.attr("cy",100)</a:t>
                </a:r>
              </a:p>
            </p:txBody>
          </p:sp>
          <p:sp>
            <p:nvSpPr>
              <p:cNvPr id="294" name=".attr(“r&quot;,20);"/>
              <p:cNvSpPr txBox="1"/>
              <p:nvPr/>
            </p:nvSpPr>
            <p:spPr>
              <a:xfrm>
                <a:off x="0" y="707364"/>
                <a:ext cx="3705149" cy="7239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 b="0" sz="3300">
                    <a:solidFill>
                      <a:srgbClr val="929292"/>
                    </a:solidFill>
                    <a:latin typeface="Space Mono"/>
                    <a:ea typeface="Space Mono"/>
                    <a:cs typeface="Space Mono"/>
                    <a:sym typeface="Space Mono"/>
                  </a:defRPr>
                </a:lvl1pPr>
              </a:lstStyle>
              <a:p>
                <a:pPr>
                  <a:defRPr>
                    <a:solidFill>
                      <a:srgbClr val="5E5E5E"/>
                    </a:solidFill>
                  </a:defRPr>
                </a:pPr>
                <a:r>
                  <a:rPr>
                    <a:solidFill>
                      <a:srgbClr val="929292"/>
                    </a:solidFill>
                  </a:rPr>
                  <a:t>.attr(“r",20);</a:t>
                </a:r>
              </a:p>
            </p:txBody>
          </p:sp>
        </p:grpSp>
        <p:sp>
          <p:nvSpPr>
            <p:cNvPr id="296" name="myCirc"/>
            <p:cNvSpPr txBox="1"/>
            <p:nvPr/>
          </p:nvSpPr>
          <p:spPr>
            <a:xfrm>
              <a:off x="0" y="11131"/>
              <a:ext cx="1653236" cy="723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0" sz="3300">
                  <a:solidFill>
                    <a:srgbClr val="0014FF"/>
                  </a:solidFill>
                  <a:latin typeface="Space Mono"/>
                  <a:ea typeface="Space Mono"/>
                  <a:cs typeface="Space Mono"/>
                  <a:sym typeface="Space Mono"/>
                </a:defRPr>
              </a:lvl1pPr>
            </a:lstStyle>
            <a:p>
              <a:pPr>
                <a:defRPr>
                  <a:solidFill>
                    <a:srgbClr val="929292"/>
                  </a:solidFill>
                </a:defRPr>
              </a:pPr>
              <a:r>
                <a:rPr>
                  <a:solidFill>
                    <a:srgbClr val="0014FF"/>
                  </a:solidFill>
                </a:rPr>
                <a:t>myCirc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02710 -0.107227" origin="layout" pathEditMode="relative">
                                      <p:cBhvr>
                                        <p:cTn id="6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3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path" nodeType="click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47571 -0.003478" origin="layout" pathEditMode="relative">
                                      <p:cBhvr>
                                        <p:cTn id="14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Class="entr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3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3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1" grpId="4"/>
      <p:bldP build="whole" bldLvl="1" animBg="1" rev="0" advAuto="0" spid="297" grpId="5"/>
      <p:bldP build="whole" bldLvl="1" animBg="1" rev="0" advAuto="0" spid="290" grpId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Make a grid of squares using d3"/>
          <p:cNvSpPr txBox="1"/>
          <p:nvPr/>
        </p:nvSpPr>
        <p:spPr>
          <a:xfrm>
            <a:off x="783056" y="4140200"/>
            <a:ext cx="11438688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7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 b="1"/>
            </a:pPr>
            <a:r>
              <a:rPr b="0"/>
              <a:t>Make a grid of squares using d3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var myInteger = 1;"/>
          <p:cNvSpPr txBox="1"/>
          <p:nvPr/>
        </p:nvSpPr>
        <p:spPr>
          <a:xfrm>
            <a:off x="4265091" y="4273550"/>
            <a:ext cx="498759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myInteger = </a:t>
            </a:r>
            <a:r>
              <a:t>1</a:t>
            </a:r>
            <a:r>
              <a:rPr>
                <a:solidFill>
                  <a:srgbClr val="929292"/>
                </a:solidFill>
              </a:rPr>
              <a:t>; </a:t>
            </a:r>
          </a:p>
        </p:txBody>
      </p:sp>
      <p:sp>
        <p:nvSpPr>
          <p:cNvPr id="132" name="Integer"/>
          <p:cNvSpPr txBox="1"/>
          <p:nvPr/>
        </p:nvSpPr>
        <p:spPr>
          <a:xfrm>
            <a:off x="1064691" y="1530350"/>
            <a:ext cx="190972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Integer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var anyOtherName = 1;"/>
          <p:cNvSpPr txBox="1"/>
          <p:nvPr/>
        </p:nvSpPr>
        <p:spPr>
          <a:xfrm>
            <a:off x="4265091" y="4273550"/>
            <a:ext cx="575706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anyOtherName = </a:t>
            </a:r>
            <a:r>
              <a:t>1</a:t>
            </a:r>
            <a:r>
              <a:rPr>
                <a:solidFill>
                  <a:srgbClr val="929292"/>
                </a:solidFill>
              </a:rPr>
              <a:t>; </a:t>
            </a:r>
          </a:p>
        </p:txBody>
      </p:sp>
      <p:sp>
        <p:nvSpPr>
          <p:cNvPr id="135" name="Integer"/>
          <p:cNvSpPr txBox="1"/>
          <p:nvPr/>
        </p:nvSpPr>
        <p:spPr>
          <a:xfrm>
            <a:off x="1064691" y="1530350"/>
            <a:ext cx="190972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Integer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var myFloat = 1.00;"/>
          <p:cNvSpPr txBox="1"/>
          <p:nvPr/>
        </p:nvSpPr>
        <p:spPr>
          <a:xfrm>
            <a:off x="4265091" y="4273550"/>
            <a:ext cx="5244085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myFloat = </a:t>
            </a:r>
            <a:r>
              <a:t>1.00</a:t>
            </a:r>
            <a:r>
              <a:rPr>
                <a:solidFill>
                  <a:srgbClr val="929292"/>
                </a:solidFill>
              </a:rPr>
              <a:t>;</a:t>
            </a:r>
            <a:r>
              <a:t> </a:t>
            </a:r>
          </a:p>
        </p:txBody>
      </p:sp>
      <p:sp>
        <p:nvSpPr>
          <p:cNvPr id="138" name="Float"/>
          <p:cNvSpPr txBox="1"/>
          <p:nvPr/>
        </p:nvSpPr>
        <p:spPr>
          <a:xfrm>
            <a:off x="1064691" y="1530350"/>
            <a:ext cx="139674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Float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var myFloat = 1.50;"/>
          <p:cNvSpPr txBox="1"/>
          <p:nvPr/>
        </p:nvSpPr>
        <p:spPr>
          <a:xfrm>
            <a:off x="4265091" y="4273550"/>
            <a:ext cx="5244085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myFloat = </a:t>
            </a:r>
            <a:r>
              <a:t>1.50</a:t>
            </a:r>
            <a:r>
              <a:rPr>
                <a:solidFill>
                  <a:srgbClr val="929292"/>
                </a:solidFill>
              </a:rPr>
              <a:t>; </a:t>
            </a:r>
          </a:p>
        </p:txBody>
      </p:sp>
      <p:sp>
        <p:nvSpPr>
          <p:cNvPr id="141" name="Float"/>
          <p:cNvSpPr txBox="1"/>
          <p:nvPr/>
        </p:nvSpPr>
        <p:spPr>
          <a:xfrm>
            <a:off x="1064691" y="1530350"/>
            <a:ext cx="139674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Float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var myString =&quot;hello&quot;;"/>
          <p:cNvSpPr txBox="1"/>
          <p:nvPr/>
        </p:nvSpPr>
        <p:spPr>
          <a:xfrm>
            <a:off x="4265091" y="4273550"/>
            <a:ext cx="6013553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myString =</a:t>
            </a:r>
            <a:r>
              <a:t>"hello"</a:t>
            </a:r>
            <a:r>
              <a:rPr>
                <a:solidFill>
                  <a:srgbClr val="929292"/>
                </a:solidFill>
              </a:rPr>
              <a:t>; </a:t>
            </a:r>
          </a:p>
        </p:txBody>
      </p:sp>
      <p:sp>
        <p:nvSpPr>
          <p:cNvPr id="144" name="String"/>
          <p:cNvSpPr txBox="1"/>
          <p:nvPr/>
        </p:nvSpPr>
        <p:spPr>
          <a:xfrm>
            <a:off x="1064691" y="1530350"/>
            <a:ext cx="165323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String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var myBoolean = true;"/>
          <p:cNvSpPr txBox="1"/>
          <p:nvPr/>
        </p:nvSpPr>
        <p:spPr>
          <a:xfrm>
            <a:off x="4265091" y="4273550"/>
            <a:ext cx="5757064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300">
                <a:solidFill>
                  <a:srgbClr val="0014FF"/>
                </a:solidFill>
                <a:latin typeface="Space Mono"/>
                <a:ea typeface="Space Mono"/>
                <a:cs typeface="Space Mono"/>
                <a:sym typeface="Space Mono"/>
              </a:defRPr>
            </a:pPr>
            <a:r>
              <a:rPr>
                <a:solidFill>
                  <a:srgbClr val="5E5E5E"/>
                </a:solidFill>
              </a:rPr>
              <a:t>var</a:t>
            </a:r>
            <a:r>
              <a:t> </a:t>
            </a:r>
            <a:r>
              <a:rPr>
                <a:solidFill>
                  <a:srgbClr val="929292"/>
                </a:solidFill>
              </a:rPr>
              <a:t>myBoolean = </a:t>
            </a:r>
            <a:r>
              <a:t>true</a:t>
            </a:r>
            <a:r>
              <a:rPr>
                <a:solidFill>
                  <a:srgbClr val="929292"/>
                </a:solidFill>
              </a:rPr>
              <a:t>; </a:t>
            </a:r>
          </a:p>
        </p:txBody>
      </p:sp>
      <p:sp>
        <p:nvSpPr>
          <p:cNvPr id="147" name="Boolean"/>
          <p:cNvSpPr txBox="1"/>
          <p:nvPr/>
        </p:nvSpPr>
        <p:spPr>
          <a:xfrm>
            <a:off x="1064691" y="1530350"/>
            <a:ext cx="1909726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92929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</a:lstStyle>
          <a:p>
            <a:pPr>
              <a:defRPr>
                <a:solidFill>
                  <a:srgbClr val="0014FF"/>
                </a:solidFill>
              </a:defRPr>
            </a:pPr>
            <a:r>
              <a:rPr>
                <a:solidFill>
                  <a:srgbClr val="929292"/>
                </a:solidFill>
              </a:rPr>
              <a:t>Boolean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