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302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1574682" y="1165232"/>
            <a:ext cx="1715280" cy="2652648"/>
          </a:xfrm>
          <a:prstGeom prst="rect">
            <a:avLst/>
          </a:prstGeom>
          <a:solidFill>
            <a:srgbClr val="FF3B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03"/>
          <p:cNvSpPr txBox="1"/>
          <p:nvPr/>
        </p:nvSpPr>
        <p:spPr>
          <a:xfrm>
            <a:off x="1978779" y="2457364"/>
            <a:ext cx="907086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5100">
                <a:solidFill>
                  <a:srgbClr val="FFFF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121" name="Lecture"/>
          <p:cNvSpPr txBox="1"/>
          <p:nvPr/>
        </p:nvSpPr>
        <p:spPr>
          <a:xfrm>
            <a:off x="1695086" y="1626441"/>
            <a:ext cx="147447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Lecture</a:t>
            </a:r>
          </a:p>
        </p:txBody>
      </p:sp>
      <p:sp>
        <p:nvSpPr>
          <p:cNvPr id="122" name="Line"/>
          <p:cNvSpPr/>
          <p:nvPr/>
        </p:nvSpPr>
        <p:spPr>
          <a:xfrm>
            <a:off x="1779377" y="2365753"/>
            <a:ext cx="130589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Handling data with D3"/>
          <p:cNvSpPr txBox="1"/>
          <p:nvPr/>
        </p:nvSpPr>
        <p:spPr>
          <a:xfrm>
            <a:off x="1476486" y="5073650"/>
            <a:ext cx="843854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51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Handling data with 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utorial session…"/>
          <p:cNvSpPr txBox="1"/>
          <p:nvPr/>
        </p:nvSpPr>
        <p:spPr>
          <a:xfrm>
            <a:off x="4727549" y="4190999"/>
            <a:ext cx="3549702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Tutorial session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–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Join + build a scatterplot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var myScale = d3.scaleLinear()…"/>
          <p:cNvSpPr txBox="1"/>
          <p:nvPr/>
        </p:nvSpPr>
        <p:spPr>
          <a:xfrm>
            <a:off x="182372" y="3238500"/>
            <a:ext cx="8174280" cy="454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myScale = d3.scaleLinear()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.domain([</a:t>
            </a:r>
            <a:r>
              <a:rPr>
                <a:solidFill>
                  <a:srgbClr val="FF3B66"/>
                </a:solidFill>
              </a:rPr>
              <a:t>0</a:t>
            </a:r>
            <a:r>
              <a:t>, </a:t>
            </a:r>
            <a:r>
              <a:rPr>
                <a:solidFill>
                  <a:srgbClr val="FF3B66"/>
                </a:solidFill>
              </a:rPr>
              <a:t>7000</a:t>
            </a:r>
            <a:r>
              <a:t>])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.range([</a:t>
            </a:r>
            <a:r>
              <a:rPr>
                <a:solidFill>
                  <a:srgbClr val="FF3B66"/>
                </a:solidFill>
              </a:rPr>
              <a:t>0</a:t>
            </a:r>
            <a:r>
              <a:t>, </a:t>
            </a:r>
            <a:r>
              <a:rPr>
                <a:solidFill>
                  <a:srgbClr val="FF3B66"/>
                </a:solidFill>
              </a:rPr>
              <a:t>100</a:t>
            </a:r>
            <a:r>
              <a:t>]);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canvas.selectAll("circle")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.data(data)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.join("circle")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.attr(“r", 5)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.attr("cx", function(d){return myScale(d)})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.attr("cy", 50);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</a:t>
            </a:r>
          </a:p>
        </p:txBody>
      </p:sp>
      <p:sp>
        <p:nvSpPr>
          <p:cNvPr id="184" name="var data = [600, 2000, 7000];"/>
          <p:cNvSpPr txBox="1"/>
          <p:nvPr/>
        </p:nvSpPr>
        <p:spPr>
          <a:xfrm>
            <a:off x="187027" y="2668961"/>
            <a:ext cx="500314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</a:t>
            </a:r>
            <a:r>
              <a:rPr>
                <a:solidFill>
                  <a:srgbClr val="FF3B66"/>
                </a:solidFill>
              </a:rPr>
              <a:t>data</a:t>
            </a:r>
            <a:r>
              <a:t> = </a:t>
            </a:r>
            <a:r>
              <a:rPr>
                <a:solidFill>
                  <a:srgbClr val="FF3B66"/>
                </a:solidFill>
              </a:rPr>
              <a:t>[600, 2000, 7000]</a:t>
            </a:r>
            <a:r>
              <a:t>;</a:t>
            </a:r>
          </a:p>
        </p:txBody>
      </p:sp>
      <p:sp>
        <p:nvSpPr>
          <p:cNvPr id="185" name="Normalise numbers"/>
          <p:cNvSpPr txBox="1"/>
          <p:nvPr/>
        </p:nvSpPr>
        <p:spPr>
          <a:xfrm>
            <a:off x="940097" y="1289050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Normalise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"/>
          <p:cNvSpPr/>
          <p:nvPr/>
        </p:nvSpPr>
        <p:spPr>
          <a:xfrm>
            <a:off x="4540874" y="6464300"/>
            <a:ext cx="392305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0"/>
          <p:cNvSpPr txBox="1"/>
          <p:nvPr/>
        </p:nvSpPr>
        <p:spPr>
          <a:xfrm>
            <a:off x="4271365" y="6695440"/>
            <a:ext cx="321870" cy="401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89" name="100"/>
          <p:cNvSpPr txBox="1"/>
          <p:nvPr/>
        </p:nvSpPr>
        <p:spPr>
          <a:xfrm>
            <a:off x="8196173" y="6695440"/>
            <a:ext cx="651054" cy="401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100</a:t>
            </a:r>
          </a:p>
        </p:txBody>
      </p:sp>
      <p:grpSp>
        <p:nvGrpSpPr>
          <p:cNvPr id="194" name="Group"/>
          <p:cNvGrpSpPr/>
          <p:nvPr/>
        </p:nvGrpSpPr>
        <p:grpSpPr>
          <a:xfrm>
            <a:off x="2844799" y="1775593"/>
            <a:ext cx="6847708" cy="208014"/>
            <a:chOff x="0" y="0"/>
            <a:chExt cx="6847706" cy="208012"/>
          </a:xfrm>
        </p:grpSpPr>
        <p:sp>
          <p:nvSpPr>
            <p:cNvPr id="190" name="Circle"/>
            <p:cNvSpPr/>
            <p:nvPr/>
          </p:nvSpPr>
          <p:spPr>
            <a:xfrm>
              <a:off x="6639693" y="0"/>
              <a:ext cx="208014" cy="208013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0" y="104006"/>
              <a:ext cx="6838022" cy="1"/>
            </a:xfrm>
            <a:prstGeom prst="line">
              <a:avLst/>
            </a:prstGeom>
            <a:noFill/>
            <a:ln w="38100" cap="rnd">
              <a:solidFill>
                <a:srgbClr val="FF3B66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2" name="Circle"/>
            <p:cNvSpPr/>
            <p:nvPr/>
          </p:nvSpPr>
          <p:spPr>
            <a:xfrm>
              <a:off x="1394593" y="0"/>
              <a:ext cx="208014" cy="208013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3" name="Circle"/>
            <p:cNvSpPr/>
            <p:nvPr/>
          </p:nvSpPr>
          <p:spPr>
            <a:xfrm>
              <a:off x="467493" y="0"/>
              <a:ext cx="208014" cy="208013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195" name="Line"/>
          <p:cNvSpPr/>
          <p:nvPr/>
        </p:nvSpPr>
        <p:spPr>
          <a:xfrm flipV="1">
            <a:off x="4533900" y="6360293"/>
            <a:ext cx="0" cy="20801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Line"/>
          <p:cNvSpPr/>
          <p:nvPr/>
        </p:nvSpPr>
        <p:spPr>
          <a:xfrm flipV="1">
            <a:off x="8458200" y="6360293"/>
            <a:ext cx="0" cy="20801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02" name="Group"/>
          <p:cNvGrpSpPr/>
          <p:nvPr/>
        </p:nvGrpSpPr>
        <p:grpSpPr>
          <a:xfrm>
            <a:off x="2738348" y="1456055"/>
            <a:ext cx="7768991" cy="1017905"/>
            <a:chOff x="0" y="0"/>
            <a:chExt cx="7768989" cy="1017904"/>
          </a:xfrm>
        </p:grpSpPr>
        <p:sp>
          <p:nvSpPr>
            <p:cNvPr id="197" name="0"/>
            <p:cNvSpPr txBox="1"/>
            <p:nvPr/>
          </p:nvSpPr>
          <p:spPr>
            <a:xfrm>
              <a:off x="0" y="616585"/>
              <a:ext cx="321869" cy="4013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198" name="7000"/>
            <p:cNvSpPr txBox="1"/>
            <p:nvPr/>
          </p:nvSpPr>
          <p:spPr>
            <a:xfrm>
              <a:off x="6876535" y="616585"/>
              <a:ext cx="892455" cy="4013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7000</a:t>
              </a:r>
            </a:p>
          </p:txBody>
        </p:sp>
        <p:sp>
          <p:nvSpPr>
            <p:cNvPr id="199" name="600"/>
            <p:cNvSpPr txBox="1"/>
            <p:nvPr/>
          </p:nvSpPr>
          <p:spPr>
            <a:xfrm>
              <a:off x="457682" y="-1"/>
              <a:ext cx="440539" cy="2628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30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600</a:t>
              </a:r>
            </a:p>
          </p:txBody>
        </p:sp>
        <p:sp>
          <p:nvSpPr>
            <p:cNvPr id="200" name="2000"/>
            <p:cNvSpPr txBox="1"/>
            <p:nvPr/>
          </p:nvSpPr>
          <p:spPr>
            <a:xfrm>
              <a:off x="1333931" y="-1"/>
              <a:ext cx="542241" cy="2628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30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2000</a:t>
              </a:r>
            </a:p>
          </p:txBody>
        </p:sp>
        <p:sp>
          <p:nvSpPr>
            <p:cNvPr id="201" name="7000"/>
            <p:cNvSpPr txBox="1"/>
            <p:nvPr/>
          </p:nvSpPr>
          <p:spPr>
            <a:xfrm>
              <a:off x="6582251" y="-1"/>
              <a:ext cx="535801" cy="2628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30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7000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6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94"/>
                                        </p:tgtEl>
                                      </p:cBhvr>
                                      <p:by x="57290" y="5729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17578 0.470052" origin="layout" pathEditMode="relative">
                                      <p:cBhvr>
                                        <p:cTn id="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Class="exit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2" dur="300" fill="hold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3"/>
      <p:bldP build="whole" bldLvl="1" animBg="1" rev="0" advAuto="0" spid="19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var myScale = d3.scaleLinear()…"/>
          <p:cNvSpPr txBox="1"/>
          <p:nvPr/>
        </p:nvSpPr>
        <p:spPr>
          <a:xfrm>
            <a:off x="182372" y="3238500"/>
            <a:ext cx="8306410" cy="454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myScale = d3.scaleLinear()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.domain([0, 100])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.range([100, 0]);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canvas.selectAll("circle")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.data(data)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.join("circle")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.attr("r", 5)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.attr("cx", 50)</a:t>
            </a:r>
          </a:p>
          <a:p>
            <a:pPr lvl="1" indent="0"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.attr("cy", function(d){return myScale(d)});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</a:t>
            </a:r>
          </a:p>
        </p:txBody>
      </p:sp>
      <p:sp>
        <p:nvSpPr>
          <p:cNvPr id="205" name="var data = [10, 20, 30];"/>
          <p:cNvSpPr txBox="1"/>
          <p:nvPr/>
        </p:nvSpPr>
        <p:spPr>
          <a:xfrm>
            <a:off x="187027" y="2668961"/>
            <a:ext cx="434248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</a:t>
            </a:r>
            <a:r>
              <a:rPr>
                <a:solidFill>
                  <a:srgbClr val="5E5E5E"/>
                </a:solidFill>
              </a:rPr>
              <a:t>var data = [10, 20, 30];</a:t>
            </a:r>
          </a:p>
        </p:txBody>
      </p:sp>
      <p:sp>
        <p:nvSpPr>
          <p:cNvPr id="206" name="Switch Y coordinate"/>
          <p:cNvSpPr txBox="1"/>
          <p:nvPr/>
        </p:nvSpPr>
        <p:spPr>
          <a:xfrm>
            <a:off x="940097" y="1289050"/>
            <a:ext cx="498759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Switch Y coordinate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"/>
          <p:cNvGrpSpPr/>
          <p:nvPr/>
        </p:nvGrpSpPr>
        <p:grpSpPr>
          <a:xfrm>
            <a:off x="7073900" y="2801788"/>
            <a:ext cx="1981200" cy="1424857"/>
            <a:chOff x="0" y="45804"/>
            <a:chExt cx="1981200" cy="1424855"/>
          </a:xfrm>
        </p:grpSpPr>
        <p:sp>
          <p:nvSpPr>
            <p:cNvPr id="208" name="Circle"/>
            <p:cNvSpPr/>
            <p:nvPr/>
          </p:nvSpPr>
          <p:spPr>
            <a:xfrm>
              <a:off x="0" y="45804"/>
              <a:ext cx="309712" cy="309712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3B66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9" name="10"/>
            <p:cNvSpPr/>
            <p:nvPr/>
          </p:nvSpPr>
          <p:spPr>
            <a:xfrm>
              <a:off x="711200" y="20065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10</a:t>
              </a:r>
            </a:p>
          </p:txBody>
        </p:sp>
      </p:grpSp>
      <p:grpSp>
        <p:nvGrpSpPr>
          <p:cNvPr id="213" name="Group"/>
          <p:cNvGrpSpPr/>
          <p:nvPr/>
        </p:nvGrpSpPr>
        <p:grpSpPr>
          <a:xfrm>
            <a:off x="7073900" y="4318084"/>
            <a:ext cx="986232" cy="401321"/>
            <a:chOff x="0" y="0"/>
            <a:chExt cx="986231" cy="401319"/>
          </a:xfrm>
        </p:grpSpPr>
        <p:sp>
          <p:nvSpPr>
            <p:cNvPr id="211" name="Circle"/>
            <p:cNvSpPr/>
            <p:nvPr/>
          </p:nvSpPr>
          <p:spPr>
            <a:xfrm>
              <a:off x="0" y="45804"/>
              <a:ext cx="309712" cy="309712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2" name="50"/>
            <p:cNvSpPr txBox="1"/>
            <p:nvPr/>
          </p:nvSpPr>
          <p:spPr>
            <a:xfrm>
              <a:off x="486968" y="-1"/>
              <a:ext cx="499264" cy="4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50</a:t>
              </a: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7099300" y="6014888"/>
            <a:ext cx="1981200" cy="1424857"/>
            <a:chOff x="0" y="45804"/>
            <a:chExt cx="1981200" cy="1424855"/>
          </a:xfrm>
        </p:grpSpPr>
        <p:sp>
          <p:nvSpPr>
            <p:cNvPr id="214" name="Circle"/>
            <p:cNvSpPr/>
            <p:nvPr/>
          </p:nvSpPr>
          <p:spPr>
            <a:xfrm>
              <a:off x="0" y="45804"/>
              <a:ext cx="309712" cy="309712"/>
            </a:xfrm>
            <a:prstGeom prst="ellipse">
              <a:avLst/>
            </a:prstGeom>
            <a:solidFill>
              <a:srgbClr val="FF3B6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5" name="70"/>
            <p:cNvSpPr/>
            <p:nvPr/>
          </p:nvSpPr>
          <p:spPr>
            <a:xfrm>
              <a:off x="711200" y="20065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solidFill>
                    <a:srgbClr val="FF3B66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70</a:t>
              </a:r>
            </a:p>
          </p:txBody>
        </p:sp>
      </p:grpSp>
      <p:sp>
        <p:nvSpPr>
          <p:cNvPr id="217" name="Line"/>
          <p:cNvSpPr/>
          <p:nvPr/>
        </p:nvSpPr>
        <p:spPr>
          <a:xfrm flipH="1">
            <a:off x="1041399" y="673100"/>
            <a:ext cx="2" cy="6967615"/>
          </a:xfrm>
          <a:prstGeom prst="line">
            <a:avLst/>
          </a:prstGeom>
          <a:ln w="25400">
            <a:solidFill>
              <a:srgbClr val="D6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Y"/>
          <p:cNvSpPr txBox="1"/>
          <p:nvPr/>
        </p:nvSpPr>
        <p:spPr>
          <a:xfrm>
            <a:off x="410514" y="3365584"/>
            <a:ext cx="296572" cy="401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3B66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Y</a:t>
            </a:r>
          </a:p>
        </p:txBody>
      </p:sp>
      <p:grpSp>
        <p:nvGrpSpPr>
          <p:cNvPr id="224" name="Group"/>
          <p:cNvGrpSpPr/>
          <p:nvPr/>
        </p:nvGrpSpPr>
        <p:grpSpPr>
          <a:xfrm>
            <a:off x="2189073" y="1615440"/>
            <a:ext cx="1032613" cy="5786120"/>
            <a:chOff x="0" y="0"/>
            <a:chExt cx="1032611" cy="5786119"/>
          </a:xfrm>
        </p:grpSpPr>
        <p:sp>
          <p:nvSpPr>
            <p:cNvPr id="219" name="Line"/>
            <p:cNvSpPr/>
            <p:nvPr/>
          </p:nvSpPr>
          <p:spPr>
            <a:xfrm flipV="1">
              <a:off x="884326" y="178812"/>
              <a:ext cx="1" cy="539149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0" name="0"/>
            <p:cNvSpPr txBox="1"/>
            <p:nvPr/>
          </p:nvSpPr>
          <p:spPr>
            <a:xfrm>
              <a:off x="380492" y="5384799"/>
              <a:ext cx="321869" cy="4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221" name="100"/>
            <p:cNvSpPr txBox="1"/>
            <p:nvPr/>
          </p:nvSpPr>
          <p:spPr>
            <a:xfrm>
              <a:off x="0" y="-1"/>
              <a:ext cx="651053" cy="4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/>
              <a:r>
                <a:t>100</a:t>
              </a:r>
            </a:p>
          </p:txBody>
        </p:sp>
        <p:sp>
          <p:nvSpPr>
            <p:cNvPr id="222" name="Line"/>
            <p:cNvSpPr/>
            <p:nvPr/>
          </p:nvSpPr>
          <p:spPr>
            <a:xfrm flipH="1">
              <a:off x="736041" y="5587865"/>
              <a:ext cx="29657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 flipH="1" flipV="1">
              <a:off x="736041" y="190366"/>
              <a:ext cx="29657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19631 0.339910" origin="layout" pathEditMode="relative">
                                      <p:cBhvr>
                                        <p:cTn id="10" dur="6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with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22081 -0.335368" origin="layout" pathEditMode="relative">
                                      <p:cBhvr>
                                        <p:cTn id="13" dur="7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19292 0.002772" origin="layout" pathEditMode="relative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utorial session…"/>
          <p:cNvSpPr txBox="1"/>
          <p:nvPr/>
        </p:nvSpPr>
        <p:spPr>
          <a:xfrm>
            <a:off x="5388203" y="4190999"/>
            <a:ext cx="2228394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Tutorial session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–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scales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var canvas = d3.select(&quot;body&quot;)…"/>
          <p:cNvSpPr txBox="1"/>
          <p:nvPr/>
        </p:nvSpPr>
        <p:spPr>
          <a:xfrm>
            <a:off x="182372" y="2921000"/>
            <a:ext cx="10420503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canvas.append("circle").attr("r", 30).attr("cx", 100).attr("cy", 100);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canvas.append("circle").attr("r", 30).attr("cx", 250).attr("cy", 100);</a:t>
            </a:r>
          </a:p>
        </p:txBody>
      </p:sp>
      <p:sp>
        <p:nvSpPr>
          <p:cNvPr id="126" name="Data method in d3"/>
          <p:cNvSpPr txBox="1"/>
          <p:nvPr/>
        </p:nvSpPr>
        <p:spPr>
          <a:xfrm>
            <a:off x="940097" y="1289050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Data method in 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var canvas = d3.select(&quot;body&quot;)…"/>
          <p:cNvSpPr txBox="1"/>
          <p:nvPr/>
        </p:nvSpPr>
        <p:spPr>
          <a:xfrm>
            <a:off x="182372" y="2921000"/>
            <a:ext cx="12402465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(</a:t>
            </a:r>
            <a:r>
              <a:rPr>
                <a:solidFill>
                  <a:srgbClr val="FF3B66"/>
                </a:solidFill>
              </a:rPr>
              <a:t>[60, 20]</a:t>
            </a:r>
            <a:r>
              <a:t>).attr("r",   ).attr("cx", 100).attr("cy", 100);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canvas.append("circle").attr("r", 30).attr("cx", 250).attr("cy", 100);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6524414" y="5136966"/>
            <a:ext cx="2406755" cy="1373336"/>
            <a:chOff x="0" y="368299"/>
            <a:chExt cx="2406754" cy="1373335"/>
          </a:xfrm>
        </p:grpSpPr>
        <p:sp>
          <p:nvSpPr>
            <p:cNvPr id="129" name="&lt;/"/>
            <p:cNvSpPr/>
            <p:nvPr/>
          </p:nvSpPr>
          <p:spPr>
            <a:xfrm>
              <a:off x="1136754" y="471635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17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&lt;/</a:t>
              </a:r>
            </a:p>
          </p:txBody>
        </p:sp>
        <p:sp>
          <p:nvSpPr>
            <p:cNvPr id="130" name="function(d){ return d }"/>
            <p:cNvSpPr/>
            <p:nvPr/>
          </p:nvSpPr>
          <p:spPr>
            <a:xfrm>
              <a:off x="0" y="36829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1700">
                  <a:solidFill>
                    <a:srgbClr val="FF3B66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function(d){ return d }</a:t>
              </a:r>
            </a:p>
          </p:txBody>
        </p:sp>
      </p:grpSp>
      <p:sp>
        <p:nvSpPr>
          <p:cNvPr id="132" name="Data method in d3"/>
          <p:cNvSpPr txBox="1"/>
          <p:nvPr/>
        </p:nvSpPr>
        <p:spPr>
          <a:xfrm>
            <a:off x="940097" y="1289050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Data method in d3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var canvas = d3.select(&quot;body&quot;)…"/>
          <p:cNvSpPr txBox="1"/>
          <p:nvPr/>
        </p:nvSpPr>
        <p:spPr>
          <a:xfrm>
            <a:off x="182372" y="2921000"/>
            <a:ext cx="11873942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(</a:t>
            </a:r>
            <a:r>
              <a:rPr>
                <a:solidFill>
                  <a:srgbClr val="FF3B66"/>
                </a:solidFill>
              </a:rPr>
              <a:t>data</a:t>
            </a:r>
            <a:r>
              <a:t>).attr("r",   ).attr("cx", 100).attr("cy", 100);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canvas.append("circle").attr("r", 30).attr("cx", 250).attr("cy", 100);</a:t>
            </a:r>
          </a:p>
        </p:txBody>
      </p:sp>
      <p:grpSp>
        <p:nvGrpSpPr>
          <p:cNvPr id="137" name="Group"/>
          <p:cNvGrpSpPr/>
          <p:nvPr/>
        </p:nvGrpSpPr>
        <p:grpSpPr>
          <a:xfrm>
            <a:off x="6003714" y="5136966"/>
            <a:ext cx="2406755" cy="1373336"/>
            <a:chOff x="0" y="368299"/>
            <a:chExt cx="2406754" cy="1373335"/>
          </a:xfrm>
        </p:grpSpPr>
        <p:sp>
          <p:nvSpPr>
            <p:cNvPr id="135" name="&lt;/"/>
            <p:cNvSpPr/>
            <p:nvPr/>
          </p:nvSpPr>
          <p:spPr>
            <a:xfrm>
              <a:off x="1136754" y="471635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17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&lt;/</a:t>
              </a:r>
            </a:p>
          </p:txBody>
        </p:sp>
        <p:sp>
          <p:nvSpPr>
            <p:cNvPr id="136" name="function(d){ return d }"/>
            <p:cNvSpPr/>
            <p:nvPr/>
          </p:nvSpPr>
          <p:spPr>
            <a:xfrm>
              <a:off x="0" y="36829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1700">
                  <a:solidFill>
                    <a:srgbClr val="FF3B66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function(d){ return d }</a:t>
              </a:r>
            </a:p>
          </p:txBody>
        </p:sp>
      </p:grpSp>
      <p:sp>
        <p:nvSpPr>
          <p:cNvPr id="138" name="var data = [60, 20];"/>
          <p:cNvSpPr txBox="1"/>
          <p:nvPr/>
        </p:nvSpPr>
        <p:spPr>
          <a:xfrm>
            <a:off x="185292" y="2671877"/>
            <a:ext cx="38139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</a:t>
            </a:r>
            <a:r>
              <a:rPr>
                <a:solidFill>
                  <a:srgbClr val="FF3B66"/>
                </a:solidFill>
              </a:rPr>
              <a:t>data</a:t>
            </a:r>
            <a:r>
              <a:t> = </a:t>
            </a:r>
            <a:r>
              <a:rPr>
                <a:solidFill>
                  <a:srgbClr val="FF3B66"/>
                </a:solidFill>
              </a:rPr>
              <a:t>[60, 20]</a:t>
            </a:r>
            <a:r>
              <a:t>;</a:t>
            </a:r>
          </a:p>
        </p:txBody>
      </p:sp>
      <p:sp>
        <p:nvSpPr>
          <p:cNvPr id="139" name="Data method in d3"/>
          <p:cNvSpPr txBox="1"/>
          <p:nvPr/>
        </p:nvSpPr>
        <p:spPr>
          <a:xfrm>
            <a:off x="940097" y="1289050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Data method in 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var canvas = d3.select(&quot;body&quot;)…"/>
          <p:cNvSpPr txBox="1"/>
          <p:nvPr/>
        </p:nvSpPr>
        <p:spPr>
          <a:xfrm>
            <a:off x="182372" y="2921000"/>
            <a:ext cx="10420503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canvas.append("circle").attr("cx", 100).attr("cy", 100).attr("r", 30);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canvas.append("circle").attr("cx", 250).attr("cy", 100).attr("r", 30);</a:t>
            </a:r>
          </a:p>
        </p:txBody>
      </p:sp>
      <p:sp>
        <p:nvSpPr>
          <p:cNvPr id="142" name="var data = [60, 20];"/>
          <p:cNvSpPr txBox="1"/>
          <p:nvPr/>
        </p:nvSpPr>
        <p:spPr>
          <a:xfrm>
            <a:off x="185292" y="2671877"/>
            <a:ext cx="38139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</a:t>
            </a:r>
            <a:r>
              <a:rPr>
                <a:solidFill>
                  <a:srgbClr val="FF3B66"/>
                </a:solidFill>
              </a:rPr>
              <a:t>data</a:t>
            </a:r>
            <a:r>
              <a:t> = </a:t>
            </a:r>
            <a:r>
              <a:rPr>
                <a:solidFill>
                  <a:srgbClr val="FF3B66"/>
                </a:solidFill>
              </a:rPr>
              <a:t>[60, 20]</a:t>
            </a:r>
            <a:r>
              <a:t>;</a:t>
            </a:r>
          </a:p>
        </p:txBody>
      </p:sp>
      <p:sp>
        <p:nvSpPr>
          <p:cNvPr id="143" name="canvas.selectAll(&quot;circle&quot;)…"/>
          <p:cNvSpPr txBox="1"/>
          <p:nvPr/>
        </p:nvSpPr>
        <p:spPr>
          <a:xfrm>
            <a:off x="182372" y="5907718"/>
            <a:ext cx="76457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canvas.selectAll("circle")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.data(</a:t>
            </a:r>
            <a:r>
              <a:rPr>
                <a:solidFill>
                  <a:srgbClr val="FF3B66"/>
                </a:solidFill>
              </a:rPr>
              <a:t>data</a:t>
            </a:r>
            <a:r>
              <a:t>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.attr("r",</a:t>
            </a:r>
            <a:r>
              <a:rPr>
                <a:solidFill>
                  <a:srgbClr val="FF3B66"/>
                </a:solidFill>
              </a:rPr>
              <a:t>function(d){ return d; }</a:t>
            </a:r>
            <a:r>
              <a:t>);</a:t>
            </a:r>
          </a:p>
        </p:txBody>
      </p:sp>
      <p:sp>
        <p:nvSpPr>
          <p:cNvPr id="144" name="Data method in d3"/>
          <p:cNvSpPr txBox="1"/>
          <p:nvPr/>
        </p:nvSpPr>
        <p:spPr>
          <a:xfrm>
            <a:off x="940097" y="1289050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Data method in d3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ircle"/>
          <p:cNvSpPr/>
          <p:nvPr/>
        </p:nvSpPr>
        <p:spPr>
          <a:xfrm>
            <a:off x="7999998" y="3588199"/>
            <a:ext cx="736601" cy="736601"/>
          </a:xfrm>
          <a:prstGeom prst="ellipse">
            <a:avLst/>
          </a:prstGeom>
          <a:solidFill>
            <a:srgbClr val="FF3B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Circle"/>
          <p:cNvSpPr/>
          <p:nvPr/>
        </p:nvSpPr>
        <p:spPr>
          <a:xfrm>
            <a:off x="7999998" y="3588199"/>
            <a:ext cx="736601" cy="7366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Line"/>
          <p:cNvSpPr/>
          <p:nvPr/>
        </p:nvSpPr>
        <p:spPr>
          <a:xfrm>
            <a:off x="3173664" y="3213100"/>
            <a:ext cx="910221" cy="0"/>
          </a:xfrm>
          <a:prstGeom prst="line">
            <a:avLst/>
          </a:prstGeom>
          <a:ln w="25400">
            <a:solidFill>
              <a:srgbClr val="D5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60"/>
          <p:cNvSpPr txBox="1"/>
          <p:nvPr/>
        </p:nvSpPr>
        <p:spPr>
          <a:xfrm>
            <a:off x="3462327" y="3379341"/>
            <a:ext cx="3785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150" name="20"/>
          <p:cNvSpPr txBox="1"/>
          <p:nvPr/>
        </p:nvSpPr>
        <p:spPr>
          <a:xfrm>
            <a:off x="3462328" y="4201704"/>
            <a:ext cx="37856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151" name="Line"/>
          <p:cNvSpPr/>
          <p:nvPr/>
        </p:nvSpPr>
        <p:spPr>
          <a:xfrm>
            <a:off x="3173664" y="3991603"/>
            <a:ext cx="910221" cy="1"/>
          </a:xfrm>
          <a:prstGeom prst="line">
            <a:avLst/>
          </a:prstGeom>
          <a:ln w="25400">
            <a:solidFill>
              <a:srgbClr val="D5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>
            <a:off x="3173664" y="4876800"/>
            <a:ext cx="910221" cy="0"/>
          </a:xfrm>
          <a:prstGeom prst="line">
            <a:avLst/>
          </a:prstGeom>
          <a:ln w="25400">
            <a:solidFill>
              <a:srgbClr val="D5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5923009" y="3588199"/>
            <a:ext cx="736601" cy="7366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60"/>
          <p:cNvSpPr txBox="1"/>
          <p:nvPr/>
        </p:nvSpPr>
        <p:spPr>
          <a:xfrm>
            <a:off x="3462327" y="3379341"/>
            <a:ext cx="3785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155" name="Circle"/>
          <p:cNvSpPr/>
          <p:nvPr/>
        </p:nvSpPr>
        <p:spPr>
          <a:xfrm>
            <a:off x="5923009" y="3588199"/>
            <a:ext cx="736601" cy="736601"/>
          </a:xfrm>
          <a:prstGeom prst="ellipse">
            <a:avLst/>
          </a:prstGeom>
          <a:solidFill>
            <a:srgbClr val="FF3B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Circle"/>
          <p:cNvSpPr/>
          <p:nvPr/>
        </p:nvSpPr>
        <p:spPr>
          <a:xfrm>
            <a:off x="5489187" y="3154377"/>
            <a:ext cx="1604245" cy="1604244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20"/>
          <p:cNvSpPr txBox="1"/>
          <p:nvPr/>
        </p:nvSpPr>
        <p:spPr>
          <a:xfrm>
            <a:off x="3462327" y="4201704"/>
            <a:ext cx="3785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20</a:t>
            </a:r>
          </a:p>
        </p:txBody>
      </p:sp>
      <p:grpSp>
        <p:nvGrpSpPr>
          <p:cNvPr id="160" name="Group"/>
          <p:cNvGrpSpPr/>
          <p:nvPr/>
        </p:nvGrpSpPr>
        <p:grpSpPr>
          <a:xfrm>
            <a:off x="6291309" y="5086799"/>
            <a:ext cx="3346990" cy="1270001"/>
            <a:chOff x="336956" y="158750"/>
            <a:chExt cx="3346988" cy="1270000"/>
          </a:xfrm>
        </p:grpSpPr>
        <p:sp>
          <p:nvSpPr>
            <p:cNvPr id="158" name="r = 30"/>
            <p:cNvSpPr/>
            <p:nvPr/>
          </p:nvSpPr>
          <p:spPr>
            <a:xfrm>
              <a:off x="336956" y="15875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2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r = 30</a:t>
              </a:r>
            </a:p>
          </p:txBody>
        </p:sp>
        <p:sp>
          <p:nvSpPr>
            <p:cNvPr id="159" name="r = 30"/>
            <p:cNvSpPr/>
            <p:nvPr/>
          </p:nvSpPr>
          <p:spPr>
            <a:xfrm>
              <a:off x="2413945" y="15875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2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r = 30</a:t>
              </a:r>
            </a:p>
          </p:txBody>
        </p:sp>
      </p:grpSp>
      <p:grpSp>
        <p:nvGrpSpPr>
          <p:cNvPr id="163" name="Group"/>
          <p:cNvGrpSpPr/>
          <p:nvPr/>
        </p:nvGrpSpPr>
        <p:grpSpPr>
          <a:xfrm>
            <a:off x="6326869" y="4931859"/>
            <a:ext cx="1424941" cy="1424941"/>
            <a:chOff x="0" y="3809"/>
            <a:chExt cx="1424939" cy="1424940"/>
          </a:xfrm>
        </p:grpSpPr>
        <p:sp>
          <p:nvSpPr>
            <p:cNvPr id="161" name="Square"/>
            <p:cNvSpPr/>
            <p:nvPr/>
          </p:nvSpPr>
          <p:spPr>
            <a:xfrm>
              <a:off x="0" y="3809"/>
              <a:ext cx="309880" cy="3098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2" name="60"/>
            <p:cNvSpPr/>
            <p:nvPr/>
          </p:nvSpPr>
          <p:spPr>
            <a:xfrm>
              <a:off x="154939" y="15875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2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60</a:t>
              </a:r>
            </a:p>
          </p:txBody>
        </p:sp>
      </p:grpSp>
      <p:grpSp>
        <p:nvGrpSpPr>
          <p:cNvPr id="166" name="Group"/>
          <p:cNvGrpSpPr/>
          <p:nvPr/>
        </p:nvGrpSpPr>
        <p:grpSpPr>
          <a:xfrm>
            <a:off x="8396969" y="4931859"/>
            <a:ext cx="1424941" cy="1424941"/>
            <a:chOff x="0" y="3810"/>
            <a:chExt cx="1424939" cy="1424939"/>
          </a:xfrm>
        </p:grpSpPr>
        <p:sp>
          <p:nvSpPr>
            <p:cNvPr id="164" name="Square"/>
            <p:cNvSpPr/>
            <p:nvPr/>
          </p:nvSpPr>
          <p:spPr>
            <a:xfrm>
              <a:off x="0" y="3810"/>
              <a:ext cx="309880" cy="30988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5" name="20"/>
            <p:cNvSpPr/>
            <p:nvPr/>
          </p:nvSpPr>
          <p:spPr>
            <a:xfrm>
              <a:off x="154939" y="15875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12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20</a:t>
              </a:r>
            </a:p>
          </p:txBody>
        </p:sp>
      </p:grpSp>
      <p:sp>
        <p:nvSpPr>
          <p:cNvPr id="167" name="The d iterator"/>
          <p:cNvSpPr txBox="1"/>
          <p:nvPr/>
        </p:nvSpPr>
        <p:spPr>
          <a:xfrm>
            <a:off x="940097" y="1289050"/>
            <a:ext cx="370515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The d iterator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mph" nodeType="afterEffect" presetSubtype="0" presetID="6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55"/>
                                        </p:tgtEl>
                                      </p:cBhvr>
                                      <p:by x="216790" y="21679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xit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7" dur="200" fill="hold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Class="exit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mph" nodeType="afterEffect" presetSubtype="0" presetID="6" grpId="10" accel="50000" decel="50000" fill="hold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14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5"/>
      <p:bldP build="whole" bldLvl="1" animBg="1" rev="0" advAuto="0" spid="155" grpId="4"/>
      <p:bldP build="whole" bldLvl="1" animBg="1" rev="0" advAuto="0" spid="154" grpId="7"/>
      <p:bldP build="whole" bldLvl="1" animBg="1" rev="0" advAuto="0" spid="160" grpId="1"/>
      <p:bldP build="whole" bldLvl="1" animBg="1" rev="0" advAuto="0" spid="157" grpId="8"/>
      <p:bldP build="whole" bldLvl="1" animBg="1" rev="0" advAuto="0" spid="146" grpId="10"/>
      <p:bldP build="whole" bldLvl="1" animBg="1" rev="0" advAuto="0" spid="166" grpId="11"/>
      <p:bldP build="whole" bldLvl="1" animBg="1" rev="0" advAuto="0" spid="147" grpId="9"/>
      <p:bldP build="whole" bldLvl="1" animBg="1" rev="0" advAuto="0" spid="154" grpId="2"/>
      <p:bldP build="whole" bldLvl="1" animBg="1" rev="0" advAuto="0" spid="156" grpId="6"/>
      <p:bldP build="whole" bldLvl="1" animBg="1" rev="0" advAuto="0" spid="15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utorial session…"/>
          <p:cNvSpPr txBox="1"/>
          <p:nvPr/>
        </p:nvSpPr>
        <p:spPr>
          <a:xfrm>
            <a:off x="5388203" y="4190999"/>
            <a:ext cx="2228394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Tutorial session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–</a:t>
            </a:r>
          </a:p>
          <a:p>
            <a:pPr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var canvas = d3.select(&quot;body&quot;)…"/>
          <p:cNvSpPr txBox="1"/>
          <p:nvPr/>
        </p:nvSpPr>
        <p:spPr>
          <a:xfrm>
            <a:off x="182372" y="2924809"/>
            <a:ext cx="5135271" cy="295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</p:txBody>
      </p:sp>
      <p:sp>
        <p:nvSpPr>
          <p:cNvPr id="172" name="var data = [60, 20];"/>
          <p:cNvSpPr txBox="1"/>
          <p:nvPr/>
        </p:nvSpPr>
        <p:spPr>
          <a:xfrm>
            <a:off x="185292" y="2671877"/>
            <a:ext cx="38139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 = </a:t>
            </a:r>
            <a:r>
              <a:rPr>
                <a:solidFill>
                  <a:srgbClr val="5E5E5E"/>
                </a:solidFill>
              </a:rPr>
              <a:t>[60, 20]</a:t>
            </a:r>
            <a:r>
              <a:t>;</a:t>
            </a:r>
          </a:p>
        </p:txBody>
      </p:sp>
      <p:sp>
        <p:nvSpPr>
          <p:cNvPr id="173" name="canvas.selectAll(&quot;circle&quot;)…"/>
          <p:cNvSpPr txBox="1"/>
          <p:nvPr/>
        </p:nvSpPr>
        <p:spPr>
          <a:xfrm>
            <a:off x="182372" y="4923468"/>
            <a:ext cx="8042149" cy="264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canvas.selectAll("circle")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.data(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)</a:t>
            </a:r>
          </a:p>
          <a:p>
            <a:pPr algn="l"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.join("circle")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.attr("cy",</a:t>
            </a:r>
            <a:r>
              <a:rPr>
                <a:solidFill>
                  <a:srgbClr val="5E5E5E"/>
                </a:solidFill>
              </a:rPr>
              <a:t>100</a:t>
            </a:r>
            <a:r>
              <a:t>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.attr("cx",</a:t>
            </a:r>
            <a:r>
              <a:rPr>
                <a:solidFill>
                  <a:srgbClr val="5E5E5E"/>
                </a:solidFill>
              </a:rPr>
              <a:t>100</a:t>
            </a:r>
            <a:r>
              <a:t>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.attr("r",</a:t>
            </a:r>
            <a:r>
              <a:rPr>
                <a:solidFill>
                  <a:srgbClr val="5E5E5E"/>
                </a:solidFill>
              </a:rPr>
              <a:t>function(d){ return d; }</a:t>
            </a:r>
            <a:r>
              <a:t>);</a:t>
            </a:r>
          </a:p>
        </p:txBody>
      </p:sp>
      <p:sp>
        <p:nvSpPr>
          <p:cNvPr id="174" name="The join method"/>
          <p:cNvSpPr txBox="1"/>
          <p:nvPr/>
        </p:nvSpPr>
        <p:spPr>
          <a:xfrm>
            <a:off x="940097" y="1289050"/>
            <a:ext cx="396163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The join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var canvas = d3.select(&quot;body&quot;)…"/>
          <p:cNvSpPr txBox="1"/>
          <p:nvPr/>
        </p:nvSpPr>
        <p:spPr>
          <a:xfrm>
            <a:off x="182372" y="2924809"/>
            <a:ext cx="5135271" cy="295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canvas = d3.select("body")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.append("svg")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.attr("width", 800)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.attr("height", 800);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</p:txBody>
      </p:sp>
      <p:sp>
        <p:nvSpPr>
          <p:cNvPr id="177" name="var data = [60, 20];"/>
          <p:cNvSpPr txBox="1"/>
          <p:nvPr/>
        </p:nvSpPr>
        <p:spPr>
          <a:xfrm>
            <a:off x="185292" y="2671877"/>
            <a:ext cx="381396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var 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 = </a:t>
            </a:r>
            <a:r>
              <a:rPr>
                <a:solidFill>
                  <a:srgbClr val="5E5E5E"/>
                </a:solidFill>
              </a:rPr>
              <a:t>[60, 20]</a:t>
            </a:r>
            <a:r>
              <a:t>;</a:t>
            </a:r>
          </a:p>
        </p:txBody>
      </p:sp>
      <p:sp>
        <p:nvSpPr>
          <p:cNvPr id="178" name="canvas.selectAll(&quot;circle&quot;)…"/>
          <p:cNvSpPr txBox="1"/>
          <p:nvPr/>
        </p:nvSpPr>
        <p:spPr>
          <a:xfrm>
            <a:off x="182372" y="4923468"/>
            <a:ext cx="9099195" cy="264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canvas.selectAll("circle")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.data(</a:t>
            </a:r>
            <a:r>
              <a:rPr>
                <a:solidFill>
                  <a:srgbClr val="5E5E5E"/>
                </a:solidFill>
              </a:rPr>
              <a:t>data</a:t>
            </a:r>
            <a:r>
              <a:t>)</a:t>
            </a:r>
          </a:p>
          <a:p>
            <a:pPr algn="l">
              <a:defRPr b="0" sz="1700">
                <a:solidFill>
                  <a:srgbClr val="FF3B66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</a:t>
            </a:r>
            <a:r>
              <a:rPr>
                <a:solidFill>
                  <a:srgbClr val="5E5E5E"/>
                </a:solidFill>
              </a:rPr>
              <a:t>  .join(“circle")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.attr("cy",</a:t>
            </a:r>
            <a:r>
              <a:rPr>
                <a:solidFill>
                  <a:srgbClr val="5E5E5E"/>
                </a:solidFill>
              </a:rPr>
              <a:t>100</a:t>
            </a:r>
            <a:r>
              <a:t>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.attr("cx",</a:t>
            </a:r>
            <a:r>
              <a:rPr>
                <a:solidFill>
                  <a:srgbClr val="FF3B66"/>
                </a:solidFill>
              </a:rPr>
              <a:t>function(d,i){ return i * 100; }</a:t>
            </a:r>
            <a:r>
              <a:t>)</a:t>
            </a:r>
          </a:p>
          <a:p>
            <a:pPr algn="l">
              <a:defRPr b="0" sz="17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          .attr("r",</a:t>
            </a:r>
            <a:r>
              <a:rPr>
                <a:solidFill>
                  <a:srgbClr val="5E5E5E"/>
                </a:solidFill>
              </a:rPr>
              <a:t>function(d){ return d; }</a:t>
            </a:r>
            <a:r>
              <a:t>);</a:t>
            </a:r>
          </a:p>
        </p:txBody>
      </p:sp>
      <p:sp>
        <p:nvSpPr>
          <p:cNvPr id="179" name="The i iterator"/>
          <p:cNvSpPr txBox="1"/>
          <p:nvPr/>
        </p:nvSpPr>
        <p:spPr>
          <a:xfrm>
            <a:off x="940097" y="1289050"/>
            <a:ext cx="370515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6300"/>
              </a:lnSpc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The i iterator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