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648" r:id="rId2"/>
    <p:sldMasterId id="2147483876" r:id="rId3"/>
  </p:sldMasterIdLst>
  <p:handoutMasterIdLst>
    <p:handoutMasterId r:id="rId31"/>
  </p:handoutMasterIdLst>
  <p:sldIdLst>
    <p:sldId id="333" r:id="rId4"/>
    <p:sldId id="257" r:id="rId5"/>
    <p:sldId id="334" r:id="rId6"/>
    <p:sldId id="335" r:id="rId7"/>
    <p:sldId id="346" r:id="rId8"/>
    <p:sldId id="337" r:id="rId9"/>
    <p:sldId id="344" r:id="rId10"/>
    <p:sldId id="338" r:id="rId11"/>
    <p:sldId id="313" r:id="rId12"/>
    <p:sldId id="345" r:id="rId13"/>
    <p:sldId id="311" r:id="rId14"/>
    <p:sldId id="339" r:id="rId15"/>
    <p:sldId id="315" r:id="rId16"/>
    <p:sldId id="316" r:id="rId17"/>
    <p:sldId id="293" r:id="rId18"/>
    <p:sldId id="292" r:id="rId19"/>
    <p:sldId id="288" r:id="rId20"/>
    <p:sldId id="297" r:id="rId21"/>
    <p:sldId id="317" r:id="rId22"/>
    <p:sldId id="298" r:id="rId23"/>
    <p:sldId id="261" r:id="rId24"/>
    <p:sldId id="325" r:id="rId25"/>
    <p:sldId id="340" r:id="rId26"/>
    <p:sldId id="263" r:id="rId27"/>
    <p:sldId id="285" r:id="rId28"/>
    <p:sldId id="324" r:id="rId29"/>
    <p:sldId id="295" r:id="rId30"/>
  </p:sldIdLst>
  <p:sldSz cx="9144000" cy="6858000" type="screen4x3"/>
  <p:notesSz cx="6888163" cy="100203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85EFDEDF-35D6-44CA-8C00-3AA8744B8EE8}">
          <p14:sldIdLst>
            <p14:sldId id="333"/>
            <p14:sldId id="257"/>
            <p14:sldId id="334"/>
            <p14:sldId id="335"/>
            <p14:sldId id="346"/>
            <p14:sldId id="337"/>
            <p14:sldId id="344"/>
            <p14:sldId id="338"/>
            <p14:sldId id="313"/>
            <p14:sldId id="345"/>
            <p14:sldId id="311"/>
            <p14:sldId id="339"/>
            <p14:sldId id="315"/>
            <p14:sldId id="316"/>
            <p14:sldId id="293"/>
            <p14:sldId id="292"/>
            <p14:sldId id="288"/>
            <p14:sldId id="297"/>
            <p14:sldId id="317"/>
            <p14:sldId id="298"/>
            <p14:sldId id="261"/>
            <p14:sldId id="325"/>
            <p14:sldId id="340"/>
            <p14:sldId id="263"/>
          </p14:sldIdLst>
        </p14:section>
        <p14:section name="Nimetön osa" id="{F318980E-D813-4B11-A25A-79866CF04808}">
          <p14:sldIdLst>
            <p14:sldId id="285"/>
            <p14:sldId id="32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2567"/>
    <a:srgbClr val="FA6AB2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 varScale="1">
        <p:scale>
          <a:sx n="123" d="100"/>
          <a:sy n="123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1EE9BE9-7581-4E32-ACA9-04AE31EE3E9E}" type="datetimeFigureOut">
              <a:rPr lang="fi-FI" smtClean="0"/>
              <a:t>16.1.2024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54CCD81-63BD-49D5-9119-DAB8C636BD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0551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16.1.2024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310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16.1.2024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656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16.1.2024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279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F0DAD4-0455-44F1-9CD4-26CA9AD3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55D8-163B-4017-BF7D-55AFB0A491C6}" type="datetimeFigureOut">
              <a:rPr lang="fi-FI" smtClean="0"/>
              <a:t>16.1.2024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000604-61B4-4828-80F7-D43E48F7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ECCA9-7AB8-4859-9441-834F7056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57D3-4DA5-4552-A7F2-21571A6EE0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4322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8F45-125E-4FD5-B67F-A9B182C7F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481EC8-47A0-4638-B3A5-E1027FDF0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57637-CA84-45F4-976E-7A6A59569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55D8-163B-4017-BF7D-55AFB0A491C6}" type="datetimeFigureOut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DDB0A-BCBB-4D05-AE45-194FB842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B4CD3-F39D-4136-97BB-7908BB9C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857D3-4DA5-4552-A7F2-21571A6EE0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3693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7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231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0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16.1.2024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429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16.1.2024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927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16.1.2024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083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16.1.2024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036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16.1.2024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951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16.1.2024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12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16.1.2024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498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16.1.2024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835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53D6F-5728-469D-98EF-7B3F3B776CA7}" type="datetimeFigureOut">
              <a:rPr lang="fi-FI" smtClean="0"/>
              <a:pPr/>
              <a:t>16.1.2024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889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A33EFB-324C-4509-B9CB-F3CD0363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07320-99E2-4AD9-8E9D-71897A434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47E86-1DC4-42F9-8E5F-EC1A94AA6D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955D8-163B-4017-BF7D-55AFB0A491C6}" type="datetimeFigureOut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7EFC3-DFAC-41A7-BA96-498F41123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CBFF7-70C5-48DC-B401-12B279EAC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857D3-4DA5-4552-A7F2-21571A6EE0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358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14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78" r:id="rId2"/>
    <p:sldLayoutId id="2147483877" r:id="rId3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i/j%C3%A4rvi-suomi-pilvi%C3%A4-vesi-heijastus-1626504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kielibuusti.fi/en/learn-finnish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whimsinkal/art/A4-Teal-Page-Border-62573220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1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1986" y="857834"/>
            <a:ext cx="4689988" cy="2764511"/>
          </a:xfrm>
        </p:spPr>
        <p:txBody>
          <a:bodyPr>
            <a:normAutofit/>
          </a:bodyPr>
          <a:lstStyle/>
          <a:p>
            <a:r>
              <a:rPr lang="en-US" dirty="0" err="1"/>
              <a:t>Tervetuloa</a:t>
            </a:r>
            <a:r>
              <a:rPr lang="en-US" dirty="0"/>
              <a:t> </a:t>
            </a:r>
            <a:r>
              <a:rPr lang="en-US" dirty="0" err="1"/>
              <a:t>kurssille</a:t>
            </a:r>
            <a:br>
              <a:rPr lang="en-US" dirty="0"/>
            </a:br>
            <a:r>
              <a:rPr lang="en-US" dirty="0"/>
              <a:t>Suomi 1!</a:t>
            </a:r>
            <a:endParaRPr lang="fi-FI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857556" y="4199709"/>
            <a:ext cx="4889413" cy="13591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16.1.-21.3.2024</a:t>
            </a:r>
          </a:p>
          <a:p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TIIStai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ja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TORSTAi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klo 12.30-14.00</a:t>
            </a:r>
            <a:endParaRPr lang="fi-FI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body of water with trees around it&#10;&#10;Description automatically generated with medium confidence">
            <a:extLst>
              <a:ext uri="{FF2B5EF4-FFF2-40B4-BE49-F238E27FC236}">
                <a16:creationId xmlns:a16="http://schemas.microsoft.com/office/drawing/2014/main" id="{AA7E61A9-79E7-4E4A-B38D-6026AFFB64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605" r="22400" b="-3"/>
          <a:stretch/>
        </p:blipFill>
        <p:spPr>
          <a:xfrm>
            <a:off x="475500" y="1322790"/>
            <a:ext cx="3000986" cy="38152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85304" y="4114800"/>
            <a:ext cx="422708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AB8ECB2-FB64-476F-A62F-36D68C8C7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560798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9CEAD5-ED2F-4675-9E4C-80B8A0E8A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5785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8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44875-6004-BE90-DBD1-1B0A610D9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Kielibuusti</a:t>
            </a:r>
            <a:r>
              <a:rPr lang="en-US" dirty="0"/>
              <a:t>: THE WEBSITE FOR FINNISH</a:t>
            </a:r>
            <a:br>
              <a:rPr lang="en-US" dirty="0"/>
            </a:br>
            <a:r>
              <a:rPr lang="en-US" dirty="0">
                <a:hlinkClick r:id="rId2"/>
              </a:rPr>
              <a:t>Learn Finnish | </a:t>
            </a:r>
            <a:r>
              <a:rPr lang="en-US" dirty="0" err="1">
                <a:hlinkClick r:id="rId2"/>
              </a:rPr>
              <a:t>Kielibuusti</a:t>
            </a:r>
            <a:endParaRPr lang="en-US" dirty="0"/>
          </a:p>
        </p:txBody>
      </p:sp>
      <p:pic>
        <p:nvPicPr>
          <p:cNvPr id="6" name="Content Placeholder 5" descr="A person and person standing together&#10;&#10;Description automatically generated">
            <a:extLst>
              <a:ext uri="{FF2B5EF4-FFF2-40B4-BE49-F238E27FC236}">
                <a16:creationId xmlns:a16="http://schemas.microsoft.com/office/drawing/2014/main" id="{255018F3-8C7A-B44B-06E3-FDD0DEF6B2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54" y="1319171"/>
            <a:ext cx="4298784" cy="5350189"/>
          </a:xfrm>
        </p:spPr>
      </p:pic>
      <p:pic>
        <p:nvPicPr>
          <p:cNvPr id="8" name="Content Placeholder 7" descr="A screenshot of a web page&#10;&#10;Description automatically generated">
            <a:extLst>
              <a:ext uri="{FF2B5EF4-FFF2-40B4-BE49-F238E27FC236}">
                <a16:creationId xmlns:a16="http://schemas.microsoft.com/office/drawing/2014/main" id="{569CDBCE-104A-39D8-4A4D-9F0C375102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52" y="1335247"/>
            <a:ext cx="4607416" cy="5334113"/>
          </a:xfrm>
        </p:spPr>
      </p:pic>
    </p:spTree>
    <p:extLst>
      <p:ext uri="{BB962C8B-B14F-4D97-AF65-F5344CB8AC3E}">
        <p14:creationId xmlns:p14="http://schemas.microsoft.com/office/powerpoint/2010/main" val="1259133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6A45E-82A2-4FD5-AACD-22745FDF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60337"/>
            <a:ext cx="8229600" cy="182850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What do you know about Finnish language? </a:t>
            </a:r>
            <a:br>
              <a:rPr lang="en-US" dirty="0"/>
            </a:b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tiedät</a:t>
            </a:r>
            <a:r>
              <a:rPr lang="en-US" dirty="0"/>
              <a:t> </a:t>
            </a:r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kielestä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E12EE-4C09-48C2-95B9-37490178F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40868"/>
            <a:ext cx="9036496" cy="5572919"/>
          </a:xfrm>
        </p:spPr>
        <p:txBody>
          <a:bodyPr>
            <a:normAutofit/>
          </a:bodyPr>
          <a:lstStyle/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There are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articles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algn="l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There are feminine and masculine forms in Finnish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algn="l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Finnish uses suffixes (endings put to the end of the words).</a:t>
            </a:r>
            <a:endParaRPr lang="en-US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Finnish has all the grammatical tenses: present, past and future</a:t>
            </a:r>
            <a:endParaRPr lang="en-US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Finnish is written as it is pronounced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 </a:t>
            </a:r>
          </a:p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How many c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ases</a:t>
            </a:r>
          </a:p>
          <a:p>
            <a:pPr marL="0" indent="0" algn="l">
              <a:buNone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    are there 10/15/20?</a:t>
            </a:r>
            <a:endParaRPr lang="en-US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dirty="0"/>
              <a:t>Do you know at least 2 relative languages?</a:t>
            </a:r>
          </a:p>
        </p:txBody>
      </p:sp>
      <p:pic>
        <p:nvPicPr>
          <p:cNvPr id="1026" name="Picture 2" descr="Lautakunta: Suomen kielen asemaa uhkaa nopea heikkeneminen – palvelun  saaminen ei enää itsestäänselvyys - MTVuutiset.fi">
            <a:extLst>
              <a:ext uri="{FF2B5EF4-FFF2-40B4-BE49-F238E27FC236}">
                <a16:creationId xmlns:a16="http://schemas.microsoft.com/office/drawing/2014/main" id="{A04C98DF-C934-46A5-BB70-12AD2F8E4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840" y="4365104"/>
            <a:ext cx="2731160" cy="15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679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E078-3CB3-4D1F-8E4E-75C6D5DA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56" y="1006721"/>
            <a:ext cx="7674284" cy="936401"/>
          </a:xfrm>
        </p:spPr>
        <p:txBody>
          <a:bodyPr>
            <a:normAutofit/>
          </a:bodyPr>
          <a:lstStyle/>
          <a:p>
            <a:r>
              <a:rPr lang="en-US" dirty="0"/>
              <a:t>Features of Finnish language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228934" y="2820353"/>
            <a:ext cx="2901722" cy="1521824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No articles</a:t>
            </a:r>
          </a:p>
          <a:p>
            <a:r>
              <a:rPr lang="en-US" sz="2100" dirty="0"/>
              <a:t>No grammatical gender </a:t>
            </a:r>
          </a:p>
          <a:p>
            <a:r>
              <a:rPr lang="en-US" sz="2100" dirty="0"/>
              <a:t>No grammatical future tense </a:t>
            </a:r>
            <a:endParaRPr lang="fi-FI" sz="21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466" y="3477728"/>
            <a:ext cx="2901260" cy="19358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30657" y="4834186"/>
            <a:ext cx="25799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u="sng" dirty="0" err="1">
                <a:solidFill>
                  <a:schemeClr val="accent1">
                    <a:lumMod val="50000"/>
                  </a:schemeClr>
                </a:solidFill>
                <a:latin typeface="Cabin Sketch" panose="020B0503050202020004" pitchFamily="34" charset="0"/>
              </a:rPr>
              <a:t>Hän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Cabin Sketch" panose="020B0503050202020004" pitchFamily="34" charset="0"/>
              </a:rPr>
              <a:t> on Laura.</a:t>
            </a:r>
            <a:endParaRPr lang="fi-FI" sz="2700" b="1" dirty="0">
              <a:solidFill>
                <a:schemeClr val="accent1">
                  <a:lumMod val="50000"/>
                </a:schemeClr>
              </a:solidFill>
              <a:latin typeface="Cabin Sketch" panose="020B05030502020200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29817" y="2981992"/>
            <a:ext cx="25799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u="sng" dirty="0" err="1">
                <a:solidFill>
                  <a:schemeClr val="accent1">
                    <a:lumMod val="50000"/>
                  </a:schemeClr>
                </a:solidFill>
                <a:latin typeface="Cabin Sketch" panose="020B0503050202020004" pitchFamily="34" charset="0"/>
              </a:rPr>
              <a:t>Hän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Cabin Sketch" panose="020B0503050202020004" pitchFamily="34" charset="0"/>
              </a:rPr>
              <a:t> on Miguel.</a:t>
            </a:r>
            <a:endParaRPr lang="fi-FI" sz="2700" b="1" dirty="0">
              <a:solidFill>
                <a:schemeClr val="accent1">
                  <a:lumMod val="50000"/>
                </a:schemeClr>
              </a:solidFill>
              <a:latin typeface="Cabin Sketch" panose="020B0503050202020004" pitchFamily="34" charset="0"/>
            </a:endParaRPr>
          </a:p>
        </p:txBody>
      </p:sp>
      <p:cxnSp>
        <p:nvCxnSpPr>
          <p:cNvPr id="21" name="Curved Connector 20"/>
          <p:cNvCxnSpPr/>
          <p:nvPr/>
        </p:nvCxnSpPr>
        <p:spPr>
          <a:xfrm flipV="1">
            <a:off x="5228047" y="4786377"/>
            <a:ext cx="627626" cy="256998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21" y="2733150"/>
            <a:ext cx="2282735" cy="1521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248373" y="2273082"/>
            <a:ext cx="13585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Cabin Sketch" panose="020B0503050202020004" pitchFamily="34" charset="0"/>
              </a:rPr>
              <a:t>koira</a:t>
            </a:r>
            <a:endParaRPr lang="fi-FI" sz="2700" b="1" dirty="0">
              <a:solidFill>
                <a:schemeClr val="accent1">
                  <a:lumMod val="50000"/>
                </a:schemeClr>
              </a:solidFill>
              <a:latin typeface="Cabin Sketch" panose="020B05030502020200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58224" y="3785584"/>
            <a:ext cx="13585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chemeClr val="bg1"/>
                </a:solidFill>
                <a:latin typeface="Cabin Sketch" panose="020B0503050202020004" pitchFamily="34" charset="0"/>
              </a:rPr>
              <a:t>kuppi</a:t>
            </a:r>
            <a:endParaRPr lang="fi-FI" sz="2700" b="1" dirty="0">
              <a:solidFill>
                <a:schemeClr val="bg1"/>
              </a:solidFill>
              <a:latin typeface="Cabin Sketch" panose="020B0503050202020004" pitchFamily="34" charset="0"/>
            </a:endParaRPr>
          </a:p>
        </p:txBody>
      </p:sp>
      <p:cxnSp>
        <p:nvCxnSpPr>
          <p:cNvPr id="22" name="Curved Connector 21"/>
          <p:cNvCxnSpPr/>
          <p:nvPr/>
        </p:nvCxnSpPr>
        <p:spPr>
          <a:xfrm>
            <a:off x="5921298" y="3421020"/>
            <a:ext cx="1119582" cy="839231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6502" y="4914879"/>
            <a:ext cx="2708155" cy="10618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00B050"/>
                </a:solidFill>
                <a:latin typeface="Cabin Sketch" panose="020B0503050202020004" pitchFamily="34" charset="0"/>
              </a:rPr>
              <a:t>Opiskelen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latin typeface="Cabin Sketch" panose="020B0503050202020004" pitchFamily="34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50000"/>
                  </a:schemeClr>
                </a:solidFill>
                <a:latin typeface="Cabin Sketch" panose="020B0503050202020004" pitchFamily="34" charset="0"/>
              </a:rPr>
              <a:t>tänään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latin typeface="Cabin Sketch" panose="020B0503050202020004" pitchFamily="34" charset="0"/>
              </a:rPr>
              <a:t>.</a:t>
            </a:r>
          </a:p>
          <a:p>
            <a:r>
              <a:rPr lang="en-US" sz="2100" b="1" dirty="0" err="1">
                <a:solidFill>
                  <a:srgbClr val="00B050"/>
                </a:solidFill>
                <a:latin typeface="Cabin Sketch" panose="020B0503050202020004" pitchFamily="34" charset="0"/>
              </a:rPr>
              <a:t>Opiskelen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latin typeface="Cabin Sketch" panose="020B0503050202020004" pitchFamily="34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50000"/>
                  </a:schemeClr>
                </a:solidFill>
                <a:latin typeface="Cabin Sketch" panose="020B0503050202020004" pitchFamily="34" charset="0"/>
              </a:rPr>
              <a:t>huomenna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latin typeface="Cabin Sketch" panose="020B0503050202020004" pitchFamily="34" charset="0"/>
              </a:rPr>
              <a:t>.</a:t>
            </a:r>
            <a:endParaRPr lang="fi-FI" sz="2100" b="1" dirty="0">
              <a:solidFill>
                <a:schemeClr val="accent1">
                  <a:lumMod val="50000"/>
                </a:schemeClr>
              </a:solidFill>
              <a:latin typeface="Cabin Sketch" panose="020B0503050202020004" pitchFamily="34" charset="0"/>
            </a:endParaRPr>
          </a:p>
        </p:txBody>
      </p:sp>
      <p:cxnSp>
        <p:nvCxnSpPr>
          <p:cNvPr id="24" name="Curved Connector 23"/>
          <p:cNvCxnSpPr>
            <a:cxnSpLocks/>
          </p:cNvCxnSpPr>
          <p:nvPr/>
        </p:nvCxnSpPr>
        <p:spPr>
          <a:xfrm rot="5400000">
            <a:off x="516747" y="4448670"/>
            <a:ext cx="527769" cy="404647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21">
            <a:extLst>
              <a:ext uri="{FF2B5EF4-FFF2-40B4-BE49-F238E27FC236}">
                <a16:creationId xmlns:a16="http://schemas.microsoft.com/office/drawing/2014/main" id="{FEADBE89-745B-47A3-9A89-60FD0BFD618A}"/>
              </a:ext>
            </a:extLst>
          </p:cNvPr>
          <p:cNvCxnSpPr>
            <a:cxnSpLocks/>
          </p:cNvCxnSpPr>
          <p:nvPr/>
        </p:nvCxnSpPr>
        <p:spPr>
          <a:xfrm>
            <a:off x="1870497" y="3006696"/>
            <a:ext cx="1566620" cy="28212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96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16" grpId="0"/>
      <p:bldP spid="17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1B424C-79DD-47C1-872B-300999E61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60" y="910828"/>
            <a:ext cx="8193881" cy="503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66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6A45E-82A2-4FD5-AACD-22745FDF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60337"/>
            <a:ext cx="8229600" cy="182850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err="1"/>
              <a:t>Suffiksit</a:t>
            </a:r>
            <a:r>
              <a:rPr lang="en-US" dirty="0"/>
              <a:t> ja </a:t>
            </a:r>
            <a:r>
              <a:rPr lang="en-US" dirty="0" err="1"/>
              <a:t>yhdyssanat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E12EE-4C09-48C2-95B9-37490178F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68" y="2204864"/>
            <a:ext cx="8496944" cy="5572919"/>
          </a:xfrm>
        </p:spPr>
        <p:txBody>
          <a:bodyPr/>
          <a:lstStyle/>
          <a:p>
            <a:r>
              <a:rPr lang="en-US" dirty="0"/>
              <a:t>suffixes:                           compound words: </a:t>
            </a:r>
          </a:p>
          <a:p>
            <a:pPr marL="0" indent="0">
              <a:buNone/>
            </a:pPr>
            <a:r>
              <a:rPr lang="en-US" dirty="0" err="1"/>
              <a:t>kirja</a:t>
            </a:r>
            <a:r>
              <a:rPr lang="en-US" dirty="0"/>
              <a:t> book                             </a:t>
            </a:r>
            <a:r>
              <a:rPr lang="en-US" dirty="0" err="1">
                <a:highlight>
                  <a:srgbClr val="00FFFF"/>
                </a:highlight>
              </a:rPr>
              <a:t>itse</a:t>
            </a:r>
            <a:r>
              <a:rPr lang="en-US" dirty="0" err="1">
                <a:highlight>
                  <a:srgbClr val="FFFF00"/>
                </a:highlight>
              </a:rPr>
              <a:t>palvelu</a:t>
            </a:r>
            <a:r>
              <a:rPr lang="en-US" dirty="0"/>
              <a:t> self service </a:t>
            </a:r>
          </a:p>
          <a:p>
            <a:pPr marL="0" indent="0">
              <a:buNone/>
            </a:pPr>
            <a:r>
              <a:rPr lang="en-US" dirty="0" err="1">
                <a:highlight>
                  <a:srgbClr val="00FFFF"/>
                </a:highlight>
              </a:rPr>
              <a:t>kirja</a:t>
            </a:r>
            <a:r>
              <a:rPr lang="en-US" dirty="0" err="1"/>
              <a:t>sto</a:t>
            </a:r>
            <a:r>
              <a:rPr lang="en-US" dirty="0"/>
              <a:t> library                     </a:t>
            </a:r>
            <a:r>
              <a:rPr lang="en-US" dirty="0" err="1">
                <a:highlight>
                  <a:srgbClr val="00FFFF"/>
                </a:highlight>
              </a:rPr>
              <a:t>itse</a:t>
            </a:r>
            <a:r>
              <a:rPr lang="en-US" dirty="0" err="1">
                <a:highlight>
                  <a:srgbClr val="FFFF00"/>
                </a:highlight>
              </a:rPr>
              <a:t>palvelu</a:t>
            </a:r>
            <a:r>
              <a:rPr lang="en-US" dirty="0" err="1"/>
              <a:t>kassa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>
                <a:highlight>
                  <a:srgbClr val="00FFFF"/>
                </a:highlight>
              </a:rPr>
              <a:t>kirja</a:t>
            </a:r>
            <a:r>
              <a:rPr lang="en-US" dirty="0" err="1"/>
              <a:t>llinen</a:t>
            </a:r>
            <a:r>
              <a:rPr lang="en-US" dirty="0"/>
              <a:t> written             </a:t>
            </a:r>
            <a:r>
              <a:rPr lang="en-US" dirty="0" err="1">
                <a:highlight>
                  <a:srgbClr val="FFFF00"/>
                </a:highlight>
              </a:rPr>
              <a:t>palvelu</a:t>
            </a:r>
            <a:r>
              <a:rPr lang="en-US" dirty="0" err="1"/>
              <a:t>piste</a:t>
            </a:r>
            <a:r>
              <a:rPr lang="en-US" dirty="0"/>
              <a:t> service desk</a:t>
            </a:r>
          </a:p>
        </p:txBody>
      </p:sp>
    </p:spTree>
    <p:extLst>
      <p:ext uri="{BB962C8B-B14F-4D97-AF65-F5344CB8AC3E}">
        <p14:creationId xmlns:p14="http://schemas.microsoft.com/office/powerpoint/2010/main" val="41990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fi-FI" dirty="0"/>
              <a:t>Sanapaino / </a:t>
            </a:r>
            <a:r>
              <a:rPr lang="fi-FI" dirty="0" err="1"/>
              <a:t>word</a:t>
            </a:r>
            <a:r>
              <a:rPr lang="fi-FI" dirty="0"/>
              <a:t> </a:t>
            </a:r>
            <a:r>
              <a:rPr lang="fi-FI" dirty="0" err="1"/>
              <a:t>stress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/>
          </a:bodyPr>
          <a:lstStyle/>
          <a:p>
            <a:r>
              <a:rPr lang="fi-FI" dirty="0"/>
              <a:t>Helsinki</a:t>
            </a:r>
          </a:p>
          <a:p>
            <a:r>
              <a:rPr lang="fi-FI" dirty="0"/>
              <a:t>opettaja</a:t>
            </a:r>
          </a:p>
          <a:p>
            <a:r>
              <a:rPr lang="fi-FI" dirty="0"/>
              <a:t>opiskelija</a:t>
            </a:r>
          </a:p>
          <a:p>
            <a:r>
              <a:rPr lang="fi-FI"/>
              <a:t>maisteriopiskelija</a:t>
            </a:r>
            <a:endParaRPr lang="fi-FI" dirty="0"/>
          </a:p>
          <a:p>
            <a:r>
              <a:rPr lang="fi-FI" dirty="0"/>
              <a:t>hotelli</a:t>
            </a:r>
          </a:p>
          <a:p>
            <a:r>
              <a:rPr lang="fi-FI" dirty="0"/>
              <a:t>museo</a:t>
            </a:r>
          </a:p>
          <a:p>
            <a:r>
              <a:rPr lang="fi-FI" dirty="0"/>
              <a:t>Aalto</a:t>
            </a:r>
          </a:p>
          <a:p>
            <a:r>
              <a:rPr lang="fi-FI" dirty="0"/>
              <a:t>Espoo</a:t>
            </a:r>
          </a:p>
        </p:txBody>
      </p:sp>
    </p:spTree>
    <p:extLst>
      <p:ext uri="{BB962C8B-B14F-4D97-AF65-F5344CB8AC3E}">
        <p14:creationId xmlns:p14="http://schemas.microsoft.com/office/powerpoint/2010/main" val="1586197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fi-FI" dirty="0"/>
              <a:t>Intonaatio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4925144"/>
          </a:xfrm>
        </p:spPr>
        <p:txBody>
          <a:bodyPr/>
          <a:lstStyle/>
          <a:p>
            <a:r>
              <a:rPr lang="fi-FI" dirty="0"/>
              <a:t>Olen suomalainen.</a:t>
            </a:r>
          </a:p>
          <a:p>
            <a:r>
              <a:rPr lang="fi-FI" dirty="0"/>
              <a:t>Olen opiskelija.</a:t>
            </a:r>
          </a:p>
          <a:p>
            <a:r>
              <a:rPr lang="fi-FI" dirty="0"/>
              <a:t>Oletko suomalainen?</a:t>
            </a:r>
          </a:p>
          <a:p>
            <a:r>
              <a:rPr lang="fi-FI" dirty="0"/>
              <a:t>Oletko opiskelija?</a:t>
            </a:r>
          </a:p>
        </p:txBody>
      </p:sp>
      <p:cxnSp>
        <p:nvCxnSpPr>
          <p:cNvPr id="5" name="Suora nuoliyhdysviiva 4"/>
          <p:cNvCxnSpPr/>
          <p:nvPr/>
        </p:nvCxnSpPr>
        <p:spPr>
          <a:xfrm>
            <a:off x="4788024" y="1916832"/>
            <a:ext cx="3168352" cy="3312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941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i-FI" dirty="0"/>
              <a:t>Suomi on erilainen kieli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98" y="1916832"/>
            <a:ext cx="3425108" cy="4209330"/>
          </a:xfrm>
        </p:spPr>
      </p:pic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6832"/>
            <a:ext cx="3571093" cy="4103762"/>
          </a:xfrm>
        </p:spPr>
      </p:pic>
    </p:spTree>
    <p:extLst>
      <p:ext uri="{BB962C8B-B14F-4D97-AF65-F5344CB8AC3E}">
        <p14:creationId xmlns:p14="http://schemas.microsoft.com/office/powerpoint/2010/main" val="2800912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fi-FI" dirty="0"/>
              <a:t>Suomi on tavallinen kieli</a:t>
            </a:r>
          </a:p>
        </p:txBody>
      </p:sp>
      <p:pic>
        <p:nvPicPr>
          <p:cNvPr id="6" name="Sisällön paikkamerkki 9">
            <a:extLst>
              <a:ext uri="{FF2B5EF4-FFF2-40B4-BE49-F238E27FC236}">
                <a16:creationId xmlns:a16="http://schemas.microsoft.com/office/drawing/2014/main" id="{8AAC66A4-5719-445E-9D86-B5ECFA490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28799"/>
            <a:ext cx="4392488" cy="5052305"/>
          </a:xfrm>
        </p:spPr>
      </p:pic>
    </p:spTree>
    <p:extLst>
      <p:ext uri="{BB962C8B-B14F-4D97-AF65-F5344CB8AC3E}">
        <p14:creationId xmlns:p14="http://schemas.microsoft.com/office/powerpoint/2010/main" val="94745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C807BD-1F79-4672-BB53-AA8270B1D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46547"/>
            <a:ext cx="7534176" cy="49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94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Hei! Olen Aija Elg.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sz="4400" dirty="0"/>
          </a:p>
          <a:p>
            <a:r>
              <a:rPr lang="fi-FI" sz="4400" dirty="0"/>
              <a:t>Olen suomen kielen opettaja Aalto-yliopistossa.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fi-FI" dirty="0"/>
              <a:t>Suomi on helppo kieli</a:t>
            </a:r>
          </a:p>
        </p:txBody>
      </p:sp>
      <p:pic>
        <p:nvPicPr>
          <p:cNvPr id="4" name="Picture 2" descr="Very Finnish Problems - When people complain Finnish is too hard to learn.  | Facebook">
            <a:extLst>
              <a:ext uri="{FF2B5EF4-FFF2-40B4-BE49-F238E27FC236}">
                <a16:creationId xmlns:a16="http://schemas.microsoft.com/office/drawing/2014/main" id="{88FA2221-3454-4B49-9A7B-42E0FC29C9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64" y="1759066"/>
            <a:ext cx="8893432" cy="481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018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Instructions in Finnish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>
                <a:solidFill>
                  <a:srgbClr val="FF0000"/>
                </a:solidFill>
              </a:rPr>
              <a:t>Kuuntele!                    </a:t>
            </a:r>
            <a:r>
              <a:rPr lang="fi-FI" dirty="0"/>
              <a:t>Listen!</a:t>
            </a:r>
          </a:p>
          <a:p>
            <a:r>
              <a:rPr lang="fi-FI" dirty="0">
                <a:solidFill>
                  <a:srgbClr val="FF0000"/>
                </a:solidFill>
              </a:rPr>
              <a:t>Toista!                          </a:t>
            </a:r>
            <a:r>
              <a:rPr lang="fi-FI" dirty="0"/>
              <a:t>Repeat !</a:t>
            </a:r>
          </a:p>
          <a:p>
            <a:r>
              <a:rPr lang="fi-FI" dirty="0">
                <a:solidFill>
                  <a:srgbClr val="FF0000"/>
                </a:solidFill>
              </a:rPr>
              <a:t>Kuuntele ja toista!     </a:t>
            </a:r>
            <a:r>
              <a:rPr lang="fi-FI" dirty="0"/>
              <a:t>Listen and repeat!</a:t>
            </a:r>
          </a:p>
          <a:p>
            <a:r>
              <a:rPr lang="fi-FI" dirty="0">
                <a:solidFill>
                  <a:srgbClr val="FF0000"/>
                </a:solidFill>
              </a:rPr>
              <a:t>Avaa kirja sivu 2!       </a:t>
            </a:r>
            <a:r>
              <a:rPr lang="fi-FI" dirty="0"/>
              <a:t>Open your book page….!</a:t>
            </a:r>
          </a:p>
          <a:p>
            <a:r>
              <a:rPr lang="fi-FI" dirty="0">
                <a:solidFill>
                  <a:srgbClr val="FF0000"/>
                </a:solidFill>
              </a:rPr>
              <a:t>Kirjoita!                       </a:t>
            </a:r>
            <a:r>
              <a:rPr lang="fi-FI" dirty="0"/>
              <a:t>Write!</a:t>
            </a:r>
          </a:p>
          <a:p>
            <a:r>
              <a:rPr lang="fi-FI" dirty="0">
                <a:solidFill>
                  <a:srgbClr val="FF0000"/>
                </a:solidFill>
              </a:rPr>
              <a:t>Parityö                         </a:t>
            </a:r>
            <a:r>
              <a:rPr lang="fi-FI" dirty="0" err="1"/>
              <a:t>Pairwork</a:t>
            </a:r>
            <a:endParaRPr lang="fi-FI" dirty="0"/>
          </a:p>
          <a:p>
            <a:r>
              <a:rPr lang="fi-FI" dirty="0">
                <a:solidFill>
                  <a:srgbClr val="FF0000"/>
                </a:solidFill>
              </a:rPr>
              <a:t>Tiimityö                       </a:t>
            </a:r>
            <a:r>
              <a:rPr lang="fi-FI" dirty="0" err="1"/>
              <a:t>Teamwork</a:t>
            </a:r>
            <a:endParaRPr lang="fi-FI" dirty="0"/>
          </a:p>
          <a:p>
            <a:r>
              <a:rPr lang="fi-FI" dirty="0">
                <a:solidFill>
                  <a:srgbClr val="FF0000"/>
                </a:solidFill>
              </a:rPr>
              <a:t>Sano suomeksi!          </a:t>
            </a:r>
            <a:r>
              <a:rPr lang="fi-FI" dirty="0" err="1"/>
              <a:t>Say</a:t>
            </a:r>
            <a:r>
              <a:rPr lang="fi-FI" dirty="0"/>
              <a:t> in Finnish!</a:t>
            </a:r>
          </a:p>
          <a:p>
            <a:r>
              <a:rPr lang="fi-FI" dirty="0">
                <a:solidFill>
                  <a:srgbClr val="FF0000"/>
                </a:solidFill>
              </a:rPr>
              <a:t>Sano englanniksi!       </a:t>
            </a:r>
            <a:r>
              <a:rPr lang="fi-FI" dirty="0" err="1"/>
              <a:t>Say</a:t>
            </a:r>
            <a:r>
              <a:rPr lang="fi-FI" dirty="0"/>
              <a:t> in English!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99006-ADAE-4E37-A3E9-72C4B0CB3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267"/>
            <a:ext cx="9144000" cy="57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18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94BB2-6FAF-89EB-7173-3775A1C4A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Vowels are important!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EAACD-A7FE-1EB9-C38C-B47B0E2B7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62072"/>
            <a:ext cx="8637823" cy="3783151"/>
          </a:xfrm>
        </p:spPr>
        <p:txBody>
          <a:bodyPr/>
          <a:lstStyle/>
          <a:p>
            <a:pPr marL="0" indent="0">
              <a:buNone/>
            </a:pPr>
            <a:r>
              <a:rPr lang="en-US" sz="3200" b="0" i="0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</a:t>
            </a:r>
            <a:r>
              <a:rPr lang="en-US" sz="3200" b="1" i="0" u="sng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</a:t>
            </a:r>
            <a:r>
              <a:rPr lang="en-US" sz="3200" b="0" i="0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nkki</a:t>
            </a:r>
            <a:r>
              <a:rPr lang="en-US" sz="3200" b="0" i="0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</a:t>
            </a:r>
            <a:r>
              <a:rPr lang="en-US" sz="3200" b="1" i="0" u="sng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e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nkki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  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</a:t>
            </a:r>
            <a:r>
              <a:rPr lang="en-US" sz="3200" b="1" i="0" u="sng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nkki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    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</a:t>
            </a:r>
            <a:r>
              <a:rPr lang="en-US" sz="3200" b="1" i="0" u="sng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u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nkki</a:t>
            </a:r>
            <a:endParaRPr lang="en-US" sz="3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Näin maksat nyt asuntolainastasi eri pankeissa - Oma raha - Ilta-Sanomat">
            <a:extLst>
              <a:ext uri="{FF2B5EF4-FFF2-40B4-BE49-F238E27FC236}">
                <a16:creationId xmlns:a16="http://schemas.microsoft.com/office/drawing/2014/main" id="{E8F68F4D-AB0A-8DA3-7AF2-1D7F3CB4B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9" y="2526444"/>
            <a:ext cx="163684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uutarhapenkki kovapuu 125 cm Meranti selkä- ja käsinojilla - Pöydät, tuolit ja kalustot - BSB-029 - 1">
            <a:extLst>
              <a:ext uri="{FF2B5EF4-FFF2-40B4-BE49-F238E27FC236}">
                <a16:creationId xmlns:a16="http://schemas.microsoft.com/office/drawing/2014/main" id="{0C4F8D52-5EB3-30F1-17B3-099C84AE9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59" y="2429853"/>
            <a:ext cx="1768452" cy="141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ori (Pinkki)">
            <a:extLst>
              <a:ext uri="{FF2B5EF4-FFF2-40B4-BE49-F238E27FC236}">
                <a16:creationId xmlns:a16="http://schemas.microsoft.com/office/drawing/2014/main" id="{7D1ECDF3-0C3D-FBF4-0ACB-6A9DDC4A3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0438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unkki| Reumaliitto">
            <a:extLst>
              <a:ext uri="{FF2B5EF4-FFF2-40B4-BE49-F238E27FC236}">
                <a16:creationId xmlns:a16="http://schemas.microsoft.com/office/drawing/2014/main" id="{6A6138A3-E90F-E488-34F7-1361CBA3F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391754"/>
            <a:ext cx="1748479" cy="159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137921-1F24-8D90-155E-40716DD35B0F}"/>
              </a:ext>
            </a:extLst>
          </p:cNvPr>
          <p:cNvSpPr txBox="1"/>
          <p:nvPr/>
        </p:nvSpPr>
        <p:spPr>
          <a:xfrm>
            <a:off x="363878" y="4617975"/>
            <a:ext cx="60083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2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A → </a:t>
            </a:r>
            <a:r>
              <a:rPr lang="en-US" sz="28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opettaja</a:t>
            </a:r>
            <a:r>
              <a:rPr lang="en-US" sz="2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(same </a:t>
            </a:r>
            <a:r>
              <a:rPr lang="en-US" sz="2800" b="0" i="1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en-US" sz="2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as in “</a:t>
            </a:r>
            <a:r>
              <a:rPr lang="en-US" sz="2800" b="0" i="1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car</a:t>
            </a:r>
            <a:r>
              <a:rPr lang="en-US" sz="2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”)</a:t>
            </a:r>
            <a:endParaRPr lang="en-US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2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Ä → </a:t>
            </a:r>
            <a:r>
              <a:rPr lang="en-US" sz="2800" dirty="0" err="1">
                <a:solidFill>
                  <a:srgbClr val="595959"/>
                </a:solidFill>
                <a:latin typeface="Arial" panose="020B0604020202020204" pitchFamily="34" charset="0"/>
              </a:rPr>
              <a:t>ä</a:t>
            </a:r>
            <a:r>
              <a:rPr lang="en-US" sz="28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iti</a:t>
            </a:r>
            <a:r>
              <a:rPr lang="en-US" sz="2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(same </a:t>
            </a:r>
            <a:r>
              <a:rPr lang="en-US" sz="2800" b="0" i="1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ä</a:t>
            </a:r>
            <a:r>
              <a:rPr lang="en-US" sz="2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as in “</a:t>
            </a:r>
            <a:r>
              <a:rPr lang="en-US" sz="2800" b="0" i="1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cat</a:t>
            </a:r>
            <a:r>
              <a:rPr lang="en-US" sz="2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”)</a:t>
            </a:r>
            <a:endParaRPr lang="en-US" sz="2800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51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Kuuntele ja toista!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Hei! Olen Aija Elg.</a:t>
            </a:r>
          </a:p>
          <a:p>
            <a:endParaRPr lang="fi-FI" dirty="0"/>
          </a:p>
          <a:p>
            <a:r>
              <a:rPr lang="fi-FI" dirty="0"/>
              <a:t>Miten se kirjoitetaan ?  </a:t>
            </a:r>
          </a:p>
          <a:p>
            <a:endParaRPr lang="fi-FI" dirty="0"/>
          </a:p>
          <a:p>
            <a:r>
              <a:rPr lang="fi-FI" dirty="0"/>
              <a:t>Etunimi on…..</a:t>
            </a:r>
          </a:p>
          <a:p>
            <a:endParaRPr lang="fi-FI" dirty="0"/>
          </a:p>
          <a:p>
            <a:r>
              <a:rPr lang="fi-FI" dirty="0"/>
              <a:t>Sukunimi on ……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fi-FI" dirty="0"/>
              <a:t>Kotona/ At home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853136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Introduce yourself (Padlet)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  (MyCourses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pre-task on the front page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0" indent="0" algn="l">
              <a:buNone/>
            </a:pPr>
            <a:endParaRPr lang="en-US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2800" dirty="0" err="1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Kirjassa</a:t>
            </a:r>
            <a:r>
              <a:rPr lang="en-US" sz="28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/in the book</a:t>
            </a:r>
            <a:endParaRPr lang="en-US" sz="2800" b="0" i="0" u="none" strike="noStrike" baseline="0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algn="l"/>
            <a:r>
              <a:rPr lang="fi-FI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Lue (</a:t>
            </a:r>
            <a:r>
              <a:rPr lang="fi-FI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read</a:t>
            </a:r>
            <a:r>
              <a:rPr lang="fi-FI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ja kuuntele (</a:t>
            </a:r>
            <a:r>
              <a:rPr lang="fi-FI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listen</a:t>
            </a:r>
            <a:r>
              <a:rPr lang="fi-FI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s. (=sivu ’</a:t>
            </a:r>
            <a:r>
              <a:rPr lang="fi-FI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page</a:t>
            </a:r>
            <a:r>
              <a:rPr lang="fi-FI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’) 6 ja 9</a:t>
            </a:r>
          </a:p>
          <a:p>
            <a:pPr algn="l"/>
            <a:r>
              <a:rPr lang="fi-FI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Tee harjoitus (ex.) 12 s.15</a:t>
            </a:r>
          </a:p>
          <a:p>
            <a:pPr marL="0" indent="0" algn="l">
              <a:buNone/>
            </a:pPr>
            <a:endParaRPr lang="fi-FI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fi-FI" sz="28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MyCourses</a:t>
            </a:r>
            <a:endParaRPr lang="fi-FI" sz="2800" b="0" i="0" u="none" strike="noStrike" baseline="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algn="l"/>
            <a:r>
              <a:rPr lang="fi-FI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Tee kaikki </a:t>
            </a:r>
            <a:r>
              <a:rPr lang="fi-FI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MyCourses</a:t>
            </a:r>
            <a:r>
              <a:rPr lang="fi-FI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-tehtävät</a:t>
            </a:r>
          </a:p>
          <a:p>
            <a:pPr marL="0" indent="0" algn="l">
              <a:buNone/>
            </a:pPr>
            <a:r>
              <a:rPr lang="fi-FI" sz="2800" dirty="0">
                <a:solidFill>
                  <a:srgbClr val="000000"/>
                </a:solidFill>
                <a:latin typeface="Calibri" panose="020F0502020204030204" pitchFamily="34" charset="0"/>
              </a:rPr>
              <a:t>      (</a:t>
            </a:r>
            <a:r>
              <a:rPr lang="fi-FI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do</a:t>
            </a:r>
            <a:r>
              <a:rPr lang="fi-FI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all</a:t>
            </a:r>
            <a:r>
              <a:rPr lang="fi-FI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MyCourses</a:t>
            </a:r>
            <a:r>
              <a:rPr lang="fi-FI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tasks</a:t>
            </a:r>
            <a:r>
              <a:rPr lang="fi-FI" sz="28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US" sz="2800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fi-FI" dirty="0"/>
              <a:t>Kotona/ At home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600200"/>
            <a:ext cx="8568952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>
                <a:highlight>
                  <a:srgbClr val="FFFF00"/>
                </a:highlight>
              </a:rPr>
              <a:t>Kotitehtävät (</a:t>
            </a:r>
            <a:r>
              <a:rPr lang="fi-FI" dirty="0" err="1">
                <a:highlight>
                  <a:srgbClr val="FFFF00"/>
                </a:highlight>
              </a:rPr>
              <a:t>homework</a:t>
            </a:r>
            <a:r>
              <a:rPr lang="fi-FI" dirty="0">
                <a:highlight>
                  <a:srgbClr val="FFFF00"/>
                </a:highlight>
              </a:rPr>
              <a:t>) 1-2 </a:t>
            </a:r>
            <a:r>
              <a:rPr lang="fi-FI" dirty="0" err="1">
                <a:highlight>
                  <a:srgbClr val="FFFF00"/>
                </a:highlight>
              </a:rPr>
              <a:t>MyCourses</a:t>
            </a:r>
            <a:endParaRPr lang="fi-FI" i="1" dirty="0"/>
          </a:p>
          <a:p>
            <a:r>
              <a:rPr lang="fi-FI" i="1" dirty="0" err="1"/>
              <a:t>Countries</a:t>
            </a:r>
            <a:r>
              <a:rPr lang="fi-FI" i="1" dirty="0"/>
              <a:t> and </a:t>
            </a:r>
            <a:r>
              <a:rPr lang="fi-FI" i="1" dirty="0" err="1"/>
              <a:t>nationalities</a:t>
            </a:r>
            <a:endParaRPr lang="fi-FI" i="1" dirty="0"/>
          </a:p>
          <a:p>
            <a:r>
              <a:rPr lang="fi-FI" i="1" dirty="0"/>
              <a:t>Ääntäminen (</a:t>
            </a:r>
            <a:r>
              <a:rPr lang="fi-FI" i="1" dirty="0" err="1"/>
              <a:t>pronunciation</a:t>
            </a:r>
            <a:r>
              <a:rPr lang="fi-FI" i="1" dirty="0"/>
              <a:t>)</a:t>
            </a:r>
          </a:p>
          <a:p>
            <a:pPr marL="0" indent="0">
              <a:buNone/>
            </a:pPr>
            <a:endParaRPr lang="fi-FI" i="1" dirty="0"/>
          </a:p>
          <a:p>
            <a:pPr marL="0" indent="0">
              <a:buNone/>
            </a:pPr>
            <a:endParaRPr lang="fi-FI" i="1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476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i-FI" sz="6000" dirty="0">
                <a:solidFill>
                  <a:srgbClr val="C00000"/>
                </a:solidFill>
              </a:rPr>
              <a:t>Hei-hei!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i-FI" sz="6000" b="1" dirty="0">
                <a:solidFill>
                  <a:srgbClr val="C00000"/>
                </a:solidFill>
              </a:rPr>
              <a:t>Heippa  opettaja!</a:t>
            </a:r>
          </a:p>
        </p:txBody>
      </p:sp>
    </p:spTree>
    <p:extLst>
      <p:ext uri="{BB962C8B-B14F-4D97-AF65-F5344CB8AC3E}">
        <p14:creationId xmlns:p14="http://schemas.microsoft.com/office/powerpoint/2010/main" val="373804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9139736" cy="51435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" y="85725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C154B9-1E6A-4186-9E9B-7EA9F1FC8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31" y="1290241"/>
            <a:ext cx="2742068" cy="4234656"/>
          </a:xfrm>
        </p:spPr>
        <p:txBody>
          <a:bodyPr anchor="ctr">
            <a:normAutofit/>
          </a:bodyPr>
          <a:lstStyle/>
          <a:p>
            <a:r>
              <a:rPr lang="fi-FI" sz="3000" dirty="0">
                <a:solidFill>
                  <a:srgbClr val="FFFFFF"/>
                </a:solidFill>
              </a:rPr>
              <a:t>Ensimmäinen tunti  (= 1. tunti)</a:t>
            </a:r>
            <a:br>
              <a:rPr lang="fi-FI" sz="3000" dirty="0">
                <a:solidFill>
                  <a:srgbClr val="FFFFFF"/>
                </a:solidFill>
              </a:rPr>
            </a:br>
            <a:br>
              <a:rPr lang="fi-FI" sz="3000" dirty="0">
                <a:solidFill>
                  <a:srgbClr val="FFFFFF"/>
                </a:solidFill>
              </a:rPr>
            </a:br>
            <a:r>
              <a:rPr lang="fi-FI" sz="3000" dirty="0">
                <a:solidFill>
                  <a:srgbClr val="FFFFFF"/>
                </a:solidFill>
              </a:rPr>
              <a:t>(The 1st </a:t>
            </a:r>
            <a:r>
              <a:rPr lang="fi-FI" sz="3000" dirty="0" err="1">
                <a:solidFill>
                  <a:srgbClr val="FFFFFF"/>
                </a:solidFill>
              </a:rPr>
              <a:t>lesson</a:t>
            </a:r>
            <a:r>
              <a:rPr lang="fi-FI" sz="30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85725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1ABD4-2275-416D-BC6E-147389A28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117" y="620688"/>
            <a:ext cx="5374079" cy="48107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700" b="1" dirty="0">
                <a:sym typeface="Wingdings" panose="05000000000000000000" pitchFamily="2" charset="2"/>
              </a:rPr>
              <a:t>TÄNÄÄN</a:t>
            </a:r>
            <a:r>
              <a:rPr lang="en-US" sz="2700" dirty="0">
                <a:sym typeface="Wingdings" panose="05000000000000000000" pitchFamily="2" charset="2"/>
              </a:rPr>
              <a:t> </a:t>
            </a:r>
            <a:r>
              <a:rPr lang="en-US" sz="27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(TODAY)/16.1.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>
                <a:sym typeface="Wingdings" panose="05000000000000000000" pitchFamily="2" charset="2"/>
              </a:rPr>
              <a:t> </a:t>
            </a:r>
            <a:r>
              <a:rPr lang="en-US" sz="2100" b="1" dirty="0" err="1">
                <a:sym typeface="Wingdings" panose="05000000000000000000" pitchFamily="2" charset="2"/>
              </a:rPr>
              <a:t>tutustutaan</a:t>
            </a:r>
            <a:r>
              <a:rPr lang="en-US" sz="2100" dirty="0">
                <a:sym typeface="Wingdings" panose="05000000000000000000" pitchFamily="2" charset="2"/>
              </a:rPr>
              <a:t> </a:t>
            </a:r>
            <a:r>
              <a:rPr lang="en-US" sz="21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(let’s get to know one another)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>
                <a:sym typeface="Wingdings" panose="05000000000000000000" pitchFamily="2" charset="2"/>
              </a:rPr>
              <a:t> </a:t>
            </a:r>
            <a:r>
              <a:rPr lang="en-US" sz="2100" b="1" dirty="0" err="1">
                <a:sym typeface="Wingdings" panose="05000000000000000000" pitchFamily="2" charset="2"/>
              </a:rPr>
              <a:t>kurssi</a:t>
            </a:r>
            <a:r>
              <a:rPr lang="en-US" sz="2100" b="1" dirty="0">
                <a:sym typeface="Wingdings" panose="05000000000000000000" pitchFamily="2" charset="2"/>
              </a:rPr>
              <a:t>-info</a:t>
            </a:r>
            <a:r>
              <a:rPr lang="en-US" sz="2100" dirty="0">
                <a:sym typeface="Wingdings" panose="05000000000000000000" pitchFamily="2" charset="2"/>
              </a:rPr>
              <a:t> </a:t>
            </a:r>
            <a:r>
              <a:rPr lang="en-US" sz="21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(information about the course)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>
                <a:sym typeface="Wingdings" panose="05000000000000000000" pitchFamily="2" charset="2"/>
              </a:rPr>
              <a:t> </a:t>
            </a:r>
            <a:r>
              <a:rPr lang="en-US" sz="2100" b="1" dirty="0" err="1">
                <a:sym typeface="Wingdings" panose="05000000000000000000" pitchFamily="2" charset="2"/>
              </a:rPr>
              <a:t>suomen</a:t>
            </a:r>
            <a:r>
              <a:rPr lang="en-US" sz="2100" b="1" dirty="0">
                <a:sym typeface="Wingdings" panose="05000000000000000000" pitchFamily="2" charset="2"/>
              </a:rPr>
              <a:t> </a:t>
            </a:r>
            <a:r>
              <a:rPr lang="en-US" sz="2100" b="1" dirty="0" err="1">
                <a:sym typeface="Wingdings" panose="05000000000000000000" pitchFamily="2" charset="2"/>
              </a:rPr>
              <a:t>kielestä</a:t>
            </a:r>
            <a:r>
              <a:rPr lang="en-US" sz="2100" b="1" dirty="0">
                <a:sym typeface="Wingdings" panose="05000000000000000000" pitchFamily="2" charset="2"/>
              </a:rPr>
              <a:t> </a:t>
            </a:r>
            <a:r>
              <a:rPr lang="en-US" sz="21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(about Finnish language)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sym typeface="Wingdings" panose="05000000000000000000" pitchFamily="2" charset="2"/>
              </a:rPr>
              <a:t>aakkoset</a:t>
            </a:r>
            <a:r>
              <a:rPr lang="en-US" sz="2100" b="1" dirty="0">
                <a:solidFill>
                  <a:schemeClr val="tx1"/>
                </a:solidFill>
                <a:sym typeface="Wingdings" panose="05000000000000000000" pitchFamily="2" charset="2"/>
              </a:rPr>
              <a:t> ja </a:t>
            </a:r>
            <a:r>
              <a:rPr lang="en-US" sz="2100" b="1" dirty="0" err="1">
                <a:solidFill>
                  <a:schemeClr val="tx1"/>
                </a:solidFill>
                <a:sym typeface="Wingdings" panose="05000000000000000000" pitchFamily="2" charset="2"/>
              </a:rPr>
              <a:t>ääntäminen</a:t>
            </a:r>
            <a:endParaRPr lang="en-US" sz="21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1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( the Finnish alphabet and pronunciation)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sym typeface="Wingdings" panose="05000000000000000000" pitchFamily="2" charset="2"/>
              </a:rPr>
              <a:t>kotitehtävät</a:t>
            </a:r>
            <a:r>
              <a:rPr lang="en-US" sz="2100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 (homework)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sz="2100" dirty="0"/>
          </a:p>
        </p:txBody>
      </p:sp>
    </p:spTree>
    <p:extLst>
      <p:ext uri="{BB962C8B-B14F-4D97-AF65-F5344CB8AC3E}">
        <p14:creationId xmlns:p14="http://schemas.microsoft.com/office/powerpoint/2010/main" val="184178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C63C5-939B-428D-955A-876A07F29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22" y="1"/>
            <a:ext cx="7543800" cy="891288"/>
          </a:xfrm>
        </p:spPr>
        <p:txBody>
          <a:bodyPr/>
          <a:lstStyle/>
          <a:p>
            <a:r>
              <a:rPr lang="en-US" dirty="0"/>
              <a:t>Moi! </a:t>
            </a:r>
            <a:r>
              <a:rPr lang="en-US" dirty="0" err="1"/>
              <a:t>Hei</a:t>
            </a:r>
            <a:r>
              <a:rPr lang="en-US" dirty="0"/>
              <a:t>!</a:t>
            </a:r>
            <a:endParaRPr lang="fi-FI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C8DA351-68B2-43FB-A482-17D79FCD3522}"/>
              </a:ext>
            </a:extLst>
          </p:cNvPr>
          <p:cNvSpPr/>
          <p:nvPr/>
        </p:nvSpPr>
        <p:spPr>
          <a:xfrm>
            <a:off x="377341" y="1213700"/>
            <a:ext cx="2693400" cy="919156"/>
          </a:xfrm>
          <a:prstGeom prst="wedgeRoundRectCallout">
            <a:avLst>
              <a:gd name="adj1" fmla="val -56352"/>
              <a:gd name="adj2" fmla="val 110445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Moi! Mun nimi on </a:t>
            </a:r>
            <a:r>
              <a:rPr lang="fi-FI" dirty="0">
                <a:highlight>
                  <a:srgbClr val="0000FF"/>
                </a:highlight>
              </a:rPr>
              <a:t>Aija.</a:t>
            </a:r>
          </a:p>
          <a:p>
            <a:pPr algn="ctr"/>
            <a:r>
              <a:rPr lang="fi-FI" dirty="0"/>
              <a:t>  Mikä </a:t>
            </a:r>
            <a:r>
              <a:rPr lang="fi-FI" dirty="0" err="1"/>
              <a:t>sun</a:t>
            </a:r>
            <a:r>
              <a:rPr lang="fi-FI" dirty="0"/>
              <a:t> nimi on?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6B73A80-FE9B-4DEA-9157-589503BE0687}"/>
              </a:ext>
            </a:extLst>
          </p:cNvPr>
          <p:cNvSpPr/>
          <p:nvPr/>
        </p:nvSpPr>
        <p:spPr>
          <a:xfrm>
            <a:off x="3203848" y="1727312"/>
            <a:ext cx="4867440" cy="1103166"/>
          </a:xfrm>
          <a:prstGeom prst="wedgeRoundRectCallout">
            <a:avLst>
              <a:gd name="adj1" fmla="val 58402"/>
              <a:gd name="adj2" fmla="val 99486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Mun</a:t>
            </a:r>
            <a:r>
              <a:rPr lang="fi-FI" dirty="0"/>
              <a:t> nimi on _________</a:t>
            </a:r>
          </a:p>
          <a:p>
            <a:pPr algn="ctr"/>
            <a:r>
              <a:rPr lang="fi-FI" dirty="0"/>
              <a:t> Olen (</a:t>
            </a:r>
            <a:r>
              <a:rPr lang="fi-FI" dirty="0" err="1"/>
              <a:t>oon</a:t>
            </a:r>
            <a:r>
              <a:rPr lang="fi-FI" dirty="0"/>
              <a:t>) opiskelija.</a:t>
            </a:r>
          </a:p>
          <a:p>
            <a:pPr algn="ctr"/>
            <a:r>
              <a:rPr lang="fi-FI" dirty="0">
                <a:highlight>
                  <a:srgbClr val="0000FF"/>
                </a:highlight>
              </a:rPr>
              <a:t>maisteriopiskelija/ tohtoriopiskelija/ kandiopiskelija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C04AE55C-C389-4666-907C-56EB7372421E}"/>
              </a:ext>
            </a:extLst>
          </p:cNvPr>
          <p:cNvSpPr/>
          <p:nvPr/>
        </p:nvSpPr>
        <p:spPr>
          <a:xfrm>
            <a:off x="241322" y="3452360"/>
            <a:ext cx="3322565" cy="1300437"/>
          </a:xfrm>
          <a:prstGeom prst="wedgeRoundRectCallout">
            <a:avLst>
              <a:gd name="adj1" fmla="val -56352"/>
              <a:gd name="adj2" fmla="val 110445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Kiva! </a:t>
            </a:r>
            <a:r>
              <a:rPr lang="en-US" dirty="0" err="1">
                <a:highlight>
                  <a:srgbClr val="0000FF"/>
                </a:highlight>
              </a:rPr>
              <a:t>Hauska</a:t>
            </a:r>
            <a:r>
              <a:rPr lang="en-US" dirty="0">
                <a:highlight>
                  <a:srgbClr val="0000FF"/>
                </a:highlight>
              </a:rPr>
              <a:t> </a:t>
            </a:r>
            <a:r>
              <a:rPr lang="en-US" dirty="0" err="1">
                <a:highlight>
                  <a:srgbClr val="0000FF"/>
                </a:highlight>
              </a:rPr>
              <a:t>tutustua</a:t>
            </a:r>
            <a:r>
              <a:rPr lang="en-US" dirty="0">
                <a:highlight>
                  <a:srgbClr val="0000FF"/>
                </a:highlight>
              </a:rPr>
              <a:t>/ </a:t>
            </a:r>
          </a:p>
          <a:p>
            <a:pPr algn="ctr"/>
            <a:r>
              <a:rPr lang="en-US" dirty="0" err="1">
                <a:highlight>
                  <a:srgbClr val="0000FF"/>
                </a:highlight>
              </a:rPr>
              <a:t>Hauska</a:t>
            </a:r>
            <a:r>
              <a:rPr lang="en-US" dirty="0">
                <a:highlight>
                  <a:srgbClr val="0000FF"/>
                </a:highlight>
              </a:rPr>
              <a:t> </a:t>
            </a:r>
            <a:r>
              <a:rPr lang="en-US" dirty="0" err="1">
                <a:highlight>
                  <a:srgbClr val="0000FF"/>
                </a:highlight>
              </a:rPr>
              <a:t>tavata</a:t>
            </a:r>
            <a:r>
              <a:rPr lang="en-US" dirty="0">
                <a:highlight>
                  <a:srgbClr val="0000FF"/>
                </a:highlight>
              </a:rPr>
              <a:t>!</a:t>
            </a:r>
            <a:r>
              <a:rPr lang="en-US" sz="1800" dirty="0">
                <a:highlight>
                  <a:srgbClr val="0000FF"/>
                </a:highlight>
              </a:rPr>
              <a:t> </a:t>
            </a:r>
            <a:endParaRPr lang="fi-FI" sz="1800" dirty="0">
              <a:highlight>
                <a:srgbClr val="0000FF"/>
              </a:highlight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71626D49-72A4-472D-8AF7-6E5185DC6582}"/>
              </a:ext>
            </a:extLst>
          </p:cNvPr>
          <p:cNvSpPr/>
          <p:nvPr/>
        </p:nvSpPr>
        <p:spPr>
          <a:xfrm>
            <a:off x="3707904" y="4054025"/>
            <a:ext cx="2734888" cy="1045229"/>
          </a:xfrm>
          <a:prstGeom prst="wedgeRoundRectCallout">
            <a:avLst>
              <a:gd name="adj1" fmla="val 58402"/>
              <a:gd name="adj2" fmla="val 99486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Kiitos </a:t>
            </a:r>
            <a:r>
              <a:rPr lang="en-US" sz="1800" dirty="0" err="1"/>
              <a:t>samoin</a:t>
            </a:r>
            <a:r>
              <a:rPr lang="en-US" sz="1800" dirty="0"/>
              <a:t>!</a:t>
            </a:r>
            <a:endParaRPr lang="fi-FI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7A6A60-1AEC-49D0-BC31-75B73434BBC2}"/>
              </a:ext>
            </a:extLst>
          </p:cNvPr>
          <p:cNvSpPr txBox="1"/>
          <p:nvPr/>
        </p:nvSpPr>
        <p:spPr>
          <a:xfrm>
            <a:off x="6588224" y="3068960"/>
            <a:ext cx="2029534" cy="1754326"/>
          </a:xfrm>
          <a:prstGeom prst="rect">
            <a:avLst/>
          </a:prstGeom>
          <a:ln>
            <a:solidFill>
              <a:srgbClr val="FF7C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 err="1"/>
              <a:t>Ekstra</a:t>
            </a:r>
            <a:r>
              <a:rPr lang="en-US" sz="1800" b="1" dirty="0"/>
              <a:t>!</a:t>
            </a:r>
          </a:p>
          <a:p>
            <a:r>
              <a:rPr lang="en-US" sz="1800" b="1" dirty="0"/>
              <a:t>-</a:t>
            </a:r>
            <a:r>
              <a:rPr lang="en-US" sz="1800" dirty="0"/>
              <a:t> </a:t>
            </a:r>
            <a:r>
              <a:rPr lang="en-US" sz="1800" b="1" dirty="0" err="1"/>
              <a:t>Missä</a:t>
            </a:r>
            <a:r>
              <a:rPr lang="en-US" sz="1800" b="1" dirty="0"/>
              <a:t> </a:t>
            </a:r>
            <a:r>
              <a:rPr lang="en-US" sz="1800" b="1" dirty="0" err="1"/>
              <a:t>sä</a:t>
            </a:r>
            <a:r>
              <a:rPr lang="en-US" sz="1800" b="1" dirty="0"/>
              <a:t> </a:t>
            </a:r>
            <a:r>
              <a:rPr lang="en-US" sz="1800" b="1" dirty="0" err="1"/>
              <a:t>asut</a:t>
            </a:r>
            <a:r>
              <a:rPr lang="en-US" sz="1800" b="1" dirty="0"/>
              <a:t>?</a:t>
            </a:r>
          </a:p>
          <a:p>
            <a:r>
              <a:rPr lang="en-US" sz="1800" b="1" dirty="0"/>
              <a:t>- </a:t>
            </a:r>
            <a:r>
              <a:rPr lang="en-US" sz="1800" b="1" dirty="0" err="1"/>
              <a:t>Mä</a:t>
            </a:r>
            <a:r>
              <a:rPr lang="en-US" sz="1800" b="1" dirty="0"/>
              <a:t> </a:t>
            </a:r>
            <a:r>
              <a:rPr lang="en-US" sz="1800" b="1" dirty="0" err="1"/>
              <a:t>asun</a:t>
            </a:r>
            <a:r>
              <a:rPr lang="en-US" sz="1800" b="1" dirty="0"/>
              <a:t> </a:t>
            </a:r>
            <a:r>
              <a:rPr lang="en-US" sz="1800" dirty="0" err="1"/>
              <a:t>Helsingi</a:t>
            </a:r>
            <a:r>
              <a:rPr lang="en-US" sz="1800" dirty="0" err="1">
                <a:solidFill>
                  <a:srgbClr val="C00000"/>
                </a:solidFill>
              </a:rPr>
              <a:t>ssä</a:t>
            </a:r>
            <a:r>
              <a:rPr lang="en-US" sz="1800" dirty="0"/>
              <a:t> / </a:t>
            </a:r>
            <a:r>
              <a:rPr lang="en-US" sz="1800" dirty="0" err="1"/>
              <a:t>Espoo</a:t>
            </a:r>
            <a:r>
              <a:rPr lang="en-US" sz="1800" dirty="0" err="1">
                <a:solidFill>
                  <a:srgbClr val="C00000"/>
                </a:solidFill>
              </a:rPr>
              <a:t>ssa</a:t>
            </a:r>
            <a:r>
              <a:rPr lang="en-US" sz="1800" dirty="0"/>
              <a:t> / </a:t>
            </a:r>
            <a:r>
              <a:rPr lang="en-US" sz="1800" dirty="0" err="1"/>
              <a:t>Vantaa</a:t>
            </a:r>
            <a:r>
              <a:rPr lang="en-US" sz="1800" dirty="0" err="1">
                <a:solidFill>
                  <a:srgbClr val="C00000"/>
                </a:solidFill>
              </a:rPr>
              <a:t>lla</a:t>
            </a:r>
            <a:r>
              <a:rPr lang="en-US" sz="1800" dirty="0"/>
              <a:t>. 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47582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6A45E-82A2-4FD5-AACD-22745FDF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60337"/>
            <a:ext cx="8928992" cy="82039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/>
              <a:t>A student’s idea</a:t>
            </a:r>
            <a:r>
              <a:rPr lang="en-US" sz="3600" dirty="0"/>
              <a:t>: final test with grammar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E12EE-4C09-48C2-95B9-37490178F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19331"/>
            <a:ext cx="8157592" cy="5572919"/>
          </a:xfrm>
        </p:spPr>
        <p:txBody>
          <a:bodyPr/>
          <a:lstStyle/>
          <a:p>
            <a:pPr algn="l"/>
            <a:r>
              <a:rPr lang="fi-FI" sz="24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Tentti: 21.3. torstai klo 12:30-14:00 (2 tuntia)</a:t>
            </a:r>
          </a:p>
          <a:p>
            <a:pPr algn="l"/>
            <a:endParaRPr lang="fi-FI" sz="240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algn="l"/>
            <a:r>
              <a:rPr lang="fi-FI" sz="24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GRAMMAR NOTES MADE BY YOU </a:t>
            </a:r>
            <a:r>
              <a:rPr lang="fi-FI" sz="240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possible</a:t>
            </a:r>
            <a:r>
              <a:rPr lang="fi-FI" sz="24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to </a:t>
            </a:r>
            <a:r>
              <a:rPr lang="fi-FI" sz="240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use</a:t>
            </a:r>
            <a:endParaRPr lang="fi-FI" sz="240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algn="l"/>
            <a:endParaRPr lang="fi-FI" sz="240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algn="l"/>
            <a:r>
              <a:rPr lang="fi-FI" sz="24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A4 –</a:t>
            </a:r>
            <a:r>
              <a:rPr lang="fi-FI" sz="240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paper</a:t>
            </a:r>
            <a:r>
              <a:rPr lang="fi-FI" sz="24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(</a:t>
            </a:r>
            <a:r>
              <a:rPr lang="fi-FI" sz="240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one</a:t>
            </a:r>
            <a:r>
              <a:rPr lang="fi-FI" sz="24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side)</a:t>
            </a:r>
          </a:p>
          <a:p>
            <a:pPr algn="l"/>
            <a:endParaRPr lang="fi-FI" sz="240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algn="l"/>
            <a:endParaRPr lang="fi-FI" sz="240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0" indent="0" algn="l">
              <a:buNone/>
            </a:pPr>
            <a:endParaRPr lang="fi-FI" sz="240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algn="l"/>
            <a:endParaRPr lang="fi-FI" sz="2400" b="0" i="0" u="none" strike="noStrike" baseline="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8" name="Picture 7" descr="A black background with blue dots&#10;&#10;Description automatically generated">
            <a:extLst>
              <a:ext uri="{FF2B5EF4-FFF2-40B4-BE49-F238E27FC236}">
                <a16:creationId xmlns:a16="http://schemas.microsoft.com/office/drawing/2014/main" id="{9B8A5D59-4B5E-757A-1C8A-4951346B83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3932" y="3429001"/>
            <a:ext cx="2308527" cy="326325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C311C8-0F68-89D0-851B-C60022B6E2A2}"/>
              </a:ext>
            </a:extLst>
          </p:cNvPr>
          <p:cNvSpPr txBox="1"/>
          <p:nvPr/>
        </p:nvSpPr>
        <p:spPr>
          <a:xfrm>
            <a:off x="869607" y="3645024"/>
            <a:ext cx="229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 grammar notes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31B779-DA8D-A4FF-1880-F2196CA804AF}"/>
              </a:ext>
            </a:extLst>
          </p:cNvPr>
          <p:cNvSpPr txBox="1"/>
          <p:nvPr/>
        </p:nvSpPr>
        <p:spPr>
          <a:xfrm flipH="1">
            <a:off x="903287" y="4045713"/>
            <a:ext cx="45170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Vowel harmony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Ko/</a:t>
            </a:r>
            <a:r>
              <a:rPr lang="en-US" sz="1400" dirty="0" err="1"/>
              <a:t>kö</a:t>
            </a:r>
            <a:r>
              <a:rPr lang="en-US" sz="1400" dirty="0"/>
              <a:t>-questions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Verb types (1-5)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Verb conjugations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“olla” –to 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possessive </a:t>
            </a:r>
          </a:p>
          <a:p>
            <a:r>
              <a:rPr lang="en-US" sz="1400" dirty="0"/>
              <a:t>       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genitive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partitive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Where-cases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KPT-changes</a:t>
            </a:r>
          </a:p>
        </p:txBody>
      </p:sp>
    </p:spTree>
    <p:extLst>
      <p:ext uri="{BB962C8B-B14F-4D97-AF65-F5344CB8AC3E}">
        <p14:creationId xmlns:p14="http://schemas.microsoft.com/office/powerpoint/2010/main" val="3832582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en-US" dirty="0" err="1"/>
              <a:t>Kurssi</a:t>
            </a:r>
            <a:r>
              <a:rPr lang="en-US" dirty="0"/>
              <a:t>-info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4841240" cy="4023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700" dirty="0"/>
              <a:t>1. </a:t>
            </a:r>
            <a:r>
              <a:rPr lang="en-US" sz="1700" b="1" dirty="0" err="1"/>
              <a:t>Kurssikirja</a:t>
            </a:r>
            <a:r>
              <a:rPr lang="en-US" sz="1700" dirty="0"/>
              <a:t>: Oma </a:t>
            </a:r>
            <a:r>
              <a:rPr lang="en-US" sz="1700" dirty="0" err="1"/>
              <a:t>suomi</a:t>
            </a:r>
            <a:r>
              <a:rPr lang="en-US" sz="1700" dirty="0"/>
              <a:t> 1 UUDISTETTU, chapters 1–5 </a:t>
            </a:r>
          </a:p>
          <a:p>
            <a:pPr marL="0" indent="0">
              <a:buNone/>
            </a:pPr>
            <a:r>
              <a:rPr lang="en-US" sz="1700" dirty="0"/>
              <a:t>2. </a:t>
            </a:r>
            <a:r>
              <a:rPr lang="en-US" sz="1700" b="1" dirty="0"/>
              <a:t>MyCourses</a:t>
            </a:r>
            <a:r>
              <a:rPr lang="en-US" sz="17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 </a:t>
            </a:r>
            <a:r>
              <a:rPr lang="en-US" sz="1700" b="1" dirty="0"/>
              <a:t>front page</a:t>
            </a:r>
            <a:r>
              <a:rPr lang="en-US" sz="1700" dirty="0"/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course description (learning goals &amp; content)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 err="1"/>
              <a:t>kurssiohjelma</a:t>
            </a:r>
            <a:r>
              <a:rPr lang="en-US" sz="1700" dirty="0"/>
              <a:t> ( the course plan) </a:t>
            </a:r>
          </a:p>
          <a:p>
            <a:pPr marL="0" indent="0">
              <a:buNone/>
            </a:pPr>
            <a:r>
              <a:rPr lang="en-US" sz="1700" dirty="0"/>
              <a:t>   + instructions for the </a:t>
            </a:r>
            <a:r>
              <a:rPr lang="en-US" sz="1700" dirty="0" err="1"/>
              <a:t>Otso</a:t>
            </a:r>
            <a:r>
              <a:rPr lang="en-US" sz="1700" dirty="0"/>
              <a:t> app (listening tasks)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 dirty="0" err="1"/>
              <a:t>materiaalit</a:t>
            </a:r>
            <a:r>
              <a:rPr lang="en-US" sz="1700" dirty="0"/>
              <a:t>: </a:t>
            </a:r>
          </a:p>
          <a:p>
            <a:pPr marL="0" indent="0">
              <a:buNone/>
            </a:pPr>
            <a:r>
              <a:rPr lang="en-US" sz="1700" dirty="0"/>
              <a:t>chapter 1, answers (key to the exercises), Finnish online grammar and online material </a:t>
            </a:r>
          </a:p>
          <a:p>
            <a:pPr marL="0" indent="0">
              <a:buNone/>
            </a:pPr>
            <a:r>
              <a:rPr lang="en-US" sz="1700" dirty="0">
                <a:highlight>
                  <a:srgbClr val="FFFF00"/>
                </a:highlight>
              </a:rPr>
              <a:t>CHECK THE EXERCISES AT HOME, ASK IN CLASS!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 dirty="0" err="1"/>
              <a:t>audiot</a:t>
            </a:r>
            <a:r>
              <a:rPr lang="en-US" sz="1700" b="1" dirty="0"/>
              <a:t> </a:t>
            </a:r>
            <a:r>
              <a:rPr lang="en-US" sz="1700" b="1" dirty="0" err="1"/>
              <a:t>kappaleet</a:t>
            </a:r>
            <a:r>
              <a:rPr lang="en-US" sz="1700" b="1" dirty="0"/>
              <a:t> 1-5</a:t>
            </a:r>
            <a:r>
              <a:rPr lang="en-US" sz="1700" dirty="0"/>
              <a:t>: the audio files of the listening comprehension exercises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1026" name="Picture 2" descr="Oma suomi 1 uudistettu | Otava verkkokauppa">
            <a:extLst>
              <a:ext uri="{FF2B5EF4-FFF2-40B4-BE49-F238E27FC236}">
                <a16:creationId xmlns:a16="http://schemas.microsoft.com/office/drawing/2014/main" id="{8A87FA49-015D-51C1-C7A0-1ADFBC5F6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0" y="1916832"/>
            <a:ext cx="2805312" cy="38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83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844824"/>
            <a:ext cx="8280920" cy="41764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After completing the course</a:t>
            </a:r>
            <a:endParaRPr lang="en-US" dirty="0"/>
          </a:p>
          <a:p>
            <a:r>
              <a:rPr lang="en-US" b="1" dirty="0"/>
              <a:t>- You will be able to pronounce Finnish in an understandable way.</a:t>
            </a:r>
            <a:endParaRPr lang="en-US" dirty="0"/>
          </a:p>
          <a:p>
            <a:r>
              <a:rPr lang="en-US" b="1" dirty="0"/>
              <a:t>-  You will understand the most important words in your environment.</a:t>
            </a:r>
            <a:endParaRPr lang="en-US" dirty="0"/>
          </a:p>
          <a:p>
            <a:r>
              <a:rPr lang="en-US" b="1" dirty="0"/>
              <a:t>- You can introduce yourself and explain the main points of your background and current situation using the most common phrases.</a:t>
            </a:r>
            <a:endParaRPr lang="en-US" dirty="0"/>
          </a:p>
          <a:p>
            <a:r>
              <a:rPr lang="en-US" b="1" dirty="0"/>
              <a:t>- You will be able to cope in Finnish in the most common, routine social and everyday situations both inside and outside the university.</a:t>
            </a:r>
            <a:endParaRPr lang="en-US" dirty="0"/>
          </a:p>
          <a:p>
            <a:r>
              <a:rPr lang="en-US" b="1" dirty="0"/>
              <a:t>- You will be able to write short messages on everyday topics with the help of tools.</a:t>
            </a:r>
            <a:endParaRPr lang="en-US" dirty="0"/>
          </a:p>
          <a:p>
            <a:r>
              <a:rPr lang="en-US" b="1" dirty="0"/>
              <a:t>- You will know some of the specific features of the Finnish culture of manners and communication.</a:t>
            </a:r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813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2132856"/>
            <a:ext cx="4464496" cy="3888431"/>
          </a:xfrm>
        </p:spPr>
        <p:txBody>
          <a:bodyPr>
            <a:normAutofit/>
          </a:bodyPr>
          <a:lstStyle/>
          <a:p>
            <a:r>
              <a:rPr lang="en-US" sz="2100" b="1" dirty="0"/>
              <a:t>5 topics</a:t>
            </a:r>
          </a:p>
          <a:p>
            <a:r>
              <a:rPr lang="en-US" dirty="0"/>
              <a:t>- </a:t>
            </a:r>
            <a:r>
              <a:rPr lang="en-US" b="1" dirty="0" err="1"/>
              <a:t>Minä</a:t>
            </a:r>
            <a:r>
              <a:rPr lang="en-US" dirty="0"/>
              <a:t>: Telling about yourself, introducing yourself</a:t>
            </a:r>
          </a:p>
          <a:p>
            <a:r>
              <a:rPr lang="en-US" dirty="0"/>
              <a:t>- </a:t>
            </a:r>
            <a:r>
              <a:rPr lang="en-US" b="1" dirty="0" err="1"/>
              <a:t>Perhe</a:t>
            </a:r>
            <a:r>
              <a:rPr lang="en-US" dirty="0"/>
              <a:t>: Telling about your family</a:t>
            </a:r>
          </a:p>
          <a:p>
            <a:r>
              <a:rPr lang="en-US" dirty="0"/>
              <a:t>- </a:t>
            </a:r>
            <a:r>
              <a:rPr lang="en-US" b="1" dirty="0" err="1"/>
              <a:t>Tavallinen</a:t>
            </a:r>
            <a:r>
              <a:rPr lang="en-US" b="1" dirty="0"/>
              <a:t> </a:t>
            </a:r>
            <a:r>
              <a:rPr lang="en-US" b="1" dirty="0" err="1"/>
              <a:t>päivä</a:t>
            </a:r>
            <a:r>
              <a:rPr lang="en-US" dirty="0"/>
              <a:t>: Telling about your typical day </a:t>
            </a:r>
          </a:p>
          <a:p>
            <a:r>
              <a:rPr lang="en-US" dirty="0"/>
              <a:t>- </a:t>
            </a:r>
            <a:r>
              <a:rPr lang="en-US" b="1" dirty="0" err="1"/>
              <a:t>Ruokakaupassa</a:t>
            </a:r>
            <a:r>
              <a:rPr lang="en-US" dirty="0"/>
              <a:t>: At a grocery store</a:t>
            </a:r>
          </a:p>
          <a:p>
            <a:r>
              <a:rPr lang="en-US" dirty="0"/>
              <a:t>- </a:t>
            </a:r>
            <a:r>
              <a:rPr lang="en-US" b="1" dirty="0" err="1"/>
              <a:t>Koti</a:t>
            </a:r>
            <a:r>
              <a:rPr lang="en-US" dirty="0"/>
              <a:t>: Telling about your housing and living </a:t>
            </a:r>
            <a:endParaRPr lang="fi-FI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16016" y="2204864"/>
            <a:ext cx="3650745" cy="3528392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/>
              <a:t>Structures</a:t>
            </a:r>
            <a:endParaRPr lang="en-US" sz="2100" dirty="0"/>
          </a:p>
          <a:p>
            <a:r>
              <a:rPr lang="en-US" sz="1500" dirty="0"/>
              <a:t>- </a:t>
            </a:r>
            <a:r>
              <a:rPr lang="en-US" sz="1500" b="1" dirty="0"/>
              <a:t>Asking and answering questions</a:t>
            </a:r>
            <a:r>
              <a:rPr lang="en-US" sz="1500" dirty="0"/>
              <a:t>: question words and verb </a:t>
            </a:r>
            <a:r>
              <a:rPr lang="en-US" sz="1500" i="1" dirty="0"/>
              <a:t>-ko/-</a:t>
            </a:r>
            <a:r>
              <a:rPr lang="en-US" sz="1500" i="1" dirty="0" err="1"/>
              <a:t>kö</a:t>
            </a:r>
            <a:r>
              <a:rPr lang="en-US" sz="1500" i="1" dirty="0"/>
              <a:t>- </a:t>
            </a:r>
            <a:r>
              <a:rPr lang="en-US" sz="1500" dirty="0"/>
              <a:t>questions</a:t>
            </a:r>
          </a:p>
          <a:p>
            <a:r>
              <a:rPr lang="en-US" sz="1500" dirty="0"/>
              <a:t>- </a:t>
            </a:r>
            <a:r>
              <a:rPr lang="en-US" sz="1500" b="1" dirty="0"/>
              <a:t>Verb types 1–5 </a:t>
            </a:r>
            <a:r>
              <a:rPr lang="en-US" sz="1500" dirty="0"/>
              <a:t>(= verb conjugation)</a:t>
            </a:r>
          </a:p>
          <a:p>
            <a:r>
              <a:rPr lang="en-US" sz="1500" dirty="0"/>
              <a:t>- </a:t>
            </a:r>
            <a:r>
              <a:rPr lang="en-US" sz="1500" b="1" dirty="0"/>
              <a:t>Cases: </a:t>
            </a:r>
          </a:p>
          <a:p>
            <a:r>
              <a:rPr lang="en-US" sz="1500" b="1" dirty="0"/>
              <a:t>genitive, partitive and the where-cases </a:t>
            </a:r>
          </a:p>
          <a:p>
            <a:r>
              <a:rPr lang="en-US" sz="1500" dirty="0"/>
              <a:t>- </a:t>
            </a:r>
            <a:r>
              <a:rPr lang="en-US" sz="1500" b="1" dirty="0"/>
              <a:t>Possessive structure</a:t>
            </a:r>
            <a:r>
              <a:rPr lang="en-US" sz="1500" dirty="0"/>
              <a:t> </a:t>
            </a:r>
            <a:r>
              <a:rPr lang="en-US" sz="1500" i="1" dirty="0" err="1"/>
              <a:t>minulla</a:t>
            </a:r>
            <a:r>
              <a:rPr lang="en-US" sz="1500" i="1" dirty="0"/>
              <a:t> on / </a:t>
            </a:r>
            <a:r>
              <a:rPr lang="en-US" sz="1500" i="1" dirty="0" err="1"/>
              <a:t>minulla</a:t>
            </a:r>
            <a:r>
              <a:rPr lang="en-US" sz="1500" i="1" dirty="0"/>
              <a:t> </a:t>
            </a:r>
            <a:r>
              <a:rPr lang="en-US" sz="1500" i="1" dirty="0" err="1"/>
              <a:t>ei</a:t>
            </a:r>
            <a:r>
              <a:rPr lang="en-US" sz="1500" i="1" dirty="0"/>
              <a:t> ole (I have / I don’t have) </a:t>
            </a:r>
          </a:p>
          <a:p>
            <a:r>
              <a:rPr lang="en-US" sz="1500" dirty="0"/>
              <a:t>- </a:t>
            </a:r>
            <a:r>
              <a:rPr lang="en-US" sz="1500" b="1" dirty="0"/>
              <a:t>Consonant gradation </a:t>
            </a:r>
            <a:r>
              <a:rPr lang="en-US" sz="1500" dirty="0"/>
              <a:t>(KPT-changes)</a:t>
            </a:r>
            <a:endParaRPr lang="fi-FI" sz="1500" dirty="0"/>
          </a:p>
        </p:txBody>
      </p:sp>
    </p:spTree>
    <p:extLst>
      <p:ext uri="{BB962C8B-B14F-4D97-AF65-F5344CB8AC3E}">
        <p14:creationId xmlns:p14="http://schemas.microsoft.com/office/powerpoint/2010/main" val="398682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6A45E-82A2-4FD5-AACD-22745FDF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60337"/>
            <a:ext cx="8229600" cy="820391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/>
              <a:t>Minusta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E12EE-4C09-48C2-95B9-37490178F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572919"/>
          </a:xfrm>
        </p:spPr>
        <p:txBody>
          <a:bodyPr/>
          <a:lstStyle/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Olen </a:t>
            </a:r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</a:rPr>
              <a:t>Aija Elg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marL="0" indent="0" algn="l">
              <a:buNone/>
            </a:pPr>
            <a:endParaRPr lang="fi-FI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i-F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Minun äidinkieli on suomi. </a:t>
            </a:r>
          </a:p>
          <a:p>
            <a:r>
              <a:rPr lang="fi-F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Puhun </a:t>
            </a:r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</a:rPr>
              <a:t>suomea, englantia, ruotsia ja vähän ranskaa.  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Ymmärrän myös espanjaa.</a:t>
            </a:r>
          </a:p>
          <a:p>
            <a:pPr algn="l"/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</a:rPr>
              <a:t>En asu Otaniemessä. Asun Siuntiossa. </a:t>
            </a:r>
          </a:p>
          <a:p>
            <a:pPr algn="l"/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</a:rPr>
              <a:t>Minulla on suomalainen mies. Minulla on 3 tyttöä ja poika. </a:t>
            </a:r>
          </a:p>
        </p:txBody>
      </p:sp>
    </p:spTree>
    <p:extLst>
      <p:ext uri="{BB962C8B-B14F-4D97-AF65-F5344CB8AC3E}">
        <p14:creationId xmlns:p14="http://schemas.microsoft.com/office/powerpoint/2010/main" val="2683261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trospec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2511</TotalTime>
  <Words>921</Words>
  <Application>Microsoft Office PowerPoint</Application>
  <PresentationFormat>On-screen Show (4:3)</PresentationFormat>
  <Paragraphs>172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Cabin Sketch</vt:lpstr>
      <vt:lpstr>Calibri</vt:lpstr>
      <vt:lpstr>Calibri Light</vt:lpstr>
      <vt:lpstr>Office-teema</vt:lpstr>
      <vt:lpstr>Office Theme</vt:lpstr>
      <vt:lpstr>Retrospect</vt:lpstr>
      <vt:lpstr>Tervetuloa kurssille Suomi 1!</vt:lpstr>
      <vt:lpstr>Hei! Olen Aija Elg.</vt:lpstr>
      <vt:lpstr>Ensimmäinen tunti  (= 1. tunti)  (The 1st lesson)</vt:lpstr>
      <vt:lpstr>Moi! Hei!</vt:lpstr>
      <vt:lpstr>A student’s idea: final test with grammar notes</vt:lpstr>
      <vt:lpstr>Kurssi-info</vt:lpstr>
      <vt:lpstr>Learning objectives</vt:lpstr>
      <vt:lpstr>Learning objectives</vt:lpstr>
      <vt:lpstr>Minusta</vt:lpstr>
      <vt:lpstr>Kielibuusti: THE WEBSITE FOR FINNISH Learn Finnish | Kielibuusti</vt:lpstr>
      <vt:lpstr>What do you know about Finnish language?  Mitä tiedät suomen kielestä?</vt:lpstr>
      <vt:lpstr>Features of Finnish language</vt:lpstr>
      <vt:lpstr>PowerPoint Presentation</vt:lpstr>
      <vt:lpstr>Suffiksit ja yhdyssanat</vt:lpstr>
      <vt:lpstr>Sanapaino / word stress</vt:lpstr>
      <vt:lpstr>Intonaatio</vt:lpstr>
      <vt:lpstr>Suomi on erilainen kieli</vt:lpstr>
      <vt:lpstr>Suomi on tavallinen kieli</vt:lpstr>
      <vt:lpstr>PowerPoint Presentation</vt:lpstr>
      <vt:lpstr>Suomi on helppo kieli</vt:lpstr>
      <vt:lpstr>Instructions in Finnish</vt:lpstr>
      <vt:lpstr>PowerPoint Presentation</vt:lpstr>
      <vt:lpstr>Vowels are important!</vt:lpstr>
      <vt:lpstr>Kuuntele ja toista!</vt:lpstr>
      <vt:lpstr>Kotona/ At home</vt:lpstr>
      <vt:lpstr>Kotona/ At home</vt:lpstr>
      <vt:lpstr>Hei-hei!</vt:lpstr>
    </vt:vector>
  </TitlesOfParts>
  <Company>Espoon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Hyvää iltaa kaikki!</dc:title>
  <dc:creator>Jäppinen Emese</dc:creator>
  <cp:lastModifiedBy>Elg Aija</cp:lastModifiedBy>
  <cp:revision>195</cp:revision>
  <cp:lastPrinted>2019-09-09T18:22:14Z</cp:lastPrinted>
  <dcterms:created xsi:type="dcterms:W3CDTF">2014-09-11T07:40:10Z</dcterms:created>
  <dcterms:modified xsi:type="dcterms:W3CDTF">2024-01-16T10:10:51Z</dcterms:modified>
</cp:coreProperties>
</file>