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79" r:id="rId2"/>
    <p:sldMasterId id="2147483648" r:id="rId3"/>
  </p:sldMasterIdLst>
  <p:sldIdLst>
    <p:sldId id="257" r:id="rId4"/>
    <p:sldId id="258" r:id="rId5"/>
    <p:sldId id="265" r:id="rId6"/>
    <p:sldId id="306" r:id="rId7"/>
    <p:sldId id="293" r:id="rId8"/>
    <p:sldId id="295" r:id="rId9"/>
    <p:sldId id="259" r:id="rId10"/>
    <p:sldId id="260" r:id="rId11"/>
    <p:sldId id="261" r:id="rId12"/>
    <p:sldId id="262" r:id="rId13"/>
    <p:sldId id="263" r:id="rId14"/>
    <p:sldId id="264" r:id="rId15"/>
    <p:sldId id="30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08" r:id="rId24"/>
    <p:sldId id="281" r:id="rId25"/>
    <p:sldId id="282" r:id="rId26"/>
    <p:sldId id="283" r:id="rId27"/>
    <p:sldId id="287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18.1.2024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2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18.1.2024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83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10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0DAD4-0455-44F1-9CD4-26CA9AD3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55D8-163B-4017-BF7D-55AFB0A491C6}" type="datetimeFigureOut">
              <a:rPr lang="fi-FI" smtClean="0"/>
              <a:t>18.1.2024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00604-61B4-4828-80F7-D43E48F7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ECCA9-7AB8-4859-9441-834F7056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32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E049-A347-455B-AD4A-97B4F7FFB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7753F-A12C-40E8-9E99-6E9667BD3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6F374-A977-4364-875E-B5F8C2F9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357-5745-4913-A6DE-6E879A367A3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5B230-26A3-4DDD-AD9B-22DE49BB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E14A-2441-4086-B067-4663529E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8E51-4066-42FA-A812-89DE4B72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18.1.2024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2" r:id="rId2"/>
    <p:sldLayoutId id="2147483710" r:id="rId3"/>
    <p:sldLayoutId id="214748370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A33EFB-324C-4509-B9CB-F3CD0363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07320-99E2-4AD9-8E9D-71897A43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7E86-1DC4-42F9-8E5F-EC1A94AA6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55D8-163B-4017-BF7D-55AFB0A491C6}" type="datetimeFigureOut">
              <a:rPr lang="fi-FI" smtClean="0"/>
              <a:t>18.1.2024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EFC3-DFAC-41A7-BA96-498F4112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CBFF7-70C5-48DC-B401-12B279EAC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8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AEA37-7FBD-4421-B5B7-68FA488B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B428-0D77-4F93-8669-81CFC6741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CCEB8-CDBB-4CA7-BC3C-53704A95D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1357-5745-4913-A6DE-6E879A367A3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745A-0EF1-4CA6-AD37-6BE91A85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E0E29-82F3-47BB-8CEF-C06C189F2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8E51-4066-42FA-A812-89DE4B72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4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alto.cloud.panopto.eu/Panopto/Pages/Viewer.aspx?id=0d1f5e02-3f9f-48b7-8489-9c0d6515bebb&amp;start=12.532587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ptcook/2969877500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areena.yle.fi/1-3886425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12032" y="773843"/>
            <a:ext cx="7772400" cy="2403698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C00000"/>
                </a:solidFill>
              </a:rPr>
              <a:t>Torstai 18.1.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07568" y="3886200"/>
            <a:ext cx="7776864" cy="1752600"/>
          </a:xfrm>
        </p:spPr>
        <p:txBody>
          <a:bodyPr>
            <a:noAutofit/>
          </a:bodyPr>
          <a:lstStyle/>
          <a:p>
            <a:endParaRPr lang="fi-FI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9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9831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INFORMAL WAYS TO SAY BYE </a:t>
            </a:r>
            <a:r>
              <a:rPr lang="en-US" sz="2400" b="1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BYE</a:t>
            </a: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Moi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Hei-hei</a:t>
            </a:r>
            <a:r>
              <a:rPr lang="en-US" sz="2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Moikka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Heippa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Nähää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(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Nähdään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!)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Soitellaan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Törmäillään</a:t>
            </a:r>
            <a:r>
              <a:rPr lang="en-US" sz="2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6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2C289-878E-45D4-887F-EEEF566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1134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related to time</a:t>
            </a:r>
            <a:r>
              <a:rPr lang="fi-FI" dirty="0"/>
              <a:t> 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4F379-25F5-4245-95DF-B0A8A8C3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9616" y="2420888"/>
            <a:ext cx="4038600" cy="4983162"/>
          </a:xfrm>
        </p:spPr>
        <p:txBody>
          <a:bodyPr/>
          <a:lstStyle/>
          <a:p>
            <a:r>
              <a:rPr lang="fi-FI" dirty="0"/>
              <a:t>Hyvää huomenta!</a:t>
            </a:r>
          </a:p>
          <a:p>
            <a:r>
              <a:rPr lang="fi-FI" dirty="0"/>
              <a:t>Hyvää päivää!</a:t>
            </a:r>
          </a:p>
          <a:p>
            <a:r>
              <a:rPr lang="fi-FI" dirty="0"/>
              <a:t>Hyvää iltaa!</a:t>
            </a:r>
          </a:p>
          <a:p>
            <a:r>
              <a:rPr lang="fi-FI" dirty="0"/>
              <a:t>Hyvää yötä!</a:t>
            </a:r>
          </a:p>
          <a:p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FB997C2-704F-40E3-AB6C-15FE9E45BF1C}"/>
              </a:ext>
            </a:extLst>
          </p:cNvPr>
          <p:cNvSpPr/>
          <p:nvPr/>
        </p:nvSpPr>
        <p:spPr>
          <a:xfrm>
            <a:off x="3503712" y="1406689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8EECF8B-C232-4927-B112-0EBF74833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85098"/>
            <a:ext cx="4288922" cy="4525963"/>
          </a:xfrm>
        </p:spPr>
        <p:txBody>
          <a:bodyPr/>
          <a:lstStyle/>
          <a:p>
            <a:r>
              <a:rPr lang="fi-FI" dirty="0"/>
              <a:t>Huomenta!</a:t>
            </a:r>
          </a:p>
          <a:p>
            <a:r>
              <a:rPr lang="fi-FI" dirty="0"/>
              <a:t>Päivää!</a:t>
            </a:r>
          </a:p>
          <a:p>
            <a:r>
              <a:rPr lang="fi-FI" dirty="0"/>
              <a:t>Iltaa!</a:t>
            </a:r>
          </a:p>
          <a:p>
            <a:r>
              <a:rPr lang="fi-FI" dirty="0"/>
              <a:t>Nuku hyvin! </a:t>
            </a:r>
          </a:p>
          <a:p>
            <a:r>
              <a:rPr lang="fi-FI" dirty="0"/>
              <a:t>Öitä!</a:t>
            </a:r>
          </a:p>
        </p:txBody>
      </p:sp>
    </p:spTree>
    <p:extLst>
      <p:ext uri="{BB962C8B-B14F-4D97-AF65-F5344CB8AC3E}">
        <p14:creationId xmlns:p14="http://schemas.microsoft.com/office/powerpoint/2010/main" val="171704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2C289-878E-45D4-887F-EEEF566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Informal</a:t>
            </a: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 – F</a:t>
            </a:r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ormal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4F379-25F5-4245-95DF-B0A8A8C3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9616" y="2420888"/>
            <a:ext cx="4038600" cy="4983162"/>
          </a:xfrm>
        </p:spPr>
        <p:txBody>
          <a:bodyPr/>
          <a:lstStyle/>
          <a:p>
            <a:r>
              <a:rPr lang="fi-FI" dirty="0"/>
              <a:t>Miten menee?</a:t>
            </a:r>
          </a:p>
          <a:p>
            <a:endParaRPr lang="fi-FI" dirty="0"/>
          </a:p>
          <a:p>
            <a:r>
              <a:rPr lang="fi-FI" dirty="0"/>
              <a:t>Hyvin, kiitos.</a:t>
            </a:r>
          </a:p>
          <a:p>
            <a:r>
              <a:rPr lang="fi-FI" dirty="0"/>
              <a:t>Ihan hyvin.</a:t>
            </a:r>
          </a:p>
          <a:p>
            <a:r>
              <a:rPr lang="fi-FI" dirty="0"/>
              <a:t>Ihan ok.</a:t>
            </a:r>
          </a:p>
          <a:p>
            <a:r>
              <a:rPr lang="fi-FI" dirty="0"/>
              <a:t>Ei kovin hyvin.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4A4B7D-528D-4E49-B0AE-00372DEFA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22357"/>
            <a:ext cx="4038600" cy="4525963"/>
          </a:xfrm>
        </p:spPr>
        <p:txBody>
          <a:bodyPr/>
          <a:lstStyle/>
          <a:p>
            <a:r>
              <a:rPr lang="fi-FI" dirty="0"/>
              <a:t>Mitä kuuluu?</a:t>
            </a:r>
          </a:p>
          <a:p>
            <a:endParaRPr lang="fi-FI" dirty="0"/>
          </a:p>
          <a:p>
            <a:r>
              <a:rPr lang="fi-FI" dirty="0"/>
              <a:t>Kiitos, hyvää.</a:t>
            </a:r>
          </a:p>
          <a:p>
            <a:r>
              <a:rPr lang="fi-FI" dirty="0"/>
              <a:t>Ihan hyvää. Minä olen opiskelija Suomessa.</a:t>
            </a:r>
          </a:p>
          <a:p>
            <a:r>
              <a:rPr lang="fi-FI" dirty="0"/>
              <a:t>Minä opiskelen Espoossa.</a:t>
            </a:r>
          </a:p>
          <a:p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FB997C2-704F-40E3-AB6C-15FE9E45BF1C}"/>
              </a:ext>
            </a:extLst>
          </p:cNvPr>
          <p:cNvSpPr/>
          <p:nvPr/>
        </p:nvSpPr>
        <p:spPr>
          <a:xfrm>
            <a:off x="3575720" y="1110996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BCE04B10-85C5-4772-ACA7-F385DC5C210A}"/>
              </a:ext>
            </a:extLst>
          </p:cNvPr>
          <p:cNvSpPr/>
          <p:nvPr/>
        </p:nvSpPr>
        <p:spPr>
          <a:xfrm>
            <a:off x="7392144" y="11109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9388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C13E-7BEF-E37D-C3BC-4E9F9D6C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096" y="70185"/>
            <a:ext cx="5561537" cy="45719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Tervehdyksiä</a:t>
            </a:r>
            <a:r>
              <a:rPr lang="en-US" dirty="0"/>
              <a:t> ja </a:t>
            </a:r>
            <a:r>
              <a:rPr lang="en-US" dirty="0" err="1"/>
              <a:t>fraaseja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A317CA-36F4-AFC8-BB19-7CECD3CA68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547" y="571824"/>
            <a:ext cx="2792343" cy="1959844"/>
          </a:xfr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CE8153C0-D6C3-74E9-AECE-58220A1330B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9867692"/>
              </p:ext>
            </p:extLst>
          </p:nvPr>
        </p:nvGraphicFramePr>
        <p:xfrm>
          <a:off x="5931978" y="70185"/>
          <a:ext cx="6163864" cy="66248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6728">
                  <a:extLst>
                    <a:ext uri="{9D8B030D-6E8A-4147-A177-3AD203B41FA5}">
                      <a16:colId xmlns:a16="http://schemas.microsoft.com/office/drawing/2014/main" val="3431750462"/>
                    </a:ext>
                  </a:extLst>
                </a:gridCol>
                <a:gridCol w="3097136">
                  <a:extLst>
                    <a:ext uri="{9D8B030D-6E8A-4147-A177-3AD203B41FA5}">
                      <a16:colId xmlns:a16="http://schemas.microsoft.com/office/drawing/2014/main" val="3837317754"/>
                    </a:ext>
                  </a:extLst>
                </a:gridCol>
              </a:tblGrid>
              <a:tr h="1085261">
                <a:tc>
                  <a:txBody>
                    <a:bodyPr/>
                    <a:lstStyle/>
                    <a:p>
                      <a:r>
                        <a:rPr lang="en-US" sz="2400" dirty="0"/>
                        <a:t>Kiitos!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Ole </a:t>
                      </a:r>
                      <a:r>
                        <a:rPr lang="en-US" sz="2000" dirty="0" err="1"/>
                        <a:t>hyvä</a:t>
                      </a:r>
                      <a:r>
                        <a:rPr lang="en-US" sz="2000" dirty="0"/>
                        <a:t>!</a:t>
                      </a:r>
                    </a:p>
                    <a:p>
                      <a:r>
                        <a:rPr lang="en-US" sz="2000" dirty="0" err="1"/>
                        <a:t>Ei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kestä</a:t>
                      </a:r>
                      <a:r>
                        <a:rPr lang="en-US" sz="2000" dirty="0"/>
                        <a:t>!</a:t>
                      </a:r>
                    </a:p>
                    <a:p>
                      <a:r>
                        <a:rPr lang="en-US" sz="2000" dirty="0"/>
                        <a:t>(You don’t have to thank!)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74253"/>
                  </a:ext>
                </a:extLst>
              </a:tr>
              <a:tr h="981309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Kiitti</a:t>
                      </a:r>
                      <a:r>
                        <a:rPr lang="en-US" sz="2400" b="1" dirty="0"/>
                        <a:t>! (spoken)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Ei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mitään</a:t>
                      </a:r>
                      <a:r>
                        <a:rPr lang="en-US" sz="2000" b="1" dirty="0"/>
                        <a:t>.</a:t>
                      </a:r>
                    </a:p>
                    <a:p>
                      <a:r>
                        <a:rPr lang="en-US" sz="2000" b="1" dirty="0"/>
                        <a:t>(There is nothing to thank for.)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907167"/>
                  </a:ext>
                </a:extLst>
              </a:tr>
              <a:tr h="112143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Anteeks</a:t>
                      </a:r>
                      <a:r>
                        <a:rPr lang="en-US" sz="2400" b="1" dirty="0"/>
                        <a:t>!/Sori! (spoken)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Ei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u="sng" dirty="0">
                          <a:highlight>
                            <a:srgbClr val="FFFF00"/>
                          </a:highlight>
                        </a:rPr>
                        <a:t>se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mitään</a:t>
                      </a:r>
                      <a:r>
                        <a:rPr lang="en-US" sz="2000" b="1" dirty="0"/>
                        <a:t>.</a:t>
                      </a:r>
                    </a:p>
                    <a:p>
                      <a:r>
                        <a:rPr lang="en-US" sz="2000" b="1" dirty="0"/>
                        <a:t>(No problem/no worries.)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16649"/>
                  </a:ext>
                </a:extLst>
              </a:tr>
              <a:tr h="14496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Anteeksi</a:t>
                      </a:r>
                      <a:r>
                        <a:rPr lang="en-US" sz="2400" b="1" dirty="0"/>
                        <a:t>, </a:t>
                      </a:r>
                      <a:r>
                        <a:rPr lang="en-US" sz="2400" b="1" dirty="0" err="1"/>
                        <a:t>en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ymmärrä</a:t>
                      </a:r>
                      <a:r>
                        <a:rPr lang="en-US" sz="2400" b="1" dirty="0"/>
                        <a:t>.</a:t>
                      </a:r>
                    </a:p>
                    <a:p>
                      <a:r>
                        <a:rPr lang="en-US" sz="2400" b="1" dirty="0" err="1"/>
                        <a:t>Voitko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toistaa</a:t>
                      </a:r>
                      <a:r>
                        <a:rPr lang="en-US" sz="24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Kyllä</a:t>
                      </a:r>
                      <a:r>
                        <a:rPr lang="en-US" sz="2000" b="1" dirty="0"/>
                        <a:t>. </a:t>
                      </a:r>
                    </a:p>
                    <a:p>
                      <a:r>
                        <a:rPr lang="en-US" sz="2000" b="1" dirty="0" err="1"/>
                        <a:t>Missä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sä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asut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17825"/>
                  </a:ext>
                </a:extLst>
              </a:tr>
              <a:tr h="981309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Paljon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onnea</a:t>
                      </a:r>
                      <a:r>
                        <a:rPr lang="en-US" sz="2400" b="1" dirty="0"/>
                        <a:t>!</a:t>
                      </a:r>
                    </a:p>
                    <a:p>
                      <a:r>
                        <a:rPr lang="en-US" sz="2400" b="1" dirty="0" err="1"/>
                        <a:t>Onneksi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olkoon</a:t>
                      </a:r>
                      <a:r>
                        <a:rPr lang="en-US" sz="2400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Kiitos!/Kiitos </a:t>
                      </a:r>
                      <a:r>
                        <a:rPr lang="en-US" sz="2000" b="1" dirty="0" err="1"/>
                        <a:t>paljon</a:t>
                      </a:r>
                      <a:r>
                        <a:rPr lang="en-US" sz="2000" b="1" dirty="0"/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924491"/>
                  </a:ext>
                </a:extLst>
              </a:tr>
              <a:tr h="981309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Kippis</a:t>
                      </a:r>
                      <a:r>
                        <a:rPr lang="en-US" sz="2400" b="1" dirty="0"/>
                        <a:t>!/</a:t>
                      </a:r>
                      <a:r>
                        <a:rPr lang="en-US" sz="2400" b="1" dirty="0" err="1"/>
                        <a:t>Skool</a:t>
                      </a:r>
                      <a:r>
                        <a:rPr lang="en-US" sz="2400" b="1" dirty="0"/>
                        <a:t>!</a:t>
                      </a:r>
                    </a:p>
                    <a:p>
                      <a:r>
                        <a:rPr lang="en-US" sz="2400" b="1" dirty="0"/>
                        <a:t>(</a:t>
                      </a:r>
                      <a:r>
                        <a:rPr lang="en-US" sz="2400" b="1" dirty="0" err="1"/>
                        <a:t>Hölökyn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kölökyn</a:t>
                      </a:r>
                      <a:r>
                        <a:rPr lang="en-US" sz="2400" b="1" dirty="0"/>
                        <a:t>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Kippis</a:t>
                      </a:r>
                      <a:r>
                        <a:rPr lang="en-US" sz="2000" b="1" dirty="0"/>
                        <a:t>!/</a:t>
                      </a:r>
                      <a:r>
                        <a:rPr lang="en-US" sz="2000" b="1" dirty="0" err="1"/>
                        <a:t>Skool</a:t>
                      </a:r>
                      <a:r>
                        <a:rPr lang="en-US" sz="2000" b="1" dirty="0"/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7054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4220E16-C5CC-F9F5-5554-5EB180125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343" y="617536"/>
            <a:ext cx="2631635" cy="2074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D04E0A-B0FB-CC03-BD78-146EBE845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95" y="2639951"/>
            <a:ext cx="2706178" cy="1863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08D4D9-707F-07F6-996C-CB35AFB14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098" y="2782036"/>
            <a:ext cx="1940725" cy="25677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27F35B-3CB7-CA3F-0EDB-20D61000A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" y="4874802"/>
            <a:ext cx="2715748" cy="15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A159-AD50-44B6-8B05-7192848F63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BE6C-5419-497D-B9D2-EF6CD41D6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208270" cy="4983161"/>
          </a:xfrm>
        </p:spPr>
        <p:txBody>
          <a:bodyPr/>
          <a:lstStyle/>
          <a:p>
            <a:r>
              <a:rPr lang="en-US" dirty="0"/>
              <a:t>Olen </a:t>
            </a:r>
            <a:r>
              <a:rPr lang="en-US" dirty="0" err="1"/>
              <a:t>unkari</a:t>
            </a:r>
            <a:r>
              <a:rPr lang="en-US" sz="4000" dirty="0" err="1"/>
              <a:t>l</a:t>
            </a:r>
            <a:r>
              <a:rPr lang="en-US" sz="4000" dirty="0" err="1">
                <a:highlight>
                  <a:srgbClr val="FFFF00"/>
                </a:highlight>
              </a:rPr>
              <a:t>a</a:t>
            </a:r>
            <a:r>
              <a:rPr lang="en-US" sz="4000" dirty="0" err="1"/>
              <a:t>inen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Asun</a:t>
            </a:r>
            <a:r>
              <a:rPr lang="en-US" dirty="0"/>
              <a:t> </a:t>
            </a:r>
            <a:r>
              <a:rPr lang="en-US" dirty="0" err="1"/>
              <a:t>Espoo</a:t>
            </a:r>
            <a:r>
              <a:rPr lang="en-US" sz="4000" dirty="0" err="1"/>
              <a:t>ss</a:t>
            </a:r>
            <a:r>
              <a:rPr lang="en-US" sz="4000" dirty="0" err="1">
                <a:highlight>
                  <a:srgbClr val="FFFF00"/>
                </a:highlight>
              </a:rPr>
              <a:t>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/>
              <a:t>unkari</a:t>
            </a:r>
            <a:r>
              <a:rPr lang="en-US" sz="4000" dirty="0" err="1">
                <a:highlight>
                  <a:srgbClr val="FFFF00"/>
                </a:highlight>
              </a:rPr>
              <a:t>a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CF1F-5F5B-4FD3-A10B-C29AC02C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/>
          <a:lstStyle/>
          <a:p>
            <a:r>
              <a:rPr lang="en-US" dirty="0"/>
              <a:t>Maria on </a:t>
            </a:r>
            <a:r>
              <a:rPr lang="en-US" dirty="0" err="1"/>
              <a:t>venä</a:t>
            </a:r>
            <a:r>
              <a:rPr lang="en-US" sz="4000" dirty="0" err="1"/>
              <a:t>l</a:t>
            </a:r>
            <a:r>
              <a:rPr lang="en-US" sz="4000" dirty="0" err="1">
                <a:highlight>
                  <a:srgbClr val="00FFFF"/>
                </a:highlight>
              </a:rPr>
              <a:t>ä</a:t>
            </a:r>
            <a:r>
              <a:rPr lang="en-US" sz="4000" dirty="0" err="1"/>
              <a:t>inen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Hän </a:t>
            </a:r>
            <a:r>
              <a:rPr lang="en-US" dirty="0" err="1"/>
              <a:t>asuu</a:t>
            </a:r>
            <a:r>
              <a:rPr lang="en-US" dirty="0"/>
              <a:t> </a:t>
            </a:r>
            <a:r>
              <a:rPr lang="en-US" dirty="0" err="1"/>
              <a:t>Helsingi</a:t>
            </a:r>
            <a:r>
              <a:rPr lang="en-US" sz="4000" dirty="0" err="1"/>
              <a:t>ss</a:t>
            </a:r>
            <a:r>
              <a:rPr lang="en-US" sz="4000" dirty="0" err="1">
                <a:highlight>
                  <a:srgbClr val="00FFFF"/>
                </a:highlight>
              </a:rPr>
              <a:t>ä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Maria </a:t>
            </a:r>
            <a:r>
              <a:rPr lang="en-US" dirty="0" err="1"/>
              <a:t>puhuu</a:t>
            </a:r>
            <a:r>
              <a:rPr lang="en-US" dirty="0"/>
              <a:t> </a:t>
            </a:r>
            <a:r>
              <a:rPr lang="en-US" sz="4000" dirty="0" err="1"/>
              <a:t>venäjä</a:t>
            </a:r>
            <a:r>
              <a:rPr lang="en-US" sz="4000" dirty="0" err="1">
                <a:highlight>
                  <a:srgbClr val="00FFFF"/>
                </a:highlight>
              </a:rPr>
              <a:t>ä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47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A159-AD50-44B6-8B05-7192848F63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Vokaaliharmonia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BE6C-5419-497D-B9D2-EF6CD41D6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600201"/>
            <a:ext cx="48768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A, O, U &gt; A</a:t>
            </a:r>
          </a:p>
          <a:p>
            <a:pPr marL="0" indent="0">
              <a:buNone/>
            </a:pPr>
            <a:r>
              <a:rPr lang="en-US" sz="3200" b="1" dirty="0" err="1"/>
              <a:t>Th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im</a:t>
            </a:r>
            <a:r>
              <a:rPr lang="en-US" sz="3200" b="1" dirty="0" err="1">
                <a:highlight>
                  <a:srgbClr val="FFFF00"/>
                </a:highlight>
              </a:rPr>
              <a:t>aa</a:t>
            </a:r>
            <a:r>
              <a:rPr lang="en-US" sz="3200" b="1" dirty="0"/>
              <a:t>-&gt;</a:t>
            </a:r>
            <a:r>
              <a:rPr lang="en-US" sz="3200" b="1" dirty="0" err="1"/>
              <a:t>thaimaal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/>
              <a:t>Vir</a:t>
            </a:r>
            <a:r>
              <a:rPr lang="en-US" sz="3200" b="1" dirty="0" err="1">
                <a:highlight>
                  <a:srgbClr val="FFFF00"/>
                </a:highlight>
              </a:rPr>
              <a:t>o</a:t>
            </a:r>
            <a:r>
              <a:rPr lang="en-US" sz="3200" b="1" dirty="0"/>
              <a:t>-&gt; </a:t>
            </a:r>
            <a:r>
              <a:rPr lang="en-US" sz="3200" b="1" dirty="0" err="1"/>
              <a:t>virol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/>
              <a:t>Kiin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/>
              <a:t>-&gt; </a:t>
            </a:r>
            <a:r>
              <a:rPr lang="en-US" sz="3200" b="1" dirty="0" err="1"/>
              <a:t>kiinal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>
                <a:highlight>
                  <a:srgbClr val="FFFF00"/>
                </a:highlight>
              </a:rPr>
              <a:t>U</a:t>
            </a:r>
            <a:r>
              <a:rPr lang="en-US" sz="3200" b="1" dirty="0" err="1"/>
              <a:t>nk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ri</a:t>
            </a:r>
            <a:r>
              <a:rPr lang="en-US" sz="3200" b="1" dirty="0"/>
              <a:t>-&gt; </a:t>
            </a:r>
            <a:r>
              <a:rPr lang="en-US" sz="3200" b="1" dirty="0" err="1"/>
              <a:t>unkaril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/>
              <a:t>T</a:t>
            </a:r>
            <a:r>
              <a:rPr lang="en-US" sz="3200" b="1" dirty="0" err="1">
                <a:highlight>
                  <a:srgbClr val="FFFF00"/>
                </a:highlight>
              </a:rPr>
              <a:t>u</a:t>
            </a:r>
            <a:r>
              <a:rPr lang="en-US" sz="3200" b="1" dirty="0" err="1"/>
              <a:t>rkki</a:t>
            </a:r>
            <a:r>
              <a:rPr lang="en-US" sz="3200" b="1" dirty="0"/>
              <a:t>-&gt; </a:t>
            </a:r>
            <a:r>
              <a:rPr lang="en-US" sz="3200" b="1" dirty="0" err="1"/>
              <a:t>turkkil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CF1F-5F5B-4FD3-A10B-C29AC02C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Ä, Ö, Y &gt; Ä</a:t>
            </a:r>
          </a:p>
          <a:p>
            <a:r>
              <a:rPr lang="en-US" sz="3200" b="1" dirty="0" err="1"/>
              <a:t>Eg</a:t>
            </a:r>
            <a:r>
              <a:rPr lang="en-US" sz="3200" b="1" dirty="0" err="1">
                <a:highlight>
                  <a:srgbClr val="00FFFF"/>
                </a:highlight>
              </a:rPr>
              <a:t>y</a:t>
            </a:r>
            <a:r>
              <a:rPr lang="en-US" sz="3200" b="1" dirty="0" err="1"/>
              <a:t>pti</a:t>
            </a:r>
            <a:r>
              <a:rPr lang="en-US" sz="3200" b="1" dirty="0"/>
              <a:t>-&gt;</a:t>
            </a:r>
            <a:r>
              <a:rPr lang="en-US" sz="3200" b="1" dirty="0" err="1"/>
              <a:t>egyptil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 err="1"/>
              <a:t>inen</a:t>
            </a:r>
            <a:endParaRPr lang="en-US" sz="3200" b="1" dirty="0"/>
          </a:p>
          <a:p>
            <a:r>
              <a:rPr lang="en-US" sz="3200" b="1" dirty="0" err="1"/>
              <a:t>Ven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 err="1"/>
              <a:t>j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/>
              <a:t>-&gt; </a:t>
            </a:r>
            <a:r>
              <a:rPr lang="en-US" sz="3200" b="1" dirty="0" err="1"/>
              <a:t>venäl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 err="1"/>
              <a:t>inen</a:t>
            </a:r>
            <a:endParaRPr lang="en-US" sz="3200" b="1" dirty="0"/>
          </a:p>
          <a:p>
            <a:endParaRPr lang="en-US" sz="3200" b="1" dirty="0"/>
          </a:p>
          <a:p>
            <a:r>
              <a:rPr lang="fi-FI" sz="3200" b="1" dirty="0" err="1">
                <a:solidFill>
                  <a:srgbClr val="0070C0"/>
                </a:solidFill>
              </a:rPr>
              <a:t>Only</a:t>
            </a:r>
            <a:r>
              <a:rPr lang="fi-FI" sz="3200" b="1" dirty="0">
                <a:solidFill>
                  <a:srgbClr val="0070C0"/>
                </a:solidFill>
              </a:rPr>
              <a:t> E, I &gt; Ä</a:t>
            </a:r>
          </a:p>
          <a:p>
            <a:r>
              <a:rPr lang="fi-FI" sz="3200" b="1" dirty="0" err="1"/>
              <a:t>Sv</a:t>
            </a:r>
            <a:r>
              <a:rPr lang="fi-FI" sz="3200" b="1" dirty="0" err="1">
                <a:highlight>
                  <a:srgbClr val="00FFFF"/>
                </a:highlight>
              </a:rPr>
              <a:t>ei</a:t>
            </a:r>
            <a:r>
              <a:rPr lang="fi-FI" sz="3200" b="1" dirty="0" err="1"/>
              <a:t>ts</a:t>
            </a:r>
            <a:r>
              <a:rPr lang="fi-FI" sz="3200" b="1" dirty="0" err="1">
                <a:highlight>
                  <a:srgbClr val="00FFFF"/>
                </a:highlight>
              </a:rPr>
              <a:t>i</a:t>
            </a:r>
            <a:r>
              <a:rPr lang="fi-FI" sz="3200" b="1" dirty="0" err="1"/>
              <a:t>-</a:t>
            </a:r>
            <a:r>
              <a:rPr lang="fi-FI" sz="3200" b="1" dirty="0"/>
              <a:t>&gt; sveitsil</a:t>
            </a:r>
            <a:r>
              <a:rPr lang="fi-FI" sz="3200" b="1" dirty="0">
                <a:highlight>
                  <a:srgbClr val="00FFFF"/>
                </a:highlight>
              </a:rPr>
              <a:t>ä</a:t>
            </a:r>
            <a:r>
              <a:rPr lang="fi-FI" sz="3200" b="1" dirty="0"/>
              <a:t>inen</a:t>
            </a:r>
          </a:p>
          <a:p>
            <a:r>
              <a:rPr lang="fi-FI" sz="3200" b="1" dirty="0" err="1"/>
              <a:t>Ts</a:t>
            </a:r>
            <a:r>
              <a:rPr lang="fi-FI" sz="3200" b="1" dirty="0" err="1">
                <a:highlight>
                  <a:srgbClr val="00FFFF"/>
                </a:highlight>
              </a:rPr>
              <a:t>e</a:t>
            </a:r>
            <a:r>
              <a:rPr lang="fi-FI" sz="3200" b="1" dirty="0" err="1"/>
              <a:t>kk</a:t>
            </a:r>
            <a:r>
              <a:rPr lang="fi-FI" sz="3200" b="1" dirty="0" err="1">
                <a:highlight>
                  <a:srgbClr val="00FFFF"/>
                </a:highlight>
              </a:rPr>
              <a:t>i</a:t>
            </a:r>
            <a:r>
              <a:rPr lang="fi-FI" sz="3200" b="1" dirty="0"/>
              <a:t>-&gt; </a:t>
            </a:r>
            <a:r>
              <a:rPr lang="fi-FI" sz="3200" b="1" dirty="0" err="1"/>
              <a:t>tsekkil</a:t>
            </a:r>
            <a:r>
              <a:rPr lang="fi-FI" sz="3200" b="1" dirty="0" err="1">
                <a:highlight>
                  <a:srgbClr val="00FFFF"/>
                </a:highlight>
              </a:rPr>
              <a:t>ä</a:t>
            </a:r>
            <a:r>
              <a:rPr lang="fi-FI" sz="3200" b="1" dirty="0" err="1"/>
              <a:t>inen</a:t>
            </a:r>
            <a:endParaRPr lang="fi-FI" sz="3200" b="1" dirty="0"/>
          </a:p>
          <a:p>
            <a:pPr marL="0" indent="0">
              <a:buNone/>
            </a:pPr>
            <a:r>
              <a:rPr lang="fi-FI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40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A159-AD50-44B6-8B05-7192848F63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Vokaaliharmonia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BE6C-5419-497D-B9D2-EF6CD41D6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Lukekaa</a:t>
            </a:r>
            <a:r>
              <a:rPr lang="en-US" sz="3200" b="1" dirty="0"/>
              <a:t> </a:t>
            </a:r>
            <a:r>
              <a:rPr lang="en-US" sz="3200" b="1" dirty="0" err="1"/>
              <a:t>vuorotellen</a:t>
            </a:r>
            <a:r>
              <a:rPr lang="en-US" sz="3200" b="1" dirty="0"/>
              <a:t>: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err="1"/>
              <a:t>Sivu</a:t>
            </a:r>
            <a:r>
              <a:rPr lang="en-US" sz="3200" b="1" dirty="0"/>
              <a:t>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CF1F-5F5B-4FD3-A10B-C29AC02C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Tavallisesti</a:t>
            </a:r>
            <a:r>
              <a:rPr lang="en-US" sz="3200" b="1" dirty="0"/>
              <a:t> (normally)</a:t>
            </a:r>
          </a:p>
          <a:p>
            <a:r>
              <a:rPr lang="en-US" sz="3200" b="1" dirty="0" err="1"/>
              <a:t>Hiljaa</a:t>
            </a:r>
            <a:r>
              <a:rPr lang="en-US" sz="3200" b="1" dirty="0"/>
              <a:t> (quietly)</a:t>
            </a:r>
          </a:p>
          <a:p>
            <a:r>
              <a:rPr lang="en-US" sz="3200" b="1" dirty="0"/>
              <a:t>Robo </a:t>
            </a:r>
            <a:r>
              <a:rPr lang="en-US" sz="3200" b="1" dirty="0" err="1"/>
              <a:t>ääni</a:t>
            </a:r>
            <a:r>
              <a:rPr lang="en-US" sz="3200" b="1" dirty="0"/>
              <a:t> (</a:t>
            </a:r>
            <a:r>
              <a:rPr lang="en-US" sz="3200" b="1" dirty="0" err="1"/>
              <a:t>robo</a:t>
            </a:r>
            <a:r>
              <a:rPr lang="en-US" sz="3200" b="1" dirty="0"/>
              <a:t> voice)</a:t>
            </a:r>
          </a:p>
          <a:p>
            <a:r>
              <a:rPr lang="en-US" sz="3200" b="1" dirty="0" err="1"/>
              <a:t>Kovaa</a:t>
            </a:r>
            <a:r>
              <a:rPr lang="en-US" sz="3200" b="1" dirty="0"/>
              <a:t> (loudly)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887FF96E-D5BD-4550-A5B4-A419B503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65" y="2728900"/>
            <a:ext cx="2500135" cy="18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32535" y="274638"/>
            <a:ext cx="9694545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Kuka sinä olet?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  <a:hlinkClick r:id="rId2"/>
              </a:rPr>
              <a:t>Kuuntele!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0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31620" y="187784"/>
            <a:ext cx="931545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Maat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2589-C6FC-4750-AF15-F6616D87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170909"/>
            <a:ext cx="8551545" cy="56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8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7784"/>
            <a:ext cx="1140714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Kansallisuus (</a:t>
            </a:r>
            <a:r>
              <a:rPr lang="fi-FI" dirty="0" err="1"/>
              <a:t>nationality</a:t>
            </a:r>
            <a:r>
              <a:rPr lang="fi-FI" dirty="0"/>
              <a:t>), kansalaisuus(</a:t>
            </a:r>
            <a:r>
              <a:rPr lang="fi-FI" dirty="0" err="1"/>
              <a:t>citizenship</a:t>
            </a:r>
            <a:r>
              <a:rPr lang="fi-FI" dirty="0"/>
              <a:t>)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2589-C6FC-4750-AF15-F6616D87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170909"/>
            <a:ext cx="8551545" cy="56870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B0A8A99-496F-4E97-A9F2-1E2E6E3AE047}"/>
              </a:ext>
            </a:extLst>
          </p:cNvPr>
          <p:cNvSpPr/>
          <p:nvPr/>
        </p:nvSpPr>
        <p:spPr>
          <a:xfrm rot="1803129">
            <a:off x="5761290" y="720967"/>
            <a:ext cx="484632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Tänään</a:t>
            </a:r>
            <a:r>
              <a:rPr lang="en-US" dirty="0"/>
              <a:t>/Today 18.1.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EEF5-FB7C-4EA9-B923-D19D6C4F2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552575"/>
            <a:ext cx="11496675" cy="5030787"/>
          </a:xfrm>
        </p:spPr>
        <p:txBody>
          <a:bodyPr/>
          <a:lstStyle/>
          <a:p>
            <a:pPr algn="l"/>
            <a:r>
              <a:rPr lang="en-US" b="0" i="0" u="none" strike="noStrike" baseline="0" dirty="0" err="1">
                <a:solidFill>
                  <a:srgbClr val="000000"/>
                </a:solidFill>
              </a:rPr>
              <a:t>Tervetuloa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ja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ä</a:t>
            </a:r>
            <a:r>
              <a:rPr lang="en-US" dirty="0" err="1">
                <a:solidFill>
                  <a:srgbClr val="000000"/>
                </a:solidFill>
              </a:rPr>
              <a:t>äntäminen</a:t>
            </a:r>
            <a:r>
              <a:rPr lang="en-US" dirty="0">
                <a:solidFill>
                  <a:srgbClr val="000000"/>
                </a:solidFill>
              </a:rPr>
              <a:t> (pronunciation)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</a:rPr>
              <a:t>Tervehdykset</a:t>
            </a:r>
            <a:r>
              <a:rPr lang="en-US" dirty="0">
                <a:solidFill>
                  <a:srgbClr val="000000"/>
                </a:solidFill>
              </a:rPr>
              <a:t> (greetings)</a:t>
            </a:r>
          </a:p>
          <a:p>
            <a:pPr algn="l"/>
            <a:r>
              <a:rPr lang="en-US" b="0" i="0" u="none" strike="noStrike" baseline="0" dirty="0" err="1">
                <a:solidFill>
                  <a:srgbClr val="000000"/>
                </a:solidFill>
              </a:rPr>
              <a:t>Päivät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(the days)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Ruokasanat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(food items)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We started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2508" y="180954"/>
            <a:ext cx="8401080" cy="857256"/>
          </a:xfrm>
        </p:spPr>
        <p:txBody>
          <a:bodyPr>
            <a:noAutofit/>
          </a:bodyPr>
          <a:lstStyle/>
          <a:p>
            <a:br>
              <a:rPr lang="fi-FI" sz="3600" dirty="0"/>
            </a:br>
            <a:r>
              <a:rPr lang="fi-FI" sz="3600" dirty="0"/>
              <a:t>Nationality= country + </a:t>
            </a:r>
            <a:r>
              <a:rPr lang="fi-FI" sz="3600" dirty="0">
                <a:solidFill>
                  <a:srgbClr val="FF0000"/>
                </a:solidFill>
              </a:rPr>
              <a:t>lainen/läinen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9651" y="1419225"/>
            <a:ext cx="9572624" cy="4762500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Kotimaa                Olen</a:t>
            </a:r>
          </a:p>
          <a:p>
            <a:r>
              <a:rPr lang="fi-FI" dirty="0">
                <a:solidFill>
                  <a:srgbClr val="FF0000"/>
                </a:solidFill>
              </a:rPr>
              <a:t>E</a:t>
            </a:r>
            <a:r>
              <a:rPr lang="fi-FI" dirty="0"/>
              <a:t>nglanti                 </a:t>
            </a:r>
            <a:r>
              <a:rPr lang="fi-FI" u="sng" dirty="0"/>
              <a:t>e</a:t>
            </a:r>
            <a:r>
              <a:rPr lang="fi-FI" dirty="0"/>
              <a:t>nglanti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Turkki                     turkki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Japani                    japani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Kiina                       kiina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Espanja                 espanja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Saksa                     saksa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Irlanti                    irlanti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Unkari                   unkari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Korea                    korea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Thaimaa               thaimaa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Venäjä </a:t>
            </a:r>
            <a:r>
              <a:rPr lang="fi-FI" dirty="0">
                <a:solidFill>
                  <a:srgbClr val="FF0000"/>
                </a:solidFill>
              </a:rPr>
              <a:t>!!!              </a:t>
            </a:r>
            <a:r>
              <a:rPr lang="fi-FI" dirty="0"/>
              <a:t>venä</a:t>
            </a:r>
            <a:r>
              <a:rPr lang="fi-FI" dirty="0">
                <a:solidFill>
                  <a:srgbClr val="FF0000"/>
                </a:solidFill>
              </a:rPr>
              <a:t>läinen !!!</a:t>
            </a:r>
          </a:p>
          <a:p>
            <a:r>
              <a:rPr lang="fi-FI" dirty="0"/>
              <a:t>Vietnam                vietnam</a:t>
            </a:r>
            <a:r>
              <a:rPr lang="fi-FI" dirty="0">
                <a:highlight>
                  <a:srgbClr val="FFFF00"/>
                </a:highlight>
              </a:rPr>
              <a:t>i</a:t>
            </a:r>
            <a:r>
              <a:rPr lang="fi-FI" dirty="0">
                <a:solidFill>
                  <a:srgbClr val="FF0000"/>
                </a:solidFill>
              </a:rPr>
              <a:t>lainen </a:t>
            </a:r>
            <a:r>
              <a:rPr lang="fi-FI" dirty="0"/>
              <a:t>   </a:t>
            </a:r>
          </a:p>
          <a:p>
            <a:r>
              <a:rPr lang="fi-FI" dirty="0"/>
              <a:t>Pakistan                 pakistan</a:t>
            </a:r>
            <a:r>
              <a:rPr lang="fi-FI" dirty="0">
                <a:highlight>
                  <a:srgbClr val="FFFF00"/>
                </a:highlight>
              </a:rPr>
              <a:t>i</a:t>
            </a:r>
            <a:r>
              <a:rPr lang="fi-FI" dirty="0">
                <a:solidFill>
                  <a:srgbClr val="FF0000"/>
                </a:solidFill>
              </a:rPr>
              <a:t>lainen</a:t>
            </a:r>
            <a:r>
              <a:rPr lang="fi-FI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38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Minkä maa</a:t>
            </a:r>
            <a:r>
              <a:rPr lang="fi-FI" u="sng" dirty="0">
                <a:solidFill>
                  <a:srgbClr val="FF0000"/>
                </a:solidFill>
              </a:rPr>
              <a:t>lainen</a:t>
            </a:r>
            <a:r>
              <a:rPr lang="fi-FI" dirty="0">
                <a:solidFill>
                  <a:srgbClr val="FF0000"/>
                </a:solidFill>
              </a:rPr>
              <a:t> sinä olet?</a:t>
            </a:r>
            <a:br>
              <a:rPr lang="fi-FI" dirty="0">
                <a:solidFill>
                  <a:srgbClr val="FF0000"/>
                </a:solidFill>
              </a:rPr>
            </a:b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" y="1600200"/>
            <a:ext cx="8229600" cy="4983162"/>
          </a:xfrm>
        </p:spPr>
        <p:txBody>
          <a:bodyPr/>
          <a:lstStyle/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Maa                              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b="1" dirty="0">
                <a:solidFill>
                  <a:schemeClr val="tx2"/>
                </a:solidFill>
              </a:rPr>
              <a:t>minkä maalainen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Saksa                              </a:t>
            </a:r>
            <a:r>
              <a:rPr lang="fi-FI" b="1" dirty="0">
                <a:solidFill>
                  <a:schemeClr val="tx2"/>
                </a:solidFill>
              </a:rPr>
              <a:t>saksa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Sveitsi                             </a:t>
            </a:r>
            <a:r>
              <a:rPr lang="fi-FI" b="1" dirty="0">
                <a:solidFill>
                  <a:schemeClr val="tx2"/>
                </a:solidFill>
              </a:rPr>
              <a:t>sveitsi</a:t>
            </a:r>
            <a:r>
              <a:rPr lang="fi-FI" dirty="0">
                <a:solidFill>
                  <a:srgbClr val="FF0000"/>
                </a:solidFill>
              </a:rPr>
              <a:t>läinen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</a:rPr>
              <a:t>POIKKEUS!!!!!!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! Suomi                           </a:t>
            </a:r>
            <a:r>
              <a:rPr lang="fi-FI" b="1" dirty="0">
                <a:solidFill>
                  <a:schemeClr val="tx2"/>
                </a:solidFill>
              </a:rPr>
              <a:t>suom</a:t>
            </a:r>
            <a:r>
              <a:rPr lang="fi-FI" b="1" dirty="0">
                <a:solidFill>
                  <a:srgbClr val="00B050"/>
                </a:solidFill>
              </a:rPr>
              <a:t>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  Ruotsi                            </a:t>
            </a:r>
            <a:r>
              <a:rPr lang="fi-FI" b="1" dirty="0">
                <a:solidFill>
                  <a:schemeClr val="tx2"/>
                </a:solidFill>
              </a:rPr>
              <a:t>ruots</a:t>
            </a:r>
            <a:r>
              <a:rPr lang="fi-FI" b="1" dirty="0">
                <a:solidFill>
                  <a:srgbClr val="00B050"/>
                </a:solidFill>
              </a:rPr>
              <a:t>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  Venäjä                            </a:t>
            </a:r>
            <a:r>
              <a:rPr lang="fi-FI" b="1" dirty="0">
                <a:solidFill>
                  <a:schemeClr val="tx2"/>
                </a:solidFill>
              </a:rPr>
              <a:t>venä</a:t>
            </a:r>
            <a:r>
              <a:rPr lang="fi-FI" dirty="0">
                <a:solidFill>
                  <a:srgbClr val="FF0000"/>
                </a:solidFill>
              </a:rPr>
              <a:t>läinen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pPr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AB9E88F9-7921-BD4B-5CB8-11B2C62BFA98}"/>
              </a:ext>
            </a:extLst>
          </p:cNvPr>
          <p:cNvSpPr/>
          <p:nvPr/>
        </p:nvSpPr>
        <p:spPr>
          <a:xfrm rot="523098">
            <a:off x="6661168" y="2445276"/>
            <a:ext cx="5147313" cy="243649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is your nationality?</a:t>
            </a:r>
          </a:p>
        </p:txBody>
      </p:sp>
    </p:spTree>
    <p:extLst>
      <p:ext uri="{BB962C8B-B14F-4D97-AF65-F5344CB8AC3E}">
        <p14:creationId xmlns:p14="http://schemas.microsoft.com/office/powerpoint/2010/main" val="2771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376392" y="268584"/>
            <a:ext cx="8401080" cy="857256"/>
          </a:xfrm>
        </p:spPr>
        <p:txBody>
          <a:bodyPr>
            <a:noAutofit/>
          </a:bodyPr>
          <a:lstStyle/>
          <a:p>
            <a:br>
              <a:rPr lang="fi-FI" sz="3600" dirty="0"/>
            </a:br>
            <a:r>
              <a:rPr lang="fi-FI" sz="3600" dirty="0" err="1"/>
              <a:t>Homeland</a:t>
            </a:r>
            <a:r>
              <a:rPr lang="fi-FI" sz="3600" dirty="0"/>
              <a:t>, mother tongue</a:t>
            </a:r>
            <a:br>
              <a:rPr lang="fi-FI" sz="3600" dirty="0"/>
            </a:br>
            <a:endParaRPr lang="fi-FI" sz="3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2910" y="1383030"/>
            <a:ext cx="9772650" cy="5303520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Kotimaa                 </a:t>
            </a:r>
            <a:r>
              <a:rPr lang="fi-FI" dirty="0">
                <a:highlight>
                  <a:srgbClr val="FFFF00"/>
                </a:highlight>
              </a:rPr>
              <a:t>äidin</a:t>
            </a:r>
            <a:r>
              <a:rPr lang="fi-FI" dirty="0"/>
              <a:t>kieli              </a:t>
            </a:r>
          </a:p>
          <a:p>
            <a:r>
              <a:rPr lang="fi-FI" dirty="0">
                <a:solidFill>
                  <a:srgbClr val="FF0000"/>
                </a:solidFill>
              </a:rPr>
              <a:t>E</a:t>
            </a:r>
            <a:r>
              <a:rPr lang="fi-FI" dirty="0"/>
              <a:t>nglanti                  </a:t>
            </a:r>
            <a:r>
              <a:rPr lang="fi-FI" dirty="0" err="1">
                <a:solidFill>
                  <a:srgbClr val="FF0000"/>
                </a:solidFill>
              </a:rPr>
              <a:t>e</a:t>
            </a:r>
            <a:r>
              <a:rPr lang="fi-FI" dirty="0" err="1"/>
              <a:t>nglanti</a:t>
            </a:r>
            <a:r>
              <a:rPr lang="fi-FI" dirty="0"/>
              <a:t>           </a:t>
            </a:r>
          </a:p>
          <a:p>
            <a:r>
              <a:rPr lang="fi-FI" dirty="0"/>
              <a:t>Turkki                      </a:t>
            </a:r>
            <a:r>
              <a:rPr lang="fi-FI" dirty="0" err="1"/>
              <a:t>turkki</a:t>
            </a:r>
            <a:r>
              <a:rPr lang="fi-FI" dirty="0"/>
              <a:t>                </a:t>
            </a:r>
          </a:p>
          <a:p>
            <a:r>
              <a:rPr lang="fi-FI" dirty="0"/>
              <a:t>Japani                     </a:t>
            </a:r>
            <a:r>
              <a:rPr lang="fi-FI" dirty="0" err="1"/>
              <a:t>japani</a:t>
            </a:r>
            <a:r>
              <a:rPr lang="fi-FI" dirty="0"/>
              <a:t>              </a:t>
            </a:r>
          </a:p>
          <a:p>
            <a:r>
              <a:rPr lang="fi-FI" dirty="0"/>
              <a:t>Kiina                        </a:t>
            </a:r>
            <a:r>
              <a:rPr lang="fi-FI" dirty="0" err="1"/>
              <a:t>kiina</a:t>
            </a:r>
            <a:r>
              <a:rPr lang="fi-FI" dirty="0"/>
              <a:t>                </a:t>
            </a:r>
          </a:p>
          <a:p>
            <a:r>
              <a:rPr lang="fi-FI" dirty="0"/>
              <a:t>Espanja                   </a:t>
            </a:r>
            <a:r>
              <a:rPr lang="fi-FI" dirty="0" err="1"/>
              <a:t>espanja</a:t>
            </a:r>
            <a:r>
              <a:rPr lang="fi-FI" dirty="0"/>
              <a:t>           </a:t>
            </a:r>
          </a:p>
          <a:p>
            <a:r>
              <a:rPr lang="fi-FI" dirty="0"/>
              <a:t>Saksa                       </a:t>
            </a:r>
            <a:r>
              <a:rPr lang="fi-FI" dirty="0" err="1"/>
              <a:t>saksa</a:t>
            </a:r>
            <a:r>
              <a:rPr lang="fi-FI" dirty="0"/>
              <a:t>               </a:t>
            </a:r>
          </a:p>
          <a:p>
            <a:r>
              <a:rPr lang="fi-FI" dirty="0"/>
              <a:t>Ranska                    </a:t>
            </a:r>
            <a:r>
              <a:rPr lang="fi-FI" dirty="0" err="1"/>
              <a:t>ranska</a:t>
            </a:r>
            <a:r>
              <a:rPr lang="fi-FI" dirty="0"/>
              <a:t>             </a:t>
            </a:r>
          </a:p>
          <a:p>
            <a:r>
              <a:rPr lang="fi-FI" dirty="0"/>
              <a:t>Unkari                     </a:t>
            </a:r>
            <a:r>
              <a:rPr lang="fi-FI" dirty="0" err="1"/>
              <a:t>unkari</a:t>
            </a:r>
            <a:r>
              <a:rPr lang="fi-FI" dirty="0"/>
              <a:t>              </a:t>
            </a:r>
          </a:p>
          <a:p>
            <a:r>
              <a:rPr lang="fi-FI" dirty="0"/>
              <a:t>Latvia                       </a:t>
            </a:r>
            <a:r>
              <a:rPr lang="fi-FI" dirty="0" err="1"/>
              <a:t>latvia</a:t>
            </a:r>
            <a:r>
              <a:rPr lang="fi-FI" dirty="0"/>
              <a:t>            </a:t>
            </a:r>
          </a:p>
          <a:p>
            <a:r>
              <a:rPr lang="fi-FI" dirty="0"/>
              <a:t>Korea                       </a:t>
            </a:r>
            <a:r>
              <a:rPr lang="fi-FI" dirty="0" err="1"/>
              <a:t>korea</a:t>
            </a:r>
            <a:r>
              <a:rPr lang="fi-FI" dirty="0"/>
              <a:t>  </a:t>
            </a:r>
          </a:p>
          <a:p>
            <a:r>
              <a:rPr lang="fi-FI" dirty="0"/>
              <a:t>Kanada                   </a:t>
            </a:r>
            <a:r>
              <a:rPr lang="fi-FI" dirty="0" err="1"/>
              <a:t>englanti,ranska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/>
              <a:t>Venäjä                    </a:t>
            </a:r>
            <a:r>
              <a:rPr lang="fi-FI" dirty="0" err="1"/>
              <a:t>venäjä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FF31BE55-5B79-46CF-BD3F-4C73D8F04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97" y="484638"/>
            <a:ext cx="1949763" cy="6104778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C12161E9-B102-4366-ADB9-5F0413338510}"/>
              </a:ext>
            </a:extLst>
          </p:cNvPr>
          <p:cNvSpPr/>
          <p:nvPr/>
        </p:nvSpPr>
        <p:spPr>
          <a:xfrm>
            <a:off x="4514851" y="1383029"/>
            <a:ext cx="3425192" cy="243649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Puhun</a:t>
            </a:r>
            <a:r>
              <a:rPr lang="en-US" sz="3600" dirty="0"/>
              <a:t>…</a:t>
            </a:r>
          </a:p>
          <a:p>
            <a:pPr algn="ctr"/>
            <a:r>
              <a:rPr lang="en-US" sz="3600" dirty="0"/>
              <a:t>language+ a/ä</a:t>
            </a:r>
          </a:p>
        </p:txBody>
      </p:sp>
    </p:spTree>
    <p:extLst>
      <p:ext uri="{BB962C8B-B14F-4D97-AF65-F5344CB8AC3E}">
        <p14:creationId xmlns:p14="http://schemas.microsoft.com/office/powerpoint/2010/main" val="3004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7784"/>
            <a:ext cx="1140714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 err="1"/>
              <a:t>Residence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2589-C6FC-4750-AF15-F6616D87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170909"/>
            <a:ext cx="8551545" cy="56870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B0A8A99-496F-4E97-A9F2-1E2E6E3AE047}"/>
              </a:ext>
            </a:extLst>
          </p:cNvPr>
          <p:cNvSpPr/>
          <p:nvPr/>
        </p:nvSpPr>
        <p:spPr>
          <a:xfrm rot="19028234">
            <a:off x="7430070" y="667275"/>
            <a:ext cx="484632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9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7784"/>
            <a:ext cx="1140714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 err="1"/>
              <a:t>Residence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7B414-88EE-43A0-B6CB-4B1CF769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287813"/>
            <a:ext cx="2703195" cy="5466999"/>
          </a:xfrm>
          <a:prstGeom prst="rect">
            <a:avLst/>
          </a:prstGeom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id="{32EECEEF-D7D9-4D61-B992-6FEBD30AE05E}"/>
              </a:ext>
            </a:extLst>
          </p:cNvPr>
          <p:cNvSpPr/>
          <p:nvPr/>
        </p:nvSpPr>
        <p:spPr>
          <a:xfrm>
            <a:off x="4684395" y="1127792"/>
            <a:ext cx="6143625" cy="259838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Asun</a:t>
            </a:r>
            <a:r>
              <a:rPr lang="en-US" sz="3600" dirty="0"/>
              <a:t>…</a:t>
            </a:r>
          </a:p>
          <a:p>
            <a:pPr algn="ctr"/>
            <a:r>
              <a:rPr lang="en-US" sz="3600" dirty="0"/>
              <a:t>place+ </a:t>
            </a:r>
            <a:r>
              <a:rPr lang="en-US" sz="3600" dirty="0" err="1"/>
              <a:t>ssa</a:t>
            </a:r>
            <a:r>
              <a:rPr lang="en-US" sz="3600" dirty="0"/>
              <a:t>/</a:t>
            </a:r>
            <a:r>
              <a:rPr lang="en-US" sz="3600" dirty="0" err="1"/>
              <a:t>ssä</a:t>
            </a:r>
            <a:endParaRPr lang="en-US" sz="3600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A8DCC1CA-36CD-4EDF-87D9-F97135DB1BA3}"/>
              </a:ext>
            </a:extLst>
          </p:cNvPr>
          <p:cNvSpPr/>
          <p:nvPr/>
        </p:nvSpPr>
        <p:spPr>
          <a:xfrm>
            <a:off x="3053811" y="3319510"/>
            <a:ext cx="1399984" cy="70180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poikkeus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88548" y="197781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1. Ääntäminen (</a:t>
            </a:r>
            <a:r>
              <a:rPr lang="fi-FI" i="1" dirty="0" err="1">
                <a:highlight>
                  <a:srgbClr val="FFFF00"/>
                </a:highlight>
              </a:rPr>
              <a:t>pronunciation</a:t>
            </a:r>
            <a:r>
              <a:rPr lang="fi-FI" i="1" dirty="0"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r>
              <a:rPr lang="fi-FI" i="1" dirty="0"/>
              <a:t>      </a:t>
            </a:r>
            <a:r>
              <a:rPr lang="fi-FI" i="1" dirty="0" err="1">
                <a:highlight>
                  <a:srgbClr val="FFFF00"/>
                </a:highlight>
              </a:rPr>
              <a:t>try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CaptainA</a:t>
            </a:r>
            <a:r>
              <a:rPr lang="fi-FI" i="1" dirty="0">
                <a:highlight>
                  <a:srgbClr val="FFFF00"/>
                </a:highlight>
              </a:rPr>
              <a:t> (for </a:t>
            </a:r>
            <a:r>
              <a:rPr lang="fi-FI" i="1" dirty="0" err="1">
                <a:highlight>
                  <a:srgbClr val="FFFF00"/>
                </a:highlight>
              </a:rPr>
              <a:t>practicing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Finnish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pronunciation</a:t>
            </a:r>
            <a:r>
              <a:rPr lang="fi-FI" i="1">
                <a:highlight>
                  <a:srgbClr val="FFFF00"/>
                </a:highlight>
              </a:rPr>
              <a:t>!)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2.  Tervehdykset (</a:t>
            </a:r>
            <a:r>
              <a:rPr lang="fi-FI" i="1" dirty="0" err="1">
                <a:highlight>
                  <a:srgbClr val="FFFF00"/>
                </a:highlight>
              </a:rPr>
              <a:t>greetings</a:t>
            </a:r>
            <a:r>
              <a:rPr lang="fi-FI" i="1" dirty="0"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3. Verbi OLLA (to </a:t>
            </a:r>
            <a:r>
              <a:rPr lang="fi-FI" i="1" dirty="0" err="1">
                <a:highlight>
                  <a:srgbClr val="FFFF00"/>
                </a:highlight>
              </a:rPr>
              <a:t>be</a:t>
            </a:r>
            <a:r>
              <a:rPr lang="fi-FI" i="1" dirty="0"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4. Personal </a:t>
            </a:r>
            <a:r>
              <a:rPr lang="fi-FI" i="1" dirty="0" err="1">
                <a:highlight>
                  <a:srgbClr val="FFFF00"/>
                </a:highlight>
              </a:rPr>
              <a:t>vocabulary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 err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4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700" dirty="0"/>
              <a:t>Moi moi!</a:t>
            </a:r>
            <a:br>
              <a:rPr lang="fi-FI" sz="3700" dirty="0"/>
            </a:br>
            <a:r>
              <a:rPr lang="fi-FI" sz="3700" dirty="0"/>
              <a:t>Nähdään tiistaina!</a:t>
            </a:r>
          </a:p>
        </p:txBody>
      </p:sp>
      <p:pic>
        <p:nvPicPr>
          <p:cNvPr id="5" name="Picture 4" descr="A grassy area with trees and leaves&#10;&#10;Description automatically generated">
            <a:extLst>
              <a:ext uri="{FF2B5EF4-FFF2-40B4-BE49-F238E27FC236}">
                <a16:creationId xmlns:a16="http://schemas.microsoft.com/office/drawing/2014/main" id="{1A9E658E-2776-4A3E-A81B-3879691AC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154" b="27053"/>
          <a:stretch/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08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Instructions in Finnish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Kuuntele! </a:t>
            </a:r>
            <a:r>
              <a:rPr lang="fi-FI" i="1" dirty="0" err="1"/>
              <a:t>Listen</a:t>
            </a:r>
            <a:r>
              <a:rPr lang="fi-FI" i="1" dirty="0"/>
              <a:t>!</a:t>
            </a:r>
          </a:p>
          <a:p>
            <a:r>
              <a:rPr lang="fi-FI" dirty="0">
                <a:solidFill>
                  <a:srgbClr val="FF0000"/>
                </a:solidFill>
              </a:rPr>
              <a:t>Toista! </a:t>
            </a:r>
            <a:r>
              <a:rPr lang="fi-FI" i="1" dirty="0" err="1"/>
              <a:t>Repeat</a:t>
            </a:r>
            <a:r>
              <a:rPr lang="fi-FI" i="1" dirty="0"/>
              <a:t> !</a:t>
            </a:r>
          </a:p>
          <a:p>
            <a:r>
              <a:rPr lang="fi-FI" dirty="0">
                <a:solidFill>
                  <a:srgbClr val="FF0000"/>
                </a:solidFill>
              </a:rPr>
              <a:t>Kuuntele ja toista! </a:t>
            </a:r>
            <a:r>
              <a:rPr lang="fi-FI" i="1" dirty="0" err="1"/>
              <a:t>Listen</a:t>
            </a:r>
            <a:r>
              <a:rPr lang="fi-FI" i="1" dirty="0"/>
              <a:t> and repeat!</a:t>
            </a:r>
          </a:p>
          <a:p>
            <a:r>
              <a:rPr lang="fi-FI" dirty="0">
                <a:solidFill>
                  <a:srgbClr val="FF0000"/>
                </a:solidFill>
              </a:rPr>
              <a:t>Avaa kirja sivu 2! </a:t>
            </a:r>
            <a:r>
              <a:rPr lang="fi-FI" i="1" dirty="0"/>
              <a:t>Open your book page….!</a:t>
            </a:r>
          </a:p>
          <a:p>
            <a:r>
              <a:rPr lang="fi-FI" dirty="0">
                <a:solidFill>
                  <a:srgbClr val="FF0000"/>
                </a:solidFill>
              </a:rPr>
              <a:t>Kirjoita! </a:t>
            </a:r>
            <a:r>
              <a:rPr lang="fi-FI" i="1" dirty="0"/>
              <a:t>Write!</a:t>
            </a:r>
          </a:p>
          <a:p>
            <a:r>
              <a:rPr lang="fi-FI" dirty="0">
                <a:solidFill>
                  <a:srgbClr val="FF0000"/>
                </a:solidFill>
              </a:rPr>
              <a:t>Parityö </a:t>
            </a:r>
            <a:r>
              <a:rPr lang="fi-FI" i="1" dirty="0" err="1"/>
              <a:t>Pairwork</a:t>
            </a:r>
            <a:endParaRPr lang="fi-FI" i="1" dirty="0"/>
          </a:p>
          <a:p>
            <a:r>
              <a:rPr lang="fi-FI" dirty="0">
                <a:solidFill>
                  <a:srgbClr val="FF0000"/>
                </a:solidFill>
              </a:rPr>
              <a:t>Tiimityö/ryhmätyö </a:t>
            </a:r>
            <a:r>
              <a:rPr lang="fi-FI" i="1" dirty="0" err="1"/>
              <a:t>Teamwork</a:t>
            </a:r>
            <a:r>
              <a:rPr lang="fi-FI" i="1" dirty="0"/>
              <a:t>/</a:t>
            </a:r>
            <a:r>
              <a:rPr lang="fi-FI" i="1" dirty="0" err="1"/>
              <a:t>groupwork</a:t>
            </a:r>
            <a:endParaRPr lang="fi-FI" i="1" dirty="0"/>
          </a:p>
          <a:p>
            <a:r>
              <a:rPr lang="fi-FI" dirty="0">
                <a:solidFill>
                  <a:srgbClr val="FF0000"/>
                </a:solidFill>
              </a:rPr>
              <a:t>Sano suomeksi! </a:t>
            </a:r>
            <a:r>
              <a:rPr lang="fi-FI" i="1" dirty="0" err="1"/>
              <a:t>Say</a:t>
            </a:r>
            <a:r>
              <a:rPr lang="fi-FI" i="1" dirty="0"/>
              <a:t> in Finnish!</a:t>
            </a:r>
          </a:p>
          <a:p>
            <a:r>
              <a:rPr lang="fi-FI" dirty="0">
                <a:solidFill>
                  <a:srgbClr val="FF0000"/>
                </a:solidFill>
              </a:rPr>
              <a:t>Sano englanniksi! </a:t>
            </a:r>
            <a:r>
              <a:rPr lang="fi-FI" i="1" dirty="0" err="1"/>
              <a:t>Say</a:t>
            </a:r>
            <a:r>
              <a:rPr lang="fi-FI" i="1" dirty="0"/>
              <a:t> in English!</a:t>
            </a:r>
          </a:p>
        </p:txBody>
      </p:sp>
    </p:spTree>
    <p:extLst>
      <p:ext uri="{BB962C8B-B14F-4D97-AF65-F5344CB8AC3E}">
        <p14:creationId xmlns:p14="http://schemas.microsoft.com/office/powerpoint/2010/main" val="86485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BC744-CA27-2FA7-114E-9A7015A2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0" y="270541"/>
            <a:ext cx="7805744" cy="65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7B40F-5694-45DD-9907-D91FEEB6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123" y="188641"/>
            <a:ext cx="5828166" cy="58362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E88EDE-3CA9-E39E-5AD6-EBA67F957D35}"/>
              </a:ext>
            </a:extLst>
          </p:cNvPr>
          <p:cNvSpPr txBox="1"/>
          <p:nvPr/>
        </p:nvSpPr>
        <p:spPr>
          <a:xfrm>
            <a:off x="7235190" y="27432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sivu</a:t>
            </a:r>
            <a:r>
              <a:rPr lang="en-US" sz="2400" b="1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53053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83121-10A5-4924-A75D-6CC4DB06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4" y="878681"/>
            <a:ext cx="6200775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 </a:t>
            </a:r>
            <a:r>
              <a:rPr lang="en-US" sz="4400" b="0" i="0" u="none" strike="noStrike" baseline="0" dirty="0" err="1">
                <a:solidFill>
                  <a:srgbClr val="2A1A00"/>
                </a:solidFill>
                <a:latin typeface="Impact" panose="020B0806030902050204" pitchFamily="34" charset="0"/>
              </a:rPr>
              <a:t>katso</a:t>
            </a: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 video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580" y="1851660"/>
            <a:ext cx="8999220" cy="473170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Moi!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Onko moikkaamattomuus moukkamaista? Suomalainen ei puhu eikä pussaa, mutta  kättelee | Yle Uutiset">
            <a:extLst>
              <a:ext uri="{FF2B5EF4-FFF2-40B4-BE49-F238E27FC236}">
                <a16:creationId xmlns:a16="http://schemas.microsoft.com/office/drawing/2014/main" id="{FDBA317D-4918-41F5-A582-36722839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58">
            <a:off x="4720263" y="2689220"/>
            <a:ext cx="4852089" cy="27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5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983162"/>
          </a:xfrm>
        </p:spPr>
        <p:txBody>
          <a:bodyPr>
            <a:normAutofit/>
          </a:bodyPr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tiedätte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Formal and informal?</a:t>
            </a:r>
          </a:p>
          <a:p>
            <a:r>
              <a:rPr lang="en-US" dirty="0"/>
              <a:t>Related to time?</a:t>
            </a:r>
          </a:p>
          <a:p>
            <a:r>
              <a:rPr lang="en-US" dirty="0"/>
              <a:t>How are you?</a:t>
            </a:r>
          </a:p>
        </p:txBody>
      </p:sp>
      <p:pic>
        <p:nvPicPr>
          <p:cNvPr id="2050" name="Picture 2" descr="9. LUOKKA: KIRJALLISUUSHISTORIAN PARITYÖ |">
            <a:extLst>
              <a:ext uri="{FF2B5EF4-FFF2-40B4-BE49-F238E27FC236}">
                <a16:creationId xmlns:a16="http://schemas.microsoft.com/office/drawing/2014/main" id="{E9EF072A-579C-4E75-8078-4D136B36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18" y="2690812"/>
            <a:ext cx="2963542" cy="21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4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98316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INFORMAL WAYS TO SAY HELLLO 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Moi!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Terve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Moikka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Heippahei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endParaRPr lang="en-US" sz="24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FORMAL WAYS TO SAY HELLO… 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Hyvää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päivää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Päivää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Hyvää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iltaa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Iltaa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… </a:t>
            </a: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AND BYE </a:t>
            </a:r>
            <a:r>
              <a:rPr lang="en-US" sz="2400" b="1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BYE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Näkemiin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80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634</Words>
  <Application>Microsoft Office PowerPoint</Application>
  <PresentationFormat>Widescreen</PresentationFormat>
  <Paragraphs>184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Impact</vt:lpstr>
      <vt:lpstr>Office-teema</vt:lpstr>
      <vt:lpstr>Office Theme</vt:lpstr>
      <vt:lpstr>Office Theme</vt:lpstr>
      <vt:lpstr>Torstai 18.1.</vt:lpstr>
      <vt:lpstr>Tänään/Today 18.1.</vt:lpstr>
      <vt:lpstr>Instructions in Finnish</vt:lpstr>
      <vt:lpstr>PowerPoint Presentation</vt:lpstr>
      <vt:lpstr>PowerPoint Presentation</vt:lpstr>
      <vt:lpstr>PowerPoint Presentation</vt:lpstr>
      <vt:lpstr> TERVEHDYKSET – GREETINGS katso video </vt:lpstr>
      <vt:lpstr> TERVEHDYKSET – GREETINGS </vt:lpstr>
      <vt:lpstr> TERVEHDYKSET – GREETINGS </vt:lpstr>
      <vt:lpstr> TERVEHDYKSET – GREETINGS </vt:lpstr>
      <vt:lpstr>TERVEHDYKSET – GREETINGS related to time </vt:lpstr>
      <vt:lpstr>Informal – Formal</vt:lpstr>
      <vt:lpstr>Tervehdyksiä ja fraaseja</vt:lpstr>
      <vt:lpstr>Miksi?</vt:lpstr>
      <vt:lpstr>Vokaaliharmonia</vt:lpstr>
      <vt:lpstr>Vokaaliharmonia</vt:lpstr>
      <vt:lpstr>Kuka sinä olet? </vt:lpstr>
      <vt:lpstr> Maat </vt:lpstr>
      <vt:lpstr> Kansallisuus (nationality), kansalaisuus(citizenship) </vt:lpstr>
      <vt:lpstr> Nationality= country + lainen/läinen</vt:lpstr>
      <vt:lpstr>Minkä maalainen sinä olet? </vt:lpstr>
      <vt:lpstr> Homeland, mother tongue </vt:lpstr>
      <vt:lpstr> Residence </vt:lpstr>
      <vt:lpstr> Residence </vt:lpstr>
      <vt:lpstr>Kotona/At home MyCourses</vt:lpstr>
      <vt:lpstr>Moi moi! Nähdään tiistaina!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Jäppinen Emese</dc:creator>
  <cp:lastModifiedBy>Elg Aija</cp:lastModifiedBy>
  <cp:revision>79</cp:revision>
  <dcterms:created xsi:type="dcterms:W3CDTF">2022-09-08T06:59:51Z</dcterms:created>
  <dcterms:modified xsi:type="dcterms:W3CDTF">2024-01-18T14:47:28Z</dcterms:modified>
</cp:coreProperties>
</file>