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7" r:id="rId3"/>
    <p:sldId id="258" r:id="rId4"/>
    <p:sldId id="259" r:id="rId5"/>
    <p:sldId id="266" r:id="rId6"/>
    <p:sldId id="267" r:id="rId7"/>
    <p:sldId id="261" r:id="rId8"/>
    <p:sldId id="262" r:id="rId9"/>
    <p:sldId id="269" r:id="rId10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87F609-4FF9-465A-9DC3-7D089ADFB5E4}" v="4" dt="2024-01-18T09:17:16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401" autoAdjust="0"/>
  </p:normalViewPr>
  <p:slideViewPr>
    <p:cSldViewPr snapToGrid="0">
      <p:cViewPr varScale="1">
        <p:scale>
          <a:sx n="153" d="100"/>
          <a:sy n="153" d="100"/>
        </p:scale>
        <p:origin x="39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Laitila" userId="09e26614-820f-4e9a-81a9-c2026377fbc6" providerId="ADAL" clId="{7F87F609-4FF9-465A-9DC3-7D089ADFB5E4}"/>
    <pc:docChg chg="modSld sldOrd">
      <pc:chgData name="Janne Laitila" userId="09e26614-820f-4e9a-81a9-c2026377fbc6" providerId="ADAL" clId="{7F87F609-4FF9-465A-9DC3-7D089ADFB5E4}" dt="2024-01-18T09:17:16.772" v="4" actId="571"/>
      <pc:docMkLst>
        <pc:docMk/>
      </pc:docMkLst>
      <pc:sldChg chg="addSp modSp">
        <pc:chgData name="Janne Laitila" userId="09e26614-820f-4e9a-81a9-c2026377fbc6" providerId="ADAL" clId="{7F87F609-4FF9-465A-9DC3-7D089ADFB5E4}" dt="2024-01-17T22:48:29.839" v="3" actId="1076"/>
        <pc:sldMkLst>
          <pc:docMk/>
          <pc:sldMk cId="4119779954" sldId="256"/>
        </pc:sldMkLst>
        <pc:picChg chg="add mod">
          <ac:chgData name="Janne Laitila" userId="09e26614-820f-4e9a-81a9-c2026377fbc6" providerId="ADAL" clId="{7F87F609-4FF9-465A-9DC3-7D089ADFB5E4}" dt="2024-01-17T22:48:29.839" v="3" actId="1076"/>
          <ac:picMkLst>
            <pc:docMk/>
            <pc:sldMk cId="4119779954" sldId="256"/>
            <ac:picMk id="1026" creationId="{1DB5BEF2-54FD-7727-4996-011DE998CA63}"/>
          </ac:picMkLst>
        </pc:picChg>
      </pc:sldChg>
      <pc:sldChg chg="ord">
        <pc:chgData name="Janne Laitila" userId="09e26614-820f-4e9a-81a9-c2026377fbc6" providerId="ADAL" clId="{7F87F609-4FF9-465A-9DC3-7D089ADFB5E4}" dt="2024-01-17T22:42:23.453" v="0"/>
        <pc:sldMkLst>
          <pc:docMk/>
          <pc:sldMk cId="2576147093" sldId="261"/>
        </pc:sldMkLst>
      </pc:sldChg>
      <pc:sldChg chg="addSp modSp">
        <pc:chgData name="Janne Laitila" userId="09e26614-820f-4e9a-81a9-c2026377fbc6" providerId="ADAL" clId="{7F87F609-4FF9-465A-9DC3-7D089ADFB5E4}" dt="2024-01-18T09:17:16.772" v="4" actId="571"/>
        <pc:sldMkLst>
          <pc:docMk/>
          <pc:sldMk cId="2142301255" sldId="270"/>
        </pc:sldMkLst>
        <pc:spChg chg="add mod">
          <ac:chgData name="Janne Laitila" userId="09e26614-820f-4e9a-81a9-c2026377fbc6" providerId="ADAL" clId="{7F87F609-4FF9-465A-9DC3-7D089ADFB5E4}" dt="2024-01-18T09:17:16.772" v="4" actId="571"/>
          <ac:spMkLst>
            <pc:docMk/>
            <pc:sldMk cId="2142301255" sldId="270"/>
            <ac:spMk id="7" creationId="{7954EF14-C81B-AB48-0874-6EF11B2818A6}"/>
          </ac:spMkLst>
        </pc:spChg>
        <pc:spChg chg="add mod">
          <ac:chgData name="Janne Laitila" userId="09e26614-820f-4e9a-81a9-c2026377fbc6" providerId="ADAL" clId="{7F87F609-4FF9-465A-9DC3-7D089ADFB5E4}" dt="2024-01-18T09:17:16.772" v="4" actId="571"/>
          <ac:spMkLst>
            <pc:docMk/>
            <pc:sldMk cId="2142301255" sldId="270"/>
            <ac:spMk id="8" creationId="{09D38C48-7B55-71F2-AAFA-0247B11F76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41A24-0C7D-46E8-BA67-879BC845EEB8}" type="datetimeFigureOut">
              <a:rPr lang="en-FI" smtClean="0"/>
              <a:t>18/01/2024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24E44-E6ED-4B99-A611-1B3DAF5384E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8774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524E44-E6ED-4B99-A611-1B3DAF5384EB}" type="slidenum">
              <a:rPr lang="en-FI" smtClean="0"/>
              <a:t>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1350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524E44-E6ED-4B99-A611-1B3DAF5384EB}" type="slidenum">
              <a:rPr lang="en-FI" smtClean="0"/>
              <a:t>6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5981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524E44-E6ED-4B99-A611-1B3DAF5384EB}" type="slidenum">
              <a:rPr lang="en-FI" smtClean="0"/>
              <a:t>7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911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EF7F-4226-2C6F-335C-AF9D964A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B0D18-3CA8-4C6C-C902-19FBC373B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C77C2-2983-8EFF-9432-16364153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08F33-D414-99A4-7F23-8CFF7A9F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D341-2369-8FBC-F262-9CE199E7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847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7302-9E57-6F9E-6F32-824FE404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94FA0-C327-F592-A6D8-CCCD9DCB0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D2B13-07C6-23D4-386F-60405563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B9B2A-230F-9F81-F2DC-EBB834E6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3C118-93E8-5E7B-FAE3-3F67E9D6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127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3EF15-C686-F235-2EA0-68A5D2215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9F39B-768D-51E4-8F47-0FF7E6376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D8CC3-062A-A5C9-897C-AEE9080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2265C-B738-FB80-9387-A98FB8F5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156BC-6D7D-7C66-F5DA-ED2D947A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6640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540B5-DE0E-A7F6-480B-10ED16E6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5C7C9-E535-0500-EC35-152A2BC73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ED045-7EA4-2799-A009-0250C8E5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819C-CBBA-F923-94BF-23EC54F4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3FE73-6263-1894-A809-591FDE06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511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1571-2DFB-A93F-E94A-57128BA7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64C7A-88FE-255B-B0E9-50C8BDF7C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9A5F8-45B2-5753-88B0-5153522B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B669-FE2F-5347-78B3-82C128EF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E2F6D-EFF8-2472-6C40-8A56251A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648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0134-2B65-A898-3104-3D712A95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874EB-2452-92C7-6B60-AA322CDCA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96A22-0376-B1FB-7865-5EE13430F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C2BBD-2911-249A-9576-A1795C5BB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55F51-11C8-B905-6508-612D0C4F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3253B-46A9-821E-4486-3F62CB22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2580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A096-4054-6895-DE52-6221081A8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51C95-9B9A-BEAC-7420-D8C6F7AB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F00BD-E22D-827F-8F04-B26BBA382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92335-8262-4069-8212-0B37760D3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CAAD43-56B2-0A4A-10B0-6B83DB800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46878-879B-47E2-D88C-AD12D6A9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2F2F62-DA03-93FC-CA19-D89F9D52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CB591-916B-F1DB-40D9-1E6F3405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837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8350-25DF-2D6E-072C-EAE5CDDF1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E10DE4-BBFE-1D50-34B6-10BFDD2A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45E0A-E077-3BDD-2D66-AB931870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8F3AE-5FCB-998B-3DD1-2C4BEAC4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180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E8159-9B0E-3071-117E-192F5C26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B4F7E-C27B-5D1A-40CF-D5ADEB6C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A1993-0818-D7BC-6F38-2EE9A393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521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EF1C8-B4A6-8EA9-7F90-1DB1102C8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E1D6-B9B1-E74A-DD0A-8EB089E1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E2C30-1A20-ECF3-8059-F153B681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4C2AC-3F21-FC3A-2011-B2BC6E8DF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D58DB-D84E-053F-8C71-45C3FFB6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249C8-8953-E902-1E15-F5D3A0FB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075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0611B-ACCC-E7CA-53E4-52243474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97319-9E68-8527-2674-171E50417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D161C-5003-41F8-3AA9-6D76BF465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D33C6-AD3C-9367-AFB0-C9B2FE8D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2D21B-1163-0680-8C6C-51C524E9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86F9C-3224-B727-A1F1-9C4E3969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5010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224242-19DB-CC70-6837-3DC201E7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EB6E6-A701-F8FB-F6FB-C53DA116C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E623-C03A-9FB7-0432-92464825F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A117-4AE0-4665-931C-FFF2F549EEF6}" type="datetimeFigureOut">
              <a:rPr lang="en-FI" smtClean="0"/>
              <a:t>17/01/2024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4616-B7F3-6719-800B-CD7DD64D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A1CFE-9950-96B9-23D5-86E56DDDD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6C7ED-C548-4CEE-A798-BDF44329B0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559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A7AB-0D1E-46F6-7088-0149707FB9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Transportation research group</a:t>
            </a:r>
            <a:endParaRPr lang="en-FI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B2580-80D3-AEDA-9D16-EAF50D0B9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Janne Laitila</a:t>
            </a:r>
          </a:p>
          <a:p>
            <a:r>
              <a:rPr lang="en-US" dirty="0"/>
              <a:t>18.1.2024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11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AEB7-B633-80B6-06B5-B516F71F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research group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888A3-1C6A-932B-BBB3-E68C43959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professors, 5 PhD students + research assistants</a:t>
            </a:r>
          </a:p>
          <a:p>
            <a:r>
              <a:rPr lang="en-US" dirty="0"/>
              <a:t>Founded in 2019</a:t>
            </a:r>
          </a:p>
          <a:p>
            <a:r>
              <a:rPr lang="en-US" dirty="0"/>
              <a:t>Co-operation with the Ministry of Transport and Communications , Alma Media and the city of Helsinki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99756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B053-FD56-A763-0DEA-723ADB5D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FC4D-28D5-ED5C-AE9F-153D5571B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and firm level registry data</a:t>
            </a:r>
          </a:p>
          <a:p>
            <a:endParaRPr lang="en-US" dirty="0"/>
          </a:p>
          <a:p>
            <a:r>
              <a:rPr lang="en-US" dirty="0"/>
              <a:t>Statistics Finland, FOLK modules (1987-2021)</a:t>
            </a:r>
          </a:p>
          <a:p>
            <a:pPr lvl="1"/>
            <a:r>
              <a:rPr lang="en-US" dirty="0"/>
              <a:t>Basic demographics, income, co-habitation, employment</a:t>
            </a:r>
          </a:p>
          <a:p>
            <a:r>
              <a:rPr lang="en-US" dirty="0" err="1"/>
              <a:t>Trafi</a:t>
            </a:r>
            <a:r>
              <a:rPr lang="en-US" dirty="0"/>
              <a:t>, Car registration database (2013-2021)</a:t>
            </a:r>
          </a:p>
          <a:p>
            <a:pPr lvl="1"/>
            <a:r>
              <a:rPr lang="en-US" dirty="0"/>
              <a:t>Car models, age, km readings, CO2 emissions</a:t>
            </a:r>
          </a:p>
          <a:p>
            <a:r>
              <a:rPr lang="en-US" dirty="0" err="1"/>
              <a:t>Nettiauto</a:t>
            </a:r>
            <a:r>
              <a:rPr lang="en-US" dirty="0"/>
              <a:t>, car listings (2007-2023)</a:t>
            </a:r>
          </a:p>
          <a:p>
            <a:pPr lvl="1"/>
            <a:r>
              <a:rPr lang="en-US" dirty="0"/>
              <a:t>Date sold, last asking price, (km readings)</a:t>
            </a:r>
          </a:p>
          <a:p>
            <a:pPr lvl="1"/>
            <a:endParaRPr lang="en-US" dirty="0"/>
          </a:p>
          <a:p>
            <a:pPr lvl="1"/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22614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283E-A86A-7755-4F0B-AF3FAFDA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projects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EDD3-9E36-7D73-FBBD-D71047A9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Helsinki project </a:t>
            </a:r>
          </a:p>
          <a:p>
            <a:pPr lvl="1"/>
            <a:r>
              <a:rPr lang="en-US" dirty="0"/>
              <a:t>How much would CO</a:t>
            </a:r>
            <a:r>
              <a:rPr lang="en-US" baseline="-25000" dirty="0"/>
              <a:t>2</a:t>
            </a:r>
            <a:r>
              <a:rPr lang="en-US" dirty="0"/>
              <a:t> emissions decrease by 2030, if gasoline cars were prohibited by 2035?</a:t>
            </a:r>
          </a:p>
          <a:p>
            <a:r>
              <a:rPr lang="en-US" dirty="0"/>
              <a:t>Fuel Shock</a:t>
            </a:r>
          </a:p>
          <a:p>
            <a:pPr lvl="1"/>
            <a:r>
              <a:rPr lang="en-US" dirty="0"/>
              <a:t>How have fuel prices affected the relative prices of cars in different consumption groups? </a:t>
            </a:r>
          </a:p>
          <a:p>
            <a:r>
              <a:rPr lang="en-US" dirty="0"/>
              <a:t>Car stock valuation</a:t>
            </a:r>
          </a:p>
          <a:p>
            <a:pPr lvl="1"/>
            <a:r>
              <a:rPr lang="en-US" dirty="0"/>
              <a:t>Changes in stock value and introduction of new technologies</a:t>
            </a:r>
          </a:p>
          <a:p>
            <a:r>
              <a:rPr lang="en-US" dirty="0"/>
              <a:t>The effect of fuel prices on income distribution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65758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D4DE-ACB5-F8FD-8F5F-781E09AA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Helsinki project 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321E2-4A7E-C8B4-F66B-518F5C476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690" y="1727219"/>
            <a:ext cx="5157787" cy="823912"/>
          </a:xfrm>
        </p:spPr>
        <p:txBody>
          <a:bodyPr>
            <a:normAutofit/>
          </a:bodyPr>
          <a:lstStyle/>
          <a:p>
            <a:r>
              <a:rPr lang="en-US" sz="1800" dirty="0"/>
              <a:t>Share of electric cars out of all cars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DDBAC-8D01-9E34-CF54-17CE79D931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C431C-9A1B-CC78-6C84-69F3A81DD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Share of electric cars out of all first registrations</a:t>
            </a:r>
            <a:br>
              <a:rPr lang="en-US" sz="1800" dirty="0"/>
            </a:br>
            <a:endParaRPr lang="en-FI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532B3-AF80-9B2C-1750-17315857E9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FI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A47B863-5A6D-7E88-E1DA-9463D4B03DC8}"/>
              </a:ext>
            </a:extLst>
          </p:cNvPr>
          <p:cNvGrpSpPr/>
          <p:nvPr/>
        </p:nvGrpSpPr>
        <p:grpSpPr>
          <a:xfrm>
            <a:off x="408690" y="2597187"/>
            <a:ext cx="11049154" cy="3592476"/>
            <a:chOff x="198741" y="2410448"/>
            <a:chExt cx="11794516" cy="3890357"/>
          </a:xfrm>
        </p:grpSpPr>
        <p:pic>
          <p:nvPicPr>
            <p:cNvPr id="10" name="Content Placeholder 4">
              <a:extLst>
                <a:ext uri="{FF2B5EF4-FFF2-40B4-BE49-F238E27FC236}">
                  <a16:creationId xmlns:a16="http://schemas.microsoft.com/office/drawing/2014/main" id="{E4C0EBD3-D85C-7F92-D8F0-BB18534DB3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19" r="-2" b="-2"/>
            <a:stretch/>
          </p:blipFill>
          <p:spPr>
            <a:xfrm>
              <a:off x="198741" y="2410448"/>
              <a:ext cx="5803323" cy="38903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D635DCE-B270-AC5F-FF4C-9801FBD226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28" r="3" b="3"/>
            <a:stretch/>
          </p:blipFill>
          <p:spPr>
            <a:xfrm>
              <a:off x="6189934" y="2410448"/>
              <a:ext cx="5803323" cy="38903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560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B548-EF65-2473-7CCA-53E987C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distribution of electric cars between income deciles</a:t>
            </a:r>
            <a:endParaRPr lang="en-FI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640880-52C4-52D0-E16E-CCAF92973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9898" y="1825625"/>
            <a:ext cx="7592203" cy="4351338"/>
          </a:xfrm>
        </p:spPr>
      </p:pic>
    </p:spTree>
    <p:extLst>
      <p:ext uri="{BB962C8B-B14F-4D97-AF65-F5344CB8AC3E}">
        <p14:creationId xmlns:p14="http://schemas.microsoft.com/office/powerpoint/2010/main" val="357254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09E7-DC65-F58B-A295-7C67833E6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Distribution of EVs to households based on their CO</a:t>
            </a:r>
            <a:r>
              <a:rPr lang="en-US" sz="2400" baseline="-25000" dirty="0"/>
              <a:t>2 </a:t>
            </a:r>
            <a:r>
              <a:rPr lang="en-US" sz="2400" dirty="0"/>
              <a:t>emissions from driving</a:t>
            </a:r>
            <a:endParaRPr lang="en-FI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18DAF9-A3B4-723F-C1E2-118441967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23363" y="1825625"/>
            <a:ext cx="8145273" cy="4351338"/>
          </a:xfrm>
        </p:spPr>
      </p:pic>
    </p:spTree>
    <p:extLst>
      <p:ext uri="{BB962C8B-B14F-4D97-AF65-F5344CB8AC3E}">
        <p14:creationId xmlns:p14="http://schemas.microsoft.com/office/powerpoint/2010/main" val="257614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E555-9C08-01EF-50CD-3FB15126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data in Fiona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E183D-552D-A378-70B9-8FF569CC8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is accessed through a remote connection to Statistics Finland servers</a:t>
            </a:r>
          </a:p>
          <a:p>
            <a:pPr lvl="1"/>
            <a:r>
              <a:rPr lang="en-US" dirty="0"/>
              <a:t>A common drive where raw data is stored + everyone has their personal folders where code and other work files can be stored</a:t>
            </a:r>
          </a:p>
          <a:p>
            <a:r>
              <a:rPr lang="en-US" dirty="0"/>
              <a:t>Available statistical software: Stata, R</a:t>
            </a:r>
          </a:p>
          <a:p>
            <a:r>
              <a:rPr lang="en-US" dirty="0"/>
              <a:t>All exported results are checked by Statistics Finland before they are delivered</a:t>
            </a:r>
          </a:p>
          <a:p>
            <a:endParaRPr lang="en-US" dirty="0"/>
          </a:p>
          <a:p>
            <a:r>
              <a:rPr lang="en-US" dirty="0"/>
              <a:t>The data available in Fiona is used in large array of empirical research in economics in Finland spanning different fields</a:t>
            </a:r>
          </a:p>
        </p:txBody>
      </p:sp>
    </p:spTree>
    <p:extLst>
      <p:ext uri="{BB962C8B-B14F-4D97-AF65-F5344CB8AC3E}">
        <p14:creationId xmlns:p14="http://schemas.microsoft.com/office/powerpoint/2010/main" val="116528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8B7B-6CA4-2EFC-8490-A13E35F6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Pilot: Empirical analysis for Bachelor’s thesis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79E0-0FE8-999F-E806-AECAFC69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Possibility to include empirical work in the thesis work using the data from the research project</a:t>
            </a:r>
          </a:p>
          <a:p>
            <a:r>
              <a:rPr lang="en-US" dirty="0"/>
              <a:t>Spots for up to 5 students </a:t>
            </a:r>
          </a:p>
          <a:p>
            <a:r>
              <a:rPr lang="en-US" dirty="0"/>
              <a:t>Students need to have sufficient proficiency in either Stata or R</a:t>
            </a:r>
          </a:p>
          <a:p>
            <a:pPr lvl="1"/>
            <a:r>
              <a:rPr lang="en-US" dirty="0"/>
              <a:t>Support will be available</a:t>
            </a:r>
          </a:p>
          <a:p>
            <a:r>
              <a:rPr lang="en-US" dirty="0"/>
              <a:t>Project duration: ~2-3 months</a:t>
            </a:r>
          </a:p>
        </p:txBody>
      </p:sp>
    </p:spTree>
    <p:extLst>
      <p:ext uri="{BB962C8B-B14F-4D97-AF65-F5344CB8AC3E}">
        <p14:creationId xmlns:p14="http://schemas.microsoft.com/office/powerpoint/2010/main" val="384151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10335</TotalTime>
  <Words>327</Words>
  <Application>Microsoft Office PowerPoint</Application>
  <PresentationFormat>Widescreen</PresentationFormat>
  <Paragraphs>45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Transportation research group</vt:lpstr>
      <vt:lpstr>The research group</vt:lpstr>
      <vt:lpstr>Data</vt:lpstr>
      <vt:lpstr>Recent projects</vt:lpstr>
      <vt:lpstr>Results from Helsinki project </vt:lpstr>
      <vt:lpstr>The distribution of electric cars between income deciles</vt:lpstr>
      <vt:lpstr>Distribution of EVs to households based on their CO2 emissions from driving</vt:lpstr>
      <vt:lpstr>Using data in Fiona</vt:lpstr>
      <vt:lpstr>Pilot: Empirical analysis for Bachelor’s thesis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project</dc:title>
  <dc:creator>Laitila Janne</dc:creator>
  <cp:lastModifiedBy>Laitila Janne</cp:lastModifiedBy>
  <cp:revision>1</cp:revision>
  <dcterms:created xsi:type="dcterms:W3CDTF">2024-01-17T08:45:06Z</dcterms:created>
  <dcterms:modified xsi:type="dcterms:W3CDTF">2024-01-24T13:00:17Z</dcterms:modified>
</cp:coreProperties>
</file>