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21.3.2023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0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21.3.2023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21.3.2023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47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21.3.2023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21.3.2023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24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21.3.2023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9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21.3.2023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21.3.2023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BE54-66D7-4DF3-8FBA-A71119D26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Oppitunti 29.11.2021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E6E61-5AE5-42CE-896A-20D2CE843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Suomi 1 klo 16.15</a:t>
            </a:r>
          </a:p>
        </p:txBody>
      </p:sp>
      <p:pic>
        <p:nvPicPr>
          <p:cNvPr id="4" name="Picture 3" descr="Colorful plastic toy block">
            <a:extLst>
              <a:ext uri="{FF2B5EF4-FFF2-40B4-BE49-F238E27FC236}">
                <a16:creationId xmlns:a16="http://schemas.microsoft.com/office/drawing/2014/main" id="{762A0C2F-8B7D-4CB2-9D5E-9DA13051A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1" r="4710" b="-1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D1A8-305E-4A4F-A2D5-A8E65B39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Minu</a:t>
            </a:r>
            <a:r>
              <a:rPr lang="fi-FI" b="1" dirty="0"/>
              <a:t>lla on</a:t>
            </a:r>
            <a:r>
              <a:rPr lang="fi-FI" dirty="0"/>
              <a:t>…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3129-E40A-403B-8FC0-CD76232F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(Simo) ___________ on koira. Sen nimi on Musti.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(Merja) __________ on kaunis koti.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(Hän) _________ on valoisa olohuone.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(Petri) __________ on uusi auto.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(He) ____________ on kolmio.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(Te) ____________ on paljon töitä.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(Sinä) ___________ on oma kahvila.</a:t>
            </a:r>
          </a:p>
        </p:txBody>
      </p:sp>
    </p:spTree>
    <p:extLst>
      <p:ext uri="{BB962C8B-B14F-4D97-AF65-F5344CB8AC3E}">
        <p14:creationId xmlns:p14="http://schemas.microsoft.com/office/powerpoint/2010/main" val="283847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DF8A-BB4B-4E39-9260-D16FC1C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2500"/>
          </a:xfrm>
        </p:spPr>
        <p:txBody>
          <a:bodyPr/>
          <a:lstStyle/>
          <a:p>
            <a:r>
              <a:rPr lang="en-US" dirty="0"/>
              <a:t>Tee negatiiviset lauseet.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03D3-1A62-4CBB-A34C-0EA5C0ED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0114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/>
              <a:t>Simolla on koira.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Merjalla on kauni</a:t>
            </a:r>
            <a:r>
              <a:rPr lang="fi-FI" sz="3200" b="1" dirty="0"/>
              <a:t>s</a:t>
            </a:r>
            <a:r>
              <a:rPr lang="fi-FI" sz="3200" dirty="0"/>
              <a:t> koti.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Hänellä on valoisa olohuon</a:t>
            </a:r>
            <a:r>
              <a:rPr lang="fi-FI" sz="3200" b="1" dirty="0"/>
              <a:t>e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Petrillä on uu</a:t>
            </a:r>
            <a:r>
              <a:rPr lang="fi-FI" sz="3200" b="1" dirty="0"/>
              <a:t>si</a:t>
            </a:r>
            <a:r>
              <a:rPr lang="fi-FI" sz="3200" dirty="0"/>
              <a:t> auto.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Heillä on kolm</a:t>
            </a:r>
            <a:r>
              <a:rPr lang="fi-FI" sz="3200" b="1" dirty="0"/>
              <a:t>io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Teillä on iso pakasti</a:t>
            </a:r>
            <a:r>
              <a:rPr lang="fi-FI" sz="3200" b="1" dirty="0"/>
              <a:t>n</a:t>
            </a:r>
            <a:r>
              <a:rPr lang="fi-FI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Sinulla on oma kahvila.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4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C97D-0C2F-4D46-B105-FB3C0307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PARITEHTÄVÄ. Juttele kaverin kanssa sinun asunnosta. Kysy ja vastaa.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6133-8F38-4AF9-920B-5277E4DA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651477" cy="441293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b="1" dirty="0"/>
              <a:t>Voit kysyä esimerkiksi: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Missä asut?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Asutko yksin?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Montako huonetta sinulla on?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Onko sulla parveke/keittiö/matto?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Mitä sinulla on olohuoneessa / keittiössä / makuuhuoneessa / kylpyhuoneessa?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Minkävärinen sohva sulla on?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Minkävärinen olohuone sinulla on?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  <a:p>
            <a:pPr marL="0" indent="0">
              <a:lnSpc>
                <a:spcPct val="90000"/>
              </a:lnSpc>
              <a:buNone/>
            </a:pPr>
            <a:endParaRPr lang="fi-FI" dirty="0"/>
          </a:p>
        </p:txBody>
      </p:sp>
      <p:pic>
        <p:nvPicPr>
          <p:cNvPr id="5" name="Picture 4" descr="Lähikuva sohvalla olevasta viltistä kotona">
            <a:extLst>
              <a:ext uri="{FF2B5EF4-FFF2-40B4-BE49-F238E27FC236}">
                <a16:creationId xmlns:a16="http://schemas.microsoft.com/office/drawing/2014/main" id="{90BD41B2-408D-46AA-A6C0-8FEF80589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" r="4428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40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4DA4-0EFF-4E9E-97BE-E144D51F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/>
          <a:lstStyle/>
          <a:p>
            <a:r>
              <a:rPr lang="en-US" dirty="0"/>
              <a:t>Astevaihtelu nomineissa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9E06-580A-4749-A74B-0F942F64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925"/>
            <a:ext cx="11038416" cy="435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Puhelin on pöy</a:t>
            </a:r>
            <a:r>
              <a:rPr lang="fi-FI" sz="3200" b="1" dirty="0"/>
              <a:t>d</a:t>
            </a:r>
            <a:r>
              <a:rPr lang="fi-FI" sz="3200" dirty="0"/>
              <a:t>ällä.                </a:t>
            </a:r>
            <a:r>
              <a:rPr lang="fi-FI" sz="3200" dirty="0">
                <a:solidFill>
                  <a:schemeClr val="tx1"/>
                </a:solidFill>
              </a:rPr>
              <a:t>PÖY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>
                <a:solidFill>
                  <a:schemeClr val="tx1"/>
                </a:solidFill>
              </a:rPr>
              <a:t>Ä</a:t>
            </a:r>
            <a:r>
              <a:rPr lang="fi-FI" sz="3200" dirty="0"/>
              <a:t> - PÖY</a:t>
            </a:r>
            <a:r>
              <a:rPr lang="fi-FI" sz="3200" b="1" dirty="0">
                <a:solidFill>
                  <a:srgbClr val="FF0000"/>
                </a:solidFill>
              </a:rPr>
              <a:t>D</a:t>
            </a:r>
            <a:r>
              <a:rPr lang="fi-FI" sz="3200" dirty="0"/>
              <a:t>ÄLLÄ</a:t>
            </a:r>
          </a:p>
          <a:p>
            <a:pPr marL="0" indent="0">
              <a:buNone/>
            </a:pPr>
            <a:r>
              <a:rPr lang="fi-FI" sz="3200" dirty="0"/>
              <a:t>Ruoka on jääkaa</a:t>
            </a:r>
            <a:r>
              <a:rPr lang="fi-FI" sz="3200" b="1" dirty="0"/>
              <a:t>p</a:t>
            </a:r>
            <a:r>
              <a:rPr lang="fi-FI" sz="3200" dirty="0"/>
              <a:t>issa.              JÄÄKAA</a:t>
            </a:r>
            <a:r>
              <a:rPr lang="fi-FI" sz="3200" b="1" dirty="0">
                <a:solidFill>
                  <a:srgbClr val="FF0000"/>
                </a:solidFill>
              </a:rPr>
              <a:t>PP</a:t>
            </a:r>
            <a:r>
              <a:rPr lang="fi-FI" sz="3200" dirty="0"/>
              <a:t>I - JÄÄKAA</a:t>
            </a:r>
            <a:r>
              <a:rPr lang="fi-FI" sz="3200" b="1" dirty="0">
                <a:solidFill>
                  <a:srgbClr val="FF0000"/>
                </a:solidFill>
              </a:rPr>
              <a:t>P</a:t>
            </a:r>
            <a:r>
              <a:rPr lang="fi-FI" sz="3200" dirty="0"/>
              <a:t>ISSA</a:t>
            </a:r>
          </a:p>
          <a:p>
            <a:pPr marL="0" indent="0">
              <a:buNone/>
            </a:pPr>
            <a:r>
              <a:rPr lang="fi-FI" sz="3200" dirty="0"/>
              <a:t>Lelu on ma</a:t>
            </a:r>
            <a:r>
              <a:rPr lang="fi-FI" sz="3200" b="1" dirty="0"/>
              <a:t>t</a:t>
            </a:r>
            <a:r>
              <a:rPr lang="fi-FI" sz="3200" dirty="0"/>
              <a:t>olla.                      MA</a:t>
            </a:r>
            <a:r>
              <a:rPr lang="fi-FI" sz="3200" b="1" dirty="0">
                <a:solidFill>
                  <a:srgbClr val="FF0000"/>
                </a:solidFill>
              </a:rPr>
              <a:t>TT</a:t>
            </a:r>
            <a:r>
              <a:rPr lang="fi-FI" sz="3200" dirty="0"/>
              <a:t>O - MA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/>
              <a:t>OLLA</a:t>
            </a:r>
          </a:p>
          <a:p>
            <a:pPr marL="0" indent="0">
              <a:buNone/>
            </a:pPr>
            <a:r>
              <a:rPr lang="fi-FI" sz="3200" dirty="0"/>
              <a:t>Äi</a:t>
            </a:r>
            <a:r>
              <a:rPr lang="fi-FI" sz="3200" b="1" dirty="0"/>
              <a:t>d</a:t>
            </a:r>
            <a:r>
              <a:rPr lang="fi-FI" sz="3200" dirty="0"/>
              <a:t>illä on kiire.                        ÄI</a:t>
            </a:r>
            <a:r>
              <a:rPr lang="fi-FI" sz="3200" b="1" dirty="0">
                <a:solidFill>
                  <a:srgbClr val="FF0000"/>
                </a:solidFill>
              </a:rPr>
              <a:t>T</a:t>
            </a:r>
            <a:r>
              <a:rPr lang="fi-FI" sz="3200" dirty="0"/>
              <a:t>I - ÄI</a:t>
            </a:r>
            <a:r>
              <a:rPr lang="fi-FI" sz="3200" b="1" dirty="0">
                <a:solidFill>
                  <a:srgbClr val="FF0000"/>
                </a:solidFill>
              </a:rPr>
              <a:t>D</a:t>
            </a:r>
            <a:r>
              <a:rPr lang="fi-FI" sz="3200" dirty="0"/>
              <a:t>ILLÄ</a:t>
            </a:r>
          </a:p>
          <a:p>
            <a:pPr marL="0" indent="0">
              <a:buNone/>
            </a:pPr>
            <a:r>
              <a:rPr lang="fi-FI" sz="3200" dirty="0"/>
              <a:t>Merja asuu yläke</a:t>
            </a:r>
            <a:r>
              <a:rPr lang="fi-FI" sz="3200" b="1" dirty="0"/>
              <a:t>rr</a:t>
            </a:r>
            <a:r>
              <a:rPr lang="fi-FI" sz="3200" dirty="0"/>
              <a:t>assa.            YLÄKE</a:t>
            </a:r>
            <a:r>
              <a:rPr lang="fi-FI" sz="3200" b="1" dirty="0">
                <a:solidFill>
                  <a:srgbClr val="FF0000"/>
                </a:solidFill>
              </a:rPr>
              <a:t>RT</a:t>
            </a:r>
            <a:r>
              <a:rPr lang="fi-FI" sz="3200" dirty="0"/>
              <a:t>A - YLÄKE</a:t>
            </a:r>
            <a:r>
              <a:rPr lang="fi-FI" sz="3200" b="1" dirty="0">
                <a:solidFill>
                  <a:srgbClr val="FF0000"/>
                </a:solidFill>
              </a:rPr>
              <a:t>RR</a:t>
            </a:r>
            <a:r>
              <a:rPr lang="fi-FI" sz="3200" dirty="0"/>
              <a:t>ASSA</a:t>
            </a:r>
          </a:p>
          <a:p>
            <a:pPr marL="0" indent="0">
              <a:buNone/>
            </a:pPr>
            <a:r>
              <a:rPr lang="fi-FI" sz="3200" dirty="0"/>
              <a:t>Minä olen Helsi</a:t>
            </a:r>
            <a:r>
              <a:rPr lang="fi-FI" sz="3200" b="1" dirty="0"/>
              <a:t>ng</a:t>
            </a:r>
            <a:r>
              <a:rPr lang="fi-FI" sz="3200" dirty="0"/>
              <a:t>issä.               HELSI</a:t>
            </a:r>
            <a:r>
              <a:rPr lang="fi-FI" sz="3200" b="1" dirty="0">
                <a:solidFill>
                  <a:srgbClr val="FF0000"/>
                </a:solidFill>
              </a:rPr>
              <a:t>NK</a:t>
            </a:r>
            <a:r>
              <a:rPr lang="fi-FI" sz="3200" dirty="0"/>
              <a:t>I - HELSI</a:t>
            </a:r>
            <a:r>
              <a:rPr lang="fi-FI" sz="3200" b="1" dirty="0">
                <a:solidFill>
                  <a:srgbClr val="FF0000"/>
                </a:solidFill>
              </a:rPr>
              <a:t>NG</a:t>
            </a:r>
            <a:r>
              <a:rPr lang="fi-FI" sz="3200" dirty="0"/>
              <a:t>ISSÄ</a:t>
            </a:r>
          </a:p>
        </p:txBody>
      </p:sp>
    </p:spTree>
    <p:extLst>
      <p:ext uri="{BB962C8B-B14F-4D97-AF65-F5344CB8AC3E}">
        <p14:creationId xmlns:p14="http://schemas.microsoft.com/office/powerpoint/2010/main" val="239519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1BE48-0ABB-4B6D-B73F-49C27BC3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11" y="1402080"/>
            <a:ext cx="10850869" cy="40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3E34E-CF46-496F-9418-97C6D043C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600859"/>
            <a:ext cx="8412692" cy="57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8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4D809-FE7D-40F9-AC87-A5FC9C2E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1146295"/>
            <a:ext cx="11124288" cy="45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C5578-907B-4EB8-83D9-876D12E3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29153"/>
            <a:ext cx="9371556" cy="55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E414A-98CE-4F31-8C1D-9D024485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11" y="965200"/>
            <a:ext cx="11083641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74F3-6952-4B0E-9539-B4A3FF8E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/>
          <a:lstStyle/>
          <a:p>
            <a:r>
              <a:rPr lang="fi-FI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43FE-BE8A-4CD7-9B56-11A65643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301"/>
            <a:ext cx="8596668" cy="44030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Tietokone on (</a:t>
            </a:r>
            <a:r>
              <a:rPr lang="fi-FI" sz="2800" b="1" dirty="0"/>
              <a:t>laukku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laukussa.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</a:t>
            </a:r>
            <a:r>
              <a:rPr lang="fi-FI" sz="2800" b="1" dirty="0"/>
              <a:t>Heikki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Heikillä</a:t>
            </a:r>
            <a:r>
              <a:rPr lang="fi-FI" sz="2800" dirty="0"/>
              <a:t> on paljon töitä.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Leipä on (</a:t>
            </a:r>
            <a:r>
              <a:rPr lang="fi-FI" sz="2800" b="1" dirty="0"/>
              <a:t>kaappi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kaapissa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(</a:t>
            </a:r>
            <a:r>
              <a:rPr lang="fi-FI" sz="2800" b="1" dirty="0"/>
              <a:t>Tyttö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Tytöllä</a:t>
            </a:r>
            <a:r>
              <a:rPr lang="fi-FI" sz="2800" dirty="0"/>
              <a:t> on punainen mekko.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asun tässä (</a:t>
            </a:r>
            <a:r>
              <a:rPr lang="fi-FI" sz="2800" b="1" dirty="0"/>
              <a:t>asunto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asunnossa. (</a:t>
            </a:r>
            <a:r>
              <a:rPr lang="fi-FI" sz="2800" dirty="0" err="1">
                <a:solidFill>
                  <a:srgbClr val="FF0000"/>
                </a:solidFill>
              </a:rPr>
              <a:t>nt</a:t>
            </a:r>
            <a:r>
              <a:rPr lang="fi-FI" sz="2800" dirty="0">
                <a:solidFill>
                  <a:srgbClr val="FF0000"/>
                </a:solidFill>
              </a:rPr>
              <a:t> </a:t>
            </a:r>
            <a:r>
              <a:rPr lang="fi-FI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i-FI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nn</a:t>
            </a:r>
            <a:r>
              <a:rPr lang="fi-FI" sz="28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fi-FI" sz="2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Tykkään tästä (</a:t>
            </a:r>
            <a:r>
              <a:rPr lang="fi-FI" sz="2800" b="1" dirty="0"/>
              <a:t>kaupunki + </a:t>
            </a:r>
            <a:r>
              <a:rPr lang="fi-FI" sz="2800" b="1" dirty="0" err="1"/>
              <a:t>sta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kaupungista.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Luen kirjaa (</a:t>
            </a:r>
            <a:r>
              <a:rPr lang="fi-FI" sz="2800" b="1" dirty="0"/>
              <a:t>ilta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illalla.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Minun ystävä opiskelee (</a:t>
            </a:r>
            <a:r>
              <a:rPr lang="fi-FI" sz="2800" b="1" dirty="0"/>
              <a:t>Turku</a:t>
            </a:r>
            <a:r>
              <a:rPr lang="fi-FI" sz="2800" dirty="0"/>
              <a:t>) </a:t>
            </a:r>
            <a:r>
              <a:rPr lang="fi-FI" sz="2800" dirty="0">
                <a:solidFill>
                  <a:srgbClr val="FF0000"/>
                </a:solidFill>
              </a:rPr>
              <a:t>Turussa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2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DF1D-C5F3-42B6-A0B0-6085E58E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/>
          <a:lstStyle/>
          <a:p>
            <a:r>
              <a:rPr lang="en-US" dirty="0"/>
              <a:t>Missä? (-ssa/-ssä, -lla/-llä)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02953-3B6D-4BC5-A3CE-33566D1D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26" y="1273714"/>
            <a:ext cx="3371114" cy="56121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C6CCA-F6C0-4BF3-ACA4-22CB4C3C9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82" y="1675397"/>
            <a:ext cx="3371114" cy="51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61EE8-9B24-46E4-8F4E-FCE1C7C2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507609"/>
            <a:ext cx="9052560" cy="58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C6999-E64A-4B78-BFFC-48C6407D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7" y="720811"/>
            <a:ext cx="10929843" cy="53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22-6D95-482C-8218-CC7D036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/>
          <a:lstStyle/>
          <a:p>
            <a:r>
              <a:rPr lang="en-US" dirty="0"/>
              <a:t>Muodosta sanoista lauseet.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7C65-0C24-42D0-B568-2F8A2F10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9699"/>
            <a:ext cx="8596668" cy="515302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OLLA – KIRJASTO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KIRJA – OLLA – HYLLY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MATTO – OLLA – LATTIA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ANTTI – JUODA – KAHVI – KAHVILA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MINÄ – ASUA – TÄMÄ – TALO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OPISKELLA – SUOMEA – KURSSI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KEITTIÖ – OLLA – ISO – PÖYTÄ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dirty="0"/>
              <a:t>ME – KATSOA – TELKKARI - SOHVA</a:t>
            </a:r>
          </a:p>
        </p:txBody>
      </p:sp>
    </p:spTree>
    <p:extLst>
      <p:ext uri="{BB962C8B-B14F-4D97-AF65-F5344CB8AC3E}">
        <p14:creationId xmlns:p14="http://schemas.microsoft.com/office/powerpoint/2010/main" val="6635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4E35-225F-49D2-AF67-67DEFC63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3450"/>
          </a:xfrm>
        </p:spPr>
        <p:txBody>
          <a:bodyPr>
            <a:noAutofit/>
          </a:bodyPr>
          <a:lstStyle/>
          <a:p>
            <a:r>
              <a:rPr lang="fi-FI" sz="2800" dirty="0"/>
              <a:t>Missä huoneessa seuraavat tavarat ovat?</a:t>
            </a:r>
            <a:br>
              <a:rPr lang="fi-FI" sz="2800" dirty="0"/>
            </a:br>
            <a:r>
              <a:rPr lang="fi-FI" sz="2800" dirty="0"/>
              <a:t>Pöytä on keittiö</a:t>
            </a:r>
            <a:r>
              <a:rPr lang="fi-FI" sz="2800" b="1" dirty="0"/>
              <a:t>ssä</a:t>
            </a:r>
            <a:r>
              <a:rPr lang="fi-FI" sz="28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5C88-2C09-4856-88FA-7788765E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828116" cy="446881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pöytä                   suihku</a:t>
            </a:r>
          </a:p>
          <a:p>
            <a:pPr marL="0" indent="0">
              <a:buNone/>
            </a:pPr>
            <a:r>
              <a:rPr lang="fi-FI" sz="2400" b="1" dirty="0"/>
              <a:t>lavuaari               liesi</a:t>
            </a:r>
          </a:p>
          <a:p>
            <a:pPr marL="0" indent="0">
              <a:buNone/>
            </a:pPr>
            <a:r>
              <a:rPr lang="fi-FI" sz="2400" b="1" dirty="0"/>
              <a:t>peili                    sänky</a:t>
            </a:r>
          </a:p>
          <a:p>
            <a:pPr marL="0" indent="0">
              <a:buNone/>
            </a:pPr>
            <a:r>
              <a:rPr lang="fi-FI" sz="2400" b="1" dirty="0"/>
              <a:t>yöpöytä               tuolit</a:t>
            </a:r>
          </a:p>
          <a:p>
            <a:pPr marL="0" indent="0">
              <a:buNone/>
            </a:pPr>
            <a:r>
              <a:rPr lang="fi-FI" sz="2400" b="1" dirty="0"/>
              <a:t>matto                   kaappi</a:t>
            </a:r>
          </a:p>
          <a:p>
            <a:pPr marL="0" indent="0">
              <a:buNone/>
            </a:pPr>
            <a:r>
              <a:rPr lang="fi-FI" sz="2400" b="1" dirty="0"/>
              <a:t>pakastin               kirjahylly</a:t>
            </a:r>
          </a:p>
          <a:p>
            <a:pPr marL="0" indent="0">
              <a:buNone/>
            </a:pPr>
            <a:r>
              <a:rPr lang="fi-FI" sz="2400" b="1" dirty="0"/>
              <a:t>televisio               vessanpönttö</a:t>
            </a:r>
          </a:p>
          <a:p>
            <a:pPr marL="0" indent="0">
              <a:buNone/>
            </a:pPr>
            <a:r>
              <a:rPr lang="fi-FI" sz="2400" b="1" dirty="0"/>
              <a:t>sohva                   naulakko</a:t>
            </a:r>
          </a:p>
          <a:p>
            <a:pPr marL="0" indent="0">
              <a:buNone/>
            </a:pPr>
            <a:r>
              <a:rPr lang="fi-FI" sz="2400" b="1" dirty="0"/>
              <a:t>lamppu                 lipasto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00A9-668F-4D2B-B42E-2B395B18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377551"/>
            <a:ext cx="901746" cy="1854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DF651-412C-4370-87C0-00650221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73" y="3829815"/>
            <a:ext cx="1358970" cy="1130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9F75C-86EE-43BD-AF86-C50DFE5CB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5066348"/>
            <a:ext cx="1219263" cy="1206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51BFF7-01CB-4483-BD0F-074EC6278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540" y="2529684"/>
            <a:ext cx="1085906" cy="997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B3A9E3-97B6-46CA-8BCE-A4641F33E338}"/>
              </a:ext>
            </a:extLst>
          </p:cNvPr>
          <p:cNvSpPr txBox="1"/>
          <p:nvPr/>
        </p:nvSpPr>
        <p:spPr>
          <a:xfrm>
            <a:off x="8334375" y="2819579"/>
            <a:ext cx="3676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keittiössä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olohuoneessa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makuuhuoneessa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kylpyhuoneessa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vessassa</a:t>
            </a:r>
          </a:p>
        </p:txBody>
      </p:sp>
    </p:spTree>
    <p:extLst>
      <p:ext uri="{BB962C8B-B14F-4D97-AF65-F5344CB8AC3E}">
        <p14:creationId xmlns:p14="http://schemas.microsoft.com/office/powerpoint/2010/main" val="46973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DC1B-6859-45A5-A42D-3E8EA904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/>
          <a:lstStyle/>
          <a:p>
            <a:r>
              <a:rPr lang="fi-FI" dirty="0"/>
              <a:t>Lue teksti. Vastaa kysymyksiin.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8E3FC-E604-45CE-A449-9F42D3826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" y="1766854"/>
            <a:ext cx="6496050" cy="38118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573B7-6977-4EBD-AED0-3EE134EC6750}"/>
              </a:ext>
            </a:extLst>
          </p:cNvPr>
          <p:cNvSpPr txBox="1"/>
          <p:nvPr/>
        </p:nvSpPr>
        <p:spPr>
          <a:xfrm>
            <a:off x="7867650" y="1766854"/>
            <a:ext cx="41433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makuuhuoneessa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Millainen eteinen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Missä kengät ja vaatteet ovat?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värejä Aapon asunnossa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Mitä kylpyhuoneessa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Millaiset ikkunat asunnossa ovat?</a:t>
            </a:r>
          </a:p>
          <a:p>
            <a:endParaRPr lang="fi-FI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E543E5-A5A3-4ECD-8B09-F399C093C110}"/>
              </a:ext>
            </a:extLst>
          </p:cNvPr>
          <p:cNvCxnSpPr/>
          <p:nvPr/>
        </p:nvCxnSpPr>
        <p:spPr>
          <a:xfrm>
            <a:off x="7229475" y="1514475"/>
            <a:ext cx="85725" cy="4486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5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tkimus: Olohuone on elämän keskipiste – tällaisesta olohuoneesta Suomessa  unelmoidaan - Suomela - Jotta asuminen olisi mukavampaa">
            <a:extLst>
              <a:ext uri="{FF2B5EF4-FFF2-40B4-BE49-F238E27FC236}">
                <a16:creationId xmlns:a16="http://schemas.microsoft.com/office/drawing/2014/main" id="{B73EF3CD-CFA0-4805-B345-13B5AAEF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" y="313438"/>
            <a:ext cx="4681855" cy="31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moninen värimaailma olohuoneessa - Etuovi.com Ideat &amp; vinkit">
            <a:extLst>
              <a:ext uri="{FF2B5EF4-FFF2-40B4-BE49-F238E27FC236}">
                <a16:creationId xmlns:a16="http://schemas.microsoft.com/office/drawing/2014/main" id="{45B2BAFD-2835-4AEB-96AC-C1EEF403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53" y="155893"/>
            <a:ext cx="4753927" cy="31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andinaavinen sisustus olohuone - IKEA">
            <a:extLst>
              <a:ext uri="{FF2B5EF4-FFF2-40B4-BE49-F238E27FC236}">
                <a16:creationId xmlns:a16="http://schemas.microsoft.com/office/drawing/2014/main" id="{CA8B0566-EB94-4C62-9315-CD88065D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6" y="3737303"/>
            <a:ext cx="4681854" cy="29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lohuone – Wikipedia">
            <a:extLst>
              <a:ext uri="{FF2B5EF4-FFF2-40B4-BE49-F238E27FC236}">
                <a16:creationId xmlns:a16="http://schemas.microsoft.com/office/drawing/2014/main" id="{25591843-55BB-4FB1-9000-2CCDE608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89" y="3666183"/>
            <a:ext cx="4681854" cy="29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9E90E-1F25-4754-8AA4-29D0DA3C424E}"/>
              </a:ext>
            </a:extLst>
          </p:cNvPr>
          <p:cNvSpPr txBox="1"/>
          <p:nvPr/>
        </p:nvSpPr>
        <p:spPr>
          <a:xfrm>
            <a:off x="91440" y="599440"/>
            <a:ext cx="70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2A24-2873-42A8-A01F-2E08EB470811}"/>
              </a:ext>
            </a:extLst>
          </p:cNvPr>
          <p:cNvSpPr txBox="1"/>
          <p:nvPr/>
        </p:nvSpPr>
        <p:spPr>
          <a:xfrm>
            <a:off x="264160" y="4043680"/>
            <a:ext cx="52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A4CE0-DBA8-441D-ABCA-A2E81A6DF051}"/>
              </a:ext>
            </a:extLst>
          </p:cNvPr>
          <p:cNvSpPr txBox="1"/>
          <p:nvPr/>
        </p:nvSpPr>
        <p:spPr>
          <a:xfrm>
            <a:off x="6167120" y="599440"/>
            <a:ext cx="56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57644-D80A-4A3E-BBE3-813858ABCF21}"/>
              </a:ext>
            </a:extLst>
          </p:cNvPr>
          <p:cNvSpPr txBox="1"/>
          <p:nvPr/>
        </p:nvSpPr>
        <p:spPr>
          <a:xfrm>
            <a:off x="6167120" y="4236720"/>
            <a:ext cx="6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342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tkimus: Olohuone on elämän keskipiste – tällaisesta olohuoneesta Suomessa  unelmoidaan - Suomela - Jotta asuminen olisi mukavampaa">
            <a:extLst>
              <a:ext uri="{FF2B5EF4-FFF2-40B4-BE49-F238E27FC236}">
                <a16:creationId xmlns:a16="http://schemas.microsoft.com/office/drawing/2014/main" id="{88027008-A5CD-410C-BE99-3D6BE3E5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85" y="263737"/>
            <a:ext cx="6260417" cy="41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48E2F-7B2D-488A-984B-4A6D7FE79DC8}"/>
              </a:ext>
            </a:extLst>
          </p:cNvPr>
          <p:cNvSpPr txBox="1"/>
          <p:nvPr/>
        </p:nvSpPr>
        <p:spPr>
          <a:xfrm>
            <a:off x="6819900" y="263737"/>
            <a:ext cx="48336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Tämä on olohuone. Olohuone on kaunis ja valoisa. Olohuoneessa on sohva. Se ei ole harmaa. Sohvalla on tyynyjä. Olohuoneessa on vihreitä kasveja. </a:t>
            </a:r>
          </a:p>
          <a:p>
            <a:r>
              <a:rPr lang="fi-FI" sz="2400" dirty="0"/>
              <a:t>Olohuoneessa ei ole lamppua. </a:t>
            </a:r>
          </a:p>
          <a:p>
            <a:r>
              <a:rPr lang="fi-FI" sz="2400" dirty="0"/>
              <a:t>Olohuoneessa on iso ikkuna. </a:t>
            </a:r>
          </a:p>
          <a:p>
            <a:r>
              <a:rPr lang="fi-FI" sz="2400" dirty="0"/>
              <a:t>Olohuoneessa ei ole taulua.</a:t>
            </a:r>
          </a:p>
          <a:p>
            <a:r>
              <a:rPr lang="fi-FI" sz="2400" dirty="0"/>
              <a:t>Sohvan vieressä on mustavalkoinen matto.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5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C275-2CBF-4D1B-BE80-75D18C67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325"/>
          </a:xfrm>
        </p:spPr>
        <p:txBody>
          <a:bodyPr>
            <a:normAutofit/>
          </a:bodyPr>
          <a:lstStyle/>
          <a:p>
            <a:r>
              <a:rPr lang="fi-FI" dirty="0"/>
              <a:t>Vastaa vuorotellen.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0382-B58E-4D0D-BFED-EC945F1E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19325"/>
            <a:ext cx="6390216" cy="3822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Mikä on sinun lempi</a:t>
            </a:r>
            <a:r>
              <a:rPr lang="en-US" sz="3600" b="1" dirty="0"/>
              <a:t>väri</a:t>
            </a:r>
            <a:r>
              <a:rPr lang="en-US" sz="3600" dirty="0"/>
              <a:t>?</a:t>
            </a:r>
          </a:p>
          <a:p>
            <a:pPr>
              <a:buFontTx/>
              <a:buChar char="-"/>
            </a:pPr>
            <a:r>
              <a:rPr lang="en-US" sz="3600" dirty="0"/>
              <a:t>Minun lempiväri on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sininen</a:t>
            </a:r>
            <a:r>
              <a:rPr lang="en-US" sz="3600" dirty="0"/>
              <a:t>.</a:t>
            </a:r>
          </a:p>
          <a:p>
            <a:pPr>
              <a:buFontTx/>
              <a:buChar char="-"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 Mi</a:t>
            </a:r>
            <a:r>
              <a:rPr lang="en-US" sz="3600" b="1" u="sng" dirty="0"/>
              <a:t>stä</a:t>
            </a:r>
            <a:r>
              <a:rPr lang="en-US" sz="3600" dirty="0"/>
              <a:t> väristä et tykkää?</a:t>
            </a:r>
          </a:p>
          <a:p>
            <a:pPr marL="0" indent="0">
              <a:buNone/>
            </a:pPr>
            <a:r>
              <a:rPr lang="en-US" sz="3600" dirty="0"/>
              <a:t>En tykkää musta</a:t>
            </a:r>
            <a:r>
              <a:rPr lang="en-US" sz="3600" b="1" u="sng" dirty="0"/>
              <a:t>sta</a:t>
            </a:r>
            <a:r>
              <a:rPr lang="en-US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DFEF4-0CEA-42F3-B93D-0AF3A3823F65}"/>
              </a:ext>
            </a:extLst>
          </p:cNvPr>
          <p:cNvSpPr txBox="1"/>
          <p:nvPr/>
        </p:nvSpPr>
        <p:spPr>
          <a:xfrm>
            <a:off x="6667500" y="4130344"/>
            <a:ext cx="39052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SINISESTÄ</a:t>
            </a:r>
          </a:p>
          <a:p>
            <a:r>
              <a:rPr lang="fi-FI" sz="2800" b="1" dirty="0">
                <a:solidFill>
                  <a:srgbClr val="FF0000"/>
                </a:solidFill>
              </a:rPr>
              <a:t>PUNAISESTA</a:t>
            </a:r>
          </a:p>
          <a:p>
            <a:r>
              <a:rPr lang="fi-FI" sz="2800" b="1" dirty="0">
                <a:solidFill>
                  <a:srgbClr val="FFFF00"/>
                </a:solidFill>
                <a:highlight>
                  <a:srgbClr val="000000"/>
                </a:highlight>
              </a:rPr>
              <a:t>KELTAISESTA</a:t>
            </a:r>
          </a:p>
          <a:p>
            <a:r>
              <a:rPr lang="fi-FI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VALKOISESTA</a:t>
            </a:r>
          </a:p>
          <a:p>
            <a:r>
              <a:rPr lang="fi-FI" sz="2800" b="1" dirty="0">
                <a:solidFill>
                  <a:srgbClr val="FF99FF"/>
                </a:solidFill>
              </a:rPr>
              <a:t>VAALEANPUNAISESTA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43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497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Oppitunti 29.11.2021</vt:lpstr>
      <vt:lpstr>Missä? (-ssa/-ssä, -lla/-llä)</vt:lpstr>
      <vt:lpstr>PowerPoint Presentation</vt:lpstr>
      <vt:lpstr>Muodosta sanoista lauseet.</vt:lpstr>
      <vt:lpstr>Missä huoneessa seuraavat tavarat ovat? Pöytä on keittiössä.</vt:lpstr>
      <vt:lpstr>Lue teksti. Vastaa kysymyksiin.</vt:lpstr>
      <vt:lpstr>PowerPoint Presentation</vt:lpstr>
      <vt:lpstr>PowerPoint Presentation</vt:lpstr>
      <vt:lpstr>Vastaa vuorotellen.</vt:lpstr>
      <vt:lpstr>Minulla on… </vt:lpstr>
      <vt:lpstr>Tee negatiiviset lauseet.</vt:lpstr>
      <vt:lpstr>PARITEHTÄVÄ. Juttele kaverin kanssa sinun asunnosta. Kysy ja vastaa.</vt:lpstr>
      <vt:lpstr>Astevaihtelu nomineissa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Kirjoita sanat oikeassa muodossa.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29.11.2021</dc:title>
  <dc:creator>Kemppinen Julia</dc:creator>
  <cp:lastModifiedBy>Keränen Anja</cp:lastModifiedBy>
  <cp:revision>13</cp:revision>
  <dcterms:created xsi:type="dcterms:W3CDTF">2021-11-29T12:07:28Z</dcterms:created>
  <dcterms:modified xsi:type="dcterms:W3CDTF">2023-03-21T09:59:15Z</dcterms:modified>
</cp:coreProperties>
</file>