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2" r:id="rId7"/>
    <p:sldId id="285" r:id="rId8"/>
    <p:sldId id="261" r:id="rId9"/>
    <p:sldId id="286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6" r:id="rId18"/>
    <p:sldId id="272" r:id="rId19"/>
    <p:sldId id="274" r:id="rId20"/>
    <p:sldId id="275" r:id="rId21"/>
    <p:sldId id="288" r:id="rId22"/>
    <p:sldId id="290" r:id="rId23"/>
    <p:sldId id="289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4BE"/>
    <a:srgbClr val="FF5C00"/>
    <a:srgbClr val="FEA842"/>
    <a:srgbClr val="52A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22"/>
    <p:restoredTop sz="96132"/>
  </p:normalViewPr>
  <p:slideViewPr>
    <p:cSldViewPr snapToGrid="0">
      <p:cViewPr varScale="1">
        <p:scale>
          <a:sx n="118" d="100"/>
          <a:sy n="118" d="100"/>
        </p:scale>
        <p:origin x="23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1T08:53:44.62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0 580 15770,'14'0'0,"2"0"3788,4 0-3788,2 0 1518,6 0-1518,-5 0 815,6-5-815,-1 4 2684,2-4-2684,6 0 0,0-2 0,0-5 0,0-1 0,0 1 0,0 0 0,0 0 0,-6 5 0,-2-3 0,-6 8 0,0-7 0,0 7 0,0-3 0,-6 5 0,5 0 0,-10 0 0,10 0 0,-10 0 0,4 0 0,1 0 0,-5 0 0,4 0 0,0 0 0,-3 0 0,3 0 0,-5 0 0,0 0 0,0 0 0,0-4 0,0 3 0,-1-4 0,1 5 0,0 0 0,0 0 0,0 0 0,0 0 0,5 0 0,-3 0 0,3 0 0,-5 0 0,0 0 0,0 0 0,0 0 0,0 0 0,-1 0 0,1 0 0,-1 0 0,1 0 0,0 0 0,0 0 0,0 0 0,0 0 0,0 0 0,0-4 0,-1 3 0,7-9 0,0 9 0,1-4 0,4 0 0,-10 4 0,9-4 0,-8 1 0,8 2 0,-8-2 0,3 4 0,0 0 0,-4 0 0,10-5 0,-10 4 0,10-4 0,-10 5 0,4 0 0,1 0 0,-5-5 0,4 4 0,0-3 0,-3 4 0,3 0 0,14-5 0,-14 4 0,20-4 0,-24 5 0,10 0 0,-10 0 0,10 0 0,-10 0 0,10 0 0,-10 0 0,4 0 0,-5 0 0,0 0 0,0 0 0,0 0 0,0 0 0,0 0 0,-1 0 0,-7 0 0,-9 0 0,-23-12 0,-17 9 0,-16-21 0,4 5 0,0-2 0,-16-12 0,20 10 0,3 1 0,6-2 0,9 11 0,14 1 0,8 2 0,5 5 0,0-1 0,4-2 0,-2 2 0,7-3 0,-8 4 0,8-4 0,-8 3 0,8-3 0,-8 3 0,4-2 0,-5 2 0,1-3 0,-1 0 0,1-1 0,-1 1 0,5-1 0,-4 4 0,8-3 0,-8 8 0,8-8 0,1 8 0,5-3 0,5 4 0,0 0 0,4 4 0,-3 1 0,9 6 0,-9-1 0,9 1 0,3 0 0,1 5 0,10 2 0,-4 5 0,6 1 0,0 0 0,0 0 0,-6 0 0,-2-6 0,-11-3 0,-2-5 0,-5 0 0,0 0 0,0 0 0,-1-4 0,1-2 0,-1 0 0,1-3 0,-1 8 0,1-8 0,4 12 0,-3-6 0,13 16 0,-12-11 0,6 7 0,-8-9 0,0-1 0,-5 1 0,3-5 0,-2-1 0,3-4 0,1 5 0,5 0 0,-5 1 0,0 2 0,-2-3 0,-3 5 0,4-1 0,0-4 0,-4 3 0,4-7 0,-8 7 0,3-2 0,-4 8 0,-5 3 0,-2 11 0,-4-4 0,-5 4 0,3 0 0,-3-4 0,-1 4 0,5-6 0,-4-6 0,5 5 0,1-10 0,4 5 0,-3-7 0,4 1 0,-1 0 0,-3 0 0,8 0 0,-4 0 0,1-4 0,3 2 0,-8-6 0,8 6 0,-3-7 0,4 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1T09:27:27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1 288 24575,'19'0'0,"8"0"0,10 0 0,0 0 0,14 0 0,-13 0 0,5 0 0,-7 0 0,-6 0 0,5 0 0,-12 0 0,5 0 0,1 0 0,-6 0 0,5 0 0,-6 0 0,0 0 0,0 0 0,-5 0 0,3 0 0,-3 0 0,0 0 0,-2 0 0,-5 0 0,0 0 0,0 0 0,0 0 0,0 0 0,-1 0 0,1 0 0,0 0 0,0 0 0,0 0 0,0 0 0,0 0 0,0 0 0,0 0 0,0 0 0,5 0 0,2 0 0,5 0 0,6 0 0,-5 0 0,12 0 0,-12 0 0,12 0 0,-12 0 0,12 0 0,-12 0 0,6 0 0,-7 0 0,0 0 0,-1 0 0,8 0 0,-6 0 0,5 0 0,-6 0 0,0-9 0,0 6 0,0-7 0,0 10 0,16 0 0,-12 0 0,18 0 0,-20 0 0,4 0 0,-6 0 0,0 0 0,0 0 0,-5 5 0,3-4 0,-9 8 0,10-8 0,-10 8 0,10-8 0,-4 8 0,4-8 0,1 9 0,0-4 0,0 0 0,-5-1 0,4 0 0,-5-4 0,6 4 0,0 0 0,-5-4 0,3 4 0,-8-5 0,3 0 0,0 0 0,-4 0 0,5 0 0,-1 0 0,-4 0 0,4 0 0,1 0 0,0 0 0,1 4 0,3-2 0,-3 7 0,0-8 0,3 9 0,-8-9 0,3 4 0,-5-1 0,0-3 0,0 8 0,0-8 0,-1 4 0,1-5 0,-1 0 0,1 0 0,-1 0 0,1 0 0,5 0 0,-5 0 0,-4 0 0,-12-5 0,-11 4 0,-5-9 0,-6-2 0,-12-12 0,1-1 0,0 2 0,10 1 0,7 9 0,0-7 0,5 8 0,2-4 0,5 6 0,0 5 0,0-4 0,0 3 0,4-3 0,-2 3 0,7-2 0,-8 2 0,3-4 0,-4 0 0,0 1 0,0-2 0,0 1 0,0 0 0,0 0 0,0 0 0,0 5 0,5-4 0,-4 8 0,0-3 0,-1-1 0,-9-1 0,8-4 0,-10 4 0,5-8 0,-1 12 0,3-11 0,4 12 0,8-4 0,3 5 0,8 0 0,1 5 0,15 5 0,-6 2 0,13 4 0,-10-5 0,0 0 0,0 0 0,0 0 0,0 5 0,0-4 0,0 9 0,0-9 0,-1 8 0,-4-8 0,4 4 0,0 4 0,-4-7 0,3 6 0,-10-9 0,0-4 0,0 2 0,0-6 0,-5 6 0,4-7 0,-8 7 0,8-7 0,-8 7 0,7-6 0,-7 6 0,7-7 0,-7 8 0,8-8 0,-8 8 0,8-8 0,-4 8 0,1-3 0,3-1 0,-8 4 0,8-4 0,-4 1 0,1 3 0,3-8 0,-8 8 0,7-8 0,-6 7 0,6-7 0,-11 3 0,-3-4 0,-5 0 0,-3 5 0,-1 1 0,-1 4 0,-1 0 0,3 0 0,4-4 0,0 2 0,-1-2 0,2 4 0,-1-1 0,1 0 0,-1-3 0,5 2 0,-4-7 0,4 4 0,-1-1 0,-3-3 0,3 4 0,-4-1 0,0-3 0,0 3 0,0 1 0,1-4 0,3 8 0,-3-8 0,4 3 0,-1 1 0,-3-4 0,8 8 0,-8-8 0,3 3 0,1 1 0,-4-4 0,8 8 0,-8-8 0,3 7 0,-3-7 0,-1 3 0,5 1 0,-4-4 0,4 3 0,-1 1 0,-3-4 0,4 3 0,-5 1 0,0-4 0,0 7 0,0-7 0,5 8 0,-3-8 0,6 7 0,-6-7 0,2 3 0,1 0 0,1-3 0,4 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1T09:50:35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9 24575,'-10'0'0,"0"0"0,-1 0 0,1 0 0,-5 0 0,4 0 0,-4 0 0,5 0 0,-1 0 0,0 0 0,0 0 0,0 0 0,1 0 0,-1 0 0,6 5 0,0 1 0,0 4 0,4 0 0,-8-4 0,7 3 0,-7-3 0,3 5 0,0-1 0,-3-5 0,3 4 0,0-3 0,-3 4 0,8 0 0,-4 0 0,5 1 0,0-1 0,0 1 0,0 0 0,0-1 0,0 22 0,0-16 0,0 22 0,0-26 0,5 4 0,-4-5 0,4 6 0,-5-5 0,0 4 0,0-5 0,0 0 0,0 0 0,0-1 0,0 1 0,4-1 0,2 0 0,4 0 0,0 1 0,1-1 0,0 1 0,0-5 0,-1 4 0,7-4 0,-5 0 0,5 4 0,-7-8 0,1 2 0,0 1 0,0-4 0,-1 4 0,1 0 0,-1-4 0,1 4 0,-1-5 0,0 0 0,-4-9 0,-2-11 0,2-11 0,-5-1 0,5-6 0,-6 13 0,0-13 0,0 19 0,5-11 0,-3 18 0,3-5 0,-5 6 0,0 1 0,0-1 0,0 1 0,0-1 0,0 0 0,0 1 0,0-1 0,-5 0 0,-1 5 0,0-4 0,-3 9 0,8-8 0,-4 3 0,0 0 0,4-3 0,-9 3 0,9-4 0,-8 5 0,8-4 0,-9 8 0,4-4 0,-5 5 0,1 0 0,-1 0 0,1 0 0,0 0 0,0 0 0,4 5 0,-3 1 0,7 10 0,-8 2 0,9 0 0,-4 5 0,5-11 0,0 10 0,0-10 0,0 10 0,0-4 0,0 6 0,0 0 0,0 0 0,5-1 0,1 1 0,6-6 0,-1-1 0,0-7 0,-1 1 0,-4 0 0,-1 0 0,0-5 0,1-2 0,-1-8 0,0-2 0,-5-4 0,0-7 0,0 4 0,0-3 0,0 5 0,0-6 0,0 5 0,0-11 0,0 5 0,0-6 0,0 6 0,0-4 0,0 4 0,0 0 0,0-5 0,-5 11 0,-2-11 0,-4 11 0,0-5 0,5 6 0,-4 5 0,4-3 0,-5 7 0,5-7 0,-3 7 0,8 2 0,-4 18 0,5 1 0,0 19 0,0-13 0,0 6 0,0 14 0,0-22 0,5 14 0,1-26 0,5 0 0,-1-5 0,1-1 0,-1-5 0,1-5 0,-5-7 0,-1-13 0,-5-7 0,0-8 0,0 1 0,0 0 0,0 7 0,0-6 0,0 12 0,-5 2 0,-1 7 0,-5 6 0,0 0 0,0 5 0,0 1 0,1 5 0,-1 0 0,1 5 0,4 6 0,-4 7 0,9 6 0,-5-1 0,6 1 0,0-6 0,0 5 0,0-11 0,0 4 0,0-5 0,5 0 0,7-5 0,6-2 0,6-4 0,6 0 0,-4 0 0,4-5 0,-6-7 0,-6-1 0,4-9 0,-10 9 0,5-3 0,-6 10 0,-5-4 0,-2 4 0,-13 0 0,1 2 0,-13 4 0,3 0 0,0 0 0,1 0 0,0 0 0,5 0 0,-4 0 0,5 0 0,5 5 0,-3 1 0,7 5 0,-3-1 0,1 1 0,2 6 0,-2-5 0,4 10 0,0-10 0,0 5 0,0-7 0,0 1 0,0 0 0,0-1 0,-9-4 0,2-1 0,-8-5 0,4 0 0,1-5 0,-1 4 0,5 5 0,7 8 0,5 4 0,6 7 0,-1-11 0,5 9 0,-4-9 0,3-1 0,-9-11 0,3-6 0,-8-4 0,4-1 0,-5 0 0,0 0 0,0 0 0,0 0 0,-10 5 0,-3 1 0,-9 5 0,4 0 0,-5 0 0,5 0 0,0 0 0,1 0 0,6 0 0,1 0 0,8 0 0,4 5 0,14-4 0,-4 4 0,4-5 0,-5 0 0,0 0 0,-5 0 0,-1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1T09:50:42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39 24575,'-10'0'0,"-16"0"0,11 0 0,-21 0 0,23 0 0,-8 0 0,10 0 0,1 0 0,-1 0 0,-3 0 0,3 0 0,1 4 0,0-3 0,9 9 0,-9-9 0,9 8 0,-4-4 0,5 5 0,-4-4 0,2 3 0,-3-3 0,5 5 0,-4-5 0,2 3 0,-2-4 0,4 5 0,0 0 0,0 0 0,0 1 0,0-1 0,0 1 0,0 0 0,0-1 0,0 1 0,0 0 0,0-1 0,0 1 0,0 0 0,0 0 0,0-1 0,4 1 0,2 0 0,5 0 0,-5-1 0,4 1 0,-5 0 0,1 0 0,4-1 0,-4 1 0,4-5 0,-4 3 0,3-8 0,-3 4 0,-1 0 0,5-4 0,-5 4 0,6-5 0,0 0 0,-6 4 0,5-2 0,-4 2 0,4-4 0,1 0 0,-1 0 0,0 0 0,-5-5 0,0-1 0,-5-10 0,0 4 0,0-5 0,0 6 0,0 1 0,0-1 0,0 0 0,0 0 0,0 0 0,0 0 0,0-6 0,0 5 0,-5-5 0,-1 6 0,-11 0 0,5 0 0,-5-6 0,0 4 0,4-4 0,-9 11 0,9-4 0,-3 4 0,5 0 0,5-4 0,-4 9 0,4-4 0,-5 0 0,0 4 0,1-4 0,-1 5 0,1 0 0,-1 0 0,1 0 0,-1 0 0,0 0 0,1 0 0,-1 5 0,5 1 0,-10 0 0,9 3 0,-10-3 0,6 0 0,0 4 0,0-9 0,0 9 0,0-9 0,1 8 0,-1-7 0,5 7 0,1-3 0,5 4 0,0 0 0,0 1 0,0-1 0,0 1 0,0-1 0,0 1 0,0-1 0,0 0 0,5 1 0,1-6 0,5 5 0,0-9 0,-1 4 0,7 0 0,8-4 0,0 5 0,6-6 0,-1 0 0,-4 0 0,4 0 0,-6 0 0,0-6 0,-1-6 0,-5-1 0,-1 2 0,-6 1 0,-1 4 0,1 0 0,0 1 0,-5 0 0,-1-1 0,-5-4 0,0-1 0,0 0 0,0-5 0,0 3 0,-6-9 0,0 9 0,-6-9 0,1 4 0,4 0 0,-3 1 0,4 6 0,0 0 0,-4 0 0,4 0 0,-5 1 0,0 4 0,1-4 0,-1 9 0,0-4 0,0 1 0,0 2 0,0-2 0,-5 4 0,3 0 0,-3 0 0,5 0 0,0 0 0,0 0 0,0 0 0,1 0 0,-1 4 0,5 2 0,2 4 0,-1 1 0,4 6 0,-4-5 0,5 4 0,0-5 0,0 6 0,0-5 0,0 10 0,10-4 0,4 0 0,16 6 0,2-10 0,1 4 0,-3 0 0,-6-5 0,0 4 0,-6-5 0,-2-6 0,-5-1 0,0-5 0,-1 0 0,0 0 0,0 0 0,-4-5 0,-2-1 0,-4-10 0,0 3 0,0-3 0,0-1 0,0 5 0,0-11 0,0 5 0,0 0 0,0 1 0,0 1 0,0 3 0,0-3 0,-5 10 0,-1-4 0,-10 9 0,-2-9 0,-13 8 0,-1-3 0,-8 5 0,1 0 0,7 0 0,-6 0 0,6 0 0,-1 0 0,8 5 0,3 1 0,10 5 0,-5 0 0,11 0 0,-4 0 0,9-1 0,-4 1 0,5 6 0,0 1 0,0 5 0,0 1 0,0 0 0,0 0 0,5-6 0,1-2 0,5-5 0,5 0 0,-4 0 0,11-5 0,1-1 0,2-5 0,11 0 0,-5 0 0,7 0 0,1-11 0,-8-3 0,-2-6 0,-12 4 0,5 4 0,-11 5 0,4-3 0,-10 5 0,-1-6 0,-5 1 0,0-1 0,0-3 0,0 3 0,-5 1 0,4 6 0,-4 4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1T09:50:35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9 24575,'-10'0'0,"0"0"0,-1 0 0,1 0 0,-5 0 0,4 0 0,-4 0 0,5 0 0,-1 0 0,0 0 0,0 0 0,0 0 0,1 0 0,-1 0 0,6 5 0,0 1 0,0 4 0,4 0 0,-8-4 0,7 3 0,-7-3 0,3 5 0,0-1 0,-3-5 0,3 4 0,0-3 0,-3 4 0,8 0 0,-4 0 0,5 1 0,0-1 0,0 1 0,0 0 0,0-1 0,0 22 0,0-16 0,0 22 0,0-26 0,5 4 0,-4-5 0,4 6 0,-5-5 0,0 4 0,0-5 0,0 0 0,0 0 0,0-1 0,0 1 0,4-1 0,2 0 0,4 0 0,0 1 0,1-1 0,0 1 0,0-5 0,-1 4 0,7-4 0,-5 0 0,5 4 0,-7-8 0,1 2 0,0 1 0,0-4 0,-1 4 0,1 0 0,-1-4 0,1 4 0,-1-5 0,0 0 0,-4-9 0,-2-11 0,2-11 0,-5-1 0,5-6 0,-6 13 0,0-13 0,0 19 0,5-11 0,-3 18 0,3-5 0,-5 6 0,0 1 0,0-1 0,0 1 0,0-1 0,0 0 0,0 1 0,0-1 0,-5 0 0,-1 5 0,0-4 0,-3 9 0,8-8 0,-4 3 0,0 0 0,4-3 0,-9 3 0,9-4 0,-8 5 0,8-4 0,-9 8 0,4-4 0,-5 5 0,1 0 0,-1 0 0,1 0 0,0 0 0,0 0 0,4 5 0,-3 1 0,7 10 0,-8 2 0,9 0 0,-4 5 0,5-11 0,0 10 0,0-10 0,0 10 0,0-4 0,0 6 0,0 0 0,0 0 0,5-1 0,1 1 0,6-6 0,-1-1 0,0-7 0,-1 1 0,-4 0 0,-1 0 0,0-5 0,1-2 0,-1-8 0,0-2 0,-5-4 0,0-7 0,0 4 0,0-3 0,0 5 0,0-6 0,0 5 0,0-11 0,0 5 0,0-6 0,0 6 0,0-4 0,0 4 0,0 0 0,0-5 0,-5 11 0,-2-11 0,-4 11 0,0-5 0,5 6 0,-4 5 0,4-3 0,-5 7 0,5-7 0,-3 7 0,8 2 0,-4 18 0,5 1 0,0 19 0,0-13 0,0 6 0,0 14 0,0-22 0,5 14 0,1-26 0,5 0 0,-1-5 0,1-1 0,-1-5 0,1-5 0,-5-7 0,-1-13 0,-5-7 0,0-8 0,0 1 0,0 0 0,0 7 0,0-6 0,0 12 0,-5 2 0,-1 7 0,-5 6 0,0 0 0,0 5 0,0 1 0,1 5 0,-1 0 0,1 5 0,4 6 0,-4 7 0,9 6 0,-5-1 0,6 1 0,0-6 0,0 5 0,0-11 0,0 4 0,0-5 0,5 0 0,7-5 0,6-2 0,6-4 0,6 0 0,-4 0 0,4-5 0,-6-7 0,-6-1 0,4-9 0,-10 9 0,5-3 0,-6 10 0,-5-4 0,-2 4 0,-13 0 0,1 2 0,-13 4 0,3 0 0,0 0 0,1 0 0,0 0 0,5 0 0,-4 0 0,5 0 0,5 5 0,-3 1 0,7 5 0,-3-1 0,1 1 0,2 6 0,-2-5 0,4 10 0,0-10 0,0 5 0,0-7 0,0 1 0,0 0 0,0-1 0,-9-4 0,2-1 0,-8-5 0,4 0 0,1-5 0,-1 4 0,5 5 0,7 8 0,5 4 0,6 7 0,-1-11 0,5 9 0,-4-9 0,3-1 0,-9-11 0,3-6 0,-8-4 0,4-1 0,-5 0 0,0 0 0,0 0 0,0 0 0,-10 5 0,-3 1 0,-9 5 0,4 0 0,-5 0 0,5 0 0,0 0 0,1 0 0,6 0 0,1 0 0,8 0 0,4 5 0,14-4 0,-4 4 0,4-5 0,-5 0 0,0 0 0,-5 0 0,-1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1T09:50:42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39 24575,'-10'0'0,"-16"0"0,11 0 0,-21 0 0,23 0 0,-8 0 0,10 0 0,1 0 0,-1 0 0,-3 0 0,3 0 0,1 4 0,0-3 0,9 9 0,-9-9 0,9 8 0,-4-4 0,5 5 0,-4-4 0,2 3 0,-3-3 0,5 5 0,-4-5 0,2 3 0,-2-4 0,4 5 0,0 0 0,0 0 0,0 1 0,0-1 0,0 1 0,0 0 0,0-1 0,0 1 0,0 0 0,0-1 0,0 1 0,0 0 0,0 0 0,0-1 0,4 1 0,2 0 0,5 0 0,-5-1 0,4 1 0,-5 0 0,1 0 0,4-1 0,-4 1 0,4-5 0,-4 3 0,3-8 0,-3 4 0,-1 0 0,5-4 0,-5 4 0,6-5 0,0 0 0,-6 4 0,5-2 0,-4 2 0,4-4 0,1 0 0,-1 0 0,0 0 0,-5-5 0,0-1 0,-5-10 0,0 4 0,0-5 0,0 6 0,0 1 0,0-1 0,0 0 0,0 0 0,0 0 0,0 0 0,0-6 0,0 5 0,-5-5 0,-1 6 0,-11 0 0,5 0 0,-5-6 0,0 4 0,4-4 0,-9 11 0,9-4 0,-3 4 0,5 0 0,5-4 0,-4 9 0,4-4 0,-5 0 0,0 4 0,1-4 0,-1 5 0,1 0 0,-1 0 0,1 0 0,-1 0 0,0 0 0,1 0 0,-1 5 0,5 1 0,-10 0 0,9 3 0,-10-3 0,6 0 0,0 4 0,0-9 0,0 9 0,0-9 0,1 8 0,-1-7 0,5 7 0,1-3 0,5 4 0,0 0 0,0 1 0,0-1 0,0 1 0,0-1 0,0 1 0,0-1 0,0 0 0,5 1 0,1-6 0,5 5 0,0-9 0,-1 4 0,7 0 0,8-4 0,0 5 0,6-6 0,-1 0 0,-4 0 0,4 0 0,-6 0 0,0-6 0,-1-6 0,-5-1 0,-1 2 0,-6 1 0,-1 4 0,1 0 0,0 1 0,-5 0 0,-1-1 0,-5-4 0,0-1 0,0 0 0,0-5 0,0 3 0,-6-9 0,0 9 0,-6-9 0,1 4 0,4 0 0,-3 1 0,4 6 0,0 0 0,-4 0 0,4 0 0,-5 1 0,0 4 0,1-4 0,-1 9 0,0-4 0,0 1 0,0 2 0,0-2 0,-5 4 0,3 0 0,-3 0 0,5 0 0,0 0 0,0 0 0,0 0 0,1 0 0,-1 4 0,5 2 0,2 4 0,-1 1 0,4 6 0,-4-5 0,5 4 0,0-5 0,0 6 0,0-5 0,0 10 0,10-4 0,4 0 0,16 6 0,2-10 0,1 4 0,-3 0 0,-6-5 0,0 4 0,-6-5 0,-2-6 0,-5-1 0,0-5 0,-1 0 0,0 0 0,0 0 0,-4-5 0,-2-1 0,-4-10 0,0 3 0,0-3 0,0-1 0,0 5 0,0-11 0,0 5 0,0 0 0,0 1 0,0 1 0,0 3 0,0-3 0,-5 10 0,-1-4 0,-10 9 0,-2-9 0,-13 8 0,-1-3 0,-8 5 0,1 0 0,7 0 0,-6 0 0,6 0 0,-1 0 0,8 5 0,3 1 0,10 5 0,-5 0 0,11 0 0,-4 0 0,9-1 0,-4 1 0,5 6 0,0 1 0,0 5 0,0 1 0,0 0 0,0 0 0,5-6 0,1-2 0,5-5 0,5 0 0,-4 0 0,11-5 0,1-1 0,2-5 0,11 0 0,-5 0 0,7 0 0,1-11 0,-8-3 0,-2-6 0,-12 4 0,5 4 0,-11 5 0,4-3 0,-10 5 0,-1-6 0,-5 1 0,0-1 0,0-3 0,0 3 0,-5 1 0,4 6 0,-4 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1T08:53:50.09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1882 317 24575,'-15'0'0,"-14"0"0,-3 0 0,-12 0 0,8 0 0,-7 0 0,-11 0 0,7 0 0,-21 0 0,28 0 0,-19 0 0,21 0 0,-5 0 0,6 0 0,8 0 0,-6 0 0,5 0 0,0 0 0,2 0 0,-1-6 0,6 5 0,-6-5 0,7 1 0,-6 4 0,9-4 0,-8 5 0,11 0 0,-1 0 0,-4 0 0,10 0 0,-5 0 0,1 0 0,4 0 0,-5 0 0,1 0 0,3 0 0,-8 0 0,3 0 0,0 0 0,-4 0 0,4 0 0,-5 0 0,0 0 0,0 0 0,5 5 0,-3-4 0,8 3 0,-8 1 0,8-4 0,-13 9 0,12-4 0,-12 0 0,14-2 0,-10-4 0,4 5 0,0-4 0,-3 4 0,3-5 0,-5 0 0,0 0 0,0 0 0,0 0 0,-7 0 0,5 0 0,1 0 0,3 0 0,3 0 0,0 0 0,-4 0 0,10 0 0,-4 0 0,4 0 0,1 0 0,0 0 0,0 0 0,5-4 0,-4 2 0,3-2 0,5 4 0,2 0 0,8-5 0,7-5 0,20-27 0,-3 9 0,10-14 0,-20 19 0,-2 1 0,-9 5 0,3 2 0,-5 5 0,0 0 0,0 0 0,0 4 0,-5-3 0,4 4 0,-3-6 0,-1 1 0,4 5 0,-8-4 0,8 8 0,-4-8 0,4 8 0,1-3 0,-1 4 0,-4-5 0,3 4 0,-2-3 0,4-1 0,0 4 0,-5-8 0,4 8 0,-4-3 0,5-1 0,0 4 0,-5 1 0,-5 5 0,-6 10 0,-5 1 0,-5 6 0,-1 0 0,-15 10 0,8-8 0,-18 18 0,17-23 0,-2 12 0,12-19 0,4 3 0,1-5 0,0 0 0,0 0 0,4 0 0,-3-1 0,4-3 0,-4-2 0,-1-4 0,-8 0 0,6 5 0,-6-4 0,8 3 0,-1-4 0,1 0 0,0 5 0,1-4 0,-5 7 0,8-2 0,-7 3 0,-2 6 0,2-4 0,-6-1 0,9-1 0,0-4 0,8 1 0,3-2 0,8-4 0,1 0 0,0 0 0,0 4 0,-1-3 0,-3 8 0,3-8 0,-4 8 0,5-3 0,0 4 0,5 0 0,2 1 0,5 0 0,0-1 0,0 1 0,0 0 0,6 1 0,-5 4 0,6-3 0,-7 7 0,-1-8 0,1 4 0,0-5 0,-5 0 0,3 0 0,-8-1 0,3 0 0,0 0 0,-4-4 0,5 3 0,-1-8 0,-4 8 0,5-3 0,-1-1 0,-4 4 0,4-8 0,-5 8 0,0-4 0,0 1 0,0-2 0,-4 1 0,2-4 0,-7 7 0,8-7 0,-8 8 0,8-8 0,-3 3 0,4-4 0,0 4 0,-1-3 0,1 8 0,12-2 0,-4-2 0,10 5 0,1-8 0,-6 7 0,0-3 0,-2 0 0,-10-2 0,4 1 0,-5-4 0,-4 3 0,-2-4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4T02:53:15.124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765 1 24575,'-15'3'0,"-3"2"0,-8 12 0,9 2 0,-12 4 0,18 0 0,-6-1 0,7-4 0,1 4 0,1-4 0,3 4 0,-4-4 0,4 0 0,-3-2 0,7-3 0,-7 5 0,7-1 0,-6 0 0,2 0 0,0 6 0,-3-5 0,3 4 0,-3-4 0,-1 4 0,0-4 0,-4 4 0,3-4 0,1 4 0,2-4 0,2 4 0,-4-4 0,0-1 0,4 0 0,-2-4 0,6 3 0,-2-7 0,3 3 0,0 0 0,0-3 0,0 3 0,0 0 0,0 1 0,0 4 0,0 1 0,3-1 0,-2 0 0,7 5 0,-7-3 0,7 3 0,-7-9 0,3 3 0,-4-7 0,0 3 0,0 0 0,0-3 0,0 7 0,0-7 0,0 7 0,0-3 0,0 4 0,0 8 0,0-10 0,0 9 0,0-11 0,0 4 0,0 1 0,0-1 0,0 0 0,0 0 0,0 1 0,0-1 0,-4 0 0,3 0 0,-2-4 0,-1 4 0,3-9 0,-7 9 0,3-9 0,1 4 0,-3-4 0,2 0 0,-3 0 0,-4 0 0,3-4 0,-7 4 0,3-3 0,-5 0 0,1 2 0,0-2 0,-1 0 0,1 3 0,0-4 0,-1 5 0,1 0 0,-1-5 0,5 4 0,-3-4 0,3 1 0,-5 2 0,5-6 0,1 7 0,4-7 0,0 2 0,0-3 0,4 4 0,-3-4 0,3 4 0,-4-4 0,0 0 0,0 0 0,0 0 0,1 0 0,-1 0 0,0 0 0,0 0 0,0 0 0,4 3 0,0 1 0,4 3 0,0 1 0,0 11 0,5 0 0,3 7 0,7 1 0,2-9 0,2 9 0,-1-3 0,2 10 0,-1-4 0,-4 4 0,3-6 0,-7 0 0,2 1 0,-3-1 0,-1 1 0,0-6 0,1 4 0,-2-8 0,2 8 0,-5-9 0,-1 4 0,0-4 0,-3 4 0,2-4 0,1 4 0,-3 1 0,3 0 0,-4 5 0,0 1 0,0-1 0,0 0 0,0 1 0,0-6 0,0 4 0,0-3 0,0 4 0,0 0 0,0-4 0,0 3 0,0-4 0,0 6 0,0-6 0,0 4 0,0-8 0,0 15 0,0-13 0,0 9 0,0-13 0,0 0 0,0 5 0,0-3 0,4 8 0,1-9 0,5 10 0,-2-10 0,2 9 0,-2-8 0,2 8 0,-2-9 0,5 4 0,-3-4 0,2-1 0,-3 0 0,-1 0 0,1-4 0,-1 4 0,0-9 0,-3 4 0,2-4 0,-3 0 0,0 0 0,3 0 0,-2-1 0,2 1 0,5 0 0,-3 0 0,8 1 0,-4-1 0,9 1 0,-4 0 0,9 0 0,-3 0 0,4 1 0,-4-5 0,8 4 0,-7-4 0,9 1 0,-10 2 0,3-3 0,-9 0 0,4 3 0,-4-7 0,-5 6 0,-1-6 0,-4 2 0,-1-3 0,1 0 0,-4 4 0,2-3 0,-1 6 0,2-3 0,1 0 0,4 4 0,1-4 0,0 5 0,-1-1 0,-4-4 0,0 3 0,-1-6 0,1 2 0,0-3 0,-4 0 0,-1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4T02:53:19.001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6025 1 24575,'-48'0'0,"-5"0"0,-19 11 0,-8 3-1239,-10 11 1239,-3 7 0,23-11 0,-12 2 0,5 1 0,-2 4 0,-4 3 0,5-4 0,-11 3 0,-1 1 0,10-4-1518,-15 5 0,5-1 1518,12-3 0,-2 1 0,5-4 0,1-4 0,4-3-5,3 0 0,3 0 5,-32 2 0,2-1 0,19-7-355,-7 1 355,2-1 0,8-5 0,7-2 502,-23-5-502,26 0 0,-19 0 0,25 5 0,7-4 0,-5 9 0,4-4 2539,1 0-2539,-5 4 1151,11-4-1151,-12 5 448,12-5-448,-4 3 0,-1-7 0,5 2 0,-11 1 0,4-4 0,-6 9 0,-15-9 0,18 4 0,-24 1 0,19-5 0,-7 9 0,-5-9 0,12 4 0,-5 0 0,7-3 0,7 7 0,-5-8 0,11 4 0,-5-5 0,0 5 0,5-4 0,-11 4 0,5-5 0,-15 0 0,7 0 0,-6 0 0,7 0 0,-7 0 0,5 0 0,-12 0 0,12 0 0,-5 0 0,0 0 0,5 0 0,-5 0 0,7 0 0,7 0 0,1 0 0,7-5 0,5 0 0,2-5 0,6 0 0,-1-3 0,6 2 0,0-2 0,6 4 0,0 1 0,-1-1 0,1 4 0,0-3 0,-1 3 0,5-3 0,-3 3 0,7 2 0,-8 3 0,4 0 0,0 0 0,-3 0 0,3 0 0,-5 0 0,5 0 0,-3 0 0,3 0 0,-1 0 0,-2 0 0,7 0 0,-3 0 0,4 0 0,0 0 0,0 0 0,1 0 0,-1-4 0,0 3 0,0-2 0,0 3 0,0 0 0,1 0 0,-1 0 0,0 0 0,0 0 0,0 0 0,0 0 0,0 0 0,-4-4 0,3 3 0,-7-7 0,7 7 0,-3-6 0,4 6 0,0-3 0,4 1 0,-3 2 0,3-6 0,-4 3 0,4 3 0,1 2 0,7 11 0,0 1 0,1 9 0,12 38 0,-9-17 0,7 30 0,-6-32 0,-3 0 0,-1-6 0,4 0 0,-4-12 0,0-5 0,-1-6 0,-1-4 0,-2 0 0,6-1 0,-3 1 0,4 0 0,-4-7 0,-1-7 0,-3-6 0,0-11 0,-4-24 0,-2 7 0,0-20 0,-3 19 0,3-1 0,1 7 0,-4 0 0,-1-1 0,4 11 0,-6-5 0,8 17 0,-1 1 0,-3-1 0,8 4 0,-8-3 0,4 4 0,-1-4 0,-2 3 0,6-3 0,-6 4 0,6 0 0,-6 4 0,7-3 0,-1 6 0,5-2 0,3 3 0,1 0 0,-1 0 0,1 0 0,0 0 0,9 0 0,2 0 0,10 0 0,5 0 0,8-10 0,-5-1 0,15-16 0,-13 0 0,9-1 0,-5 1 0,-8 7 0,-1 1 0,-10 4 0,-2 2 0,-5 4 0,-4 4 0,-1 1 0,-4 1 0,0 2 0,0-2 0,-1 3 0,1 0 0,-4 0 0,-1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4T02:54:31.44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726 22 10358,'-4'-12'0,"-8"2"5062,1 10-5062,-6 5 2473,6 1-2473,-5 5 1431,4-1-1431,-9 6 5251,9-4-5251,-9 8 0,10-8 0,-5 3 0,5-5 0,1-4 0,-1 4 0,0-4 0,5 4 0,-3 1 0,3-1 0,-5 1 0,5 5 0,-3-4 0,2 10 0,1-4 0,-4-1 0,9 5 0,-9-10 0,9 4 0,-4-5 0,5 5 0,-4-4 0,2 10 0,-2-10 0,4 10 0,0-4 0,0 5 0,0 1 0,0-1 0,-6 7 0,4-5 0,-3 5 0,5-7 0,0 1 0,-6 6 0,4-5 0,-3 5 0,5-7 0,-6 1 0,5-7 0,-4 0 0,5-1 0,0-4 0,0 4 0,0-5 0,0-1 0,0 6 0,0-4 0,-5 5 0,4-7 0,-4 6 0,5-4 0,0 15 0,-5-14 0,4 8 0,-4-5 0,1-4 0,2 5 0,-7-7 0,3 1 0,-5-1 0,0 1 0,0 5 0,0-4 0,-6 5 0,5-6 0,-10 0 0,4 0 0,1-4 0,-6 3 0,6-3 0,-7-1 0,6 4 0,-4-9 0,4 9 0,1-9 0,-6 5 0,11-2 0,-4-2 0,6 2 0,4 0 0,2 2 0,9 4 0,6 17 0,2-7 0,3 14 0,-3-4 0,-2-5 0,2 12 0,-1-12 0,1 11 0,-1-4 0,-5 7 0,4-1 0,-9 0 0,4 1 0,-6-1 0,5 1 0,-3-1 0,3-6 0,-5-2 0,0-7 0,0 1 0,0-1 0,6 0 0,-5 1 0,4-7 0,-5 12 0,5-10 0,-4 11 0,5-6 0,-6 6 0,0-5 0,5 5 0,-4-7 0,4 1 0,-5-1 0,0 0 0,0 1 0,0-1 0,0 11 0,0-14 0,0 12 0,0-20 0,0 10 0,0-10 0,0 10 0,0-10 0,0 10 0,5-10 0,-4 10 0,9-4 0,-9 5 0,10 0 0,-5-5 0,5 4 0,-5-4 0,5 5 0,-5 1 0,5-7 0,1 5 0,-1-4 0,6 0 0,-4 4 0,4-4 0,0 6 0,-4-1 0,9-5 0,-9 4 0,9-4 0,-9 6 0,9-1 0,-9 0 0,9 1 0,-9-1 0,9 1 0,-9-1 0,9-5 0,-9 4 0,9-9 0,-4 9 0,6-9 0,-1 4 0,7-5 0,-5 0 0,12 6 0,-12-4 0,12 4 0,-2-1 0,-8-4 0,5 4 0,-20-7 0,5 1 0,-7-5 0,1 4 0,-1-9 0,-4 8 0,3-8 0,-4 4 0,1-1 0,3-3 0,-3 8 0,4-7 0,1 2 0,-1 0 0,0-2 0,1 2 0,-1-4 0,-4 5 0,-2-4 0,-4 3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4T02:54:37.84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12619 4390 8191,'19'-38'0,"-2"3"5063,-23 22-5063,-58 2 0,-31 11 613,17 0 0,-6 0-613,3 0 0,-2 0 0,-6 0 0,1 0 0,6 0 0,-1 0 79,17 0 0,-2 0 0,-1 0-79,3 0 0,0 0 0,-2 0 903,-11 0 1,-2 0 0,-1 0-904,1 0 0,0 0 0,1 0 0,4 0 0,1 0 0,-1 0 0,1 0 0,0 0 0,2 0-773,-25 0 0,2 0 773,-1 5 0,3-1 0,10-3 0,3 0 126,0 4 0,1-1-126,5-3 0,1-2 0,0 1 0,0 0 0,-2 0 0,3 0 642,15 0 1,0 0-643,-7 1 0,1-2 0,13-2 0,1-2 0,-5 1 0,-1-1 0,1 1 0,1-1 0,-43-10 0,9 13 0,3-12 0,18 13 2340,-7-6-2340,16 7 0,-7 0 0,9 0 2053,0 0-2053,0 0 1587,0 0-1587,0 0 0,-8 0 0,6 0 0,-7 0 0,0 0 0,7 0 0,-16 0 0,7-7 0,0-1 0,-6-14 0,15 6 907,-7-5-907,9 1 269,0-2-269,0 0 0,0 2 0,0 0 0,-9-3 0,7 1 0,-15-7 0,6-1 0,13 5 0,-2-2 0,-28-22-370,29 20 0,1-1 370,-22-15 0,7-7 0,-5 4 0,12-4-241,-6 7 241,8-7 0,-1 4 0,0-4 0,1 7 0,7 1 0,-3 6 0,12-2 0,-2 11 0,6-4 0,1 8 731,0-1-731,1 6 250,-1-5-250,1 11 0,6-9 0,-5 3 0,12 1 0,-12-5 0,12 11 0,-12-12 0,5 12 0,0-6 0,-5 7 0,12-6 0,-12 4 0,5-3 0,-6-2 0,-1 5 0,0-5 0,1 0 0,-1-1 0,1 0 0,-1-4 0,1 9 0,-1-9 0,0 10 0,1-11 0,6 11 0,-5-4 0,5 5 0,-6 0 0,6-4 0,-5 3 0,5-4 0,-7-1 0,1 5 0,-1-10 0,1 4 0,-20-25 0,15 15 0,-14-15 0,17 12 0,1 6 0,5-5 0,-2 6 0,9-4 0,-10 2 0,11-2 0,-11 4 0,12 8 0,-12-6 0,5 4 0,0-5 0,2 1 0,0 5 0,5-3 0,-6 8 0,8-3 0,-1 5 0,-6-6 0,5 5 0,-5-5 0,6 6 0,-6-1 0,5 1 0,-5 0 0,6 0 0,1 0 0,-1 1 0,1 4 0,5-3 0,-4 9 0,9-9 0,-3 9 0,5-4 0,1 5 0,-1 0 0,9 0 0,-1 4 0,-6-2 0,-19 2 0,-24-11 0,-25-16 0,-11-11 0,41 11 0,-3-3 0,-7-4 0,-4-3 0,1 3-1681,-11-2 0,1 1 1681,-17-16 0,0 1 0,21 19 0,4 1-122,9-3 1,1-1 121,-4 4 0,0-1 0,-1-3 0,2 0 0,-33-11 0,3-4 0,9 13 0,7-12 0,4 13 0,14-3 0,-3 6 0,14 2 0,-14-2 0,13 2 0,-13-2 0,13 2 3314,-13-2-3314,6 1 291,0 0-291,2 1 0,-1-1 0,7 1 0,-7-1 0,9 1 0,-1 1 0,7 0 0,-4 5 0,10-2 0,-4 8 0,7-8 0,-1 9 0,1-4 0,5 5 0,-4 1 0,4-6 0,-6 4 0,6-4 0,-4 6 0,10 0 0,-10-1 0,4 1 0,0-1 0,-4 6 0,10-4 0,-4 4 0,5-4 0,0 4 0,1-4 0,-1 5 0,0-6 0,1 1 0,0-1 0,0 6 0,4-4 0,-3 8 0,3-9 0,-4 9 0,4-9 0,-4 9 0,4-8 0,-5 7 0,1-2 0,4-1 0,-4 4 0,9 0 0,-4 19 0,5 15 0,0 49 0,0-9 0,0 19 0,0-19 0,0-15 0,0 15 0,0-14 0,0 5 0,0-16 0,0-2 0,0-7 0,0-8 0,0-6 0,0-9 0,0-5 0,0-1 0,0-8 0,0-14 0,0-13 0,0-12 0,0-26 0,0 18 0,0-26 0,0 30 0,0 2 0,0 2 0,0 17 0,0-8 0,0 15 0,0-9 0,0 10 0,0-4 0,0 5 0,0 1 0,0 0 0,0 0 0,0 0 0,0-6 0,0 5 0,0-5 0,0 5 0,0 1 0,0-1 0,0 0 0,0 1 0,0-1 0,0 1 0,0 0 0,0 0 0,0 0 0,0-1 0,0 1 0,0-1 0,5 0 0,-4 1 0,4-1 0,-5 1 0,0 0 0,0-6 0,0 4 0,0-10 0,0 10 0,0-4 0,0 5 0,0 0 0,0 1 0,0-1 0,4 5 0,2 2 0,20-6 0,-6 7 0,38-7 0,-23 4 0,29 4 0,-24-3 0,6-1 0,0 5 0,-5-5 0,5 6 0,-8-6 0,1 5 0,-1-5 0,-6 1 0,-2 3 0,-7-3 0,-5 5 0,4 0 0,-10-5 0,4 4 0,-5-4 0,-1 5 0,1 0 0,-1 0 0,1 0 0,-1 0 0,1 0 0,0 0 0,-1 0 0,1 0 0,-1 0 0,1 0 0,-1 0 0,1 0 0,-1 0 0,1 0 0,-5-4 0,2 3 0,8-3 0,-8 4 0,7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1T09:23:35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0 492 24575,'36'0'0,"16"0"0,-5-6 0,22-8 0,-7-2 0,19-5 0,1 13 0,9 1 0,-8-5 0,-3 8 0,-9-8 0,-8 12 0,6 0 0,-22 0 0,12-6 0,-21 4 0,5-4 0,-13 6 0,4-5 0,-10 4 0,4-5 0,-6 6 0,-5 0 0,-2 0 0,0 0 0,-4-4 0,5 3 0,-6-4 0,-1 5 0,1 0 0,0 0 0,0 0 0,-1 0 0,1 0 0,0 0 0,0 0 0,-1 0 0,1 0 0,0 0 0,0 0 0,6 0 0,-5 0 0,9 0 0,-3 0 0,0 0 0,3 0 0,-3 0 0,11 0 0,-4 0 0,4 0 0,-6 0 0,0 0 0,0 0 0,0 0 0,-6 0 0,5-5 0,-10 4 0,4-4 0,-5 5 0,0-4 0,0 2 0,0-2 0,0 4 0,0 0 0,0-4 0,-1 3 0,1-3 0,-1 4 0,1-5 0,-1 4 0,1-4 0,0 5 0,0 0 0,0 0 0,0 0 0,0 0 0,0 0 0,0 0 0,-1 0 0,1 0 0,-13 0 0,-11 0 0,-21 0 0,-19-12 0,-9 2 0,0-10 0,9 3 0,-1 0 0,-10-7 0,10 4 0,0-2-6784,-25-25 6784,27 21 0,-3-17 0,41 31 0,4-4 0,1 7 0,5-1 0,-3 5 6784,10 1-6784,0 4 0,7 0 0,6 5 0,8 1 0,1 5 0,26 12 0,-16-9 0,18 9 0,-22-7 0,5-3 0,-6 4 0,8-5 0,-1 0 0,0 0 0,-6 0 0,4-1 0,-10 1 0,10-1 0,-10 1 0,4-1 0,-6 0 0,0 0 0,-6-1 0,0 1 0,-7-1 0,1-5 0,0 0 0,-4-1 0,3-3 0,-4 4 0,4-5 0,1 4 0,0-3 0,0 8 0,0-8 0,-5 7 0,0-3 0,-5 5 0,0-1 0,0 0 0,0 0 0,0 1 0,0-1 0,0 1 0,0 0 0,0 0 0,0 5 0,-5 2 0,3-1 0,-7 5 0,2-5 0,-9 6 0,4 0 0,-4 0 0,4 6 0,-4-4 0,4 4 0,-4-6 0,4 0 0,1 0 0,0 0 0,0-5 0,5-2 0,-3-5 0,8 0 0,-3 0 0,0-5 0,3 0 0,-4-5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1T09:23:38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296 797 15063,'6'-9'0,"-2"-1"4019,-4 0-4019,0-3 1644,0-17-1644,0 0 889,0-21-889,0 6 2960,0 0-2960,0 1 0,0 1 0,0-11 0,0 7 0,0-12 0,0 21 0,0-6 0,0 8 0,0 6 0,0 2 0,0 11 0,0 1 0,0 6 0,0 0 0,0 0 0,0 1 0,0-1 0,0 1 0,0 0 0,0-1 0,0 0 0,0 0 0,0 9 0,-5 2 0,-1 14 0,-14 12 0,-5-2 0,-3 2 0,-1-5 0,7-5 0,0 0 0,0 4 0,0-9 0,5 3 0,-4 1 0,10-5 0,-5 4 0,6-5 0,0 0 0,5 0 0,0 0 0,1-4 0,3 2 0,-4-15 0,5-1 0,5-12 0,1-2 0,5 0 0,4-5 0,-2 4 0,11-8 0,-6 13 0,9-3 0,-11 10 0,5 0 0,-10 6 0,10-5 0,-10 9 0,4-4 0,-5 5 0,0 0 0,0 0 0,0 0 0,0-4 0,-1 3 0,0-4 0,-3 1 0,2 3 0,-3-3 0,5 4 0,-1 0 0,0 0 0,0 0 0,1 0 0,4 9 0,2-2 0,11 8 0,3 2 0,6 2 0,8 6 0,3 7 0,14-3 0,-3 12 0,5-4 0,-15-3 0,-3-7 0,-15-5 0,-2-10 0,-6 4 0,-5-5 0,-2-5 0,-9-2 0,-2-4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1T09:23:43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1 271 24575,'35'0'0,"33"17"0,-9-6 0,13 13 0,-21-11 0,-7-7 0,33 12 0,-9-15 0,26 9 0,-31-12 0,-13 0 0,1 0 0,28 0 0,-26 0 0,-1 0 0,28 0 0,0 0 0,-6 0 0,6 0 0,-18 0 0,-8 0 0,-11 0 0,-7 0 0,-11 0 0,2 0 0,-16 0 0,4 0 0,-5 0 0,0 0 0,0 0 0,-1 0 0,0 0 0,1 0 0,-1 0 0,7 0 0,0-5 0,13 4 0,8-4 0,1 5 0,5 0 0,-7 0 0,-6 0 0,-2 0 0,-6 0 0,-5 0 0,-2 0 0,-5 0 0,-5 4 0,0 1 0,-5 4 0,-9-4 0,2-1 0,-13-4 0,3 0 0,-5 0 0,-6 0 0,-2 0 0,-14 0 0,6-6 0,-12-7 0,4-7 0,-8-13 0,8 6 0,-7-7 0,15 10 0,-5-1 0,7 1 0,-1-1 0,1 6 0,0-3 0,6 4 0,-5-6 0,12 6 0,0 2 0,2 5 0,9 1 0,-3 4 0,9-3 0,-3 7 0,12-2 0,-2 4 0,14 0 0,-4 0 0,4 4 0,-5-3 0,0 4 0,-5-1 0,3-3 0,-2 8 0,3-3 0,7 4 0,7 1 0,6 1 0,15 6 0,1 2 0,7 6 0,1 0 0,-8-1 0,6-5 0,-13 3 0,5-9 0,-13 3 0,4-5 0,-10 4 0,4-3 0,-6 2 0,-5-4 0,3 0 0,-9-1 0,5 0 0,-6-4 0,-1 3 0,1-8 0,0 3 0,-4 0 0,-2 1 0,0 0 0,-3 4 0,8-4 0,-3 5 0,3 0 0,1 0 0,0-1 0,-5 1 0,4-4 0,-8 3 0,8-8 0,-8 7 0,8-7 0,-4 7 0,5-6 0,5 7 0,8-3 0,0 5 0,5 1 0,-6-1 0,0 0 0,-5-5 0,-2-1 0,-5-1 0,0-3 0,-13 4 0,-4-5 0,-14 0 0,-1 0 0,5 0 0,2 0 0,5 0 0,0 0 0,0 0 0,0 0 0,1 0 0,-1-5 0,0 4 0,0-8 0,-5 8 0,3-8 0,-3 3 0,5 1 0,0-4 0,0 8 0,0-8 0,0 8 0,0-8 0,0 4 0,5-4 0,1-1 0,4 13 0,-10 5 0,2 19 0,-18 21 0,-7 5 0,-3 10-204,1-2 0,-1-2 204,-7-2 0,-6-7 0,0-8 0,-7-2 0,3-17 0,5 8 0,5-17 408,7 3-408,6-10 0,1-2 0,12-5 0,2 0 0,5 0 0,5 0 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DC6D1-9B2C-C744-BA90-26E51AEAB74D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3F7D4-58D1-A64D-BE87-8B034CEDC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40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A5EA7-7B83-5865-F8C3-7992B5503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D07905-F73C-5296-6E3A-55633255F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9D00D-00E7-B0C6-44A7-9E5695E93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75D8-A37E-2F82-06F2-2D569629A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DA644-FE3F-3815-54EF-A1C985094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7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DC5DF-5B2A-ADD2-97DC-7788FEA20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C87CA1-23E3-6151-E1CF-7309D00AF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C28D6-81CE-300F-61B4-062E39FA0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F3EAC-150F-09FA-6CFF-CD007D65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11187-F9FB-AC81-D928-23CDCDCDB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6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2ABCD9-ED6A-7BBE-68E7-D63FE0CAA3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CDE76-E074-8DC8-BE4B-467627BCD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DF8C3-B2DA-6E58-2148-7EE9F7C7E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9CD69-C708-3C91-DF8A-484F8C928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C4421-73ED-4840-95F5-6BF2D0DB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E0548-4F23-2175-3AF3-2BF5EAB01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0EB5E-332B-F460-3C26-64B534F48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1ADE-BAF4-C359-E254-E9A395960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FAF62-750C-2873-3F81-577FDC0D3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7CE16-D102-5435-4BEA-C3129502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5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2454-8359-C7AA-B8AD-39B2EA01A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A0825-D674-B95D-787E-2CCDBC4C7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A6D6F-1620-A01D-B312-13705E4F9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0E6DC-C2C7-27F6-7A15-6DC05F816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C6253-B00E-01DE-E122-EB577686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0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75C29-D769-6F43-9317-62CC8298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0B4EC-7BCF-C25A-41F8-9B5440688E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FF4B9-0E80-224B-36F9-0EE694348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9B4DE-7CF0-4795-3BDD-DCB781C62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1D869-A2AE-F42E-6785-25FD443F2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B30FD-B78B-3391-8A5A-5074C78B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9BA0-4E49-8C0C-61DE-BB7473C45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6C273-FD69-CA94-6FE0-0F1862B1F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BDDA2-C461-2BF9-7422-C7FE9CB4D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D2FC14-3512-FB1A-B3CC-E5ADFF2B05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4DC722-7EC9-5B80-9250-7EBDED74A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0A8DBA-CB41-D705-1BA9-2AB1D424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814C56-A597-A774-8CDF-F93BB05E7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503C23-9041-71A0-065B-559C103C7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7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607BD-D3A3-BD3A-7245-E3386B72F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3C60F2-9FC1-FAA4-8F15-67379C41E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D5E87C-F223-47FF-478C-51EA21822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78819-943E-F7EE-E9EE-F527A0D54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5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9AFB17-BBB9-F0B6-7C9C-BE401234B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7A3D04-5736-1212-B408-287ECAD9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B8C6B-4AA4-18BC-ADB7-70406E4DA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4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D2C0C-3A4A-36EB-3BE4-E41FE422A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A9638-3E5E-B80F-1348-F83E0E844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2ADD8-9A3D-BB13-8CC7-AD085F440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B9556-720B-ACA4-F7FB-C9538EC9F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B815F-8B38-8793-52BC-EB088C92C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BC71E3-1AFF-77B8-2BED-7EBF42635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3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43B70-D39E-3543-362E-B5F3567E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2451A4-F26B-F8BC-C5BF-7E11B523FF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9B29E7-AEE1-7583-AB6B-A4F1579205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89BD2C-90BD-879B-8A4A-AF53FC4E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20BD0-CD40-55FC-2BD7-1BA552BF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879AC-C9F9-4D6B-6B95-60CA8E865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2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8828F9-E8AC-8640-7386-5548EA463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69EEF-F8B1-5147-1AFE-2D6DB6610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C7C9A-D8D2-1E2F-6E4A-5BBBD1A75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D0C36E-A6DE-3243-B863-71B83B52A8A8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1E8E7-A4AF-0EC5-CC90-B1FA4A5AF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91A0A-3B2D-9C43-4774-02565ACA0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B55527-6265-754B-AF0C-101ECAC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8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5.xml"/><Relationship Id="rId5" Type="http://schemas.openxmlformats.org/officeDocument/2006/relationships/image" Target="../media/image4.png"/><Relationship Id="rId4" Type="http://schemas.openxmlformats.org/officeDocument/2006/relationships/customXml" Target="../ink/ink4.xml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5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9.xml"/><Relationship Id="rId5" Type="http://schemas.openxmlformats.org/officeDocument/2006/relationships/image" Target="../media/image40.png"/><Relationship Id="rId4" Type="http://schemas.openxmlformats.org/officeDocument/2006/relationships/customXml" Target="../ink/ink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customXml" Target="../ink/ink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customXml" Target="../ink/ink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D6F55-50F2-3CA6-F153-0AFD980829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Aggregate Demand and Aggregate Supply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9F4DC0-7950-EB0E-5F6F-587E53C064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Maybe the Phillips Curve:</a:t>
            </a:r>
          </a:p>
          <a:p>
            <a:r>
              <a:rPr lang="en-US" sz="3200" dirty="0"/>
              <a:t>Inflation and Unemployment</a:t>
            </a:r>
          </a:p>
        </p:txBody>
      </p:sp>
    </p:spTree>
    <p:extLst>
      <p:ext uri="{BB962C8B-B14F-4D97-AF65-F5344CB8AC3E}">
        <p14:creationId xmlns:p14="http://schemas.microsoft.com/office/powerpoint/2010/main" val="3850121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23558-6E5F-80C6-7939-DBECD18685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57DB5-FACB-011F-BB66-9F333A1B3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B4BE"/>
                </a:solidFill>
              </a:rPr>
              <a:t>P ↓, NX ↑, E ↑, Y ↑</a:t>
            </a:r>
            <a:br>
              <a:rPr lang="en-US" sz="3600" dirty="0">
                <a:solidFill>
                  <a:srgbClr val="00B4BE"/>
                </a:solidFill>
              </a:rPr>
            </a:br>
            <a:endParaRPr lang="en-US" sz="3600" dirty="0">
              <a:solidFill>
                <a:srgbClr val="00B4BE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5F5CB-834D-3D32-6625-C5DB13136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8626" y="987425"/>
            <a:ext cx="5246761" cy="487362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 lower domestic price level increases net exports</a:t>
            </a:r>
          </a:p>
          <a:p>
            <a:r>
              <a:rPr lang="en-US" dirty="0"/>
              <a:t>So expenditure shifts up</a:t>
            </a:r>
          </a:p>
          <a:p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P ↓, NX ↑, E ↑, Y ↑</a:t>
            </a:r>
            <a:br>
              <a:rPr lang="en-US" sz="3600" dirty="0">
                <a:solidFill>
                  <a:schemeClr val="accent6">
                    <a:lumMod val="75000"/>
                  </a:schemeClr>
                </a:solidFill>
              </a:rPr>
            </a:b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4CBB5-BC1D-4508-CDB6-BF54F1597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997036"/>
          </a:xfrm>
        </p:spPr>
        <p:txBody>
          <a:bodyPr/>
          <a:lstStyle/>
          <a:p>
            <a:r>
              <a:rPr lang="en-US" dirty="0"/>
              <a:t> Y and Exp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2F5250C-7DA2-2779-422F-902599BE0D4E}"/>
              </a:ext>
            </a:extLst>
          </p:cNvPr>
          <p:cNvCxnSpPr/>
          <p:nvPr/>
        </p:nvCxnSpPr>
        <p:spPr>
          <a:xfrm>
            <a:off x="1274618" y="2396836"/>
            <a:ext cx="0" cy="320040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6AFA60-1A67-7532-9DDE-0767BDFE9668}"/>
              </a:ext>
            </a:extLst>
          </p:cNvPr>
          <p:cNvCxnSpPr/>
          <p:nvPr/>
        </p:nvCxnSpPr>
        <p:spPr>
          <a:xfrm>
            <a:off x="1246909" y="5624945"/>
            <a:ext cx="314498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139966-19B4-1915-AFCB-3B9FF277C9D4}"/>
              </a:ext>
            </a:extLst>
          </p:cNvPr>
          <p:cNvCxnSpPr/>
          <p:nvPr/>
        </p:nvCxnSpPr>
        <p:spPr>
          <a:xfrm flipV="1">
            <a:off x="1274618" y="2507673"/>
            <a:ext cx="2867891" cy="30895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B5F86-311B-E336-DC09-90CB5BD2B654}"/>
              </a:ext>
            </a:extLst>
          </p:cNvPr>
          <p:cNvCxnSpPr>
            <a:cxnSpLocks/>
            <a:endCxn id="17" idx="1"/>
          </p:cNvCxnSpPr>
          <p:nvPr/>
        </p:nvCxnSpPr>
        <p:spPr>
          <a:xfrm flipV="1">
            <a:off x="1274618" y="3303353"/>
            <a:ext cx="2858051" cy="147646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6909F9-C8E2-C07B-1CFF-8CB9705BA9E6}"/>
              </a:ext>
            </a:extLst>
          </p:cNvPr>
          <p:cNvCxnSpPr>
            <a:cxnSpLocks/>
          </p:cNvCxnSpPr>
          <p:nvPr/>
        </p:nvCxnSpPr>
        <p:spPr>
          <a:xfrm flipV="1">
            <a:off x="1274618" y="2873829"/>
            <a:ext cx="2840182" cy="16764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2182038-1D62-9683-00C3-1F7A8D992A4B}"/>
              </a:ext>
            </a:extLst>
          </p:cNvPr>
          <p:cNvSpPr txBox="1"/>
          <p:nvPr/>
        </p:nvSpPr>
        <p:spPr>
          <a:xfrm>
            <a:off x="2604660" y="5749636"/>
            <a:ext cx="2008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Y’          Y                  Y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6336DB-8C65-AA46-1B49-17FE9C8381CD}"/>
              </a:ext>
            </a:extLst>
          </p:cNvPr>
          <p:cNvSpPr txBox="1"/>
          <p:nvPr/>
        </p:nvSpPr>
        <p:spPr>
          <a:xfrm>
            <a:off x="4132669" y="2703188"/>
            <a:ext cx="375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E’</a:t>
            </a:r>
          </a:p>
          <a:p>
            <a:endParaRPr lang="en-US" dirty="0"/>
          </a:p>
          <a:p>
            <a:r>
              <a:rPr lang="en-US" dirty="0"/>
              <a:t>E</a:t>
            </a:r>
          </a:p>
          <a:p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166FD3-AC0C-9C75-FF92-08C5F5903D32}"/>
              </a:ext>
            </a:extLst>
          </p:cNvPr>
          <p:cNvCxnSpPr/>
          <p:nvPr/>
        </p:nvCxnSpPr>
        <p:spPr>
          <a:xfrm>
            <a:off x="2805906" y="3997036"/>
            <a:ext cx="0" cy="1655619"/>
          </a:xfrm>
          <a:prstGeom prst="line">
            <a:avLst/>
          </a:prstGeom>
          <a:ln w="31750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977894D-83AF-7AC1-BC88-AAE07FC66C0F}"/>
              </a:ext>
            </a:extLst>
          </p:cNvPr>
          <p:cNvCxnSpPr/>
          <p:nvPr/>
        </p:nvCxnSpPr>
        <p:spPr>
          <a:xfrm>
            <a:off x="3408218" y="3303352"/>
            <a:ext cx="0" cy="2321593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034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F398BF7-2209-DB26-272E-71D71672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have two reasons that real expenditure reacts to changing P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F91CE7-9442-3BA3-DFBE-A782D61F6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plot a new function, Aggregate Demand, from this analysis</a:t>
            </a:r>
          </a:p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 ↑, C↓, E ↓, Y ↓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and </a:t>
            </a:r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 ↑, NX↓, E ↓, Y ↓</a:t>
            </a:r>
          </a:p>
          <a:p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/>
              <a:t>…w</a:t>
            </a:r>
            <a:r>
              <a:rPr lang="en-US" sz="2800" dirty="0"/>
              <a:t>ith a negative relationship between P and Y</a:t>
            </a:r>
            <a:b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169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AA6AC-4C27-33DF-985E-E0E95259E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AD curve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015CA20-11AA-A1E9-7AAE-C06D5AE9D643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9B4C6E2-6023-67F8-75B1-BD8A723ADDFC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4C9C77-B3AC-EB1D-0DDC-886A5E654AD6}"/>
              </a:ext>
            </a:extLst>
          </p:cNvPr>
          <p:cNvCxnSpPr>
            <a:cxnSpLocks/>
          </p:cNvCxnSpPr>
          <p:nvPr/>
        </p:nvCxnSpPr>
        <p:spPr>
          <a:xfrm>
            <a:off x="3830783" y="1994043"/>
            <a:ext cx="2015835" cy="336297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FCAB183-1E00-6AFC-6719-42ED2B0C1E78}"/>
              </a:ext>
            </a:extLst>
          </p:cNvPr>
          <p:cNvSpPr txBox="1"/>
          <p:nvPr/>
        </p:nvSpPr>
        <p:spPr>
          <a:xfrm>
            <a:off x="1496933" y="1850396"/>
            <a:ext cx="9691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400" dirty="0"/>
              <a:t>(price</a:t>
            </a:r>
          </a:p>
          <a:p>
            <a:r>
              <a:rPr lang="en-US" sz="2400" dirty="0"/>
              <a:t>Level)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AB7F7B-5B97-834F-E702-4FE4759C7BB0}"/>
              </a:ext>
            </a:extLst>
          </p:cNvPr>
          <p:cNvSpPr txBox="1"/>
          <p:nvPr/>
        </p:nvSpPr>
        <p:spPr>
          <a:xfrm>
            <a:off x="7398327" y="5611091"/>
            <a:ext cx="12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72D744-DCC0-AC34-D969-221D4BCEF2F5}"/>
              </a:ext>
            </a:extLst>
          </p:cNvPr>
          <p:cNvSpPr txBox="1"/>
          <p:nvPr/>
        </p:nvSpPr>
        <p:spPr>
          <a:xfrm>
            <a:off x="6096000" y="5126182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CA797E-055C-112F-B483-4D09B89E3C9A}"/>
              </a:ext>
            </a:extLst>
          </p:cNvPr>
          <p:cNvSpPr txBox="1"/>
          <p:nvPr/>
        </p:nvSpPr>
        <p:spPr>
          <a:xfrm>
            <a:off x="7689274" y="2272145"/>
            <a:ext cx="40732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Based on the Keynesian cross equilibrium,</a:t>
            </a:r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which we’re shocking with changes in the price level, previously held constant!</a:t>
            </a:r>
          </a:p>
          <a:p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Drawn pretty steep to show weak responsiveness to P</a:t>
            </a:r>
          </a:p>
        </p:txBody>
      </p:sp>
    </p:spTree>
    <p:extLst>
      <p:ext uri="{BB962C8B-B14F-4D97-AF65-F5344CB8AC3E}">
        <p14:creationId xmlns:p14="http://schemas.microsoft.com/office/powerpoint/2010/main" val="1169401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31769-156B-9259-DD35-B17E3B2B1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C4631-831E-25BA-BB5A-7C1687B49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shifts AD?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D11928-D9ED-BFA8-8852-A7D6F4BC7F7A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4D7E5A3-4012-B371-5824-2728865A6F91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DB2F966-7666-6E4E-207F-CB7EF193FC4E}"/>
              </a:ext>
            </a:extLst>
          </p:cNvPr>
          <p:cNvCxnSpPr>
            <a:cxnSpLocks/>
          </p:cNvCxnSpPr>
          <p:nvPr/>
        </p:nvCxnSpPr>
        <p:spPr>
          <a:xfrm>
            <a:off x="3830783" y="1994043"/>
            <a:ext cx="2015835" cy="336297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B0599A3-0BA2-100E-9418-F743F26DB948}"/>
              </a:ext>
            </a:extLst>
          </p:cNvPr>
          <p:cNvSpPr txBox="1"/>
          <p:nvPr/>
        </p:nvSpPr>
        <p:spPr>
          <a:xfrm>
            <a:off x="1496933" y="1850396"/>
            <a:ext cx="9691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400" dirty="0"/>
              <a:t>(price</a:t>
            </a:r>
          </a:p>
          <a:p>
            <a:r>
              <a:rPr lang="en-US" sz="2400" dirty="0"/>
              <a:t>Level)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C2F3FD-03E7-5C12-7517-AA8C563AF6FF}"/>
              </a:ext>
            </a:extLst>
          </p:cNvPr>
          <p:cNvSpPr txBox="1"/>
          <p:nvPr/>
        </p:nvSpPr>
        <p:spPr>
          <a:xfrm>
            <a:off x="7398327" y="5611091"/>
            <a:ext cx="12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C69026-33CB-0962-7631-22810502F83A}"/>
              </a:ext>
            </a:extLst>
          </p:cNvPr>
          <p:cNvSpPr txBox="1"/>
          <p:nvPr/>
        </p:nvSpPr>
        <p:spPr>
          <a:xfrm>
            <a:off x="6096000" y="5126182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06BB1E-AAAF-B8F1-2B03-1073B271A8DD}"/>
              </a:ext>
            </a:extLst>
          </p:cNvPr>
          <p:cNvSpPr txBox="1"/>
          <p:nvPr/>
        </p:nvSpPr>
        <p:spPr>
          <a:xfrm>
            <a:off x="7784523" y="1191107"/>
            <a:ext cx="407323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4BE"/>
                </a:solidFill>
              </a:rPr>
              <a:t>The same things that shift the Expenditure function.</a:t>
            </a:r>
          </a:p>
          <a:p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800" dirty="0">
                <a:solidFill>
                  <a:schemeClr val="accent6"/>
                </a:solidFill>
              </a:rPr>
              <a:t>Changes in C/S, I, NX, fiscal policy, monetary policy</a:t>
            </a:r>
          </a:p>
          <a:p>
            <a:endParaRPr lang="en-US" sz="2800" dirty="0">
              <a:solidFill>
                <a:schemeClr val="accent6"/>
              </a:solidFill>
            </a:endParaRPr>
          </a:p>
          <a:p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AD is higher or lower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at each P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6B7FBE9-8ECB-1C4F-13A7-05A7B66DB8FE}"/>
              </a:ext>
            </a:extLst>
          </p:cNvPr>
          <p:cNvCxnSpPr/>
          <p:nvPr/>
        </p:nvCxnSpPr>
        <p:spPr>
          <a:xfrm>
            <a:off x="4516582" y="1884941"/>
            <a:ext cx="1676400" cy="2784041"/>
          </a:xfrm>
          <a:prstGeom prst="line">
            <a:avLst/>
          </a:prstGeom>
          <a:ln w="28575">
            <a:solidFill>
              <a:srgbClr val="00B4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EEF740C-EB80-1D86-C8C6-DC5AFB3C6382}"/>
              </a:ext>
            </a:extLst>
          </p:cNvPr>
          <p:cNvCxnSpPr/>
          <p:nvPr/>
        </p:nvCxnSpPr>
        <p:spPr>
          <a:xfrm>
            <a:off x="3269673" y="2016414"/>
            <a:ext cx="1569027" cy="3340600"/>
          </a:xfrm>
          <a:prstGeom prst="line">
            <a:avLst/>
          </a:prstGeom>
          <a:ln w="28575">
            <a:solidFill>
              <a:srgbClr val="00B4B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4D1E9F1-09E7-98B2-4E4C-C9B7ED749177}"/>
                  </a:ext>
                </a:extLst>
              </p14:cNvPr>
              <p14:cNvContentPartPr/>
              <p14:nvPr/>
            </p14:nvContentPartPr>
            <p14:xfrm>
              <a:off x="4651887" y="3013396"/>
              <a:ext cx="621360" cy="3088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4D1E9F1-09E7-98B2-4E4C-C9B7ED74917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42887" y="3004756"/>
                <a:ext cx="639000" cy="32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9F95FF4D-4FF5-EF94-E9EF-1F864BB771D8}"/>
                  </a:ext>
                </a:extLst>
              </p14:cNvPr>
              <p14:cNvContentPartPr/>
              <p14:nvPr/>
            </p14:nvContentPartPr>
            <p14:xfrm>
              <a:off x="4155087" y="3730516"/>
              <a:ext cx="677880" cy="3034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9F95FF4D-4FF5-EF94-E9EF-1F864BB771D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46087" y="3721876"/>
                <a:ext cx="695520" cy="3211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4F6AD01A-4C5C-D76B-DEA7-F8823EC3E7A2}"/>
              </a:ext>
            </a:extLst>
          </p:cNvPr>
          <p:cNvSpPr txBox="1"/>
          <p:nvPr/>
        </p:nvSpPr>
        <p:spPr>
          <a:xfrm>
            <a:off x="5177640" y="1690688"/>
            <a:ext cx="2260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Expansionary money policy, export boom, tax cut, I increases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894D02-A131-3AE9-1D9C-6BA2C2284B8B}"/>
              </a:ext>
            </a:extLst>
          </p:cNvPr>
          <p:cNvSpPr txBox="1"/>
          <p:nvPr/>
        </p:nvSpPr>
        <p:spPr>
          <a:xfrm>
            <a:off x="2878739" y="3686715"/>
            <a:ext cx="10534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 shifts down, AD shifts left</a:t>
            </a:r>
          </a:p>
        </p:txBody>
      </p:sp>
    </p:spTree>
    <p:extLst>
      <p:ext uri="{BB962C8B-B14F-4D97-AF65-F5344CB8AC3E}">
        <p14:creationId xmlns:p14="http://schemas.microsoft.com/office/powerpoint/2010/main" val="1895950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9B668-8E8C-E3D7-84DE-297748BBD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for Aggregate Supply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05A1D-FDBE-8AA4-D7FA-91E3F3495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is about firms’ choices, not buyers’ choices</a:t>
            </a:r>
          </a:p>
          <a:p>
            <a:r>
              <a:rPr lang="en-US" sz="3200" dirty="0"/>
              <a:t>How much GDP (Y) do firms want to produce at various price levels?</a:t>
            </a:r>
          </a:p>
          <a:p>
            <a:r>
              <a:rPr lang="en-US" sz="3200" dirty="0"/>
              <a:t>There are different explanations for the upward-sloping AS curve</a:t>
            </a:r>
          </a:p>
          <a:p>
            <a:r>
              <a:rPr lang="en-US" sz="3200" dirty="0"/>
              <a:t>Because, again, higher prices means higher input P too</a:t>
            </a:r>
          </a:p>
        </p:txBody>
      </p:sp>
    </p:spTree>
    <p:extLst>
      <p:ext uri="{BB962C8B-B14F-4D97-AF65-F5344CB8AC3E}">
        <p14:creationId xmlns:p14="http://schemas.microsoft.com/office/powerpoint/2010/main" val="117225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142ED-057C-C1AB-8FD7-914964450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EA842"/>
                </a:solidFill>
              </a:rPr>
              <a:t>1. Sticky wages</a:t>
            </a:r>
            <a:r>
              <a:rPr lang="en-US" dirty="0"/>
              <a:t>	      </a:t>
            </a:r>
            <a:r>
              <a:rPr lang="en-US" dirty="0">
                <a:solidFill>
                  <a:srgbClr val="FF5C00"/>
                </a:solidFill>
              </a:rPr>
              <a:t>2. Resource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312C7-FAE1-4D4F-C72F-DD88C3513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EA842"/>
                </a:solidFill>
              </a:rPr>
              <a:t>Sticky wages: we assume wages adjust slowly compared to other prices</a:t>
            </a:r>
          </a:p>
          <a:p>
            <a:r>
              <a:rPr lang="en-US" sz="3600" dirty="0">
                <a:solidFill>
                  <a:srgbClr val="FEA842"/>
                </a:solidFill>
              </a:rPr>
              <a:t>That means if P rises, with wages lagging behind, that firms get a profit boost and want to raise Y*</a:t>
            </a:r>
          </a:p>
          <a:p>
            <a:r>
              <a:rPr lang="en-US" sz="3600" dirty="0">
                <a:solidFill>
                  <a:srgbClr val="FF5C00"/>
                </a:solidFill>
              </a:rPr>
              <a:t>Resource constraints: As firms increase production, they encounter shortages of some inputs. Some costs rise a lot. A higher price level (selling price) makes the production worthwhile.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0257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53F2C8-2B4A-1293-CFAB-EEA1064B6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22C4A-D362-FFC4-20F4-FD05B51A6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AS curve (short run)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723D89C-0005-0180-2E19-097284166828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4540325-5134-0A65-47A0-6EE2B6539B33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A949A8-D7E9-CDF4-3801-F26BCA19B8F1}"/>
              </a:ext>
            </a:extLst>
          </p:cNvPr>
          <p:cNvCxnSpPr>
            <a:cxnSpLocks/>
          </p:cNvCxnSpPr>
          <p:nvPr/>
        </p:nvCxnSpPr>
        <p:spPr>
          <a:xfrm flipV="1">
            <a:off x="3020291" y="1981200"/>
            <a:ext cx="3075709" cy="3144982"/>
          </a:xfrm>
          <a:prstGeom prst="line">
            <a:avLst/>
          </a:prstGeom>
          <a:ln w="28575">
            <a:solidFill>
              <a:srgbClr val="FF5C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58CBC4C-D98D-0F0F-DE6A-0FDB01B14496}"/>
              </a:ext>
            </a:extLst>
          </p:cNvPr>
          <p:cNvSpPr txBox="1"/>
          <p:nvPr/>
        </p:nvSpPr>
        <p:spPr>
          <a:xfrm>
            <a:off x="1496933" y="1850396"/>
            <a:ext cx="9691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400" dirty="0"/>
              <a:t>(price</a:t>
            </a:r>
          </a:p>
          <a:p>
            <a:r>
              <a:rPr lang="en-US" sz="2400" dirty="0"/>
              <a:t>Level)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F8DD60-9516-9A92-22E0-CD451F4D65CE}"/>
              </a:ext>
            </a:extLst>
          </p:cNvPr>
          <p:cNvSpPr txBox="1"/>
          <p:nvPr/>
        </p:nvSpPr>
        <p:spPr>
          <a:xfrm>
            <a:off x="7398327" y="5611091"/>
            <a:ext cx="12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970D16-92B8-CA26-2F49-5A4FE1C29208}"/>
              </a:ext>
            </a:extLst>
          </p:cNvPr>
          <p:cNvSpPr txBox="1"/>
          <p:nvPr/>
        </p:nvSpPr>
        <p:spPr>
          <a:xfrm>
            <a:off x="6100488" y="1981200"/>
            <a:ext cx="540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8BA196-81B1-4C58-5E19-2F9EDC35A259}"/>
              </a:ext>
            </a:extLst>
          </p:cNvPr>
          <p:cNvSpPr txBox="1"/>
          <p:nvPr/>
        </p:nvSpPr>
        <p:spPr>
          <a:xfrm>
            <a:off x="7620002" y="1481065"/>
            <a:ext cx="35051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5C00"/>
                </a:solidFill>
              </a:rPr>
              <a:t>Higher price level, firms produce more GDP</a:t>
            </a:r>
          </a:p>
        </p:txBody>
      </p:sp>
    </p:spTree>
    <p:extLst>
      <p:ext uri="{BB962C8B-B14F-4D97-AF65-F5344CB8AC3E}">
        <p14:creationId xmlns:p14="http://schemas.microsoft.com/office/powerpoint/2010/main" val="3466082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C5300-112D-676A-84BF-E3A55199C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13CE-77D6-C1BD-6A2E-0C94E4C09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AS curve: shifts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FFD85EA-81AA-DF79-7E8B-394DB34D43AF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0192B95-D55D-1186-A304-17E89C84AD56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9E443D8-0B59-B2A7-E499-A83ABFC7CD98}"/>
              </a:ext>
            </a:extLst>
          </p:cNvPr>
          <p:cNvCxnSpPr>
            <a:cxnSpLocks/>
          </p:cNvCxnSpPr>
          <p:nvPr/>
        </p:nvCxnSpPr>
        <p:spPr>
          <a:xfrm flipV="1">
            <a:off x="3020291" y="1981200"/>
            <a:ext cx="3075709" cy="3144982"/>
          </a:xfrm>
          <a:prstGeom prst="line">
            <a:avLst/>
          </a:prstGeom>
          <a:ln w="28575">
            <a:solidFill>
              <a:srgbClr val="FF5C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54F2FAE-0A1E-1F8B-42C3-B8F539FEDB2B}"/>
              </a:ext>
            </a:extLst>
          </p:cNvPr>
          <p:cNvSpPr txBox="1"/>
          <p:nvPr/>
        </p:nvSpPr>
        <p:spPr>
          <a:xfrm>
            <a:off x="1496933" y="1850396"/>
            <a:ext cx="9691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400" dirty="0"/>
              <a:t>(price</a:t>
            </a:r>
          </a:p>
          <a:p>
            <a:r>
              <a:rPr lang="en-US" sz="2400" dirty="0"/>
              <a:t>Level)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C5F0A3-372F-354C-A87B-C199711A9D93}"/>
              </a:ext>
            </a:extLst>
          </p:cNvPr>
          <p:cNvSpPr txBox="1"/>
          <p:nvPr/>
        </p:nvSpPr>
        <p:spPr>
          <a:xfrm>
            <a:off x="7398327" y="5611091"/>
            <a:ext cx="12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AE7DF9-D163-584C-F6F5-CB0CFAC22DAC}"/>
              </a:ext>
            </a:extLst>
          </p:cNvPr>
          <p:cNvSpPr txBox="1"/>
          <p:nvPr/>
        </p:nvSpPr>
        <p:spPr>
          <a:xfrm>
            <a:off x="6100488" y="1981200"/>
            <a:ext cx="540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415382-42D7-21AC-FD81-5684BB422C34}"/>
              </a:ext>
            </a:extLst>
          </p:cNvPr>
          <p:cNvSpPr txBox="1"/>
          <p:nvPr/>
        </p:nvSpPr>
        <p:spPr>
          <a:xfrm>
            <a:off x="8575964" y="1045312"/>
            <a:ext cx="35051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5C00"/>
                </a:solidFill>
              </a:rPr>
              <a:t>Cost changes for firms. 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>
                <a:solidFill>
                  <a:srgbClr val="C00000"/>
                </a:solidFill>
              </a:rPr>
              <a:t>Cheaper inputs (e.g. w ↓) or better technology (AS’)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Costs rise, weather disasters, population decline (AS’’)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D05DCBA-24C2-A287-84A7-D25FD6628A2F}"/>
              </a:ext>
            </a:extLst>
          </p:cNvPr>
          <p:cNvCxnSpPr>
            <a:cxnSpLocks/>
          </p:cNvCxnSpPr>
          <p:nvPr/>
        </p:nvCxnSpPr>
        <p:spPr>
          <a:xfrm flipV="1">
            <a:off x="2840182" y="1878105"/>
            <a:ext cx="2267150" cy="2777022"/>
          </a:xfrm>
          <a:prstGeom prst="line">
            <a:avLst/>
          </a:prstGeom>
          <a:ln w="28575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2F07BE6-F05A-0C2F-724C-96A89C79732E}"/>
              </a:ext>
            </a:extLst>
          </p:cNvPr>
          <p:cNvCxnSpPr/>
          <p:nvPr/>
        </p:nvCxnSpPr>
        <p:spPr>
          <a:xfrm flipV="1">
            <a:off x="3934691" y="2909455"/>
            <a:ext cx="2452254" cy="221672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11EE678-4422-2103-6750-D3F40D80D2EB}"/>
              </a:ext>
            </a:extLst>
          </p:cNvPr>
          <p:cNvSpPr txBox="1"/>
          <p:nvPr/>
        </p:nvSpPr>
        <p:spPr>
          <a:xfrm>
            <a:off x="4378036" y="1825625"/>
            <a:ext cx="70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AS’’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635F97-0994-2D42-03F6-7B2778685D89}"/>
              </a:ext>
            </a:extLst>
          </p:cNvPr>
          <p:cNvSpPr txBox="1"/>
          <p:nvPr/>
        </p:nvSpPr>
        <p:spPr>
          <a:xfrm>
            <a:off x="6386945" y="2785197"/>
            <a:ext cx="62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AS’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1AF26D1-1230-D986-918B-FD947C828F34}"/>
                  </a:ext>
                </a:extLst>
              </p14:cNvPr>
              <p14:cNvContentPartPr/>
              <p14:nvPr/>
            </p14:nvContentPartPr>
            <p14:xfrm>
              <a:off x="8277874" y="2445446"/>
              <a:ext cx="362880" cy="11898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1AF26D1-1230-D986-918B-FD947C828F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68874" y="2436806"/>
                <a:ext cx="380520" cy="120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6E6FDD8-5CF1-990E-FD3A-E30221B59611}"/>
                  </a:ext>
                </a:extLst>
              </p14:cNvPr>
              <p14:cNvContentPartPr/>
              <p14:nvPr/>
            </p14:nvContentPartPr>
            <p14:xfrm>
              <a:off x="5973874" y="3269846"/>
              <a:ext cx="2169000" cy="388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6E6FDD8-5CF1-990E-FD3A-E30221B5961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4874" y="3261206"/>
                <a:ext cx="2186640" cy="40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CCCE358E-A408-9A6D-C5CE-893B49117C3B}"/>
                  </a:ext>
                </a:extLst>
              </p14:cNvPr>
              <p14:cNvContentPartPr/>
              <p14:nvPr/>
            </p14:nvContentPartPr>
            <p14:xfrm>
              <a:off x="8304422" y="4121559"/>
              <a:ext cx="392400" cy="12283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CCCE358E-A408-9A6D-C5CE-893B49117C3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295782" y="4112559"/>
                <a:ext cx="410040" cy="124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A4E8CD91-DBB3-3395-DABA-94DBFBDA3D83}"/>
                  </a:ext>
                </a:extLst>
              </p14:cNvPr>
              <p14:cNvContentPartPr/>
              <p14:nvPr/>
            </p14:nvContentPartPr>
            <p14:xfrm>
              <a:off x="3781742" y="3536559"/>
              <a:ext cx="4556160" cy="15807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A4E8CD91-DBB3-3395-DABA-94DBFBDA3D8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772742" y="3527919"/>
                <a:ext cx="4573800" cy="159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8480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A0BCE-8537-2624-28E4-E56ABF920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FB92-7612-09CA-F387-26F728F27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whole AD-AS model*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90DCB81-78C4-3BFB-7CEE-73F1AA7E8054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E746A96-AD3C-7D01-18FC-3FC4EE44864C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C76D84B-9391-3B3E-573B-EFCC45F9ED4F}"/>
              </a:ext>
            </a:extLst>
          </p:cNvPr>
          <p:cNvCxnSpPr>
            <a:cxnSpLocks/>
          </p:cNvCxnSpPr>
          <p:nvPr/>
        </p:nvCxnSpPr>
        <p:spPr>
          <a:xfrm flipV="1">
            <a:off x="2867891" y="2083042"/>
            <a:ext cx="3578044" cy="2501121"/>
          </a:xfrm>
          <a:prstGeom prst="line">
            <a:avLst/>
          </a:prstGeom>
          <a:ln w="28575">
            <a:solidFill>
              <a:srgbClr val="FF5C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A71C9DE-2E57-DB82-ACDB-3FB1AB59A3C1}"/>
              </a:ext>
            </a:extLst>
          </p:cNvPr>
          <p:cNvSpPr txBox="1"/>
          <p:nvPr/>
        </p:nvSpPr>
        <p:spPr>
          <a:xfrm>
            <a:off x="1503584" y="1671980"/>
            <a:ext cx="838178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000" dirty="0"/>
              <a:t>(price</a:t>
            </a:r>
          </a:p>
          <a:p>
            <a:r>
              <a:rPr lang="en-US" sz="2000" dirty="0"/>
              <a:t>Level)</a:t>
            </a:r>
          </a:p>
          <a:p>
            <a:endParaRPr lang="en-US" sz="2000" dirty="0"/>
          </a:p>
          <a:p>
            <a:r>
              <a:rPr lang="en-US" sz="2000" dirty="0"/>
              <a:t>        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FFEE2E-AC94-F9F6-E937-18558329F504}"/>
              </a:ext>
            </a:extLst>
          </p:cNvPr>
          <p:cNvSpPr txBox="1"/>
          <p:nvPr/>
        </p:nvSpPr>
        <p:spPr>
          <a:xfrm>
            <a:off x="4668987" y="5735782"/>
            <a:ext cx="3945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 			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1969F9-9E0A-E352-C090-8D7A89DEFCE2}"/>
              </a:ext>
            </a:extLst>
          </p:cNvPr>
          <p:cNvSpPr txBox="1"/>
          <p:nvPr/>
        </p:nvSpPr>
        <p:spPr>
          <a:xfrm>
            <a:off x="6445238" y="1959983"/>
            <a:ext cx="599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4DBB06-BEFA-80BD-1D8D-499027711656}"/>
              </a:ext>
            </a:extLst>
          </p:cNvPr>
          <p:cNvSpPr txBox="1"/>
          <p:nvPr/>
        </p:nvSpPr>
        <p:spPr>
          <a:xfrm>
            <a:off x="8610451" y="4327174"/>
            <a:ext cx="3070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EA842"/>
                </a:solidFill>
              </a:rPr>
              <a:t>*maybe only short-run: more on this later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4521FD-033D-CF34-B1F5-E90F91857777}"/>
              </a:ext>
            </a:extLst>
          </p:cNvPr>
          <p:cNvCxnSpPr>
            <a:cxnSpLocks/>
          </p:cNvCxnSpPr>
          <p:nvPr/>
        </p:nvCxnSpPr>
        <p:spPr>
          <a:xfrm>
            <a:off x="3754788" y="1825625"/>
            <a:ext cx="2645461" cy="35776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1F90F16-62DD-FCF6-7343-00AF543797C8}"/>
              </a:ext>
            </a:extLst>
          </p:cNvPr>
          <p:cNvSpPr txBox="1"/>
          <p:nvPr/>
        </p:nvSpPr>
        <p:spPr>
          <a:xfrm>
            <a:off x="6491621" y="486457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698C418-2244-741A-F127-29CE2770F1E0}"/>
              </a:ext>
            </a:extLst>
          </p:cNvPr>
          <p:cNvCxnSpPr>
            <a:cxnSpLocks/>
          </p:cNvCxnSpPr>
          <p:nvPr/>
        </p:nvCxnSpPr>
        <p:spPr>
          <a:xfrm>
            <a:off x="2466109" y="3209262"/>
            <a:ext cx="23122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1649AF6-C9FC-0598-AD87-9545118AF1B3}"/>
              </a:ext>
            </a:extLst>
          </p:cNvPr>
          <p:cNvCxnSpPr>
            <a:cxnSpLocks/>
          </p:cNvCxnSpPr>
          <p:nvPr/>
        </p:nvCxnSpPr>
        <p:spPr>
          <a:xfrm>
            <a:off x="4778399" y="3209262"/>
            <a:ext cx="0" cy="25265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44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EE682C-64A3-C63D-3343-965FB4FAD7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25916-1DB8-F175-27DD-E43D8998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Shocks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6E6370A-C492-D1FD-0E31-5D4026A5BB35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8D5EEE-DD76-4A5B-4E60-EE01FADB533A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8291D90-AB90-A1C9-4A35-9BC6FE08B5C8}"/>
              </a:ext>
            </a:extLst>
          </p:cNvPr>
          <p:cNvCxnSpPr>
            <a:cxnSpLocks/>
          </p:cNvCxnSpPr>
          <p:nvPr/>
        </p:nvCxnSpPr>
        <p:spPr>
          <a:xfrm flipV="1">
            <a:off x="2867891" y="2083042"/>
            <a:ext cx="3578044" cy="2501121"/>
          </a:xfrm>
          <a:prstGeom prst="line">
            <a:avLst/>
          </a:prstGeom>
          <a:ln w="28575">
            <a:solidFill>
              <a:srgbClr val="FF5C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646141C-AFA1-6F82-015D-31C17EBA3BF5}"/>
              </a:ext>
            </a:extLst>
          </p:cNvPr>
          <p:cNvSpPr txBox="1"/>
          <p:nvPr/>
        </p:nvSpPr>
        <p:spPr>
          <a:xfrm>
            <a:off x="1518192" y="1113597"/>
            <a:ext cx="8381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000" dirty="0"/>
              <a:t>(price</a:t>
            </a:r>
          </a:p>
          <a:p>
            <a:r>
              <a:rPr lang="en-US" sz="2000" dirty="0"/>
              <a:t>Level)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       P’</a:t>
            </a:r>
          </a:p>
          <a:p>
            <a:r>
              <a:rPr lang="en-US" sz="2000" dirty="0"/>
              <a:t>        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095B2C-12F2-691B-8CCD-83226E115616}"/>
              </a:ext>
            </a:extLst>
          </p:cNvPr>
          <p:cNvSpPr txBox="1"/>
          <p:nvPr/>
        </p:nvSpPr>
        <p:spPr>
          <a:xfrm>
            <a:off x="4668987" y="5735782"/>
            <a:ext cx="3945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      Y’			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A837EA-B11D-6615-0FA1-6BBE9565B4BF}"/>
              </a:ext>
            </a:extLst>
          </p:cNvPr>
          <p:cNvSpPr txBox="1"/>
          <p:nvPr/>
        </p:nvSpPr>
        <p:spPr>
          <a:xfrm>
            <a:off x="6445238" y="1959983"/>
            <a:ext cx="599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9D88C5-7AB2-34B9-7442-79853FA4AFBD}"/>
              </a:ext>
            </a:extLst>
          </p:cNvPr>
          <p:cNvSpPr txBox="1"/>
          <p:nvPr/>
        </p:nvSpPr>
        <p:spPr>
          <a:xfrm>
            <a:off x="8067803" y="1797248"/>
            <a:ext cx="36645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Expansionary fiscal or monetary policy; </a:t>
            </a:r>
          </a:p>
          <a:p>
            <a:r>
              <a:rPr lang="en-US" sz="32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an investment boom; other increases in E/AD</a:t>
            </a:r>
          </a:p>
          <a:p>
            <a:endParaRPr lang="en-US" sz="32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GDP ↑ &amp; P level ↑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B931EE-F8ED-A4E8-5B6C-CCA8F56DB75B}"/>
              </a:ext>
            </a:extLst>
          </p:cNvPr>
          <p:cNvCxnSpPr>
            <a:cxnSpLocks/>
          </p:cNvCxnSpPr>
          <p:nvPr/>
        </p:nvCxnSpPr>
        <p:spPr>
          <a:xfrm>
            <a:off x="3754788" y="1825625"/>
            <a:ext cx="2645461" cy="35776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FA98145-EEE1-1D91-41FD-B0AC73BA6B63}"/>
              </a:ext>
            </a:extLst>
          </p:cNvPr>
          <p:cNvSpPr txBox="1"/>
          <p:nvPr/>
        </p:nvSpPr>
        <p:spPr>
          <a:xfrm>
            <a:off x="6645126" y="4368216"/>
            <a:ext cx="7393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AD’</a:t>
            </a:r>
          </a:p>
          <a:p>
            <a:endParaRPr lang="en-US" sz="2800" dirty="0"/>
          </a:p>
          <a:p>
            <a:r>
              <a:rPr lang="en-US" sz="2800" dirty="0"/>
              <a:t>AD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6109D6C-FF65-E3D9-7ABE-B2E7D03AD88F}"/>
              </a:ext>
            </a:extLst>
          </p:cNvPr>
          <p:cNvCxnSpPr>
            <a:cxnSpLocks/>
          </p:cNvCxnSpPr>
          <p:nvPr/>
        </p:nvCxnSpPr>
        <p:spPr>
          <a:xfrm>
            <a:off x="2466109" y="3209262"/>
            <a:ext cx="23122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0DED5BE-678D-4513-622B-E83412F67F3C}"/>
              </a:ext>
            </a:extLst>
          </p:cNvPr>
          <p:cNvCxnSpPr>
            <a:cxnSpLocks/>
          </p:cNvCxnSpPr>
          <p:nvPr/>
        </p:nvCxnSpPr>
        <p:spPr>
          <a:xfrm>
            <a:off x="4778399" y="3209262"/>
            <a:ext cx="0" cy="25265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D61DF0A-819A-6EAD-5A3C-3D7F2143B667}"/>
              </a:ext>
            </a:extLst>
          </p:cNvPr>
          <p:cNvSpPr txBox="1"/>
          <p:nvPr/>
        </p:nvSpPr>
        <p:spPr>
          <a:xfrm>
            <a:off x="459671" y="4174314"/>
            <a:ext cx="18820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52AF1F"/>
                </a:solidFill>
              </a:rPr>
              <a:t>We can make a shortages/</a:t>
            </a:r>
          </a:p>
          <a:p>
            <a:r>
              <a:rPr lang="en-US" sz="2400" dirty="0">
                <a:solidFill>
                  <a:srgbClr val="52AF1F"/>
                </a:solidFill>
              </a:rPr>
              <a:t>surplus argument to motivate equilibrium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BA844F-626D-A0EC-E231-20440DC16EC3}"/>
              </a:ext>
            </a:extLst>
          </p:cNvPr>
          <p:cNvCxnSpPr/>
          <p:nvPr/>
        </p:nvCxnSpPr>
        <p:spPr>
          <a:xfrm>
            <a:off x="4590481" y="1825625"/>
            <a:ext cx="2051298" cy="2758538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7EDE61F-E760-3353-2005-D6872ADC1F17}"/>
              </a:ext>
            </a:extLst>
          </p:cNvPr>
          <p:cNvCxnSpPr/>
          <p:nvPr/>
        </p:nvCxnSpPr>
        <p:spPr>
          <a:xfrm flipH="1">
            <a:off x="2483390" y="2866849"/>
            <a:ext cx="282974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7E31F08-7BF1-4343-A2A8-65349D2516C1}"/>
              </a:ext>
            </a:extLst>
          </p:cNvPr>
          <p:cNvCxnSpPr/>
          <p:nvPr/>
        </p:nvCxnSpPr>
        <p:spPr>
          <a:xfrm>
            <a:off x="5313137" y="2866849"/>
            <a:ext cx="117845" cy="2882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3E08A0D2-668C-8FE5-B5A1-0D7B11909CC7}"/>
                  </a:ext>
                </a:extLst>
              </p14:cNvPr>
              <p14:cNvContentPartPr/>
              <p14:nvPr/>
            </p14:nvContentPartPr>
            <p14:xfrm>
              <a:off x="4155807" y="2102956"/>
              <a:ext cx="718200" cy="2923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E08A0D2-668C-8FE5-B5A1-0D7B11909C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46807" y="2094316"/>
                <a:ext cx="735840" cy="30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9BFF3AA2-EE94-9E8A-7A86-9AD1F0C1A123}"/>
                  </a:ext>
                </a:extLst>
              </p14:cNvPr>
              <p14:cNvContentPartPr/>
              <p14:nvPr/>
            </p14:nvContentPartPr>
            <p14:xfrm>
              <a:off x="2642007" y="2894596"/>
              <a:ext cx="345600" cy="2872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9BFF3AA2-EE94-9E8A-7A86-9AD1F0C1A12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33007" y="2885596"/>
                <a:ext cx="363240" cy="30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185D694-FB7C-D23B-59B6-682A74F79BF3}"/>
                  </a:ext>
                </a:extLst>
              </p14:cNvPr>
              <p14:cNvContentPartPr/>
              <p14:nvPr/>
            </p14:nvContentPartPr>
            <p14:xfrm>
              <a:off x="4803447" y="5104996"/>
              <a:ext cx="763200" cy="3898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185D694-FB7C-D23B-59B6-682A74F79BF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94807" y="5096356"/>
                <a:ext cx="780840" cy="40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8333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BB397-61E0-C577-0EEF-B80A8D148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K-cross model: all demand, no supply</a:t>
            </a: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C51F24D6-5D67-0A7E-2729-88A0DC8A55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More demand can infinitely expand real output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3D4492BF-606A-8264-FE92-9560D0D56B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Prices are held constant</a:t>
            </a:r>
          </a:p>
          <a:p>
            <a:r>
              <a:rPr lang="en-US" dirty="0"/>
              <a:t>Demand drives real GDP</a:t>
            </a:r>
          </a:p>
          <a:p>
            <a:r>
              <a:rPr lang="en-US" dirty="0"/>
              <a:t>There are no supply constraints in the model itself</a:t>
            </a:r>
          </a:p>
          <a:p>
            <a:r>
              <a:rPr lang="en-US" dirty="0"/>
              <a:t>But in reality, economies cannot expand indefinitely</a:t>
            </a:r>
          </a:p>
          <a:p>
            <a:r>
              <a:rPr lang="en-US" dirty="0"/>
              <a:t>They bump up against supply limitations</a:t>
            </a:r>
          </a:p>
          <a:p>
            <a:r>
              <a:rPr lang="en-US" dirty="0"/>
              <a:t>And prices can rise, we all know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F8ADA9-1668-573D-0E43-1BE5965B2264}"/>
              </a:ext>
            </a:extLst>
          </p:cNvPr>
          <p:cNvCxnSpPr/>
          <p:nvPr/>
        </p:nvCxnSpPr>
        <p:spPr>
          <a:xfrm flipH="1">
            <a:off x="1195070" y="3263265"/>
            <a:ext cx="1270" cy="21107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D341BA-86DB-2CA3-38B4-0AEECECF233D}"/>
              </a:ext>
            </a:extLst>
          </p:cNvPr>
          <p:cNvCxnSpPr/>
          <p:nvPr/>
        </p:nvCxnSpPr>
        <p:spPr>
          <a:xfrm>
            <a:off x="1195070" y="5374005"/>
            <a:ext cx="23672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F4D2F1A-1DC0-877C-9BFA-0E516E4969F3}"/>
              </a:ext>
            </a:extLst>
          </p:cNvPr>
          <p:cNvCxnSpPr/>
          <p:nvPr/>
        </p:nvCxnSpPr>
        <p:spPr>
          <a:xfrm flipV="1">
            <a:off x="1196975" y="3314065"/>
            <a:ext cx="2075180" cy="20586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D34F6E-0DAC-DB8E-F52A-4C6AB53EBF42}"/>
              </a:ext>
            </a:extLst>
          </p:cNvPr>
          <p:cNvCxnSpPr/>
          <p:nvPr/>
        </p:nvCxnSpPr>
        <p:spPr>
          <a:xfrm flipV="1">
            <a:off x="1195070" y="4046220"/>
            <a:ext cx="1931670" cy="921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6F60635-7607-7CB8-3494-FECB70DBDDA8}"/>
              </a:ext>
            </a:extLst>
          </p:cNvPr>
          <p:cNvCxnSpPr/>
          <p:nvPr/>
        </p:nvCxnSpPr>
        <p:spPr>
          <a:xfrm flipV="1">
            <a:off x="1195070" y="3415030"/>
            <a:ext cx="2258695" cy="9791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EEC101B-864F-6C37-6FDC-877633F8F21B}"/>
              </a:ext>
            </a:extLst>
          </p:cNvPr>
          <p:cNvCxnSpPr/>
          <p:nvPr/>
        </p:nvCxnSpPr>
        <p:spPr>
          <a:xfrm>
            <a:off x="1893570" y="5266055"/>
            <a:ext cx="108839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Rectangle 16">
            <a:extLst>
              <a:ext uri="{FF2B5EF4-FFF2-40B4-BE49-F238E27FC236}">
                <a16:creationId xmlns:a16="http://schemas.microsoft.com/office/drawing/2014/main" id="{8639A9A0-273F-D214-0A21-5FDE3A2B1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5266B815-BD83-5A25-D914-9FA6189B5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0">
            <a:extLst>
              <a:ext uri="{FF2B5EF4-FFF2-40B4-BE49-F238E27FC236}">
                <a16:creationId xmlns:a16="http://schemas.microsoft.com/office/drawing/2014/main" id="{7F566952-1F64-53E8-BB51-05021665B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DB9B39C-27CB-405F-4DA3-1E1E5EDCABB3}"/>
              </a:ext>
            </a:extLst>
          </p:cNvPr>
          <p:cNvSpPr txBox="1"/>
          <p:nvPr/>
        </p:nvSpPr>
        <p:spPr>
          <a:xfrm>
            <a:off x="3272155" y="5372735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10BBDF-B7D9-D52A-7775-868DEDB07E2D}"/>
              </a:ext>
            </a:extLst>
          </p:cNvPr>
          <p:cNvSpPr txBox="1"/>
          <p:nvPr/>
        </p:nvSpPr>
        <p:spPr>
          <a:xfrm>
            <a:off x="720436" y="3061855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and Exp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885BDC6-B969-1023-CA22-3162F3BDAC60}"/>
              </a:ext>
            </a:extLst>
          </p:cNvPr>
          <p:cNvSpPr txBox="1"/>
          <p:nvPr/>
        </p:nvSpPr>
        <p:spPr>
          <a:xfrm>
            <a:off x="3244504" y="3179128"/>
            <a:ext cx="15956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E’: huge increase in G</a:t>
            </a:r>
          </a:p>
          <a:p>
            <a:endParaRPr lang="en-US" dirty="0"/>
          </a:p>
          <a:p>
            <a:r>
              <a:rPr lang="en-US" dirty="0"/>
              <a:t>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ADDC32E-2E0E-11B0-A073-78D293566CB3}"/>
              </a:ext>
            </a:extLst>
          </p:cNvPr>
          <p:cNvCxnSpPr/>
          <p:nvPr/>
        </p:nvCxnSpPr>
        <p:spPr>
          <a:xfrm flipV="1">
            <a:off x="1981462" y="4046220"/>
            <a:ext cx="0" cy="52355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435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A328F6-8EFD-3270-89DB-E8BB157E6F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A65AE-4A76-CF6A-B49E-91671A494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Shocks: costs go down for firms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DB6D45B-1C88-A1D4-F8BD-A7523C31018D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5680A97-A2B9-1BFF-79EF-EAFF309E18FE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CA7C6CD-14A7-285D-77C1-624AFC683972}"/>
              </a:ext>
            </a:extLst>
          </p:cNvPr>
          <p:cNvCxnSpPr>
            <a:cxnSpLocks/>
          </p:cNvCxnSpPr>
          <p:nvPr/>
        </p:nvCxnSpPr>
        <p:spPr>
          <a:xfrm flipV="1">
            <a:off x="2867891" y="2083042"/>
            <a:ext cx="3578044" cy="2501121"/>
          </a:xfrm>
          <a:prstGeom prst="line">
            <a:avLst/>
          </a:prstGeom>
          <a:ln w="28575">
            <a:solidFill>
              <a:srgbClr val="FF5C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B78D4EC-0E26-E9A5-AF14-A8A010C9D646}"/>
              </a:ext>
            </a:extLst>
          </p:cNvPr>
          <p:cNvSpPr txBox="1"/>
          <p:nvPr/>
        </p:nvSpPr>
        <p:spPr>
          <a:xfrm>
            <a:off x="1518192" y="1113597"/>
            <a:ext cx="838178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000" dirty="0"/>
              <a:t>(price</a:t>
            </a:r>
          </a:p>
          <a:p>
            <a:r>
              <a:rPr lang="en-US" sz="2000" dirty="0"/>
              <a:t>Level)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      </a:t>
            </a:r>
          </a:p>
          <a:p>
            <a:r>
              <a:rPr lang="en-US" sz="2000" dirty="0"/>
              <a:t>        P</a:t>
            </a:r>
          </a:p>
          <a:p>
            <a:r>
              <a:rPr lang="en-US" sz="2000" dirty="0"/>
              <a:t>        </a:t>
            </a:r>
          </a:p>
          <a:p>
            <a:r>
              <a:rPr lang="en-US" sz="2000" dirty="0"/>
              <a:t>        P’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31C8FC-EE22-25A3-C4C8-A5361778B490}"/>
              </a:ext>
            </a:extLst>
          </p:cNvPr>
          <p:cNvSpPr txBox="1"/>
          <p:nvPr/>
        </p:nvSpPr>
        <p:spPr>
          <a:xfrm>
            <a:off x="4668987" y="5735782"/>
            <a:ext cx="3945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      Y’			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A83AB2-1BB5-5D68-04C4-CACDEF7C4FE9}"/>
              </a:ext>
            </a:extLst>
          </p:cNvPr>
          <p:cNvSpPr txBox="1"/>
          <p:nvPr/>
        </p:nvSpPr>
        <p:spPr>
          <a:xfrm>
            <a:off x="6589725" y="1821432"/>
            <a:ext cx="84318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</a:t>
            </a:r>
          </a:p>
          <a:p>
            <a:endParaRPr lang="en-US" sz="2800" dirty="0"/>
          </a:p>
          <a:p>
            <a:r>
              <a:rPr lang="en-US" sz="2800" dirty="0"/>
              <a:t>  AS’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F51428-582E-DD78-7C19-6C71730ED671}"/>
              </a:ext>
            </a:extLst>
          </p:cNvPr>
          <p:cNvSpPr txBox="1"/>
          <p:nvPr/>
        </p:nvSpPr>
        <p:spPr>
          <a:xfrm>
            <a:off x="8067803" y="1797248"/>
            <a:ext cx="36645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Technology advances, or cost of labor falls, or raw materials get cheaper</a:t>
            </a:r>
          </a:p>
          <a:p>
            <a:endParaRPr lang="en-US" sz="32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GDP ↑ &amp; P level ↓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36A7CA-70F1-4BD4-0006-D0B4F44975CE}"/>
              </a:ext>
            </a:extLst>
          </p:cNvPr>
          <p:cNvCxnSpPr>
            <a:cxnSpLocks/>
          </p:cNvCxnSpPr>
          <p:nvPr/>
        </p:nvCxnSpPr>
        <p:spPr>
          <a:xfrm>
            <a:off x="3754788" y="1825625"/>
            <a:ext cx="2645461" cy="35776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0E67868-ECEB-3D00-E2BC-5164E2C3DE25}"/>
              </a:ext>
            </a:extLst>
          </p:cNvPr>
          <p:cNvSpPr txBox="1"/>
          <p:nvPr/>
        </p:nvSpPr>
        <p:spPr>
          <a:xfrm>
            <a:off x="6645126" y="4368216"/>
            <a:ext cx="6431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AD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237E8E3-A68A-2BB8-D862-F1A647BA130E}"/>
              </a:ext>
            </a:extLst>
          </p:cNvPr>
          <p:cNvCxnSpPr>
            <a:cxnSpLocks/>
          </p:cNvCxnSpPr>
          <p:nvPr/>
        </p:nvCxnSpPr>
        <p:spPr>
          <a:xfrm>
            <a:off x="2466109" y="3209262"/>
            <a:ext cx="23122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29079C1-EEA9-8D2A-20E6-7A9A4CAC86AD}"/>
              </a:ext>
            </a:extLst>
          </p:cNvPr>
          <p:cNvCxnSpPr>
            <a:cxnSpLocks/>
          </p:cNvCxnSpPr>
          <p:nvPr/>
        </p:nvCxnSpPr>
        <p:spPr>
          <a:xfrm>
            <a:off x="4778399" y="3209262"/>
            <a:ext cx="0" cy="25265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DF0895B-6EEA-9D1C-80CE-70748CBAE39C}"/>
              </a:ext>
            </a:extLst>
          </p:cNvPr>
          <p:cNvSpPr txBox="1"/>
          <p:nvPr/>
        </p:nvSpPr>
        <p:spPr>
          <a:xfrm>
            <a:off x="459671" y="4174314"/>
            <a:ext cx="18820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52AF1F"/>
                </a:solidFill>
              </a:rPr>
              <a:t>We can make a shortages/</a:t>
            </a:r>
          </a:p>
          <a:p>
            <a:r>
              <a:rPr lang="en-US" sz="2400" dirty="0">
                <a:solidFill>
                  <a:srgbClr val="52AF1F"/>
                </a:solidFill>
              </a:rPr>
              <a:t>surplus argument to motivate equilibrium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B5635A-13FF-CA44-1115-3C95FAA12294}"/>
              </a:ext>
            </a:extLst>
          </p:cNvPr>
          <p:cNvCxnSpPr>
            <a:cxnSpLocks/>
          </p:cNvCxnSpPr>
          <p:nvPr/>
        </p:nvCxnSpPr>
        <p:spPr>
          <a:xfrm flipV="1">
            <a:off x="3311236" y="2866849"/>
            <a:ext cx="3449784" cy="203766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5DF12A5-1DCE-A5B6-F296-45ABDF695BC1}"/>
              </a:ext>
            </a:extLst>
          </p:cNvPr>
          <p:cNvCxnSpPr/>
          <p:nvPr/>
        </p:nvCxnSpPr>
        <p:spPr>
          <a:xfrm flipH="1">
            <a:off x="2329571" y="3781249"/>
            <a:ext cx="282974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7F090E-0AE3-DD8F-EDF1-318352B6AECF}"/>
              </a:ext>
            </a:extLst>
          </p:cNvPr>
          <p:cNvCxnSpPr>
            <a:cxnSpLocks/>
          </p:cNvCxnSpPr>
          <p:nvPr/>
        </p:nvCxnSpPr>
        <p:spPr>
          <a:xfrm>
            <a:off x="5216703" y="3725506"/>
            <a:ext cx="98437" cy="2010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2890C24-AE20-C438-DD71-2528CB7C828A}"/>
                  </a:ext>
                </a:extLst>
              </p14:cNvPr>
              <p14:cNvContentPartPr/>
              <p14:nvPr/>
            </p14:nvContentPartPr>
            <p14:xfrm>
              <a:off x="5343807" y="2932396"/>
              <a:ext cx="829440" cy="24084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2890C24-AE20-C438-DD71-2528CB7C82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35167" y="2923396"/>
                <a:ext cx="847080" cy="25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5641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D1181-FB5D-7C1B-D559-6696C7F38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 different cause for a shift:</a:t>
            </a:r>
            <a:br>
              <a:rPr lang="en-US" dirty="0"/>
            </a:br>
            <a:r>
              <a:rPr lang="en-US" dirty="0"/>
              <a:t>Change in inflation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EFA11-D187-24AB-3DCF-C1BA9643B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 increase in the price level can be thought of as an inflation increase relative to the past</a:t>
            </a:r>
          </a:p>
          <a:p>
            <a:r>
              <a:rPr lang="en-US" sz="3600" dirty="0"/>
              <a:t>If people believe that the inflation rate has changed, they might adjust their expectations about future inflation…</a:t>
            </a:r>
          </a:p>
          <a:p>
            <a:r>
              <a:rPr lang="en-US" sz="3600" dirty="0">
                <a:solidFill>
                  <a:srgbClr val="00B4BE"/>
                </a:solidFill>
              </a:rPr>
              <a:t>leading workers to seek higher wages, firms to raise prices, and lenders to increase interest rates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2288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FE7AB4-A146-82B4-FB99-267243039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CF3-D320-6920-4411-5968A6E91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Higher inflation expectations shift AS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33841F-9D71-18D9-F78E-35AECFE6CF22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60F8677-844C-3EA6-FE8B-8995EE223B4C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7CFCD4-5415-F51F-3308-E898DD3D9E45}"/>
              </a:ext>
            </a:extLst>
          </p:cNvPr>
          <p:cNvCxnSpPr>
            <a:cxnSpLocks/>
          </p:cNvCxnSpPr>
          <p:nvPr/>
        </p:nvCxnSpPr>
        <p:spPr>
          <a:xfrm flipV="1">
            <a:off x="2867891" y="2083042"/>
            <a:ext cx="3578044" cy="2501121"/>
          </a:xfrm>
          <a:prstGeom prst="line">
            <a:avLst/>
          </a:prstGeom>
          <a:ln w="28575">
            <a:solidFill>
              <a:srgbClr val="FF5C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5DD8977-5A34-318F-46FC-FB541ED85B36}"/>
              </a:ext>
            </a:extLst>
          </p:cNvPr>
          <p:cNvSpPr txBox="1"/>
          <p:nvPr/>
        </p:nvSpPr>
        <p:spPr>
          <a:xfrm>
            <a:off x="1518192" y="1113597"/>
            <a:ext cx="838178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000" dirty="0"/>
              <a:t>(price</a:t>
            </a:r>
          </a:p>
          <a:p>
            <a:r>
              <a:rPr lang="en-US" sz="2000" dirty="0"/>
              <a:t>Level)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      </a:t>
            </a:r>
          </a:p>
          <a:p>
            <a:r>
              <a:rPr lang="en-US" sz="2000" dirty="0"/>
              <a:t>        P’</a:t>
            </a:r>
          </a:p>
          <a:p>
            <a:r>
              <a:rPr lang="en-US" sz="2000" dirty="0"/>
              <a:t>        </a:t>
            </a:r>
          </a:p>
          <a:p>
            <a:r>
              <a:rPr lang="en-US" sz="2000" dirty="0"/>
              <a:t>        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C6D8BC-DEEA-5BEE-7BF7-02979A163C7A}"/>
              </a:ext>
            </a:extLst>
          </p:cNvPr>
          <p:cNvSpPr txBox="1"/>
          <p:nvPr/>
        </p:nvSpPr>
        <p:spPr>
          <a:xfrm>
            <a:off x="4668987" y="5735782"/>
            <a:ext cx="3945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Y’      Y			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98040E-3456-7296-66DF-3E49394C4117}"/>
              </a:ext>
            </a:extLst>
          </p:cNvPr>
          <p:cNvSpPr txBox="1"/>
          <p:nvPr/>
        </p:nvSpPr>
        <p:spPr>
          <a:xfrm>
            <a:off x="6589725" y="1821432"/>
            <a:ext cx="74699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AS’</a:t>
            </a:r>
          </a:p>
          <a:p>
            <a:endParaRPr lang="en-US" sz="2800" dirty="0"/>
          </a:p>
          <a:p>
            <a:r>
              <a:rPr lang="en-US" sz="2800" dirty="0"/>
              <a:t>  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E2D80B-7AE0-C81B-1A59-E49A1E77390C}"/>
              </a:ext>
            </a:extLst>
          </p:cNvPr>
          <p:cNvSpPr txBox="1"/>
          <p:nvPr/>
        </p:nvSpPr>
        <p:spPr>
          <a:xfrm>
            <a:off x="8067803" y="1797248"/>
            <a:ext cx="36645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Not a random shock:  </a:t>
            </a:r>
            <a:endParaRPr lang="en-US" sz="3200" dirty="0">
              <a:solidFill>
                <a:srgbClr val="00B4BE"/>
              </a:solidFill>
            </a:endParaRPr>
          </a:p>
          <a:p>
            <a:r>
              <a:rPr lang="en-US" sz="3200" dirty="0">
                <a:solidFill>
                  <a:srgbClr val="00B4BE"/>
                </a:solidFill>
              </a:rPr>
              <a:t>This shift is likely the outcome of a previous increase in prices (a burst of inflation)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8A4CB70-C276-8CD3-DF73-E4B6526DE6CF}"/>
              </a:ext>
            </a:extLst>
          </p:cNvPr>
          <p:cNvCxnSpPr>
            <a:cxnSpLocks/>
          </p:cNvCxnSpPr>
          <p:nvPr/>
        </p:nvCxnSpPr>
        <p:spPr>
          <a:xfrm>
            <a:off x="3754788" y="1825625"/>
            <a:ext cx="2645461" cy="35776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5AB0FFC-2A5F-C6D9-ADDF-D6A7AC87B3AE}"/>
              </a:ext>
            </a:extLst>
          </p:cNvPr>
          <p:cNvSpPr txBox="1"/>
          <p:nvPr/>
        </p:nvSpPr>
        <p:spPr>
          <a:xfrm>
            <a:off x="6645126" y="4368216"/>
            <a:ext cx="6431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AD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D21676-DCFD-3575-2797-15D0A37CCB80}"/>
              </a:ext>
            </a:extLst>
          </p:cNvPr>
          <p:cNvCxnSpPr>
            <a:cxnSpLocks/>
          </p:cNvCxnSpPr>
          <p:nvPr/>
        </p:nvCxnSpPr>
        <p:spPr>
          <a:xfrm>
            <a:off x="2466109" y="3209262"/>
            <a:ext cx="23122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13CEF40-F13D-9646-1C3C-B4C5021CCA78}"/>
              </a:ext>
            </a:extLst>
          </p:cNvPr>
          <p:cNvCxnSpPr>
            <a:cxnSpLocks/>
          </p:cNvCxnSpPr>
          <p:nvPr/>
        </p:nvCxnSpPr>
        <p:spPr>
          <a:xfrm>
            <a:off x="4778399" y="3209262"/>
            <a:ext cx="0" cy="25265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53D391B-E390-EABE-8203-97F25E543E65}"/>
              </a:ext>
            </a:extLst>
          </p:cNvPr>
          <p:cNvCxnSpPr>
            <a:cxnSpLocks/>
          </p:cNvCxnSpPr>
          <p:nvPr/>
        </p:nvCxnSpPr>
        <p:spPr>
          <a:xfrm flipV="1">
            <a:off x="3311236" y="2866849"/>
            <a:ext cx="3449784" cy="203766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B734F29-FD58-95B1-DA66-496B31B6CF57}"/>
              </a:ext>
            </a:extLst>
          </p:cNvPr>
          <p:cNvCxnSpPr/>
          <p:nvPr/>
        </p:nvCxnSpPr>
        <p:spPr>
          <a:xfrm flipH="1">
            <a:off x="2329571" y="3781249"/>
            <a:ext cx="282974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77BE4F-2AC7-413C-2FDA-E5B6ECB82FE6}"/>
              </a:ext>
            </a:extLst>
          </p:cNvPr>
          <p:cNvCxnSpPr>
            <a:cxnSpLocks/>
          </p:cNvCxnSpPr>
          <p:nvPr/>
        </p:nvCxnSpPr>
        <p:spPr>
          <a:xfrm>
            <a:off x="5216703" y="3725506"/>
            <a:ext cx="98437" cy="2010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664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16DC5-A886-D004-066E-BC81586EA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/>
              <a:t>All these reactions from higher ∆ p</a:t>
            </a:r>
            <a:r>
              <a:rPr lang="en-US" sz="4800" baseline="30000" dirty="0"/>
              <a:t>e</a:t>
            </a:r>
            <a:r>
              <a:rPr lang="en-US" sz="4800" baseline="-25000" dirty="0"/>
              <a:t>t</a:t>
            </a:r>
            <a:r>
              <a:rPr lang="en-US" sz="4800" dirty="0"/>
              <a:t> </a:t>
            </a:r>
            <a:br>
              <a:rPr lang="en-US" sz="4800" dirty="0"/>
            </a:br>
            <a:r>
              <a:rPr lang="en-US" sz="4800" dirty="0"/>
              <a:t>shift AS left/up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09B05-6518-6966-ACA3-7A865AAFE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7987"/>
            <a:ext cx="10515600" cy="4729654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As seen in the previous diagram, higher inflation expectations themselves </a:t>
            </a:r>
            <a:r>
              <a:rPr lang="en-US" sz="3600" dirty="0">
                <a:solidFill>
                  <a:srgbClr val="FEA842"/>
                </a:solidFill>
              </a:rPr>
              <a:t>cause more inflation*</a:t>
            </a:r>
          </a:p>
          <a:p>
            <a:r>
              <a:rPr lang="en-US" sz="3600" dirty="0"/>
              <a:t>This is one reason that Central Bank chairs in 2022 and 2023 were especially eager to prevent inflation expectations from ratcheting up</a:t>
            </a:r>
          </a:p>
          <a:p>
            <a:r>
              <a:rPr lang="en-US" sz="3600" dirty="0"/>
              <a:t>And raised interest rates much higher, very quickly</a:t>
            </a:r>
          </a:p>
          <a:p>
            <a:r>
              <a:rPr lang="en-US" sz="3600" dirty="0"/>
              <a:t>Inflation expectations stayed fairly low phew</a:t>
            </a:r>
          </a:p>
          <a:p>
            <a:pPr marL="914400" lvl="2" indent="0">
              <a:buNone/>
            </a:pPr>
            <a:r>
              <a:rPr lang="en-US" sz="2800" dirty="0">
                <a:solidFill>
                  <a:srgbClr val="FEA842"/>
                </a:solidFill>
              </a:rPr>
              <a:t>* It’s very awkward and pretty sketchy to be flipping back and forth here between price LEVELs and INFLATION RATES</a:t>
            </a:r>
          </a:p>
        </p:txBody>
      </p:sp>
    </p:spTree>
    <p:extLst>
      <p:ext uri="{BB962C8B-B14F-4D97-AF65-F5344CB8AC3E}">
        <p14:creationId xmlns:p14="http://schemas.microsoft.com/office/powerpoint/2010/main" val="3836062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470E0B-6B9B-4CA9-3A74-9175A7F0C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FEF86-89D9-8370-2ECA-770A2742A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Now we’ll bring back Potential GDP/Target Y/ Full-employment GDP/Y*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68A304-8DE6-C198-DBF6-96640FF05FF1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D706514-12BA-5A28-58A1-E8C4F3A7BB8A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2F88BAF-CEE1-B6EC-C8C2-7FC4857738AF}"/>
              </a:ext>
            </a:extLst>
          </p:cNvPr>
          <p:cNvCxnSpPr>
            <a:cxnSpLocks/>
          </p:cNvCxnSpPr>
          <p:nvPr/>
        </p:nvCxnSpPr>
        <p:spPr>
          <a:xfrm flipV="1">
            <a:off x="2867891" y="2083042"/>
            <a:ext cx="3578044" cy="2501121"/>
          </a:xfrm>
          <a:prstGeom prst="line">
            <a:avLst/>
          </a:prstGeom>
          <a:ln w="28575">
            <a:solidFill>
              <a:srgbClr val="FF5C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4E51437-CA4F-F431-22E5-F80F1D0DCF35}"/>
              </a:ext>
            </a:extLst>
          </p:cNvPr>
          <p:cNvSpPr txBox="1"/>
          <p:nvPr/>
        </p:nvSpPr>
        <p:spPr>
          <a:xfrm>
            <a:off x="1503584" y="1671980"/>
            <a:ext cx="838178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000" dirty="0"/>
              <a:t>(price</a:t>
            </a:r>
          </a:p>
          <a:p>
            <a:r>
              <a:rPr lang="en-US" sz="2000" dirty="0"/>
              <a:t>Level)</a:t>
            </a:r>
          </a:p>
          <a:p>
            <a:endParaRPr lang="en-US" sz="2000" dirty="0"/>
          </a:p>
          <a:p>
            <a:r>
              <a:rPr lang="en-US" sz="2000" dirty="0"/>
              <a:t>        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1F47B8-4223-EFD7-F1A8-3D672327CD61}"/>
              </a:ext>
            </a:extLst>
          </p:cNvPr>
          <p:cNvSpPr txBox="1"/>
          <p:nvPr/>
        </p:nvSpPr>
        <p:spPr>
          <a:xfrm>
            <a:off x="4668987" y="5735782"/>
            <a:ext cx="3945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Yf</a:t>
            </a:r>
            <a:r>
              <a:rPr lang="en-US" sz="2400" dirty="0"/>
              <a:t> 			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2B7324-13A9-706F-09C6-D89719A31D09}"/>
              </a:ext>
            </a:extLst>
          </p:cNvPr>
          <p:cNvSpPr txBox="1"/>
          <p:nvPr/>
        </p:nvSpPr>
        <p:spPr>
          <a:xfrm>
            <a:off x="6445238" y="1959983"/>
            <a:ext cx="599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B0F5C4-5505-82FC-3A6C-4F791834F2F0}"/>
              </a:ext>
            </a:extLst>
          </p:cNvPr>
          <p:cNvSpPr txBox="1"/>
          <p:nvPr/>
        </p:nvSpPr>
        <p:spPr>
          <a:xfrm>
            <a:off x="7689274" y="2272145"/>
            <a:ext cx="35051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5C00"/>
                </a:solidFill>
              </a:rPr>
              <a:t>Suppose we start off at full employment: Y = </a:t>
            </a:r>
            <a:r>
              <a:rPr lang="en-US" sz="3200" dirty="0" err="1">
                <a:solidFill>
                  <a:srgbClr val="FF5C00"/>
                </a:solidFill>
              </a:rPr>
              <a:t>Yf</a:t>
            </a:r>
            <a:endParaRPr lang="en-US" sz="3200" dirty="0">
              <a:solidFill>
                <a:srgbClr val="FF5C0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D18C86-0349-A8FF-7C40-F6E7B4793314}"/>
              </a:ext>
            </a:extLst>
          </p:cNvPr>
          <p:cNvCxnSpPr>
            <a:cxnSpLocks/>
          </p:cNvCxnSpPr>
          <p:nvPr/>
        </p:nvCxnSpPr>
        <p:spPr>
          <a:xfrm>
            <a:off x="3754788" y="1825625"/>
            <a:ext cx="2645461" cy="35776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8B29A73-BFEC-6BAF-7F71-DD4E7B3F1725}"/>
              </a:ext>
            </a:extLst>
          </p:cNvPr>
          <p:cNvSpPr txBox="1"/>
          <p:nvPr/>
        </p:nvSpPr>
        <p:spPr>
          <a:xfrm>
            <a:off x="6491621" y="486457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D958B70-CB16-6EF7-B3A6-9A5AB181FFF0}"/>
              </a:ext>
            </a:extLst>
          </p:cNvPr>
          <p:cNvCxnSpPr>
            <a:cxnSpLocks/>
          </p:cNvCxnSpPr>
          <p:nvPr/>
        </p:nvCxnSpPr>
        <p:spPr>
          <a:xfrm>
            <a:off x="2466109" y="3209262"/>
            <a:ext cx="23122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278E724-90FC-E7BA-FF45-213F34E6015F}"/>
              </a:ext>
            </a:extLst>
          </p:cNvPr>
          <p:cNvCxnSpPr>
            <a:cxnSpLocks/>
          </p:cNvCxnSpPr>
          <p:nvPr/>
        </p:nvCxnSpPr>
        <p:spPr>
          <a:xfrm>
            <a:off x="4778399" y="3209262"/>
            <a:ext cx="0" cy="25265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3208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F6F0E-0912-C7C1-4A26-394C1DAA0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E837F-A5C1-8CEC-5577-CC9B77445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Shock: business confidence takes a dive. Investment falls; AD shifts down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E577CBC-5701-628A-332D-D8450877E2A2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042758-E997-07A1-D95E-6753A2E7BF33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020C8E8-7D91-5177-A133-BFC8714A1D2D}"/>
              </a:ext>
            </a:extLst>
          </p:cNvPr>
          <p:cNvCxnSpPr>
            <a:cxnSpLocks/>
          </p:cNvCxnSpPr>
          <p:nvPr/>
        </p:nvCxnSpPr>
        <p:spPr>
          <a:xfrm flipV="1">
            <a:off x="2867891" y="2083042"/>
            <a:ext cx="3578044" cy="2501121"/>
          </a:xfrm>
          <a:prstGeom prst="line">
            <a:avLst/>
          </a:prstGeom>
          <a:ln w="28575">
            <a:solidFill>
              <a:srgbClr val="FF5C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76AB9C-2E7F-4996-741C-ADF36C2FD716}"/>
              </a:ext>
            </a:extLst>
          </p:cNvPr>
          <p:cNvSpPr txBox="1"/>
          <p:nvPr/>
        </p:nvSpPr>
        <p:spPr>
          <a:xfrm>
            <a:off x="1503584" y="1671980"/>
            <a:ext cx="8381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000" dirty="0"/>
              <a:t>(price</a:t>
            </a:r>
          </a:p>
          <a:p>
            <a:r>
              <a:rPr lang="en-US" sz="2000" dirty="0"/>
              <a:t>Level)</a:t>
            </a:r>
          </a:p>
          <a:p>
            <a:endParaRPr lang="en-US" sz="2000" dirty="0"/>
          </a:p>
          <a:p>
            <a:r>
              <a:rPr lang="en-US" sz="2000" dirty="0"/>
              <a:t>        P</a:t>
            </a:r>
          </a:p>
          <a:p>
            <a:endParaRPr lang="en-US" sz="2000" dirty="0"/>
          </a:p>
          <a:p>
            <a:r>
              <a:rPr lang="en-US" sz="2000" dirty="0"/>
              <a:t>        P’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138324-9EFB-41F9-2CE8-9A4C2F79046F}"/>
              </a:ext>
            </a:extLst>
          </p:cNvPr>
          <p:cNvSpPr txBox="1"/>
          <p:nvPr/>
        </p:nvSpPr>
        <p:spPr>
          <a:xfrm>
            <a:off x="3962409" y="5735782"/>
            <a:ext cx="4652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Y’      </a:t>
            </a:r>
            <a:r>
              <a:rPr lang="en-US" sz="2400" dirty="0" err="1"/>
              <a:t>Yf</a:t>
            </a:r>
            <a:r>
              <a:rPr lang="en-US" sz="2400" dirty="0"/>
              <a:t> 			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B76540-C143-4BEA-42BF-796461598D74}"/>
              </a:ext>
            </a:extLst>
          </p:cNvPr>
          <p:cNvSpPr txBox="1"/>
          <p:nvPr/>
        </p:nvSpPr>
        <p:spPr>
          <a:xfrm>
            <a:off x="6445238" y="1959983"/>
            <a:ext cx="599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CC8160-F05E-DDED-7EFC-216BA7941397}"/>
              </a:ext>
            </a:extLst>
          </p:cNvPr>
          <p:cNvSpPr txBox="1"/>
          <p:nvPr/>
        </p:nvSpPr>
        <p:spPr>
          <a:xfrm>
            <a:off x="7716636" y="1863843"/>
            <a:ext cx="40039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AD shock causes a recession. Firms produce less because P falls, but sticky wages stay high.</a:t>
            </a:r>
          </a:p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Movement down AS to the low Y’; unemployment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0F0EAAD-45CB-122D-40BA-C07A872D965B}"/>
              </a:ext>
            </a:extLst>
          </p:cNvPr>
          <p:cNvCxnSpPr>
            <a:cxnSpLocks/>
          </p:cNvCxnSpPr>
          <p:nvPr/>
        </p:nvCxnSpPr>
        <p:spPr>
          <a:xfrm>
            <a:off x="3754788" y="1825625"/>
            <a:ext cx="2645461" cy="35776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380F303-D0F5-4627-835C-33B9ACBB6407}"/>
              </a:ext>
            </a:extLst>
          </p:cNvPr>
          <p:cNvSpPr txBox="1"/>
          <p:nvPr/>
        </p:nvSpPr>
        <p:spPr>
          <a:xfrm>
            <a:off x="6491621" y="486457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54F4AC-0D6A-8B98-FF52-E1D098C8A3B2}"/>
              </a:ext>
            </a:extLst>
          </p:cNvPr>
          <p:cNvCxnSpPr>
            <a:cxnSpLocks/>
          </p:cNvCxnSpPr>
          <p:nvPr/>
        </p:nvCxnSpPr>
        <p:spPr>
          <a:xfrm>
            <a:off x="2466109" y="3209262"/>
            <a:ext cx="23122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5DBC59E-C315-4362-6ACC-CE027BF99309}"/>
              </a:ext>
            </a:extLst>
          </p:cNvPr>
          <p:cNvCxnSpPr>
            <a:cxnSpLocks/>
          </p:cNvCxnSpPr>
          <p:nvPr/>
        </p:nvCxnSpPr>
        <p:spPr>
          <a:xfrm>
            <a:off x="4778399" y="3209262"/>
            <a:ext cx="0" cy="25265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05421F7-F4A8-633B-CCB1-8F31D9E6AA8C}"/>
              </a:ext>
            </a:extLst>
          </p:cNvPr>
          <p:cNvCxnSpPr/>
          <p:nvPr/>
        </p:nvCxnSpPr>
        <p:spPr>
          <a:xfrm>
            <a:off x="3338945" y="2083042"/>
            <a:ext cx="1759528" cy="330475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981F64F-D9E5-710B-A08A-01E7C4BC0D86}"/>
              </a:ext>
            </a:extLst>
          </p:cNvPr>
          <p:cNvCxnSpPr/>
          <p:nvPr/>
        </p:nvCxnSpPr>
        <p:spPr>
          <a:xfrm flipH="1">
            <a:off x="2466109" y="3671455"/>
            <a:ext cx="17041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772F6E7-1627-205A-5B82-60CA9B32972B}"/>
              </a:ext>
            </a:extLst>
          </p:cNvPr>
          <p:cNvCxnSpPr/>
          <p:nvPr/>
        </p:nvCxnSpPr>
        <p:spPr>
          <a:xfrm>
            <a:off x="4156364" y="3685309"/>
            <a:ext cx="0" cy="20504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564200F-FED3-3B81-AB34-E5F902989C14}"/>
              </a:ext>
            </a:extLst>
          </p:cNvPr>
          <p:cNvSpPr txBox="1"/>
          <p:nvPr/>
        </p:nvSpPr>
        <p:spPr>
          <a:xfrm>
            <a:off x="5206181" y="5191432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AD’</a:t>
            </a:r>
          </a:p>
        </p:txBody>
      </p:sp>
    </p:spTree>
    <p:extLst>
      <p:ext uri="{BB962C8B-B14F-4D97-AF65-F5344CB8AC3E}">
        <p14:creationId xmlns:p14="http://schemas.microsoft.com/office/powerpoint/2010/main" val="3210881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048D4A-63BE-1DE6-C3A3-4A9F8EDE6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0432E-87A4-0175-1E85-9F87BEA23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This is a short-run outcome: a recession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524431A-4BE7-351D-92FE-67CC002C96C6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BD32EB-46CD-C537-E002-7331FBA7C6BC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0F6A2C-830F-43E6-108C-ACFB3B604683}"/>
              </a:ext>
            </a:extLst>
          </p:cNvPr>
          <p:cNvCxnSpPr>
            <a:cxnSpLocks/>
          </p:cNvCxnSpPr>
          <p:nvPr/>
        </p:nvCxnSpPr>
        <p:spPr>
          <a:xfrm flipV="1">
            <a:off x="2867891" y="2083042"/>
            <a:ext cx="3578044" cy="2501121"/>
          </a:xfrm>
          <a:prstGeom prst="line">
            <a:avLst/>
          </a:prstGeom>
          <a:ln w="28575">
            <a:solidFill>
              <a:srgbClr val="FF5C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9E4B337-F13C-9243-A2D3-B0F678BE7293}"/>
              </a:ext>
            </a:extLst>
          </p:cNvPr>
          <p:cNvSpPr txBox="1"/>
          <p:nvPr/>
        </p:nvSpPr>
        <p:spPr>
          <a:xfrm>
            <a:off x="1503584" y="1671980"/>
            <a:ext cx="8381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000" dirty="0"/>
              <a:t>(price</a:t>
            </a:r>
          </a:p>
          <a:p>
            <a:r>
              <a:rPr lang="en-US" sz="2000" dirty="0"/>
              <a:t>Level)</a:t>
            </a:r>
          </a:p>
          <a:p>
            <a:endParaRPr lang="en-US" sz="2000" dirty="0"/>
          </a:p>
          <a:p>
            <a:r>
              <a:rPr lang="en-US" sz="2000" dirty="0"/>
              <a:t>        P</a:t>
            </a:r>
          </a:p>
          <a:p>
            <a:endParaRPr lang="en-US" sz="2000" dirty="0"/>
          </a:p>
          <a:p>
            <a:r>
              <a:rPr lang="en-US" sz="2000" dirty="0"/>
              <a:t>        P’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4AB35E-C590-6547-A624-BE248D808D11}"/>
              </a:ext>
            </a:extLst>
          </p:cNvPr>
          <p:cNvSpPr txBox="1"/>
          <p:nvPr/>
        </p:nvSpPr>
        <p:spPr>
          <a:xfrm>
            <a:off x="3962409" y="5735782"/>
            <a:ext cx="4652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Y’      </a:t>
            </a:r>
            <a:r>
              <a:rPr lang="en-US" sz="2400" dirty="0" err="1"/>
              <a:t>Yf</a:t>
            </a:r>
            <a:r>
              <a:rPr lang="en-US" sz="2400" dirty="0"/>
              <a:t> 			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355403-12A1-3A05-B2DA-679071612943}"/>
              </a:ext>
            </a:extLst>
          </p:cNvPr>
          <p:cNvSpPr txBox="1"/>
          <p:nvPr/>
        </p:nvSpPr>
        <p:spPr>
          <a:xfrm>
            <a:off x="6445238" y="1959983"/>
            <a:ext cx="599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20BC63-A76E-76CA-DD3D-27A5735E5792}"/>
              </a:ext>
            </a:extLst>
          </p:cNvPr>
          <p:cNvCxnSpPr>
            <a:cxnSpLocks/>
          </p:cNvCxnSpPr>
          <p:nvPr/>
        </p:nvCxnSpPr>
        <p:spPr>
          <a:xfrm>
            <a:off x="3754788" y="1825625"/>
            <a:ext cx="2645461" cy="35776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9A65463-C857-3F98-5522-8A29EC9D82A7}"/>
              </a:ext>
            </a:extLst>
          </p:cNvPr>
          <p:cNvSpPr txBox="1"/>
          <p:nvPr/>
        </p:nvSpPr>
        <p:spPr>
          <a:xfrm>
            <a:off x="6491621" y="486457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C5D375B-C64D-6402-1CE5-1994B4445EE3}"/>
              </a:ext>
            </a:extLst>
          </p:cNvPr>
          <p:cNvCxnSpPr>
            <a:cxnSpLocks/>
          </p:cNvCxnSpPr>
          <p:nvPr/>
        </p:nvCxnSpPr>
        <p:spPr>
          <a:xfrm>
            <a:off x="2466109" y="3209262"/>
            <a:ext cx="23122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14E8C44-5116-EED9-95DD-C58254CDA407}"/>
              </a:ext>
            </a:extLst>
          </p:cNvPr>
          <p:cNvCxnSpPr>
            <a:cxnSpLocks/>
          </p:cNvCxnSpPr>
          <p:nvPr/>
        </p:nvCxnSpPr>
        <p:spPr>
          <a:xfrm>
            <a:off x="4778399" y="3209262"/>
            <a:ext cx="0" cy="25265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6A93361-62DF-F7CB-D5D1-C519C77F2D8C}"/>
              </a:ext>
            </a:extLst>
          </p:cNvPr>
          <p:cNvCxnSpPr/>
          <p:nvPr/>
        </p:nvCxnSpPr>
        <p:spPr>
          <a:xfrm>
            <a:off x="3338945" y="2083042"/>
            <a:ext cx="1759528" cy="330475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83FF4D-4303-6D6F-D9FA-87535C68CDE5}"/>
              </a:ext>
            </a:extLst>
          </p:cNvPr>
          <p:cNvCxnSpPr/>
          <p:nvPr/>
        </p:nvCxnSpPr>
        <p:spPr>
          <a:xfrm flipH="1">
            <a:off x="2466109" y="3671455"/>
            <a:ext cx="17041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78990A-C4B1-0BFB-B38F-7839AD6FB274}"/>
              </a:ext>
            </a:extLst>
          </p:cNvPr>
          <p:cNvCxnSpPr/>
          <p:nvPr/>
        </p:nvCxnSpPr>
        <p:spPr>
          <a:xfrm>
            <a:off x="4156364" y="3685309"/>
            <a:ext cx="0" cy="20504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371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7EACE5-4C08-EE29-6D57-2561FD1A2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B3F79-4A42-F5EE-D900-D286BFA46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Long run AD/AS: the economy tends to move back to </a:t>
            </a:r>
            <a:r>
              <a:rPr lang="en-US" dirty="0" err="1"/>
              <a:t>Yf</a:t>
            </a:r>
            <a:r>
              <a:rPr lang="en-US" dirty="0"/>
              <a:t> in the long run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262232E-1C34-9059-D681-B9606D73B89E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46E8A42-7795-2152-338A-4FD6C2DD2885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2D7FE4E-E339-3B45-2562-CE689F59D4AC}"/>
              </a:ext>
            </a:extLst>
          </p:cNvPr>
          <p:cNvCxnSpPr>
            <a:cxnSpLocks/>
          </p:cNvCxnSpPr>
          <p:nvPr/>
        </p:nvCxnSpPr>
        <p:spPr>
          <a:xfrm flipV="1">
            <a:off x="2867891" y="2083042"/>
            <a:ext cx="3578044" cy="2501121"/>
          </a:xfrm>
          <a:prstGeom prst="line">
            <a:avLst/>
          </a:prstGeom>
          <a:ln w="28575">
            <a:solidFill>
              <a:srgbClr val="FF5C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BB44285-7E4E-46D6-FE01-D7E973C2D2D5}"/>
              </a:ext>
            </a:extLst>
          </p:cNvPr>
          <p:cNvSpPr txBox="1"/>
          <p:nvPr/>
        </p:nvSpPr>
        <p:spPr>
          <a:xfrm>
            <a:off x="1503584" y="1671980"/>
            <a:ext cx="838178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000" dirty="0"/>
              <a:t>(price</a:t>
            </a:r>
          </a:p>
          <a:p>
            <a:r>
              <a:rPr lang="en-US" sz="2000" dirty="0"/>
              <a:t>Level)</a:t>
            </a:r>
          </a:p>
          <a:p>
            <a:endParaRPr lang="en-US" sz="2000" dirty="0"/>
          </a:p>
          <a:p>
            <a:r>
              <a:rPr lang="en-US" sz="2000" dirty="0"/>
              <a:t>        P</a:t>
            </a:r>
          </a:p>
          <a:p>
            <a:endParaRPr lang="en-US" sz="2000" dirty="0"/>
          </a:p>
          <a:p>
            <a:r>
              <a:rPr lang="en-US" sz="2000" dirty="0"/>
              <a:t>        </a:t>
            </a:r>
          </a:p>
          <a:p>
            <a:endParaRPr lang="en-US" sz="2000" dirty="0"/>
          </a:p>
          <a:p>
            <a:r>
              <a:rPr lang="en-US" sz="2000" dirty="0"/>
              <a:t>        P’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7AF975-D583-2A42-505B-5A42724C2BE3}"/>
              </a:ext>
            </a:extLst>
          </p:cNvPr>
          <p:cNvSpPr txBox="1"/>
          <p:nvPr/>
        </p:nvSpPr>
        <p:spPr>
          <a:xfrm>
            <a:off x="3962409" y="5735782"/>
            <a:ext cx="4652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      Y = </a:t>
            </a:r>
            <a:r>
              <a:rPr lang="en-US" sz="2400" dirty="0" err="1"/>
              <a:t>Yf</a:t>
            </a:r>
            <a:r>
              <a:rPr lang="en-US" sz="2400" dirty="0"/>
              <a:t> 			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428E8B-903B-756B-19CE-0DC0D7BA2BC1}"/>
              </a:ext>
            </a:extLst>
          </p:cNvPr>
          <p:cNvSpPr txBox="1"/>
          <p:nvPr/>
        </p:nvSpPr>
        <p:spPr>
          <a:xfrm>
            <a:off x="6445238" y="1959983"/>
            <a:ext cx="69570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</a:t>
            </a:r>
          </a:p>
          <a:p>
            <a:endParaRPr lang="en-US" sz="2800" dirty="0"/>
          </a:p>
          <a:p>
            <a:r>
              <a:rPr lang="en-US" sz="2800" dirty="0"/>
              <a:t>AS’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6E0497-1B6E-66A3-FC1F-0FEF6F41FE86}"/>
              </a:ext>
            </a:extLst>
          </p:cNvPr>
          <p:cNvSpPr txBox="1"/>
          <p:nvPr/>
        </p:nvSpPr>
        <p:spPr>
          <a:xfrm>
            <a:off x="7716635" y="1863843"/>
            <a:ext cx="424551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Eventually, wages adjust to the lower price level and high unemployment. Wages fall.</a:t>
            </a:r>
          </a:p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AS shifts right—lower costs.</a:t>
            </a:r>
          </a:p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GDP returns to </a:t>
            </a:r>
            <a:r>
              <a:rPr lang="en-US" sz="28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Yf</a:t>
            </a:r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Recession over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685371-19CB-C855-6D83-4D76DFA7A0E9}"/>
              </a:ext>
            </a:extLst>
          </p:cNvPr>
          <p:cNvCxnSpPr>
            <a:cxnSpLocks/>
          </p:cNvCxnSpPr>
          <p:nvPr/>
        </p:nvCxnSpPr>
        <p:spPr>
          <a:xfrm>
            <a:off x="3754788" y="1825625"/>
            <a:ext cx="2645461" cy="35776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EA939B1-AB7D-BF18-1262-DEC426370F56}"/>
              </a:ext>
            </a:extLst>
          </p:cNvPr>
          <p:cNvSpPr txBox="1"/>
          <p:nvPr/>
        </p:nvSpPr>
        <p:spPr>
          <a:xfrm>
            <a:off x="6491621" y="486457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CDD9F0A-B957-5790-AC0C-E87BBA143CB6}"/>
              </a:ext>
            </a:extLst>
          </p:cNvPr>
          <p:cNvCxnSpPr>
            <a:cxnSpLocks/>
          </p:cNvCxnSpPr>
          <p:nvPr/>
        </p:nvCxnSpPr>
        <p:spPr>
          <a:xfrm>
            <a:off x="2466109" y="3209262"/>
            <a:ext cx="23122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5DB455D-4B71-7C75-ACC2-8954EB73B85F}"/>
              </a:ext>
            </a:extLst>
          </p:cNvPr>
          <p:cNvCxnSpPr>
            <a:cxnSpLocks/>
          </p:cNvCxnSpPr>
          <p:nvPr/>
        </p:nvCxnSpPr>
        <p:spPr>
          <a:xfrm>
            <a:off x="4778399" y="3209262"/>
            <a:ext cx="0" cy="25265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BCED89-3CD5-1783-80CD-5E22C23D3BE1}"/>
              </a:ext>
            </a:extLst>
          </p:cNvPr>
          <p:cNvCxnSpPr>
            <a:cxnSpLocks/>
          </p:cNvCxnSpPr>
          <p:nvPr/>
        </p:nvCxnSpPr>
        <p:spPr>
          <a:xfrm>
            <a:off x="3082913" y="2392120"/>
            <a:ext cx="2277376" cy="273406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05F9659-66CD-00D1-F6A7-16266526986A}"/>
              </a:ext>
            </a:extLst>
          </p:cNvPr>
          <p:cNvCxnSpPr>
            <a:cxnSpLocks/>
          </p:cNvCxnSpPr>
          <p:nvPr/>
        </p:nvCxnSpPr>
        <p:spPr>
          <a:xfrm flipH="1" flipV="1">
            <a:off x="2466109" y="4335483"/>
            <a:ext cx="2312290" cy="11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52428F7-65EB-51B7-F11B-D09FEC72D7D9}"/>
              </a:ext>
            </a:extLst>
          </p:cNvPr>
          <p:cNvCxnSpPr/>
          <p:nvPr/>
        </p:nvCxnSpPr>
        <p:spPr>
          <a:xfrm flipV="1">
            <a:off x="3612463" y="3224059"/>
            <a:ext cx="2878461" cy="197569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7946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E4071-8417-DDB0-639B-F42D29123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09B1D-000F-D132-4A3F-4A5CEDA5C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Long run AD/AS: the economy tends to move back to Y* in the long run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E65A0B5-E36D-72C3-698C-5FF2DE66CC6F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523A70-7ED7-B1B7-CC86-AB133BA45902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8D5B287-114B-AED3-AD41-BAFDFD0F169E}"/>
              </a:ext>
            </a:extLst>
          </p:cNvPr>
          <p:cNvCxnSpPr>
            <a:cxnSpLocks/>
          </p:cNvCxnSpPr>
          <p:nvPr/>
        </p:nvCxnSpPr>
        <p:spPr>
          <a:xfrm flipV="1">
            <a:off x="2867891" y="2083042"/>
            <a:ext cx="3578044" cy="2501121"/>
          </a:xfrm>
          <a:prstGeom prst="line">
            <a:avLst/>
          </a:prstGeom>
          <a:ln w="28575">
            <a:solidFill>
              <a:srgbClr val="FF5C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3D0E576-1B97-F94E-7C42-7E4A12958DEA}"/>
              </a:ext>
            </a:extLst>
          </p:cNvPr>
          <p:cNvSpPr txBox="1"/>
          <p:nvPr/>
        </p:nvSpPr>
        <p:spPr>
          <a:xfrm>
            <a:off x="1503584" y="1671980"/>
            <a:ext cx="838178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000" dirty="0"/>
              <a:t>(price</a:t>
            </a:r>
          </a:p>
          <a:p>
            <a:r>
              <a:rPr lang="en-US" sz="2000" dirty="0"/>
              <a:t>Level)</a:t>
            </a:r>
          </a:p>
          <a:p>
            <a:endParaRPr lang="en-US" sz="2000" dirty="0"/>
          </a:p>
          <a:p>
            <a:r>
              <a:rPr lang="en-US" sz="2000" dirty="0"/>
              <a:t>        P</a:t>
            </a:r>
          </a:p>
          <a:p>
            <a:endParaRPr lang="en-US" sz="2000" dirty="0"/>
          </a:p>
          <a:p>
            <a:r>
              <a:rPr lang="en-US" sz="2000" dirty="0"/>
              <a:t>        </a:t>
            </a:r>
          </a:p>
          <a:p>
            <a:endParaRPr lang="en-US" sz="2000" dirty="0"/>
          </a:p>
          <a:p>
            <a:r>
              <a:rPr lang="en-US" sz="2000" dirty="0"/>
              <a:t>        P’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BD7592-58BF-D3BE-DF7B-7E081418E938}"/>
              </a:ext>
            </a:extLst>
          </p:cNvPr>
          <p:cNvSpPr txBox="1"/>
          <p:nvPr/>
        </p:nvSpPr>
        <p:spPr>
          <a:xfrm>
            <a:off x="3962409" y="5735782"/>
            <a:ext cx="4652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      Y = </a:t>
            </a:r>
            <a:r>
              <a:rPr lang="en-US" sz="2400" dirty="0" err="1"/>
              <a:t>Yf</a:t>
            </a:r>
            <a:r>
              <a:rPr lang="en-US" sz="2400" dirty="0"/>
              <a:t> 			Y (GDP)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B02DD4-E148-2E0A-5FE9-E58196AA208A}"/>
              </a:ext>
            </a:extLst>
          </p:cNvPr>
          <p:cNvSpPr txBox="1"/>
          <p:nvPr/>
        </p:nvSpPr>
        <p:spPr>
          <a:xfrm>
            <a:off x="6445238" y="1959983"/>
            <a:ext cx="69570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</a:t>
            </a:r>
          </a:p>
          <a:p>
            <a:endParaRPr lang="en-US" sz="2800" dirty="0"/>
          </a:p>
          <a:p>
            <a:r>
              <a:rPr lang="en-US" sz="2800" dirty="0"/>
              <a:t>AS’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FB1E2B-B69D-9090-B081-7966F19D11E5}"/>
              </a:ext>
            </a:extLst>
          </p:cNvPr>
          <p:cNvSpPr txBox="1"/>
          <p:nvPr/>
        </p:nvSpPr>
        <p:spPr>
          <a:xfrm>
            <a:off x="7716635" y="1863843"/>
            <a:ext cx="424551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Note the two black dots: initial AD equilibrium and new long run equilibrium.</a:t>
            </a:r>
          </a:p>
          <a:p>
            <a:endParaRPr lang="en-US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Y is the same, at </a:t>
            </a:r>
            <a:r>
              <a:rPr lang="en-US" sz="28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Yf</a:t>
            </a:r>
            <a:endParaRPr lang="en-US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Only P has changed (P</a:t>
            </a:r>
            <a:r>
              <a:rPr lang="en-US" sz="2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↓)</a:t>
            </a:r>
            <a:endParaRPr lang="en-US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9CB33F-D73F-8218-6390-AA056E010FCE}"/>
              </a:ext>
            </a:extLst>
          </p:cNvPr>
          <p:cNvCxnSpPr>
            <a:cxnSpLocks/>
          </p:cNvCxnSpPr>
          <p:nvPr/>
        </p:nvCxnSpPr>
        <p:spPr>
          <a:xfrm>
            <a:off x="3754788" y="1825625"/>
            <a:ext cx="2645461" cy="35776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110D208-35E2-2BC2-7123-EBDE5EA517C4}"/>
              </a:ext>
            </a:extLst>
          </p:cNvPr>
          <p:cNvSpPr txBox="1"/>
          <p:nvPr/>
        </p:nvSpPr>
        <p:spPr>
          <a:xfrm>
            <a:off x="6491621" y="486457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75F101A-8150-3BB4-A891-6BF92371A28E}"/>
              </a:ext>
            </a:extLst>
          </p:cNvPr>
          <p:cNvCxnSpPr>
            <a:cxnSpLocks/>
          </p:cNvCxnSpPr>
          <p:nvPr/>
        </p:nvCxnSpPr>
        <p:spPr>
          <a:xfrm>
            <a:off x="2466109" y="3209262"/>
            <a:ext cx="23122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9F47128-A150-E6B0-E57C-59B8EE84F604}"/>
              </a:ext>
            </a:extLst>
          </p:cNvPr>
          <p:cNvCxnSpPr>
            <a:cxnSpLocks/>
          </p:cNvCxnSpPr>
          <p:nvPr/>
        </p:nvCxnSpPr>
        <p:spPr>
          <a:xfrm>
            <a:off x="4778399" y="3209262"/>
            <a:ext cx="0" cy="25265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16C5446-53B7-314C-216F-1ADD5D031691}"/>
              </a:ext>
            </a:extLst>
          </p:cNvPr>
          <p:cNvCxnSpPr>
            <a:cxnSpLocks/>
          </p:cNvCxnSpPr>
          <p:nvPr/>
        </p:nvCxnSpPr>
        <p:spPr>
          <a:xfrm>
            <a:off x="3082913" y="2392120"/>
            <a:ext cx="2277376" cy="273406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668FE3A-33D4-CD9C-EDF1-F985B63804D5}"/>
              </a:ext>
            </a:extLst>
          </p:cNvPr>
          <p:cNvCxnSpPr>
            <a:cxnSpLocks/>
          </p:cNvCxnSpPr>
          <p:nvPr/>
        </p:nvCxnSpPr>
        <p:spPr>
          <a:xfrm flipH="1" flipV="1">
            <a:off x="2466109" y="4335483"/>
            <a:ext cx="2312290" cy="11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2503232-B701-5F73-EE77-F4D87BB14C43}"/>
              </a:ext>
            </a:extLst>
          </p:cNvPr>
          <p:cNvCxnSpPr/>
          <p:nvPr/>
        </p:nvCxnSpPr>
        <p:spPr>
          <a:xfrm flipV="1">
            <a:off x="3612463" y="3224059"/>
            <a:ext cx="2878461" cy="197569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3E384C3-94BF-9E1C-186D-450205E085FA}"/>
                  </a:ext>
                </a:extLst>
              </p14:cNvPr>
              <p14:cNvContentPartPr/>
              <p14:nvPr/>
            </p14:nvContentPartPr>
            <p14:xfrm>
              <a:off x="4744800" y="3159820"/>
              <a:ext cx="117000" cy="193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3E384C3-94BF-9E1C-186D-450205E085F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35800" y="3150820"/>
                <a:ext cx="134640" cy="2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A5CCF98E-26C8-C124-33D7-065210E0974E}"/>
                  </a:ext>
                </a:extLst>
              </p14:cNvPr>
              <p14:cNvContentPartPr/>
              <p14:nvPr/>
            </p14:nvContentPartPr>
            <p14:xfrm>
              <a:off x="4685760" y="4333780"/>
              <a:ext cx="175320" cy="1544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A5CCF98E-26C8-C124-33D7-065210E0974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76760" y="4325140"/>
                <a:ext cx="192960" cy="17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9991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84E3A-7F7C-1C23-EAF4-4EA05F6AD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1A14-2E9B-E957-3F15-5B3CA03E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Long run aggregate supply: vertical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12E199A-C269-D15A-9969-514F0A35A66B}"/>
              </a:ext>
            </a:extLst>
          </p:cNvPr>
          <p:cNvCxnSpPr/>
          <p:nvPr/>
        </p:nvCxnSpPr>
        <p:spPr>
          <a:xfrm>
            <a:off x="2438400" y="1825625"/>
            <a:ext cx="0" cy="391015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5373D0-1D34-DF18-88AE-A2DFE36A60AC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C486FB-ECB7-A5C1-F69F-AB4687023BC7}"/>
              </a:ext>
            </a:extLst>
          </p:cNvPr>
          <p:cNvSpPr txBox="1"/>
          <p:nvPr/>
        </p:nvSpPr>
        <p:spPr>
          <a:xfrm>
            <a:off x="1503584" y="1671980"/>
            <a:ext cx="838178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</a:p>
          <a:p>
            <a:r>
              <a:rPr lang="en-US" sz="2000" dirty="0"/>
              <a:t>(price</a:t>
            </a:r>
          </a:p>
          <a:p>
            <a:r>
              <a:rPr lang="en-US" sz="2000" dirty="0"/>
              <a:t>Level)</a:t>
            </a:r>
          </a:p>
          <a:p>
            <a:endParaRPr lang="en-US" sz="2000" dirty="0"/>
          </a:p>
          <a:p>
            <a:r>
              <a:rPr lang="en-US" sz="2000" dirty="0"/>
              <a:t>        P</a:t>
            </a:r>
          </a:p>
          <a:p>
            <a:endParaRPr lang="en-US" sz="2000" dirty="0"/>
          </a:p>
          <a:p>
            <a:r>
              <a:rPr lang="en-US" sz="2000" dirty="0"/>
              <a:t>        </a:t>
            </a:r>
          </a:p>
          <a:p>
            <a:endParaRPr lang="en-US" sz="2000" dirty="0"/>
          </a:p>
          <a:p>
            <a:r>
              <a:rPr lang="en-US" sz="2000" dirty="0"/>
              <a:t>        P’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98C571-C03E-F9BA-C81C-5B34E1387FAE}"/>
              </a:ext>
            </a:extLst>
          </p:cNvPr>
          <p:cNvSpPr txBox="1"/>
          <p:nvPr/>
        </p:nvSpPr>
        <p:spPr>
          <a:xfrm>
            <a:off x="3962409" y="5735782"/>
            <a:ext cx="465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      Y = Y* 		    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5B21A9-82DA-5A94-F159-6AC176B9E60A}"/>
              </a:ext>
            </a:extLst>
          </p:cNvPr>
          <p:cNvSpPr txBox="1"/>
          <p:nvPr/>
        </p:nvSpPr>
        <p:spPr>
          <a:xfrm>
            <a:off x="4561318" y="1640106"/>
            <a:ext cx="995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LRAS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41F98F-FD26-C8E8-2966-81968D228319}"/>
              </a:ext>
            </a:extLst>
          </p:cNvPr>
          <p:cNvSpPr txBox="1"/>
          <p:nvPr/>
        </p:nvSpPr>
        <p:spPr>
          <a:xfrm>
            <a:off x="7716635" y="1863843"/>
            <a:ext cx="424551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 market-optimist outcome: the economy returns to full employment as prices adjust.</a:t>
            </a:r>
          </a:p>
          <a:p>
            <a:endParaRPr lang="en-US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Sticky prices may prevail in the SR, but there’s LR flexibility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B02893B-2B82-7FF9-112F-9126854C0BC2}"/>
              </a:ext>
            </a:extLst>
          </p:cNvPr>
          <p:cNvCxnSpPr>
            <a:cxnSpLocks/>
          </p:cNvCxnSpPr>
          <p:nvPr/>
        </p:nvCxnSpPr>
        <p:spPr>
          <a:xfrm>
            <a:off x="3754788" y="1825625"/>
            <a:ext cx="2645461" cy="35776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EDD3597-3C15-05CF-C841-BE2849CA8A2F}"/>
              </a:ext>
            </a:extLst>
          </p:cNvPr>
          <p:cNvSpPr txBox="1"/>
          <p:nvPr/>
        </p:nvSpPr>
        <p:spPr>
          <a:xfrm>
            <a:off x="6491621" y="486457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AB80AE5-E0DB-A168-1C9E-260FE85F4A7B}"/>
              </a:ext>
            </a:extLst>
          </p:cNvPr>
          <p:cNvCxnSpPr>
            <a:cxnSpLocks/>
          </p:cNvCxnSpPr>
          <p:nvPr/>
        </p:nvCxnSpPr>
        <p:spPr>
          <a:xfrm>
            <a:off x="2466109" y="3209262"/>
            <a:ext cx="23122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D0304A3-26E2-CAC9-8944-82FF8B53FCB1}"/>
              </a:ext>
            </a:extLst>
          </p:cNvPr>
          <p:cNvCxnSpPr>
            <a:cxnSpLocks/>
          </p:cNvCxnSpPr>
          <p:nvPr/>
        </p:nvCxnSpPr>
        <p:spPr>
          <a:xfrm>
            <a:off x="4778399" y="2083633"/>
            <a:ext cx="0" cy="3652149"/>
          </a:xfrm>
          <a:prstGeom prst="line">
            <a:avLst/>
          </a:prstGeom>
          <a:ln w="34925">
            <a:solidFill>
              <a:srgbClr val="C00000">
                <a:alpha val="93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2D421CD-2461-9F2C-CA66-5578DD408672}"/>
              </a:ext>
            </a:extLst>
          </p:cNvPr>
          <p:cNvCxnSpPr>
            <a:cxnSpLocks/>
          </p:cNvCxnSpPr>
          <p:nvPr/>
        </p:nvCxnSpPr>
        <p:spPr>
          <a:xfrm>
            <a:off x="3082913" y="2392120"/>
            <a:ext cx="2277376" cy="273406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58E4B1-BAFF-D590-02B2-A5552126DCE1}"/>
              </a:ext>
            </a:extLst>
          </p:cNvPr>
          <p:cNvCxnSpPr>
            <a:cxnSpLocks/>
          </p:cNvCxnSpPr>
          <p:nvPr/>
        </p:nvCxnSpPr>
        <p:spPr>
          <a:xfrm flipH="1" flipV="1">
            <a:off x="2466109" y="4335483"/>
            <a:ext cx="2312290" cy="11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0C44928-9F58-D461-34C6-62BD17809530}"/>
                  </a:ext>
                </a:extLst>
              </p14:cNvPr>
              <p14:cNvContentPartPr/>
              <p14:nvPr/>
            </p14:nvContentPartPr>
            <p14:xfrm>
              <a:off x="4744800" y="3159820"/>
              <a:ext cx="117000" cy="193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0C44928-9F58-D461-34C6-62BD178095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35800" y="3150820"/>
                <a:ext cx="134640" cy="2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358385CF-1C06-1FE9-3783-B3AEFB9EAF6B}"/>
                  </a:ext>
                </a:extLst>
              </p14:cNvPr>
              <p14:cNvContentPartPr/>
              <p14:nvPr/>
            </p14:nvContentPartPr>
            <p14:xfrm>
              <a:off x="4685760" y="4333780"/>
              <a:ext cx="175320" cy="1544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358385CF-1C06-1FE9-3783-B3AEFB9EAF6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76760" y="4324759"/>
                <a:ext cx="192960" cy="17212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98484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46ABC8-76B3-2955-1D0A-07F4E4F8F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demand-Aggregate supply model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643AA5-702C-3A8C-1761-8A83DE48F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Related to K-cross on the demand side</a:t>
            </a:r>
          </a:p>
          <a:p>
            <a:r>
              <a:rPr lang="en-US" dirty="0"/>
              <a:t>Also includes supply factors: total levels of labor, land, capital</a:t>
            </a:r>
          </a:p>
          <a:p>
            <a:r>
              <a:rPr lang="en-US" dirty="0"/>
              <a:t>Costs to firms</a:t>
            </a:r>
          </a:p>
          <a:p>
            <a:r>
              <a:rPr lang="en-US" dirty="0"/>
              <a:t>Price movements are made explicit (and, </a:t>
            </a:r>
            <a:r>
              <a:rPr lang="en-US" b="1" dirty="0"/>
              <a:t>implicitly</a:t>
            </a:r>
            <a:r>
              <a:rPr lang="en-US" dirty="0"/>
              <a:t>, changes in the inflation rate)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11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0C6E65-44BF-9FF6-D430-23A60C0D24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FD7CE-C35A-1144-F741-89807BB7F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One more shock: expansionary </a:t>
            </a:r>
            <a:br>
              <a:rPr lang="en-US" dirty="0"/>
            </a:br>
            <a:r>
              <a:rPr lang="en-US" dirty="0"/>
              <a:t>monetary policy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5B1F1F8-E432-0432-D9A6-8ACB2B9F90BC}"/>
              </a:ext>
            </a:extLst>
          </p:cNvPr>
          <p:cNvCxnSpPr>
            <a:cxnSpLocks/>
          </p:cNvCxnSpPr>
          <p:nvPr/>
        </p:nvCxnSpPr>
        <p:spPr>
          <a:xfrm>
            <a:off x="2438400" y="1429129"/>
            <a:ext cx="0" cy="4306653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F7E5F59-E3CB-DC3D-3E85-486A10823203}"/>
              </a:ext>
            </a:extLst>
          </p:cNvPr>
          <p:cNvCxnSpPr/>
          <p:nvPr/>
        </p:nvCxnSpPr>
        <p:spPr>
          <a:xfrm>
            <a:off x="2466109" y="5749636"/>
            <a:ext cx="47936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8AE2C54-B448-73B1-0197-784F3D4B89D1}"/>
              </a:ext>
            </a:extLst>
          </p:cNvPr>
          <p:cNvSpPr txBox="1"/>
          <p:nvPr/>
        </p:nvSpPr>
        <p:spPr>
          <a:xfrm>
            <a:off x="1472571" y="1180404"/>
            <a:ext cx="10502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       P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 P’</a:t>
            </a:r>
            <a:r>
              <a:rPr lang="en-US" sz="2400" baseline="-25000" dirty="0"/>
              <a:t>LR</a:t>
            </a:r>
            <a:r>
              <a:rPr lang="en-US" sz="2400" dirty="0"/>
              <a:t> </a:t>
            </a:r>
          </a:p>
          <a:p>
            <a:r>
              <a:rPr lang="en-US" sz="2400" dirty="0"/>
              <a:t>       </a:t>
            </a:r>
          </a:p>
          <a:p>
            <a:r>
              <a:rPr lang="en-US" sz="2400" dirty="0"/>
              <a:t>       </a:t>
            </a:r>
          </a:p>
          <a:p>
            <a:r>
              <a:rPr lang="en-US" sz="2400" dirty="0"/>
              <a:t>         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838983-F7F6-F968-C55B-EBB2CE45A36A}"/>
              </a:ext>
            </a:extLst>
          </p:cNvPr>
          <p:cNvSpPr txBox="1"/>
          <p:nvPr/>
        </p:nvSpPr>
        <p:spPr>
          <a:xfrm>
            <a:off x="3962409" y="5735782"/>
            <a:ext cx="465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     Y = </a:t>
            </a:r>
            <a:r>
              <a:rPr lang="en-US" sz="2400" dirty="0" err="1"/>
              <a:t>Yf</a:t>
            </a:r>
            <a:r>
              <a:rPr lang="en-US" sz="2400" dirty="0"/>
              <a:t> 		    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077BC9-0D31-8956-2B0E-721FA33010FD}"/>
              </a:ext>
            </a:extLst>
          </p:cNvPr>
          <p:cNvSpPr txBox="1"/>
          <p:nvPr/>
        </p:nvSpPr>
        <p:spPr>
          <a:xfrm>
            <a:off x="4561318" y="1640106"/>
            <a:ext cx="995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LRAS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B63084-19EC-6FC7-89D0-AC48C88BA0A3}"/>
              </a:ext>
            </a:extLst>
          </p:cNvPr>
          <p:cNvSpPr txBox="1"/>
          <p:nvPr/>
        </p:nvSpPr>
        <p:spPr>
          <a:xfrm>
            <a:off x="7776531" y="1429129"/>
            <a:ext cx="443547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Let’s say a populist government wants to juice up GDP with expansionary monetary policy</a:t>
            </a:r>
          </a:p>
          <a:p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dirty="0">
                <a:solidFill>
                  <a:srgbClr val="00B050"/>
                </a:solidFill>
              </a:rPr>
              <a:t>Success in SR: Y rises to Y’</a:t>
            </a:r>
          </a:p>
          <a:p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In LR, wages rise, AS shifts left, and GDP is back at </a:t>
            </a:r>
            <a:r>
              <a:rPr lang="en-US" sz="2800" dirty="0" err="1">
                <a:solidFill>
                  <a:schemeClr val="accent3">
                    <a:lumMod val="75000"/>
                  </a:schemeClr>
                </a:solidFill>
              </a:rPr>
              <a:t>Yf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LR effect: only prices rise</a:t>
            </a:r>
          </a:p>
          <a:p>
            <a:endParaRPr lang="en-US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0B03DC-D81D-C76F-3153-E8A524FA7611}"/>
              </a:ext>
            </a:extLst>
          </p:cNvPr>
          <p:cNvCxnSpPr>
            <a:cxnSpLocks/>
          </p:cNvCxnSpPr>
          <p:nvPr/>
        </p:nvCxnSpPr>
        <p:spPr>
          <a:xfrm>
            <a:off x="3540214" y="2038678"/>
            <a:ext cx="2645461" cy="35776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494C8FF-AE08-6C0E-58E2-FBF3F8D5B3E6}"/>
              </a:ext>
            </a:extLst>
          </p:cNvPr>
          <p:cNvSpPr txBox="1"/>
          <p:nvPr/>
        </p:nvSpPr>
        <p:spPr>
          <a:xfrm>
            <a:off x="6185675" y="4428653"/>
            <a:ext cx="88678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 AD’</a:t>
            </a:r>
          </a:p>
          <a:p>
            <a:endParaRPr lang="en-US" sz="2800" dirty="0"/>
          </a:p>
          <a:p>
            <a:r>
              <a:rPr lang="en-US" sz="2800" dirty="0"/>
              <a:t>AD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77D4A1B-689D-15D6-95E6-06A42165857F}"/>
              </a:ext>
            </a:extLst>
          </p:cNvPr>
          <p:cNvCxnSpPr>
            <a:cxnSpLocks/>
          </p:cNvCxnSpPr>
          <p:nvPr/>
        </p:nvCxnSpPr>
        <p:spPr>
          <a:xfrm flipV="1">
            <a:off x="2466109" y="3085479"/>
            <a:ext cx="3629891" cy="16963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A3F89A8-899E-E1D3-17A0-DE6D134C237F}"/>
              </a:ext>
            </a:extLst>
          </p:cNvPr>
          <p:cNvCxnSpPr>
            <a:cxnSpLocks/>
          </p:cNvCxnSpPr>
          <p:nvPr/>
        </p:nvCxnSpPr>
        <p:spPr>
          <a:xfrm>
            <a:off x="4778399" y="2083633"/>
            <a:ext cx="0" cy="3652149"/>
          </a:xfrm>
          <a:prstGeom prst="line">
            <a:avLst/>
          </a:prstGeom>
          <a:ln w="41275">
            <a:solidFill>
              <a:srgbClr val="C00000">
                <a:alpha val="93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76AFED1-FD1F-A6D5-F58A-6F7C004310DD}"/>
              </a:ext>
            </a:extLst>
          </p:cNvPr>
          <p:cNvCxnSpPr>
            <a:cxnSpLocks/>
          </p:cNvCxnSpPr>
          <p:nvPr/>
        </p:nvCxnSpPr>
        <p:spPr>
          <a:xfrm flipH="1" flipV="1">
            <a:off x="2405597" y="3720980"/>
            <a:ext cx="2312290" cy="11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A24117A-9F7E-C455-1C32-B40CD50114A5}"/>
              </a:ext>
            </a:extLst>
          </p:cNvPr>
          <p:cNvCxnSpPr/>
          <p:nvPr/>
        </p:nvCxnSpPr>
        <p:spPr>
          <a:xfrm>
            <a:off x="4501422" y="2282782"/>
            <a:ext cx="1787069" cy="2411893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216E73C-39D8-7311-C498-11E6999F2F72}"/>
              </a:ext>
            </a:extLst>
          </p:cNvPr>
          <p:cNvCxnSpPr>
            <a:cxnSpLocks/>
          </p:cNvCxnSpPr>
          <p:nvPr/>
        </p:nvCxnSpPr>
        <p:spPr>
          <a:xfrm flipV="1">
            <a:off x="2438400" y="2652626"/>
            <a:ext cx="2339999" cy="456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D3F8E70-9F98-9AC9-3C70-60EA71997958}"/>
              </a:ext>
            </a:extLst>
          </p:cNvPr>
          <p:cNvSpPr txBox="1"/>
          <p:nvPr/>
        </p:nvSpPr>
        <p:spPr>
          <a:xfrm>
            <a:off x="6185675" y="2878111"/>
            <a:ext cx="540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D742D8A-B096-B62F-E5A0-6018071C5CE7}"/>
              </a:ext>
            </a:extLst>
          </p:cNvPr>
          <p:cNvCxnSpPr/>
          <p:nvPr/>
        </p:nvCxnSpPr>
        <p:spPr>
          <a:xfrm flipV="1">
            <a:off x="2466109" y="2083633"/>
            <a:ext cx="3372997" cy="189667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1D510E0-C36E-8112-1620-5AF68C633E06}"/>
              </a:ext>
            </a:extLst>
          </p:cNvPr>
          <p:cNvSpPr txBox="1"/>
          <p:nvPr/>
        </p:nvSpPr>
        <p:spPr>
          <a:xfrm>
            <a:off x="6058889" y="1825625"/>
            <a:ext cx="623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AS’</a:t>
            </a:r>
          </a:p>
        </p:txBody>
      </p:sp>
    </p:spTree>
    <p:extLst>
      <p:ext uri="{BB962C8B-B14F-4D97-AF65-F5344CB8AC3E}">
        <p14:creationId xmlns:p14="http://schemas.microsoft.com/office/powerpoint/2010/main" val="1525261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C2DE3-A29B-FAB5-AC86-C978B737F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Classical AS curve: vertical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3BA2B-5538-3370-2194-D17D697C8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In this view, policy can affect real GDP in the short run only</a:t>
            </a:r>
          </a:p>
          <a:p>
            <a:r>
              <a:rPr lang="en-US" sz="3600" dirty="0"/>
              <a:t>In the long run, policy only changes price level (or inflation, in a more realistic model)</a:t>
            </a:r>
          </a:p>
          <a:p>
            <a:r>
              <a:rPr lang="en-US" sz="3600" dirty="0"/>
              <a:t>There are many classical and new-classical arguments suggesting that government policy is ineffective or counter-productive (even in short run sometimes)</a:t>
            </a:r>
          </a:p>
          <a:p>
            <a:r>
              <a:rPr lang="en-US" sz="3600" dirty="0"/>
              <a:t>The tide of history is not with them at this point: there is a lot of active government demand management, from China to the U.S. and in between</a:t>
            </a:r>
          </a:p>
        </p:txBody>
      </p:sp>
    </p:spTree>
    <p:extLst>
      <p:ext uri="{BB962C8B-B14F-4D97-AF65-F5344CB8AC3E}">
        <p14:creationId xmlns:p14="http://schemas.microsoft.com/office/powerpoint/2010/main" val="24042091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81739-5C8A-69AF-0D68-533F79768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the other point of view: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C75B3-677E-A756-8635-3F04EE545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does expansionary policy do over the long run?</a:t>
            </a:r>
          </a:p>
          <a:p>
            <a:r>
              <a:rPr lang="en-US" dirty="0"/>
              <a:t>How about more government spending on infrastructure and education, for instance</a:t>
            </a:r>
          </a:p>
          <a:p>
            <a:r>
              <a:rPr lang="en-US" dirty="0"/>
              <a:t>And new investment from low interest rates </a:t>
            </a:r>
          </a:p>
          <a:p>
            <a:r>
              <a:rPr lang="en-US" dirty="0"/>
              <a:t>Both of these tend to shift out Potential GDP (</a:t>
            </a:r>
            <a:r>
              <a:rPr lang="en-US" dirty="0" err="1"/>
              <a:t>Yf</a:t>
            </a:r>
            <a:r>
              <a:rPr lang="en-US" dirty="0"/>
              <a:t>, also the PPF) and the LR Aggregate Supply curve</a:t>
            </a:r>
          </a:p>
          <a:p>
            <a:r>
              <a:rPr lang="en-US" dirty="0"/>
              <a:t>So there are strong reasons that these policies can in fact result in permanent increases in Real GDP—long run economic growth</a:t>
            </a:r>
          </a:p>
          <a:p>
            <a:r>
              <a:rPr lang="en-US" dirty="0"/>
              <a:t>Getting back to policy boot camp: fiscal policy should be chosen smartly to accomplish LR goals </a:t>
            </a:r>
          </a:p>
        </p:txBody>
      </p:sp>
    </p:spTree>
    <p:extLst>
      <p:ext uri="{BB962C8B-B14F-4D97-AF65-F5344CB8AC3E}">
        <p14:creationId xmlns:p14="http://schemas.microsoft.com/office/powerpoint/2010/main" val="166585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619FA-8AE4-861D-FEDD-38E304D2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aggregate demand 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E5D62-7442-7476-889A-D587746B1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Starts with the question “If the price level changes, what happens to spending (or demand or expenditure) by households, firms, and foreigners?”</a:t>
            </a:r>
          </a:p>
          <a:p>
            <a:r>
              <a:rPr lang="en-US" dirty="0"/>
              <a:t>That is, C, I and NX</a:t>
            </a:r>
          </a:p>
          <a:p>
            <a:r>
              <a:rPr lang="en-US" dirty="0"/>
              <a:t>(We’re leaving out government)</a:t>
            </a:r>
          </a:p>
          <a:p>
            <a:r>
              <a:rPr lang="en-US" dirty="0"/>
              <a:t>Two reasons that a changing price level affects REAL expenditure</a:t>
            </a:r>
          </a:p>
          <a:p>
            <a:r>
              <a:rPr lang="en-US" dirty="0"/>
              <a:t>The reason is NOT that “things are cheaper” or “things are more expensive” because we have </a:t>
            </a:r>
            <a:r>
              <a:rPr lang="en-US" sz="3200" dirty="0"/>
              <a:t>real income </a:t>
            </a:r>
            <a:r>
              <a:rPr lang="en-US" dirty="0"/>
              <a:t>on the X axis.</a:t>
            </a:r>
          </a:p>
        </p:txBody>
      </p:sp>
    </p:spTree>
    <p:extLst>
      <p:ext uri="{BB962C8B-B14F-4D97-AF65-F5344CB8AC3E}">
        <p14:creationId xmlns:p14="http://schemas.microsoft.com/office/powerpoint/2010/main" val="175076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1C477-D914-1601-E8F7-DFECC8A2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The wealth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E68D8-F5C3-E30A-B890-BDE18F516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at P (a price index value such as this year’s CPI or GDP deflator)</a:t>
            </a:r>
          </a:p>
          <a:p>
            <a:r>
              <a:rPr lang="en-US" dirty="0"/>
              <a:t>If P rises, certain kinds of wealth that is fixed in € terms LOSES REAL VALUE</a:t>
            </a:r>
          </a:p>
          <a:p>
            <a:r>
              <a:rPr lang="en-US" dirty="0"/>
              <a:t>For instance, cash: currency or checking accounts</a:t>
            </a:r>
          </a:p>
          <a:p>
            <a:r>
              <a:rPr lang="en-US" dirty="0"/>
              <a:t>Or, bonds: e.g. a €1000 bond is worth less when you deflate it</a:t>
            </a:r>
          </a:p>
          <a:p>
            <a:r>
              <a:rPr lang="en-US" dirty="0"/>
              <a:t>The fall in real wealth could lead households to cut back on their consumer spending somewhat</a:t>
            </a:r>
          </a:p>
          <a:p>
            <a:r>
              <a:rPr lang="en-US" dirty="0"/>
              <a:t>(Not as much as when income falls, but somewhat. Pretty weak.)</a:t>
            </a:r>
          </a:p>
        </p:txBody>
      </p:sp>
    </p:spTree>
    <p:extLst>
      <p:ext uri="{BB962C8B-B14F-4D97-AF65-F5344CB8AC3E}">
        <p14:creationId xmlns:p14="http://schemas.microsoft.com/office/powerpoint/2010/main" val="999542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FBB1E-76A4-042C-69F0-4270E6BB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 P ↑, C↓, E ↓, Y ↓</a:t>
            </a:r>
            <a:b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en-US" sz="36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FE52BA-9A89-CFB4-8D7C-F46D23084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997036"/>
          </a:xfrm>
        </p:spPr>
        <p:txBody>
          <a:bodyPr/>
          <a:lstStyle/>
          <a:p>
            <a:r>
              <a:rPr lang="en-US" dirty="0"/>
              <a:t> Y and Exp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A7A7623-EE34-06B7-D2A1-F729C33103F8}"/>
              </a:ext>
            </a:extLst>
          </p:cNvPr>
          <p:cNvCxnSpPr/>
          <p:nvPr/>
        </p:nvCxnSpPr>
        <p:spPr>
          <a:xfrm>
            <a:off x="1274618" y="2396836"/>
            <a:ext cx="0" cy="320040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73DAA7-DBAA-D8B2-D31D-8042FAE2DCF1}"/>
              </a:ext>
            </a:extLst>
          </p:cNvPr>
          <p:cNvCxnSpPr/>
          <p:nvPr/>
        </p:nvCxnSpPr>
        <p:spPr>
          <a:xfrm>
            <a:off x="1246909" y="5624945"/>
            <a:ext cx="314498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1B10118-F4DA-E986-86FD-CD2FAB2CCB65}"/>
              </a:ext>
            </a:extLst>
          </p:cNvPr>
          <p:cNvCxnSpPr/>
          <p:nvPr/>
        </p:nvCxnSpPr>
        <p:spPr>
          <a:xfrm flipV="1">
            <a:off x="1274618" y="2507673"/>
            <a:ext cx="2867891" cy="30895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99DE88B-2B9D-D110-461A-8483490C62E3}"/>
              </a:ext>
            </a:extLst>
          </p:cNvPr>
          <p:cNvCxnSpPr/>
          <p:nvPr/>
        </p:nvCxnSpPr>
        <p:spPr>
          <a:xfrm flipV="1">
            <a:off x="1274618" y="3241964"/>
            <a:ext cx="2840182" cy="153785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101AB1A-BDA3-AB0A-5411-67FD80FC1500}"/>
              </a:ext>
            </a:extLst>
          </p:cNvPr>
          <p:cNvCxnSpPr/>
          <p:nvPr/>
        </p:nvCxnSpPr>
        <p:spPr>
          <a:xfrm flipV="1">
            <a:off x="1274618" y="2937164"/>
            <a:ext cx="2840182" cy="149629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2C7800C-CA22-7D98-0CF1-80C582B203C4}"/>
              </a:ext>
            </a:extLst>
          </p:cNvPr>
          <p:cNvSpPr txBox="1"/>
          <p:nvPr/>
        </p:nvSpPr>
        <p:spPr>
          <a:xfrm>
            <a:off x="2604660" y="5749636"/>
            <a:ext cx="2008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Y’          Y                  Y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499C6F-4978-66C0-0B5E-89F1927EA3ED}"/>
              </a:ext>
            </a:extLst>
          </p:cNvPr>
          <p:cNvSpPr txBox="1"/>
          <p:nvPr/>
        </p:nvSpPr>
        <p:spPr>
          <a:xfrm>
            <a:off x="4132669" y="2703188"/>
            <a:ext cx="375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  <a:p>
            <a:endParaRPr lang="en-US" dirty="0"/>
          </a:p>
          <a:p>
            <a:r>
              <a:rPr lang="en-US" dirty="0"/>
              <a:t>E’</a:t>
            </a:r>
          </a:p>
          <a:p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3654A6-5085-8BB5-34FB-1F2FFE71D761}"/>
              </a:ext>
            </a:extLst>
          </p:cNvPr>
          <p:cNvCxnSpPr/>
          <p:nvPr/>
        </p:nvCxnSpPr>
        <p:spPr>
          <a:xfrm>
            <a:off x="2805906" y="3997036"/>
            <a:ext cx="0" cy="1655619"/>
          </a:xfrm>
          <a:prstGeom prst="line">
            <a:avLst/>
          </a:prstGeom>
          <a:ln w="31750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0671683-9C24-3F17-2381-B52912A98F96}"/>
              </a:ext>
            </a:extLst>
          </p:cNvPr>
          <p:cNvCxnSpPr/>
          <p:nvPr/>
        </p:nvCxnSpPr>
        <p:spPr>
          <a:xfrm>
            <a:off x="3408218" y="3303352"/>
            <a:ext cx="0" cy="2321593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D56718B4-344D-9BC7-1494-610E8674D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52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B13E4-04CF-C006-7EB6-70166D007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FD263-52E1-7019-F0C5-A55FA0BA0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315530" cy="1600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And  P ↓ , C ↑, E ↑, Y ↑</a:t>
            </a:r>
            <a:br>
              <a:rPr lang="en-US" sz="3600" dirty="0">
                <a:solidFill>
                  <a:srgbClr val="C00000"/>
                </a:solidFill>
              </a:rPr>
            </a:b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09F33-BD87-7E0E-F59B-57389A683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8626" y="987425"/>
            <a:ext cx="5246761" cy="4873625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5C00"/>
                </a:solidFill>
              </a:rPr>
              <a:t>A lower price level increases real wealth</a:t>
            </a:r>
          </a:p>
          <a:p>
            <a:r>
              <a:rPr lang="en-US" dirty="0"/>
              <a:t>So consumption expenditure shifts up somewhat</a:t>
            </a:r>
          </a:p>
          <a:p>
            <a:pPr marL="0" indent="0">
              <a:buNone/>
            </a:pPr>
            <a:br>
              <a:rPr lang="en-US" sz="3600" dirty="0">
                <a:solidFill>
                  <a:schemeClr val="accent6">
                    <a:lumMod val="75000"/>
                  </a:schemeClr>
                </a:solidFill>
              </a:rPr>
            </a:b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60771C-99FB-8AAF-4A3F-09B3A7091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997036"/>
          </a:xfrm>
        </p:spPr>
        <p:txBody>
          <a:bodyPr/>
          <a:lstStyle/>
          <a:p>
            <a:r>
              <a:rPr lang="en-US" dirty="0"/>
              <a:t> Y and Exp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B5C055-7274-2AAA-6369-7D05C0384953}"/>
              </a:ext>
            </a:extLst>
          </p:cNvPr>
          <p:cNvCxnSpPr/>
          <p:nvPr/>
        </p:nvCxnSpPr>
        <p:spPr>
          <a:xfrm>
            <a:off x="1274618" y="2396836"/>
            <a:ext cx="0" cy="320040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176977-BB9D-7F33-B62E-A82063EBE5ED}"/>
              </a:ext>
            </a:extLst>
          </p:cNvPr>
          <p:cNvCxnSpPr/>
          <p:nvPr/>
        </p:nvCxnSpPr>
        <p:spPr>
          <a:xfrm>
            <a:off x="1246909" y="5624945"/>
            <a:ext cx="314498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228CBB-B278-0A7D-3F5A-39E5E47DA60B}"/>
              </a:ext>
            </a:extLst>
          </p:cNvPr>
          <p:cNvCxnSpPr/>
          <p:nvPr/>
        </p:nvCxnSpPr>
        <p:spPr>
          <a:xfrm flipV="1">
            <a:off x="1274618" y="2507673"/>
            <a:ext cx="2867891" cy="30895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FAF915B-9BEA-008B-3135-30DC8EC1ACA1}"/>
              </a:ext>
            </a:extLst>
          </p:cNvPr>
          <p:cNvCxnSpPr/>
          <p:nvPr/>
        </p:nvCxnSpPr>
        <p:spPr>
          <a:xfrm flipV="1">
            <a:off x="1274618" y="3241964"/>
            <a:ext cx="2840182" cy="153785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2EFEEC-A433-6B67-BEA7-9F809950B373}"/>
              </a:ext>
            </a:extLst>
          </p:cNvPr>
          <p:cNvCxnSpPr/>
          <p:nvPr/>
        </p:nvCxnSpPr>
        <p:spPr>
          <a:xfrm flipV="1">
            <a:off x="1274618" y="2937164"/>
            <a:ext cx="2840182" cy="149629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260E4D2-F7CD-DFF0-2122-A6746C3EA658}"/>
              </a:ext>
            </a:extLst>
          </p:cNvPr>
          <p:cNvSpPr txBox="1"/>
          <p:nvPr/>
        </p:nvSpPr>
        <p:spPr>
          <a:xfrm>
            <a:off x="2604660" y="5749636"/>
            <a:ext cx="2008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Y’          Y                  Y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5231D0-9C3B-BAA0-A177-A35EAEEBCFED}"/>
              </a:ext>
            </a:extLst>
          </p:cNvPr>
          <p:cNvSpPr txBox="1"/>
          <p:nvPr/>
        </p:nvSpPr>
        <p:spPr>
          <a:xfrm>
            <a:off x="4132669" y="2703188"/>
            <a:ext cx="375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E’</a:t>
            </a:r>
          </a:p>
          <a:p>
            <a:endParaRPr lang="en-US" dirty="0"/>
          </a:p>
          <a:p>
            <a:r>
              <a:rPr lang="en-US" dirty="0"/>
              <a:t>E</a:t>
            </a:r>
          </a:p>
          <a:p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FD64F0E-2077-0752-5BC1-C7DDA784F8D7}"/>
              </a:ext>
            </a:extLst>
          </p:cNvPr>
          <p:cNvCxnSpPr/>
          <p:nvPr/>
        </p:nvCxnSpPr>
        <p:spPr>
          <a:xfrm>
            <a:off x="2805906" y="3997036"/>
            <a:ext cx="0" cy="1655619"/>
          </a:xfrm>
          <a:prstGeom prst="line">
            <a:avLst/>
          </a:prstGeom>
          <a:ln w="31750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A63B50F-FCDF-6331-B5F5-86A4B388B308}"/>
              </a:ext>
            </a:extLst>
          </p:cNvPr>
          <p:cNvCxnSpPr/>
          <p:nvPr/>
        </p:nvCxnSpPr>
        <p:spPr>
          <a:xfrm>
            <a:off x="3408218" y="3303352"/>
            <a:ext cx="0" cy="2321593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31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DF24F-F1F1-64D7-1FDB-18D6102F1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The net export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44BF2-A24A-3EC5-14B9-5433B3093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EU price level changes, that affects the competitiveness of its exports</a:t>
            </a:r>
          </a:p>
          <a:p>
            <a:r>
              <a:rPr lang="en-US" dirty="0"/>
              <a:t>And makes imports either more or less attractive</a:t>
            </a:r>
          </a:p>
          <a:p>
            <a:r>
              <a:rPr lang="en-US" dirty="0"/>
              <a:t>The price level rises: EU goods are more expensive compared to other regions’ goods (ceteris paribus: no ∆ in other regions’ P)</a:t>
            </a:r>
          </a:p>
          <a:p>
            <a:r>
              <a:rPr lang="en-US" sz="2800" dirty="0"/>
              <a:t>So if EU P ↑</a:t>
            </a:r>
          </a:p>
          <a:p>
            <a:pPr lvl="1"/>
            <a:r>
              <a:rPr lang="en-US" dirty="0"/>
              <a:t> X↓</a:t>
            </a:r>
          </a:p>
          <a:p>
            <a:pPr lvl="1"/>
            <a:r>
              <a:rPr lang="en-US" dirty="0" err="1"/>
              <a:t>Im</a:t>
            </a:r>
            <a:r>
              <a:rPr lang="en-US" dirty="0"/>
              <a:t> ↑</a:t>
            </a:r>
          </a:p>
          <a:p>
            <a:pPr lvl="1"/>
            <a:r>
              <a:rPr lang="en-US" dirty="0"/>
              <a:t>E ↓</a:t>
            </a:r>
            <a:b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82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986DA-8C7C-0B2B-D575-2E11B6D45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8A75C-E9D4-A61B-6D3B-1FB196685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P ↑, NX↓, E ↓, Y ↓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B72463-ACB6-F598-C88E-0AF3E6CFF2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997036"/>
          </a:xfrm>
        </p:spPr>
        <p:txBody>
          <a:bodyPr/>
          <a:lstStyle/>
          <a:p>
            <a:r>
              <a:rPr lang="en-US" dirty="0"/>
              <a:t> Y and Exp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0506BF-7D0A-1559-2262-2990E340C89A}"/>
              </a:ext>
            </a:extLst>
          </p:cNvPr>
          <p:cNvCxnSpPr/>
          <p:nvPr/>
        </p:nvCxnSpPr>
        <p:spPr>
          <a:xfrm>
            <a:off x="1274618" y="2396836"/>
            <a:ext cx="0" cy="320040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A6790B-4AAF-304C-D227-CAB7FF376F73}"/>
              </a:ext>
            </a:extLst>
          </p:cNvPr>
          <p:cNvCxnSpPr/>
          <p:nvPr/>
        </p:nvCxnSpPr>
        <p:spPr>
          <a:xfrm>
            <a:off x="1246909" y="5624945"/>
            <a:ext cx="314498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E1799B-1520-6425-403B-A555EB634F11}"/>
              </a:ext>
            </a:extLst>
          </p:cNvPr>
          <p:cNvCxnSpPr/>
          <p:nvPr/>
        </p:nvCxnSpPr>
        <p:spPr>
          <a:xfrm flipV="1">
            <a:off x="1274618" y="2507673"/>
            <a:ext cx="2867891" cy="30895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A482D7-5575-21FF-7D0A-873D3857758E}"/>
              </a:ext>
            </a:extLst>
          </p:cNvPr>
          <p:cNvCxnSpPr>
            <a:cxnSpLocks/>
            <a:endCxn id="17" idx="1"/>
          </p:cNvCxnSpPr>
          <p:nvPr/>
        </p:nvCxnSpPr>
        <p:spPr>
          <a:xfrm flipV="1">
            <a:off x="1246909" y="3441852"/>
            <a:ext cx="2885760" cy="111926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694387A-6BF9-0935-8A25-2F8D26806C75}"/>
              </a:ext>
            </a:extLst>
          </p:cNvPr>
          <p:cNvCxnSpPr/>
          <p:nvPr/>
        </p:nvCxnSpPr>
        <p:spPr>
          <a:xfrm flipV="1">
            <a:off x="1274618" y="2937164"/>
            <a:ext cx="2840182" cy="149629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86AD63F-A243-9145-BEBB-51FAF5B3141E}"/>
              </a:ext>
            </a:extLst>
          </p:cNvPr>
          <p:cNvSpPr txBox="1"/>
          <p:nvPr/>
        </p:nvSpPr>
        <p:spPr>
          <a:xfrm>
            <a:off x="2604660" y="5749636"/>
            <a:ext cx="2008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Y’          Y                  Y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F4969F-94DB-9BCF-B84D-D74051D018CE}"/>
              </a:ext>
            </a:extLst>
          </p:cNvPr>
          <p:cNvSpPr txBox="1"/>
          <p:nvPr/>
        </p:nvSpPr>
        <p:spPr>
          <a:xfrm>
            <a:off x="4132669" y="2703188"/>
            <a:ext cx="3754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E’</a:t>
            </a:r>
          </a:p>
          <a:p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0133C8D-FC32-80A6-E3CD-3865D2BAA1FD}"/>
              </a:ext>
            </a:extLst>
          </p:cNvPr>
          <p:cNvCxnSpPr/>
          <p:nvPr/>
        </p:nvCxnSpPr>
        <p:spPr>
          <a:xfrm>
            <a:off x="2805906" y="3997036"/>
            <a:ext cx="0" cy="1655619"/>
          </a:xfrm>
          <a:prstGeom prst="line">
            <a:avLst/>
          </a:prstGeom>
          <a:ln w="31750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DA83DE-268C-FC3E-BC24-21F0C0A62BA1}"/>
              </a:ext>
            </a:extLst>
          </p:cNvPr>
          <p:cNvCxnSpPr/>
          <p:nvPr/>
        </p:nvCxnSpPr>
        <p:spPr>
          <a:xfrm>
            <a:off x="3408218" y="3303352"/>
            <a:ext cx="0" cy="2321593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7AA73-766B-94F3-1211-D243BF79C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Rising prices reduce net exports and expenditure and Y </a:t>
            </a:r>
          </a:p>
        </p:txBody>
      </p:sp>
    </p:spTree>
    <p:extLst>
      <p:ext uri="{BB962C8B-B14F-4D97-AF65-F5344CB8AC3E}">
        <p14:creationId xmlns:p14="http://schemas.microsoft.com/office/powerpoint/2010/main" val="281094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1863</Words>
  <Application>Microsoft Macintosh PowerPoint</Application>
  <PresentationFormat>Widescreen</PresentationFormat>
  <Paragraphs>340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Aptos</vt:lpstr>
      <vt:lpstr>Aptos Display</vt:lpstr>
      <vt:lpstr>Arial</vt:lpstr>
      <vt:lpstr>Office Theme</vt:lpstr>
      <vt:lpstr>Aggregate Demand and Aggregate Supply</vt:lpstr>
      <vt:lpstr>K-cross model: all demand, no supply</vt:lpstr>
      <vt:lpstr>Aggregate demand-Aggregate supply model</vt:lpstr>
      <vt:lpstr>The aggregate demand curve</vt:lpstr>
      <vt:lpstr>1. The wealth effect</vt:lpstr>
      <vt:lpstr>So P ↑, C↓, E ↓, Y ↓ </vt:lpstr>
      <vt:lpstr>And  P ↓ , C ↑, E ↑, Y ↑ </vt:lpstr>
      <vt:lpstr>2. The net export effect</vt:lpstr>
      <vt:lpstr>P ↑, NX↓, E ↓, Y ↓ </vt:lpstr>
      <vt:lpstr>P ↓, NX ↑, E ↑, Y ↑ </vt:lpstr>
      <vt:lpstr>We have two reasons that real expenditure reacts to changing P  </vt:lpstr>
      <vt:lpstr>The AD curve</vt:lpstr>
      <vt:lpstr>What shifts AD?</vt:lpstr>
      <vt:lpstr>Now for Aggregate Supply</vt:lpstr>
      <vt:lpstr>1. Sticky wages       2. Resource constraints</vt:lpstr>
      <vt:lpstr>The AS curve (short run)</vt:lpstr>
      <vt:lpstr>The AS curve: shifts</vt:lpstr>
      <vt:lpstr>The whole AD-AS model*</vt:lpstr>
      <vt:lpstr>Shocks </vt:lpstr>
      <vt:lpstr>Shocks: costs go down for firms </vt:lpstr>
      <vt:lpstr>A different cause for a shift: Change in inflation expectations</vt:lpstr>
      <vt:lpstr>Higher inflation expectations shift AS</vt:lpstr>
      <vt:lpstr>All these reactions from higher ∆ pet  shift AS left/up</vt:lpstr>
      <vt:lpstr>Now we’ll bring back Potential GDP/Target Y/ Full-employment GDP/Y*</vt:lpstr>
      <vt:lpstr>Shock: business confidence takes a dive. Investment falls; AD shifts down</vt:lpstr>
      <vt:lpstr>This is a short-run outcome: a recession</vt:lpstr>
      <vt:lpstr>Long run AD/AS: the economy tends to move back to Yf in the long run</vt:lpstr>
      <vt:lpstr>Long run AD/AS: the economy tends to move back to Y* in the long run</vt:lpstr>
      <vt:lpstr>Long run aggregate supply: vertical</vt:lpstr>
      <vt:lpstr>One more shock: expansionary  monetary policy</vt:lpstr>
      <vt:lpstr>Classical AS curve: vertical</vt:lpstr>
      <vt:lpstr>From the other point of view: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Aggregate Demand and Aggregate Supply</dc:title>
  <dc:creator>Craven, Carolyn</dc:creator>
  <cp:lastModifiedBy>Craven, Carolyn</cp:lastModifiedBy>
  <cp:revision>56</cp:revision>
  <dcterms:created xsi:type="dcterms:W3CDTF">2024-02-11T07:30:15Z</dcterms:created>
  <dcterms:modified xsi:type="dcterms:W3CDTF">2024-02-14T10:57:13Z</dcterms:modified>
</cp:coreProperties>
</file>