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30275213" cy="42811700"/>
  <p:notesSz cx="9931400" cy="14363700"/>
  <p:defaultTextStyle>
    <a:defPPr>
      <a:defRPr lang="en-US"/>
    </a:defPPr>
    <a:lvl1pPr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2085975" indent="-1438275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4173538" indent="-2879725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6262688" indent="-4321175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8350250" indent="-5764213" algn="l" defTabSz="4173538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C8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>
      <p:cViewPr>
        <p:scale>
          <a:sx n="50" d="100"/>
          <a:sy n="50" d="100"/>
        </p:scale>
        <p:origin x="312" y="-7528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04039" cy="717235"/>
          </a:xfrm>
          <a:prstGeom prst="rect">
            <a:avLst/>
          </a:prstGeom>
        </p:spPr>
        <p:txBody>
          <a:bodyPr vert="horz" lIns="31028" tIns="15514" rIns="31028" bIns="15514" rtlCol="0"/>
          <a:lstStyle>
            <a:lvl1pPr algn="l" defTabSz="6043068">
              <a:defRPr sz="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209" y="4"/>
            <a:ext cx="4304039" cy="717235"/>
          </a:xfrm>
          <a:prstGeom prst="rect">
            <a:avLst/>
          </a:prstGeom>
        </p:spPr>
        <p:txBody>
          <a:bodyPr vert="horz" wrap="square" lIns="31028" tIns="15514" rIns="31028" bIns="15514" numCol="1" anchor="t" anchorCtr="0" compatLnSpc="1">
            <a:prstTxWarp prst="textNoShape">
              <a:avLst/>
            </a:prstTxWarp>
          </a:bodyPr>
          <a:lstStyle>
            <a:lvl1pPr algn="r">
              <a:defRPr sz="400"/>
            </a:lvl1pPr>
          </a:lstStyle>
          <a:p>
            <a:fld id="{7DD340EE-1D42-4B4E-B16E-99879A095AC0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13644094"/>
            <a:ext cx="4304039" cy="717235"/>
          </a:xfrm>
          <a:prstGeom prst="rect">
            <a:avLst/>
          </a:prstGeom>
        </p:spPr>
        <p:txBody>
          <a:bodyPr vert="horz" lIns="31028" tIns="15514" rIns="31028" bIns="15514" rtlCol="0" anchor="b"/>
          <a:lstStyle>
            <a:lvl1pPr algn="l" defTabSz="6043068">
              <a:defRPr sz="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209" y="13644094"/>
            <a:ext cx="4304039" cy="717235"/>
          </a:xfrm>
          <a:prstGeom prst="rect">
            <a:avLst/>
          </a:prstGeom>
        </p:spPr>
        <p:txBody>
          <a:bodyPr vert="horz" wrap="square" lIns="31028" tIns="15514" rIns="31028" bIns="15514" numCol="1" anchor="b" anchorCtr="0" compatLnSpc="1">
            <a:prstTxWarp prst="textNoShape">
              <a:avLst/>
            </a:prstTxWarp>
          </a:bodyPr>
          <a:lstStyle>
            <a:lvl1pPr algn="r">
              <a:defRPr sz="400"/>
            </a:lvl1pPr>
          </a:lstStyle>
          <a:p>
            <a:fld id="{0934CC12-A462-446C-93B3-476C11E54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62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78"/>
            <a:ext cx="25733931" cy="91767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82901-49CA-4046-8981-DD0D908DC28D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E0EDD-1798-4FFA-8203-C036C2316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56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D5D08-336B-45B6-A4C2-414DE6D2E6D5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DF117-2152-4FB2-BBCC-303212B73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86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6460" y="7571332"/>
            <a:ext cx="15931278" cy="161287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2622" y="7571332"/>
            <a:ext cx="47289253" cy="161287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49B0D-9598-458E-BE70-426F821E8E3E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E1254-8DB7-4708-8F8A-714750165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94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157F76-D586-4260-9A19-8F4BF4C5843D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B4C09-6FA0-4E04-81F1-58785835A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59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9"/>
            <a:ext cx="25733931" cy="9365056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03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06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0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1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1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18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2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24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F3200-3891-4ECE-8E28-1950ED539B8A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0B33C-F8E3-4164-8C9F-6F019464C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5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2622" y="44109929"/>
            <a:ext cx="31610265" cy="124748537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7475" y="44109929"/>
            <a:ext cx="31610265" cy="124748537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FAE13-8979-409A-B214-29C580617316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28CBA-5F31-429A-A7BC-D36068278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3085"/>
            <a:ext cx="13376810" cy="399377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031" indent="0">
              <a:buNone/>
              <a:defRPr sz="9200" b="1"/>
            </a:lvl2pPr>
            <a:lvl3pPr marL="4176061" indent="0">
              <a:buNone/>
              <a:defRPr sz="8200" b="1"/>
            </a:lvl3pPr>
            <a:lvl4pPr marL="6264092" indent="0">
              <a:buNone/>
              <a:defRPr sz="7400" b="1"/>
            </a:lvl4pPr>
            <a:lvl5pPr marL="8352123" indent="0">
              <a:buNone/>
              <a:defRPr sz="7400" b="1"/>
            </a:lvl5pPr>
            <a:lvl6pPr marL="10440153" indent="0">
              <a:buNone/>
              <a:defRPr sz="7400" b="1"/>
            </a:lvl6pPr>
            <a:lvl7pPr marL="12528184" indent="0">
              <a:buNone/>
              <a:defRPr sz="7400" b="1"/>
            </a:lvl7pPr>
            <a:lvl8pPr marL="14616214" indent="0">
              <a:buNone/>
              <a:defRPr sz="7400" b="1"/>
            </a:lvl8pPr>
            <a:lvl9pPr marL="16704245" indent="0">
              <a:buNone/>
              <a:defRPr sz="7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6858"/>
            <a:ext cx="13376810" cy="24666281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031" indent="0">
              <a:buNone/>
              <a:defRPr sz="9200" b="1"/>
            </a:lvl2pPr>
            <a:lvl3pPr marL="4176061" indent="0">
              <a:buNone/>
              <a:defRPr sz="8200" b="1"/>
            </a:lvl3pPr>
            <a:lvl4pPr marL="6264092" indent="0">
              <a:buNone/>
              <a:defRPr sz="7400" b="1"/>
            </a:lvl4pPr>
            <a:lvl5pPr marL="8352123" indent="0">
              <a:buNone/>
              <a:defRPr sz="7400" b="1"/>
            </a:lvl5pPr>
            <a:lvl6pPr marL="10440153" indent="0">
              <a:buNone/>
              <a:defRPr sz="7400" b="1"/>
            </a:lvl6pPr>
            <a:lvl7pPr marL="12528184" indent="0">
              <a:buNone/>
              <a:defRPr sz="7400" b="1"/>
            </a:lvl7pPr>
            <a:lvl8pPr marL="14616214" indent="0">
              <a:buNone/>
              <a:defRPr sz="7400" b="1"/>
            </a:lvl8pPr>
            <a:lvl9pPr marL="16704245" indent="0">
              <a:buNone/>
              <a:defRPr sz="7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8"/>
            <a:ext cx="13382065" cy="24666281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76C9A-A25F-45D2-8433-F84744214785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8CFA-7D73-4E70-A9E9-D4F893868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8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25DCD-76D1-41BC-833A-0E33209681D9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429DB-1024-4706-98E8-BDAEF2339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9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92BAA-9443-4E5B-B0CE-EC20C77E3958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0811B-8263-45F2-9FAB-CF412D6A2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29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04539"/>
            <a:ext cx="9960337" cy="7254205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8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2" y="8958747"/>
            <a:ext cx="9960337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031" indent="0">
              <a:buNone/>
              <a:defRPr sz="5500"/>
            </a:lvl2pPr>
            <a:lvl3pPr marL="4176061" indent="0">
              <a:buNone/>
              <a:defRPr sz="4500"/>
            </a:lvl3pPr>
            <a:lvl4pPr marL="6264092" indent="0">
              <a:buNone/>
              <a:defRPr sz="4100"/>
            </a:lvl4pPr>
            <a:lvl5pPr marL="8352123" indent="0">
              <a:buNone/>
              <a:defRPr sz="4100"/>
            </a:lvl5pPr>
            <a:lvl6pPr marL="10440153" indent="0">
              <a:buNone/>
              <a:defRPr sz="4100"/>
            </a:lvl6pPr>
            <a:lvl7pPr marL="12528184" indent="0">
              <a:buNone/>
              <a:defRPr sz="4100"/>
            </a:lvl7pPr>
            <a:lvl8pPr marL="14616214" indent="0">
              <a:buNone/>
              <a:defRPr sz="4100"/>
            </a:lvl8pPr>
            <a:lvl9pPr marL="16704245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B2F7E7-C082-4667-B21F-C9D10A7EB1DC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3F865-CA16-48B2-9089-DA38D0EB5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3" y="29968189"/>
            <a:ext cx="18165128" cy="3537915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3" y="3825306"/>
            <a:ext cx="18165128" cy="2568702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031" indent="0">
              <a:buNone/>
              <a:defRPr sz="12700"/>
            </a:lvl2pPr>
            <a:lvl3pPr marL="4176061" indent="0">
              <a:buNone/>
              <a:defRPr sz="10900"/>
            </a:lvl3pPr>
            <a:lvl4pPr marL="6264092" indent="0">
              <a:buNone/>
              <a:defRPr sz="9200"/>
            </a:lvl4pPr>
            <a:lvl5pPr marL="8352123" indent="0">
              <a:buNone/>
              <a:defRPr sz="9200"/>
            </a:lvl5pPr>
            <a:lvl6pPr marL="10440153" indent="0">
              <a:buNone/>
              <a:defRPr sz="9200"/>
            </a:lvl6pPr>
            <a:lvl7pPr marL="12528184" indent="0">
              <a:buNone/>
              <a:defRPr sz="9200"/>
            </a:lvl7pPr>
            <a:lvl8pPr marL="14616214" indent="0">
              <a:buNone/>
              <a:defRPr sz="9200"/>
            </a:lvl8pPr>
            <a:lvl9pPr marL="16704245" indent="0">
              <a:buNone/>
              <a:defRPr sz="9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3" y="33506105"/>
            <a:ext cx="18165128" cy="5024425"/>
          </a:xfrm>
        </p:spPr>
        <p:txBody>
          <a:bodyPr/>
          <a:lstStyle>
            <a:lvl1pPr marL="0" indent="0">
              <a:buNone/>
              <a:defRPr sz="6400"/>
            </a:lvl1pPr>
            <a:lvl2pPr marL="2088031" indent="0">
              <a:buNone/>
              <a:defRPr sz="5500"/>
            </a:lvl2pPr>
            <a:lvl3pPr marL="4176061" indent="0">
              <a:buNone/>
              <a:defRPr sz="4500"/>
            </a:lvl3pPr>
            <a:lvl4pPr marL="6264092" indent="0">
              <a:buNone/>
              <a:defRPr sz="4100"/>
            </a:lvl4pPr>
            <a:lvl5pPr marL="8352123" indent="0">
              <a:buNone/>
              <a:defRPr sz="4100"/>
            </a:lvl5pPr>
            <a:lvl6pPr marL="10440153" indent="0">
              <a:buNone/>
              <a:defRPr sz="4100"/>
            </a:lvl6pPr>
            <a:lvl7pPr marL="12528184" indent="0">
              <a:buNone/>
              <a:defRPr sz="4100"/>
            </a:lvl7pPr>
            <a:lvl8pPr marL="14616214" indent="0">
              <a:buNone/>
              <a:defRPr sz="4100"/>
            </a:lvl8pPr>
            <a:lvl9pPr marL="16704245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E7569-859D-4176-A2B5-03B226992AD0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F1263-94D1-4CFF-90C2-A224F9637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5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46263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06" tIns="208803" rIns="417606" bIns="208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5" y="9990138"/>
            <a:ext cx="27246263" cy="282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06" tIns="208803" rIns="417606" bIns="208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5" y="39681150"/>
            <a:ext cx="7062788" cy="2278063"/>
          </a:xfrm>
          <a:prstGeom prst="rect">
            <a:avLst/>
          </a:prstGeom>
        </p:spPr>
        <p:txBody>
          <a:bodyPr vert="horz" wrap="square" lIns="417606" tIns="208803" rIns="417606" bIns="208803" numCol="1" anchor="ctr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FF5178-6852-47D6-9BC4-97DCE5DD3CFC}" type="datetimeFigureOut">
              <a:rPr lang="en-US" altLang="en-US"/>
              <a:pPr/>
              <a:t>2/13/24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150" y="39681150"/>
            <a:ext cx="9586913" cy="2278063"/>
          </a:xfrm>
          <a:prstGeom prst="rect">
            <a:avLst/>
          </a:prstGeom>
        </p:spPr>
        <p:txBody>
          <a:bodyPr vert="horz" lIns="417606" tIns="208803" rIns="417606" bIns="208803" rtlCol="0" anchor="ctr"/>
          <a:lstStyle>
            <a:lvl1pPr algn="ctr" defTabSz="417606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950" y="39681150"/>
            <a:ext cx="7062788" cy="2278063"/>
          </a:xfrm>
          <a:prstGeom prst="rect">
            <a:avLst/>
          </a:prstGeom>
        </p:spPr>
        <p:txBody>
          <a:bodyPr vert="horz" wrap="square" lIns="417606" tIns="208803" rIns="417606" bIns="208803" numCol="1" anchor="ctr" anchorCtr="0" compatLnSpc="1">
            <a:prstTxWarp prst="textNoShape">
              <a:avLst/>
            </a:prstTxWarp>
          </a:bodyPr>
          <a:lstStyle>
            <a:lvl1pPr algn="r">
              <a:defRPr sz="5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92A59D-C0CC-4DC0-8BB0-3ED3E0A4D4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3538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646709" algn="ctr" defTabSz="417442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1293419" algn="ctr" defTabSz="417442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940128" algn="ctr" defTabSz="417442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2586838" algn="ctr" defTabSz="417442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3688" indent="-1563688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392488" indent="-1303338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5218113" indent="-1041400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7305675" indent="-1041400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9394825" indent="-1041400" algn="l" defTabSz="41735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1484168" indent="-1044016" algn="l" defTabSz="417606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200" indent="-1044016" algn="l" defTabSz="417606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229" indent="-1044016" algn="l" defTabSz="417606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261" indent="-1044016" algn="l" defTabSz="417606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31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061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092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123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153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184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214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245" algn="l" defTabSz="417606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978426" y="452530"/>
            <a:ext cx="27579637" cy="203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113790">
              <a:lnSpc>
                <a:spcPct val="95000"/>
              </a:lnSpc>
              <a:defRPr/>
            </a:pPr>
            <a:r>
              <a:rPr lang="en-US" sz="4000" b="1" kern="0" dirty="0">
                <a:solidFill>
                  <a:srgbClr val="8C857B"/>
                </a:solidFill>
                <a:latin typeface="Arial"/>
                <a:ea typeface="ＭＳ Ｐゴシック" charset="0"/>
                <a:cs typeface="ＭＳ Ｐゴシック" charset="0"/>
              </a:rPr>
              <a:t>Research Group of Energy Conversion and Systems</a:t>
            </a:r>
          </a:p>
          <a:p>
            <a:pPr defTabSz="4113790">
              <a:lnSpc>
                <a:spcPct val="95000"/>
              </a:lnSpc>
              <a:defRPr/>
            </a:pPr>
            <a:r>
              <a:rPr lang="en-US" sz="4000" b="1" kern="0" dirty="0">
                <a:solidFill>
                  <a:srgbClr val="8C857B"/>
                </a:solidFill>
                <a:latin typeface="Arial"/>
                <a:ea typeface="ＭＳ Ｐゴシック" charset="0"/>
                <a:cs typeface="ＭＳ Ｐゴシック" charset="0"/>
              </a:rPr>
              <a:t>Department of Mechanical Engineering</a:t>
            </a:r>
          </a:p>
          <a:p>
            <a:pPr defTabSz="4113790">
              <a:lnSpc>
                <a:spcPct val="95000"/>
              </a:lnSpc>
              <a:defRPr/>
            </a:pPr>
            <a:r>
              <a:rPr lang="en-US" sz="4000" b="1" kern="0" dirty="0">
                <a:solidFill>
                  <a:srgbClr val="8C857B"/>
                </a:solidFill>
                <a:latin typeface="Arial"/>
                <a:ea typeface="ＭＳ Ｐゴシック" charset="0"/>
                <a:cs typeface="ＭＳ Ｐゴシック" charset="0"/>
              </a:rPr>
              <a:t>School of Engineering, Aalto University, Finland</a:t>
            </a:r>
          </a:p>
          <a:p>
            <a:pPr defTabSz="4113790">
              <a:lnSpc>
                <a:spcPct val="95000"/>
              </a:lnSpc>
              <a:defRPr/>
            </a:pPr>
            <a:endParaRPr lang="en-US" sz="4800" b="1" kern="0" dirty="0">
              <a:solidFill>
                <a:srgbClr val="8C857B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6496059" y="41332150"/>
            <a:ext cx="127444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8824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800" kern="0" dirty="0">
                <a:solidFill>
                  <a:srgbClr val="8C857B"/>
                </a:solidFill>
                <a:latin typeface="Arial"/>
                <a:ea typeface="+mn-ea"/>
                <a:cs typeface="Arial"/>
              </a:rPr>
              <a:t>eng.aalto.fi/en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912983" y="2908557"/>
            <a:ext cx="28630184" cy="113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6000" b="1" dirty="0">
                <a:solidFill>
                  <a:schemeClr val="accent1"/>
                </a:solidFill>
                <a:cs typeface="Arial" panose="020B0604020202020204" pitchFamily="34" charset="0"/>
              </a:rPr>
              <a:t>Laminar Flame Speed Measurement Based on a McKenna Burning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92619" y="2451548"/>
            <a:ext cx="28565812" cy="1207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2" name="Picture 1" descr="Aalto_EN_Engineering_13_CMYK-COATED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9" y="39559121"/>
            <a:ext cx="108092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1047463" y="40274156"/>
            <a:ext cx="28399615" cy="9989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19982" y="4339954"/>
            <a:ext cx="5007599" cy="11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1449" tIns="205724" rIns="411449" bIns="205724"/>
          <a:lstStyle>
            <a:lvl1pPr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r>
              <a:rPr lang="en-US" altLang="en-US" sz="5600" b="1" dirty="0">
                <a:solidFill>
                  <a:schemeClr val="accent1"/>
                </a:solidFill>
                <a:cs typeface="Arial" panose="020B0604020202020204" pitchFamily="34" charset="0"/>
              </a:rPr>
              <a:t>Abstract</a:t>
            </a:r>
          </a:p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19037" y="4195938"/>
            <a:ext cx="28630184" cy="2298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6821" y="5636098"/>
            <a:ext cx="13374142" cy="405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18420" y="13078805"/>
            <a:ext cx="9925101" cy="11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1449" tIns="205724" rIns="411449" bIns="205724"/>
          <a:lstStyle>
            <a:lvl1pPr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r>
              <a:rPr lang="en-US" altLang="en-US" sz="5600" b="1" dirty="0">
                <a:solidFill>
                  <a:schemeClr val="accent1"/>
                </a:solidFill>
                <a:cs typeface="Arial" panose="020B0604020202020204" pitchFamily="34" charset="0"/>
              </a:rPr>
              <a:t> Research Approaches</a:t>
            </a:r>
            <a:endParaRPr lang="en-US" sz="4000" dirty="0"/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15279538" y="4339954"/>
            <a:ext cx="7588746" cy="11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1449" tIns="205724" rIns="411449" bIns="205724"/>
          <a:lstStyle>
            <a:lvl1pPr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3888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r>
              <a:rPr lang="en-US" altLang="en-US" sz="5600" b="1" dirty="0">
                <a:solidFill>
                  <a:schemeClr val="accent1"/>
                </a:solidFill>
                <a:cs typeface="Arial" panose="020B0604020202020204" pitchFamily="34" charset="0"/>
              </a:rPr>
              <a:t>Objective</a:t>
            </a:r>
            <a:endParaRPr lang="en-US" sz="4000" dirty="0"/>
          </a:p>
          <a:p>
            <a:pPr algn="just" eaLnBrk="1" hangingPunct="1">
              <a:lnSpc>
                <a:spcPct val="115000"/>
              </a:lnSpc>
              <a:spcAft>
                <a:spcPts val="850"/>
              </a:spcAft>
            </a:pPr>
            <a:endParaRPr lang="en-US" sz="40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892619" y="14793368"/>
            <a:ext cx="13374142" cy="405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5081828" y="5636098"/>
            <a:ext cx="14467393" cy="9033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2983" y="5873903"/>
            <a:ext cx="13466896" cy="68634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This study focuses on the measurement of laminar flame speed utilizing a McKenna burner, providing a comprehensive exploration of flame characteristics and combustion dynamics. The experimental setup involves the controlled ignition of a premixed fuel-air mixture in a quiescent environment using the McKenna burner, renowned for its versatility in laminar flame speed studies. Through a systematic variation of fuel compositions, equivalence ratios, and initial conditions, laminar flame speed is measured using advanced diagnostic techniques, including high-speed imaging and pressure transducers.</a:t>
            </a:r>
            <a:endParaRPr lang="fi-FI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15184430" y="6012354"/>
            <a:ext cx="13992240" cy="87100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Quantify laminar flame speed under various conditions by systematically varying parameters such as fuel composition, equivalence ratios, and initial conditions.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Explore how variations in these parameters influence combustion and flame behavior, offering insights into the fundamental aspects of combustion kinetics..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Connect the research outcomes to potential applications in energy conversion, propulsion, and industrial processes..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Understand the impact of varying parameters on flame propagation and combustion stability..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Provide valuable data for validating combustion models and can guide future developments in combustion science and technology.</a:t>
            </a:r>
          </a:p>
        </p:txBody>
      </p:sp>
      <p:sp>
        <p:nvSpPr>
          <p:cNvPr id="14347" name="Rectangle 14346"/>
          <p:cNvSpPr/>
          <p:nvPr/>
        </p:nvSpPr>
        <p:spPr>
          <a:xfrm>
            <a:off x="15895335" y="14791670"/>
            <a:ext cx="12876092" cy="126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1449" tIns="205724" rIns="411449" bIns="205724"/>
          <a:lstStyle/>
          <a:p>
            <a:pPr algn="ctr" defTabSz="623888">
              <a:lnSpc>
                <a:spcPct val="115000"/>
              </a:lnSpc>
              <a:spcAft>
                <a:spcPts val="850"/>
              </a:spcAft>
            </a:pPr>
            <a:r>
              <a:rPr lang="fi-FI" sz="5600" b="1" dirty="0" err="1">
                <a:solidFill>
                  <a:schemeClr val="accent1"/>
                </a:solidFill>
                <a:cs typeface="Arial" panose="020B0604020202020204" pitchFamily="34" charset="0"/>
              </a:rPr>
              <a:t>Related</a:t>
            </a:r>
            <a:r>
              <a:rPr lang="fi-FI" sz="5600" b="1" dirty="0">
                <a:solidFill>
                  <a:schemeClr val="accent1"/>
                </a:solidFill>
                <a:cs typeface="Arial" panose="020B0604020202020204" pitchFamily="34" charset="0"/>
              </a:rPr>
              <a:t> to </a:t>
            </a:r>
            <a:r>
              <a:rPr lang="fi-FI" sz="5600" b="1" dirty="0" err="1">
                <a:solidFill>
                  <a:schemeClr val="accent1"/>
                </a:solidFill>
                <a:cs typeface="Arial" panose="020B0604020202020204" pitchFamily="34" charset="0"/>
              </a:rPr>
              <a:t>Thermodynamics</a:t>
            </a:r>
            <a:r>
              <a:rPr lang="fi-FI" sz="5600" b="1" dirty="0">
                <a:solidFill>
                  <a:schemeClr val="accent1"/>
                </a:solidFill>
                <a:cs typeface="Arial" panose="020B0604020202020204" pitchFamily="34" charset="0"/>
              </a:rPr>
              <a:t> and </a:t>
            </a:r>
            <a:r>
              <a:rPr lang="fi-FI" sz="5600" b="1" dirty="0" err="1">
                <a:solidFill>
                  <a:schemeClr val="accent1"/>
                </a:solidFill>
                <a:cs typeface="Arial" panose="020B0604020202020204" pitchFamily="34" charset="0"/>
              </a:rPr>
              <a:t>Heat</a:t>
            </a:r>
            <a:r>
              <a:rPr lang="fi-FI" sz="56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fi-FI" sz="5600" b="1" dirty="0" err="1">
                <a:solidFill>
                  <a:schemeClr val="accent1"/>
                </a:solidFill>
                <a:cs typeface="Arial" panose="020B0604020202020204" pitchFamily="34" charset="0"/>
              </a:rPr>
              <a:t>Transfer</a:t>
            </a:r>
            <a:endParaRPr lang="fi-FI" sz="5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5175525" y="17346178"/>
            <a:ext cx="14001145" cy="80945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Correlate the laminar flame speed with thermodynamic parameters such as adiabatic flame temperature and specific heat ratios to understand the energy dynamics of the combustion process.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Investigate the entropy change during combustion and assess the irreversibility of the process.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Quantify the heat release rate during laminar flame propagation and correlate it with the laminar flame speed.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Explore the influence of flow conditions and burner geometry on convective heat transfer rates, providing insights into the overall thermal behavior of the combustion system.</a:t>
            </a:r>
          </a:p>
        </p:txBody>
      </p:sp>
      <p:cxnSp>
        <p:nvCxnSpPr>
          <p:cNvPr id="93" name="Straight Connector 92"/>
          <p:cNvCxnSpPr>
            <a:cxnSpLocks/>
          </p:cNvCxnSpPr>
          <p:nvPr/>
        </p:nvCxnSpPr>
        <p:spPr>
          <a:xfrm>
            <a:off x="15175525" y="16994298"/>
            <a:ext cx="14001145" cy="0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8655820" y="25447544"/>
            <a:ext cx="7208405" cy="126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1449" tIns="205724" rIns="411449" bIns="205724"/>
          <a:lstStyle/>
          <a:p>
            <a:pPr algn="ctr" defTabSz="623888">
              <a:lnSpc>
                <a:spcPct val="115000"/>
              </a:lnSpc>
              <a:spcAft>
                <a:spcPts val="850"/>
              </a:spcAft>
            </a:pPr>
            <a:r>
              <a:rPr lang="fi-FI" sz="5600" b="1" dirty="0">
                <a:solidFill>
                  <a:schemeClr val="accent1"/>
                </a:solidFill>
                <a:cs typeface="Arial" panose="020B0604020202020204" pitchFamily="34" charset="0"/>
              </a:rPr>
              <a:t>Project </a:t>
            </a:r>
            <a:r>
              <a:rPr lang="fi-FI" sz="5600" b="1" dirty="0" err="1">
                <a:solidFill>
                  <a:schemeClr val="accent1"/>
                </a:solidFill>
                <a:cs typeface="Arial" panose="020B0604020202020204" pitchFamily="34" charset="0"/>
              </a:rPr>
              <a:t>Benefits</a:t>
            </a:r>
            <a:endParaRPr lang="fi-FI" sz="5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279538" y="26984196"/>
            <a:ext cx="13960971" cy="117878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000" b="1" dirty="0"/>
              <a:t>Advanced Laboratory Techniques: </a:t>
            </a:r>
            <a:r>
              <a:rPr lang="en-GB" sz="4000" dirty="0"/>
              <a:t>The study involves sophisticated measurement techniques such as high-speed imaging, pressure transducers, and temperature sensors.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000" b="1" dirty="0"/>
              <a:t>Interdisciplinary Understanding:</a:t>
            </a:r>
            <a:r>
              <a:rPr lang="en-GB" sz="4000" dirty="0"/>
              <a:t> The project integrates thermodynamics, heat transfer, and combustion science, providing students with an interdisciplinary perspective</a:t>
            </a:r>
            <a:r>
              <a:rPr lang="en-US" sz="4000" dirty="0"/>
              <a:t>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000" b="1" dirty="0"/>
              <a:t>Practical Application of Theory:</a:t>
            </a:r>
            <a:r>
              <a:rPr lang="en-GB" sz="4000" dirty="0"/>
              <a:t> The project provides a platform for students to apply theoretical knowledge gained in thermodynamics and heat transfer courses to a real-world combustion scenario. </a:t>
            </a:r>
            <a:r>
              <a:rPr lang="en-US" sz="4000" dirty="0"/>
              <a:t>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000" b="1" dirty="0"/>
              <a:t>Critical Analysis of Experimental Data:</a:t>
            </a:r>
            <a:r>
              <a:rPr lang="en-GB" sz="4000" dirty="0"/>
              <a:t> Students learn to critically </a:t>
            </a:r>
            <a:r>
              <a:rPr lang="en-GB" sz="4000" dirty="0" err="1"/>
              <a:t>analyze</a:t>
            </a:r>
            <a:r>
              <a:rPr lang="en-GB" sz="4000" dirty="0"/>
              <a:t> experimental data, evaluate uncertainties, and draw meaningful conclusions.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000" b="1" dirty="0"/>
              <a:t>Preparation for Industry:</a:t>
            </a:r>
            <a:r>
              <a:rPr lang="en-GB" sz="4000" dirty="0"/>
              <a:t> The skills developed through this project align with industry demands, particularly in areas related to combustion, alternative fuels, and heat transfer</a:t>
            </a:r>
            <a:endParaRPr lang="en-US" sz="4000" dirty="0"/>
          </a:p>
        </p:txBody>
      </p:sp>
      <p:cxnSp>
        <p:nvCxnSpPr>
          <p:cNvPr id="97" name="Straight Connector 96"/>
          <p:cNvCxnSpPr>
            <a:cxnSpLocks/>
          </p:cNvCxnSpPr>
          <p:nvPr/>
        </p:nvCxnSpPr>
        <p:spPr>
          <a:xfrm>
            <a:off x="15279538" y="26713185"/>
            <a:ext cx="13960971" cy="0"/>
          </a:xfrm>
          <a:prstGeom prst="line">
            <a:avLst/>
          </a:prstGeom>
          <a:ln w="635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4A95083-7D79-D3AF-B4EF-42FE53CC2816}"/>
              </a:ext>
            </a:extLst>
          </p:cNvPr>
          <p:cNvSpPr txBox="1"/>
          <p:nvPr/>
        </p:nvSpPr>
        <p:spPr>
          <a:xfrm>
            <a:off x="898597" y="15482166"/>
            <a:ext cx="13510602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FI" sz="6000" b="1" dirty="0"/>
              <a:t>Mckenna Burner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388AB-6AFC-1C92-ABC2-0FA533574F80}"/>
              </a:ext>
            </a:extLst>
          </p:cNvPr>
          <p:cNvSpPr txBox="1"/>
          <p:nvPr/>
        </p:nvSpPr>
        <p:spPr>
          <a:xfrm>
            <a:off x="904277" y="24127684"/>
            <a:ext cx="1351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6000" b="1" dirty="0"/>
              <a:t>Matlab Data/Image Postprocessing</a:t>
            </a:r>
          </a:p>
        </p:txBody>
      </p:sp>
      <p:pic>
        <p:nvPicPr>
          <p:cNvPr id="1026" name="Picture 2" descr="2: Flat flame McKenna burner [45] | Download Scientific Diagram">
            <a:extLst>
              <a:ext uri="{FF2B5EF4-FFF2-40B4-BE49-F238E27FC236}">
                <a16:creationId xmlns:a16="http://schemas.microsoft.com/office/drawing/2014/main" id="{2E97DBFE-2571-2F88-BB96-05D7E97D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8" y="16843471"/>
            <a:ext cx="6383528" cy="68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nsors | Free Full-Text | Highly Sensitive, Calibration-Free WM-DAS Method  for Recovering Absorbance—Part II: Experimental Analysis">
            <a:extLst>
              <a:ext uri="{FF2B5EF4-FFF2-40B4-BE49-F238E27FC236}">
                <a16:creationId xmlns:a16="http://schemas.microsoft.com/office/drawing/2014/main" id="{B3E26C0C-A8A5-C840-2376-594B1C6E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8" y="25690221"/>
            <a:ext cx="13510603" cy="53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PN droplet burning at 2 in. above the McKenna burner flat flame after... |  Download Scientific Diagram">
            <a:extLst>
              <a:ext uri="{FF2B5EF4-FFF2-40B4-BE49-F238E27FC236}">
                <a16:creationId xmlns:a16="http://schemas.microsoft.com/office/drawing/2014/main" id="{5BBFEE61-E92A-79E7-1E2F-04A354CA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13" y="17031346"/>
            <a:ext cx="6014720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minar flame speed correlations for methane, ethane, propane and their  mixtures, and natural gas and gasoline for spark-ignition engine  simulations - Riccardo Amirante, Elia Distaso, Paolo Tamburrano, Rolf D  Reitz, 2017">
            <a:extLst>
              <a:ext uri="{FF2B5EF4-FFF2-40B4-BE49-F238E27FC236}">
                <a16:creationId xmlns:a16="http://schemas.microsoft.com/office/drawing/2014/main" id="{00AA2C10-138A-9F1F-533C-DE96499D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9" y="31264996"/>
            <a:ext cx="13261848" cy="83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8C857B"/>
      </a:dk2>
      <a:lt2>
        <a:srgbClr val="FFFFFF"/>
      </a:lt2>
      <a:accent1>
        <a:srgbClr val="BB16A3"/>
      </a:accent1>
      <a:accent2>
        <a:srgbClr val="005EB8"/>
      </a:accent2>
      <a:accent3>
        <a:srgbClr val="FFCD00"/>
      </a:accent3>
      <a:accent4>
        <a:srgbClr val="EF3340"/>
      </a:accent4>
      <a:accent5>
        <a:srgbClr val="8C857B"/>
      </a:accent5>
      <a:accent6>
        <a:srgbClr val="8C857B"/>
      </a:accent6>
      <a:hlink>
        <a:srgbClr val="005EB8"/>
      </a:hlink>
      <a:folHlink>
        <a:srgbClr val="7D55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446</Words>
  <Application>Microsoft Macintosh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Dmitry Chicherin</dc:creator>
  <cp:lastModifiedBy>Cheng Qiang</cp:lastModifiedBy>
  <cp:revision>201</cp:revision>
  <cp:lastPrinted>2018-06-04T08:32:09Z</cp:lastPrinted>
  <dcterms:created xsi:type="dcterms:W3CDTF">2010-03-10T13:17:50Z</dcterms:created>
  <dcterms:modified xsi:type="dcterms:W3CDTF">2024-02-13T10:14:40Z</dcterms:modified>
</cp:coreProperties>
</file>