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27"/>
    <p:restoredTop sz="94645"/>
  </p:normalViewPr>
  <p:slideViewPr>
    <p:cSldViewPr>
      <p:cViewPr>
        <p:scale>
          <a:sx n="30" d="100"/>
          <a:sy n="30" d="100"/>
        </p:scale>
        <p:origin x="904" y="144"/>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2/13/24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2/13/24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2/13/24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2/13/24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2/13/24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8630184" cy="113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Using </a:t>
            </a:r>
            <a:r>
              <a:rPr lang="en-US" altLang="en-US" sz="6000" b="1" dirty="0" err="1">
                <a:solidFill>
                  <a:schemeClr val="accent1"/>
                </a:solidFill>
                <a:cs typeface="Arial" panose="020B0604020202020204" pitchFamily="34" charset="0"/>
              </a:rPr>
              <a:t>Matlab</a:t>
            </a:r>
            <a:r>
              <a:rPr lang="en-US" altLang="en-US" sz="6000" b="1" dirty="0">
                <a:solidFill>
                  <a:schemeClr val="accent1"/>
                </a:solidFill>
                <a:cs typeface="Arial" panose="020B0604020202020204" pitchFamily="34" charset="0"/>
              </a:rPr>
              <a:t>/Simulink Simulate Brayton Cycle (Gas Turbine) </a:t>
            </a: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339954"/>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919037" y="4195938"/>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5636098"/>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39" name="Rectangle 3"/>
          <p:cNvSpPr txBox="1">
            <a:spLocks noChangeArrowheads="1"/>
          </p:cNvSpPr>
          <p:nvPr/>
        </p:nvSpPr>
        <p:spPr bwMode="auto">
          <a:xfrm>
            <a:off x="518420" y="13078805"/>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Simulation Model</a:t>
            </a:r>
            <a:endParaRPr lang="en-US" sz="4000" dirty="0"/>
          </a:p>
        </p:txBody>
      </p:sp>
      <p:sp>
        <p:nvSpPr>
          <p:cNvPr id="68" name="Rectangle 3"/>
          <p:cNvSpPr txBox="1">
            <a:spLocks noChangeArrowheads="1"/>
          </p:cNvSpPr>
          <p:nvPr/>
        </p:nvSpPr>
        <p:spPr bwMode="auto">
          <a:xfrm>
            <a:off x="15279538" y="4339954"/>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Project Description</a:t>
            </a:r>
            <a:endParaRPr lang="en-US" sz="4000" dirty="0"/>
          </a:p>
          <a:p>
            <a:pPr algn="just" eaLnBrk="1" hangingPunct="1">
              <a:lnSpc>
                <a:spcPct val="115000"/>
              </a:lnSpc>
              <a:spcAft>
                <a:spcPts val="850"/>
              </a:spcAft>
            </a:pPr>
            <a:endParaRPr lang="en-US" sz="4000" dirty="0"/>
          </a:p>
        </p:txBody>
      </p:sp>
      <p:cxnSp>
        <p:nvCxnSpPr>
          <p:cNvPr id="100" name="Straight Connector 99"/>
          <p:cNvCxnSpPr/>
          <p:nvPr/>
        </p:nvCxnSpPr>
        <p:spPr>
          <a:xfrm>
            <a:off x="892619" y="14793368"/>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15081828" y="5636098"/>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5873903"/>
            <a:ext cx="13466896" cy="6247864"/>
          </a:xfrm>
          <a:prstGeom prst="rect">
            <a:avLst/>
          </a:prstGeom>
          <a:noFill/>
          <a:ln w="12700">
            <a:solidFill>
              <a:schemeClr val="tx1"/>
            </a:solidFill>
          </a:ln>
        </p:spPr>
        <p:txBody>
          <a:bodyPr wrap="square" rtlCol="0">
            <a:spAutoFit/>
          </a:bodyPr>
          <a:lstStyle/>
          <a:p>
            <a:pPr algn="just"/>
            <a:r>
              <a:rPr lang="en-US" sz="4000" dirty="0"/>
              <a:t>This study focuses on a gas turbine auxiliary power unit (APU) based on the Brayton Cycle. The power input to the system is represented by heat injection into the combustor; actual combustion chemistry is not modeled. A single shaft connects the compressor and the turbine so that the power from the turbine drives the compressor. The APU is a free turbine that further expands the exhaust stream to produce output power. More details can be seen in </a:t>
            </a:r>
            <a:r>
              <a:rPr lang="en-US" sz="4000" dirty="0" err="1"/>
              <a:t>Matlab</a:t>
            </a:r>
            <a:r>
              <a:rPr lang="en-US" sz="4000" dirty="0"/>
              <a:t> </a:t>
            </a:r>
            <a:r>
              <a:rPr lang="en-US" sz="4000" dirty="0" err="1"/>
              <a:t>Example:https</a:t>
            </a:r>
            <a:r>
              <a:rPr lang="en-US" sz="4000" dirty="0"/>
              <a:t>://</a:t>
            </a:r>
            <a:r>
              <a:rPr lang="en-US" sz="4000" dirty="0" err="1"/>
              <a:t>se.mathworks.com</a:t>
            </a:r>
            <a:r>
              <a:rPr lang="en-US" sz="4000" dirty="0"/>
              <a:t>/help/hydro/ug/</a:t>
            </a:r>
            <a:r>
              <a:rPr lang="en-US" sz="4000" dirty="0" err="1"/>
              <a:t>sscfluids_brayton_cycle.html</a:t>
            </a:r>
            <a:endParaRPr lang="fi-FI" sz="4000" dirty="0"/>
          </a:p>
        </p:txBody>
      </p:sp>
      <p:sp>
        <p:nvSpPr>
          <p:cNvPr id="38" name="TextBox 37"/>
          <p:cNvSpPr txBox="1"/>
          <p:nvPr/>
        </p:nvSpPr>
        <p:spPr>
          <a:xfrm>
            <a:off x="15184430" y="6012354"/>
            <a:ext cx="13992240" cy="6863417"/>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Learn the working principle of the Brayton cycle based on the example.</a:t>
            </a:r>
          </a:p>
          <a:p>
            <a:pPr marL="571500" indent="-571500" algn="just">
              <a:spcBef>
                <a:spcPts val="600"/>
              </a:spcBef>
              <a:spcAft>
                <a:spcPts val="600"/>
              </a:spcAft>
              <a:buFont typeface="Arial" panose="020B0604020202020204" pitchFamily="34" charset="0"/>
              <a:buChar char="•"/>
            </a:pPr>
            <a:r>
              <a:rPr lang="en-US" sz="4000" dirty="0"/>
              <a:t>Briefly analyze the isotropic efficiency of the compressor and turbine.</a:t>
            </a:r>
          </a:p>
          <a:p>
            <a:pPr marL="571500" indent="-571500" algn="just">
              <a:spcBef>
                <a:spcPts val="600"/>
              </a:spcBef>
              <a:spcAft>
                <a:spcPts val="600"/>
              </a:spcAft>
              <a:buFont typeface="Arial" panose="020B0604020202020204" pitchFamily="34" charset="0"/>
              <a:buChar char="•"/>
            </a:pPr>
            <a:r>
              <a:rPr lang="en-US" sz="4000" dirty="0"/>
              <a:t>Estimate the total thermal efficiency of the gas turbine.</a:t>
            </a:r>
          </a:p>
          <a:p>
            <a:pPr marL="571500" indent="-571500" algn="just">
              <a:spcBef>
                <a:spcPts val="600"/>
              </a:spcBef>
              <a:spcAft>
                <a:spcPts val="600"/>
              </a:spcAft>
              <a:buFont typeface="Arial" panose="020B0604020202020204" pitchFamily="34" charset="0"/>
              <a:buChar char="•"/>
            </a:pPr>
            <a:r>
              <a:rPr lang="en-US" sz="4000" dirty="0"/>
              <a:t>Optimize the system according to the basics of thermodynamics using superheating, reheating, intercooler, etc.</a:t>
            </a:r>
          </a:p>
          <a:p>
            <a:pPr marL="571500" indent="-571500" algn="just">
              <a:spcBef>
                <a:spcPts val="600"/>
              </a:spcBef>
              <a:spcAft>
                <a:spcPts val="600"/>
              </a:spcAft>
              <a:buFont typeface="Arial" panose="020B0604020202020204" pitchFamily="34" charset="0"/>
              <a:buChar char="•"/>
            </a:pPr>
            <a:r>
              <a:rPr lang="en-US" sz="4000" dirty="0"/>
              <a:t>Compare the modified model with the original model and explain the change.</a:t>
            </a:r>
          </a:p>
        </p:txBody>
      </p:sp>
      <p:sp>
        <p:nvSpPr>
          <p:cNvPr id="14347" name="Rectangle 14346"/>
          <p:cNvSpPr/>
          <p:nvPr/>
        </p:nvSpPr>
        <p:spPr>
          <a:xfrm>
            <a:off x="15738051" y="13391060"/>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err="1">
                <a:solidFill>
                  <a:schemeClr val="accent1"/>
                </a:solidFill>
                <a:cs typeface="Arial" panose="020B0604020202020204" pitchFamily="34" charset="0"/>
              </a:rPr>
              <a:t>Related</a:t>
            </a:r>
            <a:r>
              <a:rPr lang="fi-FI" sz="5600" b="1" dirty="0">
                <a:solidFill>
                  <a:schemeClr val="accent1"/>
                </a:solidFill>
                <a:cs typeface="Arial" panose="020B0604020202020204" pitchFamily="34" charset="0"/>
              </a:rPr>
              <a:t> to </a:t>
            </a:r>
            <a:r>
              <a:rPr lang="fi-FI" sz="5600" b="1" dirty="0" err="1">
                <a:solidFill>
                  <a:schemeClr val="accent1"/>
                </a:solidFill>
                <a:cs typeface="Arial" panose="020B0604020202020204" pitchFamily="34" charset="0"/>
              </a:rPr>
              <a:t>Thermodynamics</a:t>
            </a:r>
            <a:r>
              <a:rPr lang="fi-FI" sz="5600" b="1" dirty="0">
                <a:solidFill>
                  <a:schemeClr val="accent1"/>
                </a:solidFill>
                <a:cs typeface="Arial" panose="020B0604020202020204" pitchFamily="34" charset="0"/>
              </a:rPr>
              <a:t> and </a:t>
            </a:r>
            <a:r>
              <a:rPr lang="fi-FI" sz="5600" b="1" dirty="0" err="1">
                <a:solidFill>
                  <a:schemeClr val="accent1"/>
                </a:solidFill>
                <a:cs typeface="Arial" panose="020B0604020202020204" pitchFamily="34" charset="0"/>
              </a:rPr>
              <a:t>Heat</a:t>
            </a:r>
            <a:r>
              <a:rPr lang="fi-FI" sz="5600" b="1" dirty="0">
                <a:solidFill>
                  <a:schemeClr val="accent1"/>
                </a:solidFill>
                <a:cs typeface="Arial" panose="020B0604020202020204" pitchFamily="34" charset="0"/>
              </a:rPr>
              <a:t> </a:t>
            </a:r>
            <a:r>
              <a:rPr lang="fi-FI" sz="5600" b="1" dirty="0" err="1">
                <a:solidFill>
                  <a:schemeClr val="accent1"/>
                </a:solidFill>
                <a:cs typeface="Arial" panose="020B0604020202020204" pitchFamily="34" charset="0"/>
              </a:rPr>
              <a:t>Transfer</a:t>
            </a:r>
            <a:endParaRPr lang="fi-FI" sz="5600" b="1" dirty="0">
              <a:solidFill>
                <a:schemeClr val="accent1"/>
              </a:solidFill>
              <a:cs typeface="Arial" panose="020B0604020202020204" pitchFamily="34" charset="0"/>
            </a:endParaRPr>
          </a:p>
        </p:txBody>
      </p:sp>
      <p:sp>
        <p:nvSpPr>
          <p:cNvPr id="89" name="TextBox 88"/>
          <p:cNvSpPr txBox="1"/>
          <p:nvPr/>
        </p:nvSpPr>
        <p:spPr>
          <a:xfrm>
            <a:off x="15137605" y="16436918"/>
            <a:ext cx="14001145" cy="6863417"/>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Understand the isentropic compression and expansion processing in Brayton cycle.</a:t>
            </a:r>
          </a:p>
          <a:p>
            <a:pPr marL="571500" indent="-571500" algn="just">
              <a:spcBef>
                <a:spcPts val="600"/>
              </a:spcBef>
              <a:spcAft>
                <a:spcPts val="600"/>
              </a:spcAft>
              <a:buFont typeface="Arial" panose="020B0604020202020204" pitchFamily="34" charset="0"/>
              <a:buChar char="•"/>
            </a:pPr>
            <a:r>
              <a:rPr lang="en-US" sz="4000" dirty="0"/>
              <a:t>Understand the isobaric heat addition and heat rejection.</a:t>
            </a:r>
          </a:p>
          <a:p>
            <a:pPr marL="571500" indent="-571500" algn="just">
              <a:spcBef>
                <a:spcPts val="600"/>
              </a:spcBef>
              <a:spcAft>
                <a:spcPts val="600"/>
              </a:spcAft>
              <a:buFont typeface="Arial" panose="020B0604020202020204" pitchFamily="34" charset="0"/>
              <a:buChar char="•"/>
            </a:pPr>
            <a:r>
              <a:rPr lang="en-US" sz="4000" dirty="0"/>
              <a:t>Know how to calculate the thermal efficiency based on the second law of thermodynamics.</a:t>
            </a:r>
          </a:p>
          <a:p>
            <a:pPr marL="571500" indent="-571500" algn="just">
              <a:spcBef>
                <a:spcPts val="600"/>
              </a:spcBef>
              <a:spcAft>
                <a:spcPts val="600"/>
              </a:spcAft>
              <a:buFont typeface="Arial" panose="020B0604020202020204" pitchFamily="34" charset="0"/>
              <a:buChar char="•"/>
            </a:pPr>
            <a:r>
              <a:rPr lang="en-US" sz="4000" dirty="0"/>
              <a:t>Key parameters to consider include temperature, pressure, specific heat ratios, and efficiencies of the compressor and turbine. </a:t>
            </a:r>
          </a:p>
          <a:p>
            <a:pPr marL="571500" indent="-571500" algn="just">
              <a:spcBef>
                <a:spcPts val="600"/>
              </a:spcBef>
              <a:spcAft>
                <a:spcPts val="600"/>
              </a:spcAft>
              <a:buFont typeface="Arial" panose="020B0604020202020204" pitchFamily="34" charset="0"/>
              <a:buChar char="•"/>
            </a:pPr>
            <a:r>
              <a:rPr lang="en-US" sz="4000" dirty="0"/>
              <a:t>Understand the change of internal energy, enthalpy, and entropy in Brayton cycle.</a:t>
            </a:r>
          </a:p>
        </p:txBody>
      </p:sp>
      <p:cxnSp>
        <p:nvCxnSpPr>
          <p:cNvPr id="93" name="Straight Connector 92"/>
          <p:cNvCxnSpPr>
            <a:cxnSpLocks/>
          </p:cNvCxnSpPr>
          <p:nvPr/>
        </p:nvCxnSpPr>
        <p:spPr>
          <a:xfrm>
            <a:off x="15137606" y="15789226"/>
            <a:ext cx="14001145"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571894" y="23975711"/>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229130" y="26320524"/>
            <a:ext cx="13960971" cy="12865060"/>
          </a:xfrm>
          <a:prstGeom prst="rect">
            <a:avLst/>
          </a:prstGeom>
          <a:noFill/>
          <a:ln w="12700">
            <a:solidFill>
              <a:schemeClr val="tx1"/>
            </a:solidFill>
          </a:ln>
        </p:spPr>
        <p:txBody>
          <a:bodyPr wrap="square" rtlCol="0">
            <a:spAutoFit/>
          </a:bodyPr>
          <a:lstStyle/>
          <a:p>
            <a:pPr>
              <a:spcBef>
                <a:spcPts val="600"/>
              </a:spcBef>
              <a:spcAft>
                <a:spcPts val="600"/>
              </a:spcAft>
            </a:pPr>
            <a:r>
              <a:rPr lang="en-GB" sz="4000" b="1" dirty="0"/>
              <a:t>Practical Understanding of Thermodynamic Principles: A</a:t>
            </a:r>
            <a:r>
              <a:rPr lang="en-GB" sz="4000" dirty="0"/>
              <a:t>llows students to apply theoretical knowledge of thermodynamics to practical engineering scenarios. </a:t>
            </a:r>
            <a:r>
              <a:rPr lang="en-GB" sz="4000" b="1" dirty="0"/>
              <a:t>Conceptualization of Gas Turbine Systems: </a:t>
            </a:r>
            <a:r>
              <a:rPr lang="en-GB" sz="4000" dirty="0"/>
              <a:t>Students can can visualize the entire Brayton cycle, including the roles of components such as compressors, combustion chambers, and turbines.</a:t>
            </a:r>
          </a:p>
          <a:p>
            <a:pPr>
              <a:spcBef>
                <a:spcPts val="600"/>
              </a:spcBef>
              <a:spcAft>
                <a:spcPts val="600"/>
              </a:spcAft>
            </a:pPr>
            <a:r>
              <a:rPr lang="en-GB" sz="4000" b="1" dirty="0"/>
              <a:t>Critical Thinking and Problem-Solving: </a:t>
            </a:r>
            <a:r>
              <a:rPr lang="en-GB" sz="4000" dirty="0"/>
              <a:t>Working on Brayton cycle simulations requires critical thinking and problem-solving skills. </a:t>
            </a:r>
          </a:p>
          <a:p>
            <a:pPr>
              <a:spcBef>
                <a:spcPts val="600"/>
              </a:spcBef>
              <a:spcAft>
                <a:spcPts val="600"/>
              </a:spcAft>
            </a:pPr>
            <a:r>
              <a:rPr lang="en-GB" sz="4000" b="1" dirty="0"/>
              <a:t>Application of Software Tools: </a:t>
            </a:r>
            <a:r>
              <a:rPr lang="en-GB" sz="4000" dirty="0"/>
              <a:t>Students can gain valuable experience in using tools like </a:t>
            </a:r>
            <a:r>
              <a:rPr lang="en-GB" sz="4000" dirty="0" err="1"/>
              <a:t>Matlab</a:t>
            </a:r>
            <a:r>
              <a:rPr lang="en-GB" sz="4000" dirty="0"/>
              <a:t>/Simulink with thermodynamics libraries, enhancing their proficiency in computational methods.</a:t>
            </a:r>
          </a:p>
          <a:p>
            <a:pPr>
              <a:spcBef>
                <a:spcPts val="600"/>
              </a:spcBef>
              <a:spcAft>
                <a:spcPts val="600"/>
              </a:spcAft>
            </a:pPr>
            <a:r>
              <a:rPr lang="en-GB" sz="4000" b="1" dirty="0"/>
              <a:t>Preparation for Industry: </a:t>
            </a:r>
            <a:r>
              <a:rPr lang="en-GB" sz="4000" dirty="0"/>
              <a:t>Understanding the Brayton cycle and its simulation prepares students for careers in industries related to power generation, aerospace, and energy. Many engineering roles involve working with thermodynamic principles, and this practical experience can be valuable in their future careers.</a:t>
            </a:r>
          </a:p>
        </p:txBody>
      </p:sp>
      <p:cxnSp>
        <p:nvCxnSpPr>
          <p:cNvPr id="97" name="Straight Connector 96"/>
          <p:cNvCxnSpPr>
            <a:cxnSpLocks/>
          </p:cNvCxnSpPr>
          <p:nvPr/>
        </p:nvCxnSpPr>
        <p:spPr>
          <a:xfrm>
            <a:off x="15195610" y="25642454"/>
            <a:ext cx="1396097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F93B266F-CFCC-427B-6F67-D589AD7AAD21}"/>
              </a:ext>
            </a:extLst>
          </p:cNvPr>
          <p:cNvPicPr>
            <a:picLocks noChangeAspect="1"/>
          </p:cNvPicPr>
          <p:nvPr/>
        </p:nvPicPr>
        <p:blipFill>
          <a:blip r:embed="rId3"/>
          <a:stretch>
            <a:fillRect/>
          </a:stretch>
        </p:blipFill>
        <p:spPr>
          <a:xfrm>
            <a:off x="857011" y="15159081"/>
            <a:ext cx="13578840" cy="7515860"/>
          </a:xfrm>
          <a:prstGeom prst="rect">
            <a:avLst/>
          </a:prstGeom>
        </p:spPr>
      </p:pic>
      <p:sp>
        <p:nvSpPr>
          <p:cNvPr id="7" name="Rectangle 3">
            <a:extLst>
              <a:ext uri="{FF2B5EF4-FFF2-40B4-BE49-F238E27FC236}">
                <a16:creationId xmlns:a16="http://schemas.microsoft.com/office/drawing/2014/main" id="{3140FE4A-859B-635E-6956-3BF471E928D6}"/>
              </a:ext>
            </a:extLst>
          </p:cNvPr>
          <p:cNvSpPr txBox="1">
            <a:spLocks noChangeArrowheads="1"/>
          </p:cNvSpPr>
          <p:nvPr/>
        </p:nvSpPr>
        <p:spPr bwMode="auto">
          <a:xfrm>
            <a:off x="565030" y="23316021"/>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Expected Results</a:t>
            </a:r>
            <a:endParaRPr lang="en-US" sz="4000" dirty="0"/>
          </a:p>
        </p:txBody>
      </p:sp>
      <p:cxnSp>
        <p:nvCxnSpPr>
          <p:cNvPr id="8" name="Straight Connector 7">
            <a:extLst>
              <a:ext uri="{FF2B5EF4-FFF2-40B4-BE49-F238E27FC236}">
                <a16:creationId xmlns:a16="http://schemas.microsoft.com/office/drawing/2014/main" id="{423D082B-A639-2F0C-2CA5-96FA423DCFCA}"/>
              </a:ext>
            </a:extLst>
          </p:cNvPr>
          <p:cNvCxnSpPr/>
          <p:nvPr/>
        </p:nvCxnSpPr>
        <p:spPr>
          <a:xfrm>
            <a:off x="857011" y="24684202"/>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0" name="Picture 4">
            <a:extLst>
              <a:ext uri="{FF2B5EF4-FFF2-40B4-BE49-F238E27FC236}">
                <a16:creationId xmlns:a16="http://schemas.microsoft.com/office/drawing/2014/main" id="{C18BE4D5-0879-3FA0-A745-E1D6058A553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216" r="7923"/>
          <a:stretch/>
        </p:blipFill>
        <p:spPr bwMode="auto">
          <a:xfrm>
            <a:off x="630182" y="25642454"/>
            <a:ext cx="13899497" cy="1200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3286</TotalTime>
  <Words>440</Words>
  <Application>Microsoft Macintosh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Cheng Qiang</cp:lastModifiedBy>
  <cp:revision>204</cp:revision>
  <cp:lastPrinted>2018-06-04T08:32:09Z</cp:lastPrinted>
  <dcterms:created xsi:type="dcterms:W3CDTF">2010-03-10T13:17:50Z</dcterms:created>
  <dcterms:modified xsi:type="dcterms:W3CDTF">2024-02-13T11:20:10Z</dcterms:modified>
</cp:coreProperties>
</file>