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84" r:id="rId6"/>
    <p:sldId id="281" r:id="rId7"/>
    <p:sldId id="286" r:id="rId8"/>
    <p:sldId id="280" r:id="rId9"/>
    <p:sldId id="285" r:id="rId10"/>
    <p:sldId id="274" r:id="rId11"/>
    <p:sldId id="264" r:id="rId12"/>
  </p:sldIdLst>
  <p:sldSz cx="18288000" cy="10287000"/>
  <p:notesSz cx="6858000" cy="9144000"/>
  <p:embeddedFontLst>
    <p:embeddedFont>
      <p:font typeface="League Spartan" panose="020B0604020202020204" charset="0"/>
      <p:regular r:id="rId13"/>
      <p:bold r:id="rId14"/>
    </p:embeddedFont>
    <p:embeddedFont>
      <p:font typeface="Open Sans Light" panose="020B0306030504020204" pitchFamily="34" charset="0"/>
      <p:regular r:id="rId15"/>
      <p:italic r:id="rId16"/>
    </p:embeddedFont>
    <p:embeddedFont>
      <p:font typeface="Open Sauce" panose="020B0604020202020204" charset="0"/>
      <p:regular r:id="rId17"/>
    </p:embeddedFont>
    <p:embeddedFont>
      <p:font typeface="Open Sauce Semi-Bold" panose="020B0604020202020204" charset="0"/>
      <p:regular r:id="rId18"/>
      <p:bold r:id="rId19"/>
    </p:embeddedFont>
    <p:embeddedFont>
      <p:font typeface="Yellowtail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DAB02-939D-6F1B-0791-ABD57359792B}" v="132" dt="2024-02-20T08:52:15.865"/>
    <p1510:client id="{3544E843-FFC4-7740-A148-C7349E8E5AD7}" v="176" dt="2024-02-20T09:08:54.482"/>
    <p1510:client id="{8DB7CDCD-AA56-A842-89E0-4FC36204D02E}" v="289" dt="2024-02-20T09:06:04.348"/>
    <p1510:client id="{A5002F10-BC2D-2164-4AD0-08B237ADECD5}" v="49" dt="2024-02-20T08:49:57.152"/>
    <p1510:client id="{D4E1AA91-1886-4068-AECF-92D5C8429237}" v="2" dt="2024-02-20T08:35:17.104"/>
    <p1510:client id="{E06AED8E-D77C-4477-9D39-A93B18B4CA70}" v="53" dt="2024-02-20T08:51:16.870"/>
    <p1510:client id="{E19E15E3-350A-240F-49D0-D8A9F90E7D21}" v="2" dt="2024-02-20T08:45:47.474"/>
    <p1510:client id="{F0A90911-60CB-543C-496D-E18193817F0B}" v="167" dt="2024-02-20T08:55:17.652"/>
    <p1510:client id="{F3CC9FDB-DDC0-FCC3-F29C-2671DFAB8E93}" v="80" dt="2024-02-20T08:56:41.033"/>
    <p1510:client id="{FAF928F5-0BCE-5E4E-A875-5933F5D937C8}" v="174" dt="2024-02-20T09:09:20.144"/>
    <p1510:client id="{FC811FB0-51CE-95CC-4A23-00E67D112774}" v="1" dt="2024-02-20T08:33:34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13119437" y="2863459"/>
            <a:ext cx="10891157" cy="4560082"/>
          </a:xfrm>
          <a:custGeom>
            <a:avLst/>
            <a:gdLst/>
            <a:ahLst/>
            <a:cxnLst/>
            <a:rect l="l" t="t" r="r" b="b"/>
            <a:pathLst>
              <a:path w="10287000" h="4560082">
                <a:moveTo>
                  <a:pt x="0" y="0"/>
                </a:moveTo>
                <a:lnTo>
                  <a:pt x="10287000" y="0"/>
                </a:lnTo>
                <a:lnTo>
                  <a:pt x="10287000" y="4560082"/>
                </a:lnTo>
                <a:lnTo>
                  <a:pt x="0" y="456008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VN"/>
          </a:p>
        </p:txBody>
      </p:sp>
      <p:sp>
        <p:nvSpPr>
          <p:cNvPr id="5" name="Freeform 5"/>
          <p:cNvSpPr/>
          <p:nvPr/>
        </p:nvSpPr>
        <p:spPr>
          <a:xfrm>
            <a:off x="5432760" y="741666"/>
            <a:ext cx="16079995" cy="10700153"/>
          </a:xfrm>
          <a:custGeom>
            <a:avLst/>
            <a:gdLst/>
            <a:ahLst/>
            <a:cxnLst/>
            <a:rect l="l" t="t" r="r" b="b"/>
            <a:pathLst>
              <a:path w="16079995" h="10700153">
                <a:moveTo>
                  <a:pt x="0" y="0"/>
                </a:moveTo>
                <a:lnTo>
                  <a:pt x="16079995" y="0"/>
                </a:lnTo>
                <a:lnTo>
                  <a:pt x="16079995" y="10700153"/>
                </a:lnTo>
                <a:lnTo>
                  <a:pt x="0" y="107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5"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25" name="Group 25"/>
          <p:cNvGrpSpPr/>
          <p:nvPr/>
        </p:nvGrpSpPr>
        <p:grpSpPr>
          <a:xfrm>
            <a:off x="14710322" y="2497845"/>
            <a:ext cx="793413" cy="793413"/>
            <a:chOff x="0" y="0"/>
            <a:chExt cx="1057883" cy="1057883"/>
          </a:xfrm>
        </p:grpSpPr>
        <p:grpSp>
          <p:nvGrpSpPr>
            <p:cNvPr id="26" name="Group 26"/>
            <p:cNvGrpSpPr/>
            <p:nvPr/>
          </p:nvGrpSpPr>
          <p:grpSpPr>
            <a:xfrm>
              <a:off x="476944" y="0"/>
              <a:ext cx="103996" cy="1057883"/>
              <a:chOff x="0" y="0"/>
              <a:chExt cx="133910" cy="136218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5400000">
              <a:off x="476944" y="0"/>
              <a:ext cx="103996" cy="1057883"/>
              <a:chOff x="0" y="0"/>
              <a:chExt cx="133910" cy="136218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1810553">
              <a:off x="476944" y="0"/>
              <a:ext cx="103996" cy="1057883"/>
              <a:chOff x="0" y="0"/>
              <a:chExt cx="133910" cy="136218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7210553">
              <a:off x="476944" y="0"/>
              <a:ext cx="103996" cy="1057883"/>
              <a:chOff x="0" y="0"/>
              <a:chExt cx="133910" cy="136218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3574389">
              <a:off x="476944" y="0"/>
              <a:ext cx="103996" cy="1057883"/>
              <a:chOff x="0" y="0"/>
              <a:chExt cx="133910" cy="136218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8974389">
              <a:off x="476944" y="0"/>
              <a:ext cx="103996" cy="1057883"/>
              <a:chOff x="0" y="0"/>
              <a:chExt cx="133910" cy="136218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44" name="TextBox 44"/>
          <p:cNvSpPr txBox="1"/>
          <p:nvPr/>
        </p:nvSpPr>
        <p:spPr>
          <a:xfrm>
            <a:off x="404062" y="4315055"/>
            <a:ext cx="8525683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4"/>
              </a:lnSpc>
            </a:pPr>
            <a:r>
              <a:rPr lang="en-US" sz="8803" spc="660">
                <a:latin typeface="League Spartan"/>
              </a:rPr>
              <a:t>ASKET</a:t>
            </a:r>
          </a:p>
          <a:p>
            <a:pPr algn="ctr">
              <a:lnSpc>
                <a:spcPts val="7754"/>
              </a:lnSpc>
            </a:pPr>
            <a:r>
              <a:rPr lang="en-US" sz="6203" spc="465">
                <a:latin typeface="League Spartan"/>
              </a:rPr>
              <a:t>PRESENTATION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04062" y="6822523"/>
            <a:ext cx="8525683" cy="105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4"/>
              </a:lnSpc>
            </a:pPr>
            <a:r>
              <a:rPr lang="en-US" sz="2751" spc="206">
                <a:latin typeface="Open Sans Light"/>
              </a:rPr>
              <a:t>Street style brand</a:t>
            </a:r>
          </a:p>
          <a:p>
            <a:pPr algn="ctr">
              <a:lnSpc>
                <a:spcPts val="4264"/>
              </a:lnSpc>
            </a:pPr>
            <a:r>
              <a:rPr lang="en-US" sz="2751" spc="206">
                <a:latin typeface="Open Sans Light"/>
              </a:rPr>
              <a:t>since 1996</a:t>
            </a:r>
          </a:p>
        </p:txBody>
      </p:sp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CBD556-6460-25B2-8B4C-36CFD17E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6" y="360555"/>
            <a:ext cx="4359168" cy="22994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 txBox="1"/>
          <p:nvPr/>
        </p:nvSpPr>
        <p:spPr>
          <a:xfrm>
            <a:off x="838201" y="952500"/>
            <a:ext cx="51054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latin typeface="League Spartan"/>
              </a:rPr>
              <a:t>Garment Life Cycle</a:t>
            </a:r>
          </a:p>
        </p:txBody>
      </p:sp>
      <p:pic>
        <p:nvPicPr>
          <p:cNvPr id="6" name="Picture 5" descr="A diagram of a circular diagram&#10;&#10;Description automatically generated">
            <a:extLst>
              <a:ext uri="{FF2B5EF4-FFF2-40B4-BE49-F238E27FC236}">
                <a16:creationId xmlns:a16="http://schemas.microsoft.com/office/drawing/2014/main" id="{6E928B62-4D0B-675C-2333-1C874D4FF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9" r="11423"/>
          <a:stretch/>
        </p:blipFill>
        <p:spPr>
          <a:xfrm>
            <a:off x="5943601" y="57863"/>
            <a:ext cx="12115799" cy="102085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1684" y="1019175"/>
            <a:ext cx="13944632" cy="121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League Spartan"/>
              </a:rPr>
              <a:t>Operations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02723" y="2325160"/>
            <a:ext cx="3870753" cy="3607751"/>
            <a:chOff x="0" y="-241101"/>
            <a:chExt cx="5161003" cy="4810335"/>
          </a:xfrm>
        </p:grpSpPr>
        <p:grpSp>
          <p:nvGrpSpPr>
            <p:cNvPr id="4" name="Group 4"/>
            <p:cNvGrpSpPr/>
            <p:nvPr/>
          </p:nvGrpSpPr>
          <p:grpSpPr>
            <a:xfrm>
              <a:off x="169135" y="-241101"/>
              <a:ext cx="4736089" cy="4810335"/>
              <a:chOff x="0" y="-47625"/>
              <a:chExt cx="935524" cy="9501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35524" cy="902564"/>
              </a:xfrm>
              <a:custGeom>
                <a:avLst/>
                <a:gdLst/>
                <a:ahLst/>
                <a:cxnLst/>
                <a:rect l="l" t="t" r="r" b="b"/>
                <a:pathLst>
                  <a:path w="935524" h="902564">
                    <a:moveTo>
                      <a:pt x="0" y="0"/>
                    </a:moveTo>
                    <a:lnTo>
                      <a:pt x="935524" y="0"/>
                    </a:lnTo>
                    <a:lnTo>
                      <a:pt x="935524" y="902564"/>
                    </a:lnTo>
                    <a:lnTo>
                      <a:pt x="0" y="902564"/>
                    </a:lnTo>
                    <a:close/>
                  </a:path>
                </a:pathLst>
              </a:custGeom>
              <a:solidFill>
                <a:srgbClr val="000000"/>
              </a:solidFill>
              <a:ln w="85725" cap="sq">
                <a:solidFill>
                  <a:srgbClr val="37745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935524" cy="950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402524" y="455196"/>
              <a:ext cx="161704" cy="1702421"/>
              <a:chOff x="0" y="-47625"/>
              <a:chExt cx="133910" cy="140980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2431279" y="483951"/>
              <a:ext cx="161704" cy="1702421"/>
              <a:chOff x="0" y="-47625"/>
              <a:chExt cx="133910" cy="14098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1810553">
              <a:off x="2416978" y="459093"/>
              <a:ext cx="161704" cy="1702421"/>
              <a:chOff x="0" y="-47625"/>
              <a:chExt cx="133910" cy="140980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7210553">
              <a:off x="2427382" y="498405"/>
              <a:ext cx="161704" cy="1702421"/>
              <a:chOff x="0" y="-47625"/>
              <a:chExt cx="133910" cy="140980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3574389">
              <a:off x="2427319" y="469388"/>
              <a:ext cx="161704" cy="1702421"/>
              <a:chOff x="0" y="-47625"/>
              <a:chExt cx="133910" cy="140980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8974389">
              <a:off x="2417087" y="508746"/>
              <a:ext cx="161704" cy="1702421"/>
              <a:chOff x="0" y="-47625"/>
              <a:chExt cx="133910" cy="140980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2284616"/>
              <a:ext cx="5161003" cy="1949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chemeClr val="bg1"/>
                  </a:solidFill>
                </a:rPr>
                <a:t>Onboarding &amp; Education</a:t>
              </a:r>
              <a:br>
                <a:rPr lang="en-US" sz="3200">
                  <a:solidFill>
                    <a:schemeClr val="bg1"/>
                  </a:solidFill>
                </a:rPr>
              </a:br>
              <a:endParaRPr lang="en-US" sz="3200">
                <a:solidFill>
                  <a:schemeClr val="bg1"/>
                </a:solidFill>
                <a:latin typeface="Open Sauce Semi-Bold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815412" y="2505986"/>
            <a:ext cx="3870752" cy="3426925"/>
            <a:chOff x="0" y="0"/>
            <a:chExt cx="5161003" cy="4569233"/>
          </a:xfrm>
        </p:grpSpPr>
        <p:grpSp>
          <p:nvGrpSpPr>
            <p:cNvPr id="28" name="Group 28"/>
            <p:cNvGrpSpPr/>
            <p:nvPr/>
          </p:nvGrpSpPr>
          <p:grpSpPr>
            <a:xfrm>
              <a:off x="169135" y="0"/>
              <a:ext cx="4736089" cy="4569233"/>
              <a:chOff x="0" y="0"/>
              <a:chExt cx="935524" cy="90256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935524" cy="902564"/>
              </a:xfrm>
              <a:custGeom>
                <a:avLst/>
                <a:gdLst/>
                <a:ahLst/>
                <a:cxnLst/>
                <a:rect l="l" t="t" r="r" b="b"/>
                <a:pathLst>
                  <a:path w="935524" h="902564">
                    <a:moveTo>
                      <a:pt x="0" y="0"/>
                    </a:moveTo>
                    <a:lnTo>
                      <a:pt x="935524" y="0"/>
                    </a:lnTo>
                    <a:lnTo>
                      <a:pt x="935524" y="902564"/>
                    </a:lnTo>
                    <a:lnTo>
                      <a:pt x="0" y="902564"/>
                    </a:lnTo>
                    <a:close/>
                  </a:path>
                </a:pathLst>
              </a:custGeom>
              <a:solidFill>
                <a:srgbClr val="000000"/>
              </a:solidFill>
              <a:ln w="85725" cap="sq">
                <a:solidFill>
                  <a:srgbClr val="37745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935524" cy="950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5400000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1810553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 rot="7210553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 rot="3574389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 rot="8974389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0" y="2284616"/>
              <a:ext cx="5161003" cy="647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Open Sauce Semi-Bold"/>
                </a:rPr>
                <a:t>Travel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028101" y="2505986"/>
            <a:ext cx="3870752" cy="3426925"/>
            <a:chOff x="0" y="0"/>
            <a:chExt cx="5161003" cy="4569233"/>
          </a:xfrm>
        </p:grpSpPr>
        <p:grpSp>
          <p:nvGrpSpPr>
            <p:cNvPr id="52" name="Group 52"/>
            <p:cNvGrpSpPr/>
            <p:nvPr/>
          </p:nvGrpSpPr>
          <p:grpSpPr>
            <a:xfrm>
              <a:off x="169135" y="0"/>
              <a:ext cx="4736089" cy="4569233"/>
              <a:chOff x="0" y="0"/>
              <a:chExt cx="935524" cy="90256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935524" cy="902564"/>
              </a:xfrm>
              <a:custGeom>
                <a:avLst/>
                <a:gdLst/>
                <a:ahLst/>
                <a:cxnLst/>
                <a:rect l="l" t="t" r="r" b="b"/>
                <a:pathLst>
                  <a:path w="935524" h="902564">
                    <a:moveTo>
                      <a:pt x="0" y="0"/>
                    </a:moveTo>
                    <a:lnTo>
                      <a:pt x="935524" y="0"/>
                    </a:lnTo>
                    <a:lnTo>
                      <a:pt x="935524" y="902564"/>
                    </a:lnTo>
                    <a:lnTo>
                      <a:pt x="0" y="902564"/>
                    </a:lnTo>
                    <a:close/>
                  </a:path>
                </a:pathLst>
              </a:custGeom>
              <a:solidFill>
                <a:srgbClr val="000000"/>
              </a:solidFill>
              <a:ln w="85725" cap="sq">
                <a:solidFill>
                  <a:srgbClr val="37745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935524" cy="950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 rot="5400000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1810553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7210553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 rot="3574389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 rot="8974389">
              <a:off x="2402524" y="512706"/>
              <a:ext cx="161704" cy="1644911"/>
              <a:chOff x="0" y="0"/>
              <a:chExt cx="133910" cy="1362184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0" y="2284616"/>
              <a:ext cx="5161003" cy="647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Open Sauce Semi-Bold"/>
                </a:rPr>
                <a:t>Vacations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4133030" y="6234432"/>
            <a:ext cx="3870753" cy="3607751"/>
            <a:chOff x="0" y="-241101"/>
            <a:chExt cx="5161003" cy="4810335"/>
          </a:xfrm>
        </p:grpSpPr>
        <p:grpSp>
          <p:nvGrpSpPr>
            <p:cNvPr id="76" name="Group 76"/>
            <p:cNvGrpSpPr/>
            <p:nvPr/>
          </p:nvGrpSpPr>
          <p:grpSpPr>
            <a:xfrm>
              <a:off x="169135" y="-241101"/>
              <a:ext cx="4736089" cy="4810335"/>
              <a:chOff x="0" y="-47625"/>
              <a:chExt cx="935524" cy="95019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935524" cy="902564"/>
              </a:xfrm>
              <a:custGeom>
                <a:avLst/>
                <a:gdLst/>
                <a:ahLst/>
                <a:cxnLst/>
                <a:rect l="l" t="t" r="r" b="b"/>
                <a:pathLst>
                  <a:path w="935524" h="902564">
                    <a:moveTo>
                      <a:pt x="0" y="0"/>
                    </a:moveTo>
                    <a:lnTo>
                      <a:pt x="935524" y="0"/>
                    </a:lnTo>
                    <a:lnTo>
                      <a:pt x="935524" y="902564"/>
                    </a:lnTo>
                    <a:lnTo>
                      <a:pt x="0" y="902564"/>
                    </a:lnTo>
                    <a:close/>
                  </a:path>
                </a:pathLst>
              </a:custGeom>
              <a:solidFill>
                <a:srgbClr val="000000"/>
              </a:solidFill>
              <a:ln w="85725" cap="sq">
                <a:solidFill>
                  <a:srgbClr val="37745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47625"/>
                <a:ext cx="935524" cy="950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2402524" y="455196"/>
              <a:ext cx="161704" cy="1702421"/>
              <a:chOff x="0" y="-47625"/>
              <a:chExt cx="133910" cy="1409809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 rot="5400000">
              <a:off x="2431279" y="483951"/>
              <a:ext cx="161704" cy="1702421"/>
              <a:chOff x="0" y="-47625"/>
              <a:chExt cx="133910" cy="1409809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 rot="1810553">
              <a:off x="2416978" y="459093"/>
              <a:ext cx="161704" cy="1702421"/>
              <a:chOff x="0" y="-47625"/>
              <a:chExt cx="133910" cy="1409809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8" name="Group 88"/>
            <p:cNvGrpSpPr/>
            <p:nvPr/>
          </p:nvGrpSpPr>
          <p:grpSpPr>
            <a:xfrm rot="7210553">
              <a:off x="2427382" y="498405"/>
              <a:ext cx="161704" cy="1702421"/>
              <a:chOff x="0" y="-47625"/>
              <a:chExt cx="133910" cy="1409809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 rot="3574389">
              <a:off x="2427319" y="469388"/>
              <a:ext cx="161704" cy="1702421"/>
              <a:chOff x="0" y="-47625"/>
              <a:chExt cx="133910" cy="1409809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 rot="8974389">
              <a:off x="2417087" y="508746"/>
              <a:ext cx="161704" cy="1702421"/>
              <a:chOff x="0" y="-47625"/>
              <a:chExt cx="133910" cy="1409809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97" name="TextBox 97"/>
            <p:cNvSpPr txBox="1"/>
            <p:nvPr/>
          </p:nvSpPr>
          <p:spPr>
            <a:xfrm>
              <a:off x="0" y="2284616"/>
              <a:ext cx="5161003" cy="6476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FFFFF"/>
                  </a:solidFill>
                  <a:latin typeface="Open Sauce Semi-Bold"/>
                </a:rPr>
                <a:t>Activities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9469048" y="6190234"/>
            <a:ext cx="3870753" cy="3607751"/>
            <a:chOff x="0" y="-241101"/>
            <a:chExt cx="5161003" cy="4810335"/>
          </a:xfrm>
        </p:grpSpPr>
        <p:grpSp>
          <p:nvGrpSpPr>
            <p:cNvPr id="100" name="Group 100"/>
            <p:cNvGrpSpPr/>
            <p:nvPr/>
          </p:nvGrpSpPr>
          <p:grpSpPr>
            <a:xfrm>
              <a:off x="169135" y="-241101"/>
              <a:ext cx="4736089" cy="4810335"/>
              <a:chOff x="0" y="-47625"/>
              <a:chExt cx="935524" cy="95019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935524" cy="902564"/>
              </a:xfrm>
              <a:custGeom>
                <a:avLst/>
                <a:gdLst/>
                <a:ahLst/>
                <a:cxnLst/>
                <a:rect l="l" t="t" r="r" b="b"/>
                <a:pathLst>
                  <a:path w="935524" h="902564">
                    <a:moveTo>
                      <a:pt x="0" y="0"/>
                    </a:moveTo>
                    <a:lnTo>
                      <a:pt x="935524" y="0"/>
                    </a:lnTo>
                    <a:lnTo>
                      <a:pt x="935524" y="902564"/>
                    </a:lnTo>
                    <a:lnTo>
                      <a:pt x="0" y="902564"/>
                    </a:lnTo>
                    <a:close/>
                  </a:path>
                </a:pathLst>
              </a:custGeom>
              <a:solidFill>
                <a:srgbClr val="000000"/>
              </a:solidFill>
              <a:ln w="85725" cap="sq">
                <a:solidFill>
                  <a:srgbClr val="37745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47625"/>
                <a:ext cx="935524" cy="950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2402524" y="455196"/>
              <a:ext cx="161704" cy="1702421"/>
              <a:chOff x="0" y="-47625"/>
              <a:chExt cx="133910" cy="1409809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 rot="5400000">
              <a:off x="2431279" y="483951"/>
              <a:ext cx="161704" cy="1702421"/>
              <a:chOff x="0" y="-47625"/>
              <a:chExt cx="133910" cy="1409809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 rot="1810553">
              <a:off x="2416978" y="459093"/>
              <a:ext cx="161704" cy="1702421"/>
              <a:chOff x="0" y="-47625"/>
              <a:chExt cx="133910" cy="1409809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 rot="7210553">
              <a:off x="2427382" y="498405"/>
              <a:ext cx="161704" cy="1702421"/>
              <a:chOff x="0" y="-47625"/>
              <a:chExt cx="133910" cy="1409809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 rot="3574389">
              <a:off x="2427319" y="469388"/>
              <a:ext cx="161704" cy="1702421"/>
              <a:chOff x="0" y="-47625"/>
              <a:chExt cx="133910" cy="1409809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 rot="8974389">
              <a:off x="2417087" y="508746"/>
              <a:ext cx="161704" cy="1702421"/>
              <a:chOff x="0" y="-47625"/>
              <a:chExt cx="133910" cy="1409809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A1CB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12117" tIns="12117" rIns="12117" bIns="12117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21" name="TextBox 121"/>
            <p:cNvSpPr txBox="1"/>
            <p:nvPr/>
          </p:nvSpPr>
          <p:spPr>
            <a:xfrm>
              <a:off x="0" y="2284617"/>
              <a:ext cx="5161003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chemeClr val="bg1"/>
                  </a:solidFill>
                </a:rPr>
                <a:t>Office &amp; Catering</a:t>
              </a:r>
              <a:endParaRPr lang="en-US" sz="3200">
                <a:solidFill>
                  <a:schemeClr val="bg1"/>
                </a:solidFill>
                <a:latin typeface="Open Sauce Semi-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715" y="-3123597"/>
            <a:ext cx="19127668" cy="5065856"/>
            <a:chOff x="0" y="-47625"/>
            <a:chExt cx="4816593" cy="13342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86592"/>
            </a:xfrm>
            <a:custGeom>
              <a:avLst/>
              <a:gdLst/>
              <a:ahLst/>
              <a:cxnLst/>
              <a:rect l="l" t="t" r="r" b="b"/>
              <a:pathLst>
                <a:path w="4816592" h="1286592">
                  <a:moveTo>
                    <a:pt x="0" y="0"/>
                  </a:moveTo>
                  <a:lnTo>
                    <a:pt x="4816592" y="0"/>
                  </a:lnTo>
                  <a:lnTo>
                    <a:pt x="4816592" y="1286592"/>
                  </a:lnTo>
                  <a:lnTo>
                    <a:pt x="0" y="1286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334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30996" y="635586"/>
            <a:ext cx="7604141" cy="4945071"/>
            <a:chOff x="0" y="0"/>
            <a:chExt cx="10138855" cy="659342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226" b="1226"/>
            <a:stretch>
              <a:fillRect/>
            </a:stretch>
          </p:blipFill>
          <p:spPr>
            <a:xfrm>
              <a:off x="0" y="0"/>
              <a:ext cx="10138855" cy="6593427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1508495" y="5587642"/>
            <a:ext cx="662756" cy="662756"/>
            <a:chOff x="0" y="0"/>
            <a:chExt cx="883675" cy="883675"/>
          </a:xfrm>
        </p:grpSpPr>
        <p:grpSp>
          <p:nvGrpSpPr>
            <p:cNvPr id="27" name="Group 27"/>
            <p:cNvGrpSpPr/>
            <p:nvPr/>
          </p:nvGrpSpPr>
          <p:grpSpPr>
            <a:xfrm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5400000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1810553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7210553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3574389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8974389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sp>
        <p:nvSpPr>
          <p:cNvPr id="45" name="TextBox 45"/>
          <p:cNvSpPr txBox="1"/>
          <p:nvPr/>
        </p:nvSpPr>
        <p:spPr>
          <a:xfrm>
            <a:off x="1365337" y="5913105"/>
            <a:ext cx="15557326" cy="1376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latin typeface="League Spartan"/>
              </a:rPr>
              <a:t>Introduction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5337" y="7169871"/>
            <a:ext cx="15557326" cy="115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600" b="0" i="0">
                <a:effectLst/>
                <a:latin typeface="Founders Grotesk"/>
              </a:rPr>
              <a:t> Founded ASKET in 2015 in Stockholm, Sweden, to create the perfect essential wardrobe -a permanent collection</a:t>
            </a:r>
            <a:endParaRPr lang="en-US" sz="3500">
              <a:latin typeface="Open Sauce"/>
            </a:endParaRPr>
          </a:p>
        </p:txBody>
      </p:sp>
      <p:sp>
        <p:nvSpPr>
          <p:cNvPr id="48" name="TextBox 48"/>
          <p:cNvSpPr txBox="1"/>
          <p:nvPr/>
        </p:nvSpPr>
        <p:spPr>
          <a:xfrm rot="-449580">
            <a:off x="1075401" y="2694804"/>
            <a:ext cx="7661065" cy="145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4"/>
              </a:lnSpc>
            </a:pPr>
            <a:r>
              <a:rPr lang="en-US" sz="8803">
                <a:solidFill>
                  <a:srgbClr val="FFFFFF"/>
                </a:solidFill>
                <a:latin typeface="Yellowtail"/>
              </a:rPr>
              <a:t>One!</a:t>
            </a:r>
          </a:p>
        </p:txBody>
      </p:sp>
      <p:sp>
        <p:nvSpPr>
          <p:cNvPr id="49" name="TextBox 49"/>
          <p:cNvSpPr txBox="1"/>
          <p:nvPr/>
        </p:nvSpPr>
        <p:spPr>
          <a:xfrm rot="-449580">
            <a:off x="4990300" y="5016086"/>
            <a:ext cx="7661065" cy="145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4"/>
              </a:lnSpc>
            </a:pPr>
            <a:r>
              <a:rPr lang="en-US" sz="8803">
                <a:solidFill>
                  <a:srgbClr val="FFFFFF"/>
                </a:solidFill>
                <a:latin typeface="Yellowtail"/>
              </a:rPr>
              <a:t>Two!</a:t>
            </a:r>
          </a:p>
        </p:txBody>
      </p:sp>
      <p:sp>
        <p:nvSpPr>
          <p:cNvPr id="50" name="TextBox 50"/>
          <p:cNvSpPr txBox="1"/>
          <p:nvPr/>
        </p:nvSpPr>
        <p:spPr>
          <a:xfrm rot="-449580">
            <a:off x="9004605" y="3075967"/>
            <a:ext cx="7661065" cy="145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4"/>
              </a:lnSpc>
            </a:pPr>
            <a:r>
              <a:rPr lang="en-US" sz="8803">
                <a:solidFill>
                  <a:srgbClr val="FFFFFF"/>
                </a:solidFill>
                <a:latin typeface="Yellowtail"/>
              </a:rPr>
              <a:t>Go!</a:t>
            </a:r>
          </a:p>
        </p:txBody>
      </p:sp>
      <p:pic>
        <p:nvPicPr>
          <p:cNvPr id="51" name="Picture 5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9E4969-3F00-B736-1076-31B55F01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115" y="8687316"/>
            <a:ext cx="2609750" cy="13766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3684605" y="2651786"/>
            <a:ext cx="7378075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latin typeface="League Spartan"/>
              </a:rPr>
              <a:t>Mission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36250" y="4314413"/>
            <a:ext cx="532074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0" i="0">
                <a:effectLst/>
                <a:latin typeface="Founders Grotesk"/>
              </a:rPr>
              <a:t>We envision a world free of fast consumption.</a:t>
            </a:r>
          </a:p>
          <a:p>
            <a:pPr algn="ctr"/>
            <a:r>
              <a:rPr lang="en-US" sz="3200" b="0" i="0">
                <a:effectLst/>
                <a:latin typeface="Founders Grotesk"/>
              </a:rPr>
              <a:t>A world with less clutter, less waste, less smoke and mirrors.</a:t>
            </a:r>
          </a:p>
          <a:p>
            <a:pPr algn="ctr"/>
            <a:r>
              <a:rPr lang="en-US" sz="3200" b="0" i="0">
                <a:effectLst/>
                <a:latin typeface="Founders Grotesk"/>
              </a:rPr>
              <a:t>ASKET. The pursuit of less.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6251747" y="848170"/>
            <a:ext cx="662756" cy="662756"/>
            <a:chOff x="0" y="0"/>
            <a:chExt cx="883675" cy="883675"/>
          </a:xfrm>
        </p:grpSpPr>
        <p:grpSp>
          <p:nvGrpSpPr>
            <p:cNvPr id="25" name="Group 25"/>
            <p:cNvGrpSpPr/>
            <p:nvPr/>
          </p:nvGrpSpPr>
          <p:grpSpPr>
            <a:xfrm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5400000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1810553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7210553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3574389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 rot="8974389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grpSp>
        <p:nvGrpSpPr>
          <p:cNvPr id="44" name="Group 44"/>
          <p:cNvGrpSpPr/>
          <p:nvPr/>
        </p:nvGrpSpPr>
        <p:grpSpPr>
          <a:xfrm>
            <a:off x="1366707" y="8815432"/>
            <a:ext cx="662756" cy="662756"/>
            <a:chOff x="0" y="0"/>
            <a:chExt cx="883675" cy="883675"/>
          </a:xfrm>
        </p:grpSpPr>
        <p:grpSp>
          <p:nvGrpSpPr>
            <p:cNvPr id="45" name="Group 45"/>
            <p:cNvGrpSpPr/>
            <p:nvPr/>
          </p:nvGrpSpPr>
          <p:grpSpPr>
            <a:xfrm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5400000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1810553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7210553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3574389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8974389">
              <a:off x="398402" y="0"/>
              <a:ext cx="86870" cy="883675"/>
              <a:chOff x="0" y="0"/>
              <a:chExt cx="133910" cy="1362184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sp>
        <p:nvSpPr>
          <p:cNvPr id="63" name="TextBox 63"/>
          <p:cNvSpPr txBox="1"/>
          <p:nvPr/>
        </p:nvSpPr>
        <p:spPr>
          <a:xfrm>
            <a:off x="2215280" y="8868316"/>
            <a:ext cx="2150322" cy="60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5"/>
              </a:lnSpc>
            </a:pPr>
            <a:r>
              <a:rPr lang="en-US" sz="3932" spc="196">
                <a:solidFill>
                  <a:srgbClr val="FFFFFF"/>
                </a:solidFill>
                <a:latin typeface="League Spartan"/>
              </a:rPr>
              <a:t>LOGO</a:t>
            </a:r>
          </a:p>
        </p:txBody>
      </p:sp>
      <p:pic>
        <p:nvPicPr>
          <p:cNvPr id="43" name="Picture 4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7342D3-BCC2-63CF-4006-29040D75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92" y="3993769"/>
            <a:ext cx="4359168" cy="2299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019175"/>
            <a:ext cx="16230600" cy="1376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latin typeface="League Spartan"/>
              </a:rPr>
              <a:t>3 Pillars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19185" y="6641804"/>
            <a:ext cx="3577656" cy="52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en-US" sz="4800">
                <a:latin typeface="Founders Grotesk"/>
              </a:rPr>
              <a:t>Operations</a:t>
            </a:r>
            <a:endParaRPr lang="en-US" sz="4800" u="none">
              <a:latin typeface="Open Sau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56038" y="6532360"/>
            <a:ext cx="3364925" cy="101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en-US" sz="4800" b="0" i="0">
                <a:effectLst/>
                <a:latin typeface="Founders Grotesk"/>
              </a:rPr>
              <a:t>Full Transparency</a:t>
            </a:r>
            <a:endParaRPr lang="en-US" sz="4800" u="none">
              <a:latin typeface="Open Sauce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477000" y="6612604"/>
            <a:ext cx="4267200" cy="1105353"/>
            <a:chOff x="0" y="0"/>
            <a:chExt cx="5689599" cy="147380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5689599" cy="13740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840"/>
                </a:lnSpc>
                <a:spcBef>
                  <a:spcPct val="0"/>
                </a:spcBef>
              </a:pPr>
              <a:r>
                <a:rPr lang="en-US" sz="4800" b="0" i="0">
                  <a:effectLst/>
                  <a:latin typeface="Founders Grotesk"/>
                </a:rPr>
                <a:t>Lifecycle Responsibility</a:t>
              </a:r>
              <a:endParaRPr lang="en-US" sz="4800" u="none">
                <a:latin typeface="Open Sauce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49103"/>
              <a:ext cx="4135875" cy="62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 lang="en-US" sz="4800" u="none">
                <a:solidFill>
                  <a:srgbClr val="FFFFFF"/>
                </a:solidFill>
                <a:latin typeface="Open Sauce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-167371" y="5257487"/>
            <a:ext cx="18622741" cy="175130"/>
          </a:xfrm>
          <a:custGeom>
            <a:avLst/>
            <a:gdLst/>
            <a:ahLst/>
            <a:cxnLst/>
            <a:rect l="l" t="t" r="r" b="b"/>
            <a:pathLst>
              <a:path w="18622741" h="175130">
                <a:moveTo>
                  <a:pt x="0" y="0"/>
                </a:moveTo>
                <a:lnTo>
                  <a:pt x="18622741" y="0"/>
                </a:lnTo>
                <a:lnTo>
                  <a:pt x="18622741" y="175130"/>
                </a:lnTo>
                <a:lnTo>
                  <a:pt x="0" y="175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VN"/>
          </a:p>
        </p:txBody>
      </p:sp>
      <p:grpSp>
        <p:nvGrpSpPr>
          <p:cNvPr id="15" name="Group 15"/>
          <p:cNvGrpSpPr/>
          <p:nvPr/>
        </p:nvGrpSpPr>
        <p:grpSpPr>
          <a:xfrm>
            <a:off x="1965640" y="4794011"/>
            <a:ext cx="1039241" cy="1069437"/>
            <a:chOff x="-3216" y="883154"/>
            <a:chExt cx="1385648" cy="1425916"/>
          </a:xfrm>
          <a:solidFill>
            <a:schemeClr val="tx1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602211" y="883154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5400000">
              <a:off x="625561" y="906504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1810553">
              <a:off x="613948" y="886318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7210553">
              <a:off x="622397" y="918241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3574389">
              <a:off x="622345" y="894679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8974389">
              <a:off x="614036" y="926638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7151979" y="4785462"/>
            <a:ext cx="1001799" cy="1001799"/>
            <a:chOff x="0" y="846356"/>
            <a:chExt cx="1335732" cy="1335732"/>
          </a:xfrm>
          <a:solidFill>
            <a:schemeClr val="tx1"/>
          </a:solidFill>
        </p:grpSpPr>
        <p:grpSp>
          <p:nvGrpSpPr>
            <p:cNvPr id="39" name="Group 39"/>
            <p:cNvGrpSpPr/>
            <p:nvPr/>
          </p:nvGrpSpPr>
          <p:grpSpPr>
            <a:xfrm>
              <a:off x="602211" y="846356"/>
              <a:ext cx="131310" cy="1335732"/>
              <a:chOff x="0" y="0"/>
              <a:chExt cx="133910" cy="1362184"/>
            </a:xfrm>
            <a:grpFill/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5400000">
              <a:off x="602211" y="846356"/>
              <a:ext cx="131310" cy="1335732"/>
              <a:chOff x="0" y="0"/>
              <a:chExt cx="133910" cy="1362184"/>
            </a:xfrm>
            <a:grpFill/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1810553">
              <a:off x="602211" y="846356"/>
              <a:ext cx="131310" cy="1335732"/>
              <a:chOff x="0" y="0"/>
              <a:chExt cx="133910" cy="1362184"/>
            </a:xfrm>
            <a:grpFill/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7210553">
              <a:off x="602211" y="846356"/>
              <a:ext cx="131310" cy="1335732"/>
              <a:chOff x="0" y="0"/>
              <a:chExt cx="133910" cy="1362184"/>
            </a:xfrm>
            <a:grpFill/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3574389">
              <a:off x="602211" y="846356"/>
              <a:ext cx="131310" cy="1335732"/>
              <a:chOff x="0" y="0"/>
              <a:chExt cx="133910" cy="1362184"/>
            </a:xfrm>
            <a:grpFill/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8974389">
              <a:off x="602211" y="846356"/>
              <a:ext cx="131310" cy="1335732"/>
              <a:chOff x="0" y="0"/>
              <a:chExt cx="133910" cy="1362184"/>
            </a:xfrm>
            <a:grpFill/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2561853" y="4755911"/>
            <a:ext cx="1039241" cy="1069437"/>
            <a:chOff x="-3216" y="883154"/>
            <a:chExt cx="1385648" cy="1425916"/>
          </a:xfrm>
          <a:solidFill>
            <a:schemeClr val="tx1"/>
          </a:solidFill>
        </p:grpSpPr>
        <p:grpSp>
          <p:nvGrpSpPr>
            <p:cNvPr id="60" name="Group 60"/>
            <p:cNvGrpSpPr/>
            <p:nvPr/>
          </p:nvGrpSpPr>
          <p:grpSpPr>
            <a:xfrm>
              <a:off x="602211" y="883154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 rot="5400000">
              <a:off x="625561" y="906504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1810553">
              <a:off x="613948" y="886318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7210553">
              <a:off x="622397" y="918241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 rot="3574389">
              <a:off x="622345" y="894679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 rot="8974389">
              <a:off x="614036" y="926638"/>
              <a:ext cx="131310" cy="1382432"/>
              <a:chOff x="0" y="-47625"/>
              <a:chExt cx="133910" cy="1409809"/>
            </a:xfrm>
            <a:grpFill/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9840" tIns="9840" rIns="9840" bIns="984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white label on a striped fabric&#10;&#10;Description automatically generated">
            <a:extLst>
              <a:ext uri="{FF2B5EF4-FFF2-40B4-BE49-F238E27FC236}">
                <a16:creationId xmlns:a16="http://schemas.microsoft.com/office/drawing/2014/main" id="{39B824AB-45DD-B335-A2C7-F2873CD27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8" b="1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 txBox="1"/>
          <p:nvPr/>
        </p:nvSpPr>
        <p:spPr>
          <a:xfrm>
            <a:off x="1028700" y="1334179"/>
            <a:ext cx="747712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latin typeface="League Spartan"/>
              </a:rPr>
              <a:t>Transparency</a:t>
            </a:r>
          </a:p>
        </p:txBody>
      </p:sp>
      <p:sp>
        <p:nvSpPr>
          <p:cNvPr id="126" name="TextBox 5">
            <a:extLst>
              <a:ext uri="{FF2B5EF4-FFF2-40B4-BE49-F238E27FC236}">
                <a16:creationId xmlns:a16="http://schemas.microsoft.com/office/drawing/2014/main" id="{E48A75B4-AE22-3CB2-9A0F-E86C4F9EB46B}"/>
              </a:ext>
            </a:extLst>
          </p:cNvPr>
          <p:cNvSpPr txBox="1"/>
          <p:nvPr/>
        </p:nvSpPr>
        <p:spPr>
          <a:xfrm>
            <a:off x="2168511" y="4384215"/>
            <a:ext cx="2544208" cy="72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latin typeface="Open Sauce"/>
              </a:rPr>
              <a:t>Cost Transparency</a:t>
            </a:r>
          </a:p>
        </p:txBody>
      </p:sp>
      <p:sp>
        <p:nvSpPr>
          <p:cNvPr id="128" name="TextBox 6">
            <a:extLst>
              <a:ext uri="{FF2B5EF4-FFF2-40B4-BE49-F238E27FC236}">
                <a16:creationId xmlns:a16="http://schemas.microsoft.com/office/drawing/2014/main" id="{3811568D-11A0-DB8E-38C6-EF181EAADB81}"/>
              </a:ext>
            </a:extLst>
          </p:cNvPr>
          <p:cNvSpPr txBox="1"/>
          <p:nvPr/>
        </p:nvSpPr>
        <p:spPr>
          <a:xfrm>
            <a:off x="7803744" y="4384215"/>
            <a:ext cx="2579683" cy="732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latin typeface="Open Sauce"/>
              </a:rPr>
              <a:t>Origin 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latin typeface="Open Sauce"/>
              </a:rPr>
              <a:t>Transparency</a:t>
            </a:r>
          </a:p>
        </p:txBody>
      </p:sp>
      <p:sp>
        <p:nvSpPr>
          <p:cNvPr id="130" name="TextBox 7">
            <a:extLst>
              <a:ext uri="{FF2B5EF4-FFF2-40B4-BE49-F238E27FC236}">
                <a16:creationId xmlns:a16="http://schemas.microsoft.com/office/drawing/2014/main" id="{B04D179F-8FC3-D55F-5FC0-1F1F8D90F3CE}"/>
              </a:ext>
            </a:extLst>
          </p:cNvPr>
          <p:cNvSpPr txBox="1"/>
          <p:nvPr/>
        </p:nvSpPr>
        <p:spPr>
          <a:xfrm>
            <a:off x="12984228" y="4384215"/>
            <a:ext cx="2776358" cy="72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latin typeface="Open Sauce"/>
              </a:rPr>
              <a:t>Impact 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latin typeface="Open Sauce"/>
              </a:rPr>
              <a:t>Transparency</a:t>
            </a:r>
          </a:p>
        </p:txBody>
      </p:sp>
      <p:grpSp>
        <p:nvGrpSpPr>
          <p:cNvPr id="152" name="Group 9">
            <a:extLst>
              <a:ext uri="{FF2B5EF4-FFF2-40B4-BE49-F238E27FC236}">
                <a16:creationId xmlns:a16="http://schemas.microsoft.com/office/drawing/2014/main" id="{513E463E-95FF-D877-1E59-49A93FEEE92D}"/>
              </a:ext>
            </a:extLst>
          </p:cNvPr>
          <p:cNvGrpSpPr/>
          <p:nvPr/>
        </p:nvGrpSpPr>
        <p:grpSpPr>
          <a:xfrm>
            <a:off x="3099508" y="3178050"/>
            <a:ext cx="660715" cy="679911"/>
            <a:chOff x="-2044" y="-29690"/>
            <a:chExt cx="880946" cy="906548"/>
          </a:xfrm>
          <a:solidFill>
            <a:schemeClr val="tx1"/>
          </a:solidFill>
        </p:grpSpPr>
        <p:grpSp>
          <p:nvGrpSpPr>
            <p:cNvPr id="134" name="Group 10">
              <a:extLst>
                <a:ext uri="{FF2B5EF4-FFF2-40B4-BE49-F238E27FC236}">
                  <a16:creationId xmlns:a16="http://schemas.microsoft.com/office/drawing/2014/main" id="{EA02B18C-5605-4B1A-038E-011F08ED1133}"/>
                </a:ext>
              </a:extLst>
            </p:cNvPr>
            <p:cNvGrpSpPr/>
            <p:nvPr/>
          </p:nvGrpSpPr>
          <p:grpSpPr>
            <a:xfrm>
              <a:off x="382865" y="-29690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D37D3FA5-E323-7A43-1D6D-AC9DF2A4230A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51" name="TextBox 12">
                <a:extLst>
                  <a:ext uri="{FF2B5EF4-FFF2-40B4-BE49-F238E27FC236}">
                    <a16:creationId xmlns:a16="http://schemas.microsoft.com/office/drawing/2014/main" id="{9C759968-5F84-7A35-F4C7-A0F0B3A28FF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35" name="Group 13">
              <a:extLst>
                <a:ext uri="{FF2B5EF4-FFF2-40B4-BE49-F238E27FC236}">
                  <a16:creationId xmlns:a16="http://schemas.microsoft.com/office/drawing/2014/main" id="{6CF7118C-C822-6860-4306-6320FA3EBA61}"/>
                </a:ext>
              </a:extLst>
            </p:cNvPr>
            <p:cNvGrpSpPr/>
            <p:nvPr/>
          </p:nvGrpSpPr>
          <p:grpSpPr>
            <a:xfrm rot="5400000">
              <a:off x="397710" y="-14845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48" name="Freeform 14">
                <a:extLst>
                  <a:ext uri="{FF2B5EF4-FFF2-40B4-BE49-F238E27FC236}">
                    <a16:creationId xmlns:a16="http://schemas.microsoft.com/office/drawing/2014/main" id="{8D8C0161-AB90-71D8-6B33-14D7FF4879C9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9" name="TextBox 15">
                <a:extLst>
                  <a:ext uri="{FF2B5EF4-FFF2-40B4-BE49-F238E27FC236}">
                    <a16:creationId xmlns:a16="http://schemas.microsoft.com/office/drawing/2014/main" id="{3A8405A6-1788-F80F-3514-C921490E302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36" name="Group 16">
              <a:extLst>
                <a:ext uri="{FF2B5EF4-FFF2-40B4-BE49-F238E27FC236}">
                  <a16:creationId xmlns:a16="http://schemas.microsoft.com/office/drawing/2014/main" id="{ED4B5E9A-966E-24DB-9957-099E1C633D3F}"/>
                </a:ext>
              </a:extLst>
            </p:cNvPr>
            <p:cNvGrpSpPr/>
            <p:nvPr/>
          </p:nvGrpSpPr>
          <p:grpSpPr>
            <a:xfrm rot="1810553">
              <a:off x="390327" y="-27679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46" name="Freeform 17">
                <a:extLst>
                  <a:ext uri="{FF2B5EF4-FFF2-40B4-BE49-F238E27FC236}">
                    <a16:creationId xmlns:a16="http://schemas.microsoft.com/office/drawing/2014/main" id="{BDB00B97-176E-B8BC-F2AD-AC19404C10DB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7" name="TextBox 18">
                <a:extLst>
                  <a:ext uri="{FF2B5EF4-FFF2-40B4-BE49-F238E27FC236}">
                    <a16:creationId xmlns:a16="http://schemas.microsoft.com/office/drawing/2014/main" id="{DFC760EC-34F2-1BED-4EE0-EA6068D6575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37" name="Group 19">
              <a:extLst>
                <a:ext uri="{FF2B5EF4-FFF2-40B4-BE49-F238E27FC236}">
                  <a16:creationId xmlns:a16="http://schemas.microsoft.com/office/drawing/2014/main" id="{F88A893C-8EA9-228D-4ED7-9AA18374207C}"/>
                </a:ext>
              </a:extLst>
            </p:cNvPr>
            <p:cNvGrpSpPr/>
            <p:nvPr/>
          </p:nvGrpSpPr>
          <p:grpSpPr>
            <a:xfrm rot="7210553">
              <a:off x="395699" y="-7383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44" name="Freeform 20">
                <a:extLst>
                  <a:ext uri="{FF2B5EF4-FFF2-40B4-BE49-F238E27FC236}">
                    <a16:creationId xmlns:a16="http://schemas.microsoft.com/office/drawing/2014/main" id="{23F43313-B668-92BB-C8DA-3AE05F2F3CD3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5" name="TextBox 21">
                <a:extLst>
                  <a:ext uri="{FF2B5EF4-FFF2-40B4-BE49-F238E27FC236}">
                    <a16:creationId xmlns:a16="http://schemas.microsoft.com/office/drawing/2014/main" id="{6B005A8A-2A3A-2289-3631-812858F5CFE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38" name="Group 22">
              <a:extLst>
                <a:ext uri="{FF2B5EF4-FFF2-40B4-BE49-F238E27FC236}">
                  <a16:creationId xmlns:a16="http://schemas.microsoft.com/office/drawing/2014/main" id="{5527DBD2-BDCB-B1E5-CF39-611C67B4534F}"/>
                </a:ext>
              </a:extLst>
            </p:cNvPr>
            <p:cNvGrpSpPr/>
            <p:nvPr/>
          </p:nvGrpSpPr>
          <p:grpSpPr>
            <a:xfrm rot="3574389">
              <a:off x="395666" y="-22363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42" name="Freeform 23">
                <a:extLst>
                  <a:ext uri="{FF2B5EF4-FFF2-40B4-BE49-F238E27FC236}">
                    <a16:creationId xmlns:a16="http://schemas.microsoft.com/office/drawing/2014/main" id="{855DB055-F78F-9773-9B7D-D4972425E913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3" name="TextBox 24">
                <a:extLst>
                  <a:ext uri="{FF2B5EF4-FFF2-40B4-BE49-F238E27FC236}">
                    <a16:creationId xmlns:a16="http://schemas.microsoft.com/office/drawing/2014/main" id="{9E6DC5AD-0F3C-1CA6-36AE-D0779AB09CA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39" name="Group 25">
              <a:extLst>
                <a:ext uri="{FF2B5EF4-FFF2-40B4-BE49-F238E27FC236}">
                  <a16:creationId xmlns:a16="http://schemas.microsoft.com/office/drawing/2014/main" id="{999CF734-6875-A688-BACB-1D7A0FFE4B1E}"/>
                </a:ext>
              </a:extLst>
            </p:cNvPr>
            <p:cNvGrpSpPr/>
            <p:nvPr/>
          </p:nvGrpSpPr>
          <p:grpSpPr>
            <a:xfrm rot="8974389">
              <a:off x="390383" y="-2044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40" name="Freeform 26">
                <a:extLst>
                  <a:ext uri="{FF2B5EF4-FFF2-40B4-BE49-F238E27FC236}">
                    <a16:creationId xmlns:a16="http://schemas.microsoft.com/office/drawing/2014/main" id="{70C97438-B1A9-CBC0-B854-F9D046F93569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41" name="TextBox 27">
                <a:extLst>
                  <a:ext uri="{FF2B5EF4-FFF2-40B4-BE49-F238E27FC236}">
                    <a16:creationId xmlns:a16="http://schemas.microsoft.com/office/drawing/2014/main" id="{1833D891-1F6D-D9DA-6BFB-E6C2C1F7DE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grpSp>
        <p:nvGrpSpPr>
          <p:cNvPr id="172" name="Group 28">
            <a:extLst>
              <a:ext uri="{FF2B5EF4-FFF2-40B4-BE49-F238E27FC236}">
                <a16:creationId xmlns:a16="http://schemas.microsoft.com/office/drawing/2014/main" id="{990E3A97-ED7A-D5C4-C969-F854DF322BE2}"/>
              </a:ext>
            </a:extLst>
          </p:cNvPr>
          <p:cNvGrpSpPr/>
          <p:nvPr/>
        </p:nvGrpSpPr>
        <p:grpSpPr>
          <a:xfrm>
            <a:off x="8681306" y="3178050"/>
            <a:ext cx="660715" cy="679911"/>
            <a:chOff x="-2044" y="-29690"/>
            <a:chExt cx="880946" cy="906548"/>
          </a:xfrm>
          <a:solidFill>
            <a:schemeClr val="tx1"/>
          </a:solidFill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ED743482-477E-BB39-C35B-19A030854B92}"/>
                </a:ext>
              </a:extLst>
            </p:cNvPr>
            <p:cNvGrpSpPr/>
            <p:nvPr/>
          </p:nvGrpSpPr>
          <p:grpSpPr>
            <a:xfrm>
              <a:off x="382865" y="-29690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70" name="Freeform 30">
                <a:extLst>
                  <a:ext uri="{FF2B5EF4-FFF2-40B4-BE49-F238E27FC236}">
                    <a16:creationId xmlns:a16="http://schemas.microsoft.com/office/drawing/2014/main" id="{4BE8C3A5-E8CC-671A-63FE-03215B2079D6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71" name="TextBox 31">
                <a:extLst>
                  <a:ext uri="{FF2B5EF4-FFF2-40B4-BE49-F238E27FC236}">
                    <a16:creationId xmlns:a16="http://schemas.microsoft.com/office/drawing/2014/main" id="{B9225ED2-A49E-4DFB-9CE2-60B840EAB1B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55" name="Group 32">
              <a:extLst>
                <a:ext uri="{FF2B5EF4-FFF2-40B4-BE49-F238E27FC236}">
                  <a16:creationId xmlns:a16="http://schemas.microsoft.com/office/drawing/2014/main" id="{E613E2ED-E376-23C0-4DD2-C97603982439}"/>
                </a:ext>
              </a:extLst>
            </p:cNvPr>
            <p:cNvGrpSpPr/>
            <p:nvPr/>
          </p:nvGrpSpPr>
          <p:grpSpPr>
            <a:xfrm rot="5400000">
              <a:off x="397710" y="-14845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68" name="Freeform 33">
                <a:extLst>
                  <a:ext uri="{FF2B5EF4-FFF2-40B4-BE49-F238E27FC236}">
                    <a16:creationId xmlns:a16="http://schemas.microsoft.com/office/drawing/2014/main" id="{CAD4B602-DB45-7B3A-FCC5-C5D9B610F81F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69" name="TextBox 34">
                <a:extLst>
                  <a:ext uri="{FF2B5EF4-FFF2-40B4-BE49-F238E27FC236}">
                    <a16:creationId xmlns:a16="http://schemas.microsoft.com/office/drawing/2014/main" id="{C20C3385-B34E-BEC8-E201-240BE3AE8BB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56" name="Group 35">
              <a:extLst>
                <a:ext uri="{FF2B5EF4-FFF2-40B4-BE49-F238E27FC236}">
                  <a16:creationId xmlns:a16="http://schemas.microsoft.com/office/drawing/2014/main" id="{16621B40-7583-F27F-6C4D-DFD27C5E0FFE}"/>
                </a:ext>
              </a:extLst>
            </p:cNvPr>
            <p:cNvGrpSpPr/>
            <p:nvPr/>
          </p:nvGrpSpPr>
          <p:grpSpPr>
            <a:xfrm rot="1810553">
              <a:off x="390327" y="-27679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66" name="Freeform 36">
                <a:extLst>
                  <a:ext uri="{FF2B5EF4-FFF2-40B4-BE49-F238E27FC236}">
                    <a16:creationId xmlns:a16="http://schemas.microsoft.com/office/drawing/2014/main" id="{F35FAD38-A89B-64B9-C9AA-6604DD76ABBA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67" name="TextBox 37">
                <a:extLst>
                  <a:ext uri="{FF2B5EF4-FFF2-40B4-BE49-F238E27FC236}">
                    <a16:creationId xmlns:a16="http://schemas.microsoft.com/office/drawing/2014/main" id="{2FFAEF0B-6C65-F852-D39F-03A9055C9BB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57" name="Group 38">
              <a:extLst>
                <a:ext uri="{FF2B5EF4-FFF2-40B4-BE49-F238E27FC236}">
                  <a16:creationId xmlns:a16="http://schemas.microsoft.com/office/drawing/2014/main" id="{39159FA2-34A5-B0DA-27A1-FEE813B253A3}"/>
                </a:ext>
              </a:extLst>
            </p:cNvPr>
            <p:cNvGrpSpPr/>
            <p:nvPr/>
          </p:nvGrpSpPr>
          <p:grpSpPr>
            <a:xfrm rot="7210553">
              <a:off x="395699" y="-7383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64" name="Freeform 39">
                <a:extLst>
                  <a:ext uri="{FF2B5EF4-FFF2-40B4-BE49-F238E27FC236}">
                    <a16:creationId xmlns:a16="http://schemas.microsoft.com/office/drawing/2014/main" id="{9F45E3C8-0F5E-6B7A-2EE6-437FB64C7215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65" name="TextBox 40">
                <a:extLst>
                  <a:ext uri="{FF2B5EF4-FFF2-40B4-BE49-F238E27FC236}">
                    <a16:creationId xmlns:a16="http://schemas.microsoft.com/office/drawing/2014/main" id="{9C2199E3-7907-18D2-9E12-C8BC524BB6E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58" name="Group 41">
              <a:extLst>
                <a:ext uri="{FF2B5EF4-FFF2-40B4-BE49-F238E27FC236}">
                  <a16:creationId xmlns:a16="http://schemas.microsoft.com/office/drawing/2014/main" id="{A0209D6B-9C11-21D5-A11F-FBFB822D1567}"/>
                </a:ext>
              </a:extLst>
            </p:cNvPr>
            <p:cNvGrpSpPr/>
            <p:nvPr/>
          </p:nvGrpSpPr>
          <p:grpSpPr>
            <a:xfrm rot="3574389">
              <a:off x="395666" y="-22363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62" name="Freeform 42">
                <a:extLst>
                  <a:ext uri="{FF2B5EF4-FFF2-40B4-BE49-F238E27FC236}">
                    <a16:creationId xmlns:a16="http://schemas.microsoft.com/office/drawing/2014/main" id="{F8630E95-18F4-3301-F921-34CCCD707C1F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63" name="TextBox 43">
                <a:extLst>
                  <a:ext uri="{FF2B5EF4-FFF2-40B4-BE49-F238E27FC236}">
                    <a16:creationId xmlns:a16="http://schemas.microsoft.com/office/drawing/2014/main" id="{5CDE8A72-BEB3-1B56-AB2A-EAF2EFF404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59" name="Group 44">
              <a:extLst>
                <a:ext uri="{FF2B5EF4-FFF2-40B4-BE49-F238E27FC236}">
                  <a16:creationId xmlns:a16="http://schemas.microsoft.com/office/drawing/2014/main" id="{B1C588B6-2849-932D-A3B7-F2BBE16B2D4B}"/>
                </a:ext>
              </a:extLst>
            </p:cNvPr>
            <p:cNvGrpSpPr/>
            <p:nvPr/>
          </p:nvGrpSpPr>
          <p:grpSpPr>
            <a:xfrm rot="8974389">
              <a:off x="390383" y="-2044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51EC5DF3-4EC6-4C0F-3A68-C6EE03F8898E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61" name="TextBox 46">
                <a:extLst>
                  <a:ext uri="{FF2B5EF4-FFF2-40B4-BE49-F238E27FC236}">
                    <a16:creationId xmlns:a16="http://schemas.microsoft.com/office/drawing/2014/main" id="{99C72D32-495C-E4D2-105A-5CB5D3CF29A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grpSp>
        <p:nvGrpSpPr>
          <p:cNvPr id="192" name="Group 47">
            <a:extLst>
              <a:ext uri="{FF2B5EF4-FFF2-40B4-BE49-F238E27FC236}">
                <a16:creationId xmlns:a16="http://schemas.microsoft.com/office/drawing/2014/main" id="{934E6839-FE91-B006-A3E5-169F3A811584}"/>
              </a:ext>
            </a:extLst>
          </p:cNvPr>
          <p:cNvGrpSpPr/>
          <p:nvPr/>
        </p:nvGrpSpPr>
        <p:grpSpPr>
          <a:xfrm>
            <a:off x="13953724" y="3178050"/>
            <a:ext cx="660715" cy="679911"/>
            <a:chOff x="-2044" y="-29690"/>
            <a:chExt cx="880946" cy="906548"/>
          </a:xfrm>
          <a:solidFill>
            <a:schemeClr val="tx1"/>
          </a:solidFill>
        </p:grpSpPr>
        <p:grpSp>
          <p:nvGrpSpPr>
            <p:cNvPr id="174" name="Group 48">
              <a:extLst>
                <a:ext uri="{FF2B5EF4-FFF2-40B4-BE49-F238E27FC236}">
                  <a16:creationId xmlns:a16="http://schemas.microsoft.com/office/drawing/2014/main" id="{E19D727C-1943-8E4E-6BFD-FBFE158569AD}"/>
                </a:ext>
              </a:extLst>
            </p:cNvPr>
            <p:cNvGrpSpPr/>
            <p:nvPr/>
          </p:nvGrpSpPr>
          <p:grpSpPr>
            <a:xfrm>
              <a:off x="382865" y="-29690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90" name="Freeform 49">
                <a:extLst>
                  <a:ext uri="{FF2B5EF4-FFF2-40B4-BE49-F238E27FC236}">
                    <a16:creationId xmlns:a16="http://schemas.microsoft.com/office/drawing/2014/main" id="{11B71D23-65E3-8BCE-F9EA-D59480926BD9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91" name="TextBox 50">
                <a:extLst>
                  <a:ext uri="{FF2B5EF4-FFF2-40B4-BE49-F238E27FC236}">
                    <a16:creationId xmlns:a16="http://schemas.microsoft.com/office/drawing/2014/main" id="{39BFF98E-AA9D-4D69-E30F-A6C1A5D0134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75" name="Group 51">
              <a:extLst>
                <a:ext uri="{FF2B5EF4-FFF2-40B4-BE49-F238E27FC236}">
                  <a16:creationId xmlns:a16="http://schemas.microsoft.com/office/drawing/2014/main" id="{D2061EFA-598B-1EE8-5E87-A83E7AFF5BC8}"/>
                </a:ext>
              </a:extLst>
            </p:cNvPr>
            <p:cNvGrpSpPr/>
            <p:nvPr/>
          </p:nvGrpSpPr>
          <p:grpSpPr>
            <a:xfrm rot="5400000">
              <a:off x="397710" y="-14845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88" name="Freeform 52">
                <a:extLst>
                  <a:ext uri="{FF2B5EF4-FFF2-40B4-BE49-F238E27FC236}">
                    <a16:creationId xmlns:a16="http://schemas.microsoft.com/office/drawing/2014/main" id="{CDD0C2E0-9F58-FB39-D170-6208C3B218B0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89" name="TextBox 53">
                <a:extLst>
                  <a:ext uri="{FF2B5EF4-FFF2-40B4-BE49-F238E27FC236}">
                    <a16:creationId xmlns:a16="http://schemas.microsoft.com/office/drawing/2014/main" id="{CE5F1C40-3870-3308-590C-6DF711812E8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76" name="Group 54">
              <a:extLst>
                <a:ext uri="{FF2B5EF4-FFF2-40B4-BE49-F238E27FC236}">
                  <a16:creationId xmlns:a16="http://schemas.microsoft.com/office/drawing/2014/main" id="{CD071286-14FD-2D90-AACA-D748F9E0236C}"/>
                </a:ext>
              </a:extLst>
            </p:cNvPr>
            <p:cNvGrpSpPr/>
            <p:nvPr/>
          </p:nvGrpSpPr>
          <p:grpSpPr>
            <a:xfrm rot="1810553">
              <a:off x="390327" y="-27679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86" name="Freeform 55">
                <a:extLst>
                  <a:ext uri="{FF2B5EF4-FFF2-40B4-BE49-F238E27FC236}">
                    <a16:creationId xmlns:a16="http://schemas.microsoft.com/office/drawing/2014/main" id="{23854896-BF8F-7B46-5AC9-544367100AE0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87" name="TextBox 56">
                <a:extLst>
                  <a:ext uri="{FF2B5EF4-FFF2-40B4-BE49-F238E27FC236}">
                    <a16:creationId xmlns:a16="http://schemas.microsoft.com/office/drawing/2014/main" id="{260B855D-29C1-46A1-4A1B-4CEABE2C4DF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77" name="Group 57">
              <a:extLst>
                <a:ext uri="{FF2B5EF4-FFF2-40B4-BE49-F238E27FC236}">
                  <a16:creationId xmlns:a16="http://schemas.microsoft.com/office/drawing/2014/main" id="{D37826B5-39CE-8860-D463-59F6C9ADC92E}"/>
                </a:ext>
              </a:extLst>
            </p:cNvPr>
            <p:cNvGrpSpPr/>
            <p:nvPr/>
          </p:nvGrpSpPr>
          <p:grpSpPr>
            <a:xfrm rot="7210553">
              <a:off x="395699" y="-7383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84" name="Freeform 58">
                <a:extLst>
                  <a:ext uri="{FF2B5EF4-FFF2-40B4-BE49-F238E27FC236}">
                    <a16:creationId xmlns:a16="http://schemas.microsoft.com/office/drawing/2014/main" id="{AA1C90D5-40FB-BBC5-84CB-4EBD750399DE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85" name="TextBox 59">
                <a:extLst>
                  <a:ext uri="{FF2B5EF4-FFF2-40B4-BE49-F238E27FC236}">
                    <a16:creationId xmlns:a16="http://schemas.microsoft.com/office/drawing/2014/main" id="{5A97D0FD-5818-9081-54C4-0B22923402C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78" name="Group 60">
              <a:extLst>
                <a:ext uri="{FF2B5EF4-FFF2-40B4-BE49-F238E27FC236}">
                  <a16:creationId xmlns:a16="http://schemas.microsoft.com/office/drawing/2014/main" id="{19CE35D6-10F2-24AA-29CC-2E61A69882DE}"/>
                </a:ext>
              </a:extLst>
            </p:cNvPr>
            <p:cNvGrpSpPr/>
            <p:nvPr/>
          </p:nvGrpSpPr>
          <p:grpSpPr>
            <a:xfrm rot="3574389">
              <a:off x="395666" y="-22363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82" name="Freeform 61">
                <a:extLst>
                  <a:ext uri="{FF2B5EF4-FFF2-40B4-BE49-F238E27FC236}">
                    <a16:creationId xmlns:a16="http://schemas.microsoft.com/office/drawing/2014/main" id="{0E087C00-4BC2-9666-8518-588FED334D49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83" name="TextBox 62">
                <a:extLst>
                  <a:ext uri="{FF2B5EF4-FFF2-40B4-BE49-F238E27FC236}">
                    <a16:creationId xmlns:a16="http://schemas.microsoft.com/office/drawing/2014/main" id="{E783F549-4ABA-131E-77F0-85A6C1C43B9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79" name="Group 63">
              <a:extLst>
                <a:ext uri="{FF2B5EF4-FFF2-40B4-BE49-F238E27FC236}">
                  <a16:creationId xmlns:a16="http://schemas.microsoft.com/office/drawing/2014/main" id="{10259000-4998-F295-3BA4-ECFE54B5F111}"/>
                </a:ext>
              </a:extLst>
            </p:cNvPr>
            <p:cNvGrpSpPr/>
            <p:nvPr/>
          </p:nvGrpSpPr>
          <p:grpSpPr>
            <a:xfrm rot="8974389">
              <a:off x="390383" y="-2044"/>
              <a:ext cx="83482" cy="878902"/>
              <a:chOff x="0" y="-47625"/>
              <a:chExt cx="133910" cy="1409809"/>
            </a:xfrm>
            <a:grpFill/>
          </p:grpSpPr>
          <p:sp>
            <p:nvSpPr>
              <p:cNvPr id="180" name="Freeform 64">
                <a:extLst>
                  <a:ext uri="{FF2B5EF4-FFF2-40B4-BE49-F238E27FC236}">
                    <a16:creationId xmlns:a16="http://schemas.microsoft.com/office/drawing/2014/main" id="{F032F29D-7072-6D73-F291-D5F19955DB43}"/>
                  </a:ext>
                </a:extLst>
              </p:cNvPr>
              <p:cNvSpPr/>
              <p:nvPr/>
            </p:nvSpPr>
            <p:spPr>
              <a:xfrm>
                <a:off x="0" y="0"/>
                <a:ext cx="133910" cy="1362184"/>
              </a:xfrm>
              <a:custGeom>
                <a:avLst/>
                <a:gdLst/>
                <a:ahLst/>
                <a:cxnLst/>
                <a:rect l="l" t="t" r="r" b="b"/>
                <a:pathLst>
                  <a:path w="133910" h="1362184">
                    <a:moveTo>
                      <a:pt x="0" y="0"/>
                    </a:moveTo>
                    <a:lnTo>
                      <a:pt x="133910" y="0"/>
                    </a:lnTo>
                    <a:lnTo>
                      <a:pt x="133910" y="1362184"/>
                    </a:lnTo>
                    <a:lnTo>
                      <a:pt x="0" y="1362184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81" name="TextBox 65">
                <a:extLst>
                  <a:ext uri="{FF2B5EF4-FFF2-40B4-BE49-F238E27FC236}">
                    <a16:creationId xmlns:a16="http://schemas.microsoft.com/office/drawing/2014/main" id="{5B350A68-5DE9-86A8-45E1-5943935EDB2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3910" cy="1409809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20770B-DF4B-F037-F73C-52DF14BEA616}"/>
              </a:ext>
            </a:extLst>
          </p:cNvPr>
          <p:cNvSpPr txBox="1"/>
          <p:nvPr/>
        </p:nvSpPr>
        <p:spPr>
          <a:xfrm>
            <a:off x="1440712" y="5454689"/>
            <a:ext cx="4020184" cy="369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latin typeface="Open Sauce"/>
              </a:rPr>
              <a:t>- Customers have the right to show you what you’re paying for. </a:t>
            </a:r>
          </a:p>
          <a:p>
            <a:pPr>
              <a:lnSpc>
                <a:spcPts val="2879"/>
              </a:lnSpc>
            </a:pPr>
            <a:r>
              <a:rPr lang="en-US" sz="2400">
                <a:latin typeface="Open Sauce"/>
              </a:rPr>
              <a:t>- To understand the value of your clothing, you need to understand its costs too. </a:t>
            </a:r>
          </a:p>
          <a:p>
            <a:pPr>
              <a:lnSpc>
                <a:spcPts val="2879"/>
              </a:lnSpc>
            </a:pPr>
            <a:r>
              <a:rPr lang="en-US" sz="2400">
                <a:latin typeface="Open Sauce"/>
              </a:rPr>
              <a:t>- Cost breakdown of every garment on each product page.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94A15-7808-DA63-F937-B0DFA3836004}"/>
              </a:ext>
            </a:extLst>
          </p:cNvPr>
          <p:cNvSpPr txBox="1"/>
          <p:nvPr/>
        </p:nvSpPr>
        <p:spPr>
          <a:xfrm>
            <a:off x="6936968" y="5374455"/>
            <a:ext cx="4020184" cy="369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879"/>
              </a:lnSpc>
              <a:buFontTx/>
              <a:buChar char="-"/>
            </a:pPr>
            <a:r>
              <a:rPr lang="en-US" sz="2400">
                <a:latin typeface="Open Sauce"/>
              </a:rPr>
              <a:t>Full Traceability (own transparency standard) launched in 2018.</a:t>
            </a:r>
          </a:p>
          <a:p>
            <a:pPr marL="342900" indent="-342900">
              <a:lnSpc>
                <a:spcPts val="2879"/>
              </a:lnSpc>
              <a:buFontTx/>
              <a:buChar char="-"/>
            </a:pPr>
            <a:r>
              <a:rPr lang="en-US" sz="2400">
                <a:latin typeface="Open Sauce"/>
              </a:rPr>
              <a:t> Developed a traceability score, grouping every garment into the three major tiers of creation and their minor components (trims)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01E97-CA9A-4AB1-1DD8-A8B8FCED63EA}"/>
              </a:ext>
            </a:extLst>
          </p:cNvPr>
          <p:cNvSpPr txBox="1"/>
          <p:nvPr/>
        </p:nvSpPr>
        <p:spPr>
          <a:xfrm>
            <a:off x="12721442" y="5326723"/>
            <a:ext cx="4125845" cy="2952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latin typeface="Open Sauce"/>
              </a:rPr>
              <a:t> - Provide scientific lifecycle impact assessments (LCIAs) on every ASKET garment, disclosing what a garment costs, where, how its made, and the environment resources consumed</a:t>
            </a:r>
          </a:p>
        </p:txBody>
      </p:sp>
    </p:spTree>
    <p:extLst>
      <p:ext uri="{BB962C8B-B14F-4D97-AF65-F5344CB8AC3E}">
        <p14:creationId xmlns:p14="http://schemas.microsoft.com/office/powerpoint/2010/main" val="348859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 txBox="1"/>
          <p:nvPr/>
        </p:nvSpPr>
        <p:spPr>
          <a:xfrm>
            <a:off x="1028700" y="1334179"/>
            <a:ext cx="747712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League Spartan"/>
              </a:rPr>
              <a:t>Transparency</a:t>
            </a:r>
          </a:p>
        </p:txBody>
      </p:sp>
      <p:sp>
        <p:nvSpPr>
          <p:cNvPr id="128" name="TextBox 6">
            <a:extLst>
              <a:ext uri="{FF2B5EF4-FFF2-40B4-BE49-F238E27FC236}">
                <a16:creationId xmlns:a16="http://schemas.microsoft.com/office/drawing/2014/main" id="{3811568D-11A0-DB8E-38C6-EF181EAADB81}"/>
              </a:ext>
            </a:extLst>
          </p:cNvPr>
          <p:cNvSpPr txBox="1"/>
          <p:nvPr/>
        </p:nvSpPr>
        <p:spPr>
          <a:xfrm>
            <a:off x="5769375" y="5541671"/>
            <a:ext cx="2579683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Open Sauce"/>
              </a:rPr>
              <a:t>Origin Transparency</a:t>
            </a:r>
          </a:p>
        </p:txBody>
      </p:sp>
      <p:sp>
        <p:nvSpPr>
          <p:cNvPr id="130" name="TextBox 7">
            <a:extLst>
              <a:ext uri="{FF2B5EF4-FFF2-40B4-BE49-F238E27FC236}">
                <a16:creationId xmlns:a16="http://schemas.microsoft.com/office/drawing/2014/main" id="{B04D179F-8FC3-D55F-5FC0-1F1F8D90F3CE}"/>
              </a:ext>
            </a:extLst>
          </p:cNvPr>
          <p:cNvSpPr txBox="1"/>
          <p:nvPr/>
        </p:nvSpPr>
        <p:spPr>
          <a:xfrm>
            <a:off x="9568042" y="5541671"/>
            <a:ext cx="2810270" cy="72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Open Sauce"/>
              </a:rPr>
              <a:t>Impact Transparency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6474C799-B829-015F-524D-38308FBAF4ED}"/>
              </a:ext>
            </a:extLst>
          </p:cNvPr>
          <p:cNvSpPr txBox="1"/>
          <p:nvPr/>
        </p:nvSpPr>
        <p:spPr>
          <a:xfrm>
            <a:off x="1333341" y="4522161"/>
            <a:ext cx="8234701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000">
                <a:latin typeface="League Spartan"/>
              </a:rPr>
              <a:t>Cost Transparency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C1AFF-C1C4-81AE-10A0-91BD168B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64" y="0"/>
            <a:ext cx="10724036" cy="108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 txBox="1"/>
          <p:nvPr/>
        </p:nvSpPr>
        <p:spPr>
          <a:xfrm>
            <a:off x="1028700" y="1334179"/>
            <a:ext cx="747712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League Spartan"/>
              </a:rPr>
              <a:t>Transparency</a:t>
            </a:r>
          </a:p>
        </p:txBody>
      </p:sp>
      <p:sp>
        <p:nvSpPr>
          <p:cNvPr id="128" name="TextBox 6">
            <a:extLst>
              <a:ext uri="{FF2B5EF4-FFF2-40B4-BE49-F238E27FC236}">
                <a16:creationId xmlns:a16="http://schemas.microsoft.com/office/drawing/2014/main" id="{3811568D-11A0-DB8E-38C6-EF181EAADB81}"/>
              </a:ext>
            </a:extLst>
          </p:cNvPr>
          <p:cNvSpPr txBox="1"/>
          <p:nvPr/>
        </p:nvSpPr>
        <p:spPr>
          <a:xfrm>
            <a:off x="5769375" y="5541671"/>
            <a:ext cx="2579683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Open Sauce"/>
              </a:rPr>
              <a:t>Origin Transparency</a:t>
            </a:r>
          </a:p>
        </p:txBody>
      </p:sp>
      <p:sp>
        <p:nvSpPr>
          <p:cNvPr id="130" name="TextBox 7">
            <a:extLst>
              <a:ext uri="{FF2B5EF4-FFF2-40B4-BE49-F238E27FC236}">
                <a16:creationId xmlns:a16="http://schemas.microsoft.com/office/drawing/2014/main" id="{B04D179F-8FC3-D55F-5FC0-1F1F8D90F3CE}"/>
              </a:ext>
            </a:extLst>
          </p:cNvPr>
          <p:cNvSpPr txBox="1"/>
          <p:nvPr/>
        </p:nvSpPr>
        <p:spPr>
          <a:xfrm>
            <a:off x="9568042" y="5541671"/>
            <a:ext cx="2810270" cy="72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Open Sauce"/>
              </a:rPr>
              <a:t>Impact Transparency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EA1C6-3560-4A42-DDAB-E155F9F23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0" y="2711607"/>
            <a:ext cx="8376068" cy="5241545"/>
          </a:xfrm>
          <a:prstGeom prst="rect">
            <a:avLst/>
          </a:prstGeom>
        </p:spPr>
      </p:pic>
      <p:sp>
        <p:nvSpPr>
          <p:cNvPr id="7" name="TextBox 36">
            <a:extLst>
              <a:ext uri="{FF2B5EF4-FFF2-40B4-BE49-F238E27FC236}">
                <a16:creationId xmlns:a16="http://schemas.microsoft.com/office/drawing/2014/main" id="{6474C799-B829-015F-524D-38308FBAF4ED}"/>
              </a:ext>
            </a:extLst>
          </p:cNvPr>
          <p:cNvSpPr txBox="1"/>
          <p:nvPr/>
        </p:nvSpPr>
        <p:spPr>
          <a:xfrm>
            <a:off x="1333341" y="971263"/>
            <a:ext cx="8234701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000">
                <a:latin typeface="League Spartan"/>
              </a:rPr>
              <a:t>Traceability Transparency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B86CB-42F6-A4F7-74E3-7FFE213DB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021" y="683126"/>
            <a:ext cx="7041963" cy="89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2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20436" y="9555639"/>
            <a:ext cx="18728871" cy="2303639"/>
            <a:chOff x="0" y="-47625"/>
            <a:chExt cx="4816593" cy="6067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59095"/>
            </a:xfrm>
            <a:custGeom>
              <a:avLst/>
              <a:gdLst/>
              <a:ahLst/>
              <a:cxnLst/>
              <a:rect l="l" t="t" r="r" b="b"/>
              <a:pathLst>
                <a:path w="4816592" h="559095">
                  <a:moveTo>
                    <a:pt x="0" y="0"/>
                  </a:moveTo>
                  <a:lnTo>
                    <a:pt x="4816592" y="0"/>
                  </a:lnTo>
                  <a:lnTo>
                    <a:pt x="4816592" y="559095"/>
                  </a:lnTo>
                  <a:lnTo>
                    <a:pt x="0" y="559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606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28700" y="1334179"/>
            <a:ext cx="747712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League Spartan"/>
              </a:rPr>
              <a:t>Transparency</a:t>
            </a:r>
          </a:p>
        </p:txBody>
      </p:sp>
      <p:sp>
        <p:nvSpPr>
          <p:cNvPr id="128" name="TextBox 6">
            <a:extLst>
              <a:ext uri="{FF2B5EF4-FFF2-40B4-BE49-F238E27FC236}">
                <a16:creationId xmlns:a16="http://schemas.microsoft.com/office/drawing/2014/main" id="{3811568D-11A0-DB8E-38C6-EF181EAADB81}"/>
              </a:ext>
            </a:extLst>
          </p:cNvPr>
          <p:cNvSpPr txBox="1"/>
          <p:nvPr/>
        </p:nvSpPr>
        <p:spPr>
          <a:xfrm>
            <a:off x="5769375" y="5541671"/>
            <a:ext cx="2579683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Open Sauce"/>
              </a:rPr>
              <a:t>Origin Transparency</a:t>
            </a:r>
          </a:p>
        </p:txBody>
      </p:sp>
      <p:sp>
        <p:nvSpPr>
          <p:cNvPr id="130" name="TextBox 7">
            <a:extLst>
              <a:ext uri="{FF2B5EF4-FFF2-40B4-BE49-F238E27FC236}">
                <a16:creationId xmlns:a16="http://schemas.microsoft.com/office/drawing/2014/main" id="{B04D179F-8FC3-D55F-5FC0-1F1F8D90F3CE}"/>
              </a:ext>
            </a:extLst>
          </p:cNvPr>
          <p:cNvSpPr txBox="1"/>
          <p:nvPr/>
        </p:nvSpPr>
        <p:spPr>
          <a:xfrm>
            <a:off x="9568042" y="5541671"/>
            <a:ext cx="2810270" cy="72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Open Sauce"/>
              </a:rPr>
              <a:t>Impact Transparency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6474C799-B829-015F-524D-38308FBAF4ED}"/>
              </a:ext>
            </a:extLst>
          </p:cNvPr>
          <p:cNvSpPr txBox="1"/>
          <p:nvPr/>
        </p:nvSpPr>
        <p:spPr>
          <a:xfrm>
            <a:off x="664369" y="-71232"/>
            <a:ext cx="8234701" cy="1019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000">
                <a:latin typeface="League Spartan"/>
              </a:rPr>
              <a:t>Impact Transparency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9F63FF-6FC7-D596-3E14-BDD03856A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1528607"/>
            <a:ext cx="7993601" cy="5345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BFBEA-A490-380E-2C88-FFDAD3FF1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9" y="1528607"/>
            <a:ext cx="8574784" cy="53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Green and Pink Brand Kit Minimal Gradient Presentation</dc:title>
  <cp:revision>2</cp:revision>
  <dcterms:created xsi:type="dcterms:W3CDTF">2006-08-16T00:00:00Z</dcterms:created>
  <dcterms:modified xsi:type="dcterms:W3CDTF">2024-02-20T10:33:01Z</dcterms:modified>
  <dc:identifier>DAF9UEOLPdc</dc:identifier>
</cp:coreProperties>
</file>