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7" r:id="rId4"/>
    <p:sldId id="260" r:id="rId5"/>
    <p:sldId id="262" r:id="rId6"/>
    <p:sldId id="259" r:id="rId7"/>
    <p:sldId id="261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B3AB8-6A29-567F-1FA8-CBB53B64D073}" v="737" dt="2024-02-20T09:07:20.008"/>
    <p1510:client id="{BD245C67-3C76-4A56-98D3-A270DBE786E7}" v="373" dt="2024-02-20T08:53:24.467"/>
    <p1510:client id="{E66A6BD2-9734-E298-F965-9430FC9673B9}" v="376" dt="2024-02-20T08:53:00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DFE10-6986-4525-8541-8B9FB8B46F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ACD49A-C975-4B97-9ED8-FB5233B53282}">
      <dgm:prSet/>
      <dgm:spPr/>
      <dgm:t>
        <a:bodyPr/>
        <a:lstStyle/>
        <a:p>
          <a:r>
            <a:rPr lang="en-US"/>
            <a:t>KPI 1: Fairphone sold : Establish a market for ethnic phones</a:t>
          </a:r>
        </a:p>
      </dgm:t>
    </dgm:pt>
    <dgm:pt modelId="{3E654510-2851-4F62-B573-67D639C8AA5D}" type="parTrans" cxnId="{01A1ED50-16F3-4E5D-8A56-3C2C47C35E69}">
      <dgm:prSet/>
      <dgm:spPr/>
      <dgm:t>
        <a:bodyPr/>
        <a:lstStyle/>
        <a:p>
          <a:endParaRPr lang="en-US"/>
        </a:p>
      </dgm:t>
    </dgm:pt>
    <dgm:pt modelId="{81C92747-7E0B-47B1-9A9A-BB7F874C4266}" type="sibTrans" cxnId="{01A1ED50-16F3-4E5D-8A56-3C2C47C35E69}">
      <dgm:prSet/>
      <dgm:spPr/>
      <dgm:t>
        <a:bodyPr/>
        <a:lstStyle/>
        <a:p>
          <a:endParaRPr lang="en-US"/>
        </a:p>
      </dgm:t>
    </dgm:pt>
    <dgm:pt modelId="{70611EDE-EF5E-4A53-949F-250192EDC312}">
      <dgm:prSet/>
      <dgm:spPr/>
      <dgm:t>
        <a:bodyPr/>
        <a:lstStyle/>
        <a:p>
          <a:r>
            <a:rPr lang="en-US"/>
            <a:t>KPI 2: Longevity: create product that last</a:t>
          </a:r>
        </a:p>
      </dgm:t>
    </dgm:pt>
    <dgm:pt modelId="{37169877-3281-4873-A44C-6BACC32667D9}" type="parTrans" cxnId="{C92959CE-333E-4C26-9C20-77EEFC16E54D}">
      <dgm:prSet/>
      <dgm:spPr/>
      <dgm:t>
        <a:bodyPr/>
        <a:lstStyle/>
        <a:p>
          <a:endParaRPr lang="en-US"/>
        </a:p>
      </dgm:t>
    </dgm:pt>
    <dgm:pt modelId="{2D453572-6F8A-4A3C-BF17-E31299F15CA3}" type="sibTrans" cxnId="{C92959CE-333E-4C26-9C20-77EEFC16E54D}">
      <dgm:prSet/>
      <dgm:spPr/>
      <dgm:t>
        <a:bodyPr/>
        <a:lstStyle/>
        <a:p>
          <a:endParaRPr lang="en-US"/>
        </a:p>
      </dgm:t>
    </dgm:pt>
    <dgm:pt modelId="{6882F3F0-36B0-499B-B25B-CDC7542470E9}">
      <dgm:prSet/>
      <dgm:spPr/>
      <dgm:t>
        <a:bodyPr/>
        <a:lstStyle/>
        <a:p>
          <a:r>
            <a:rPr lang="en-US"/>
            <a:t>KP1 3:E-waste neturality:Take back,reuse and recycling.</a:t>
          </a:r>
        </a:p>
      </dgm:t>
    </dgm:pt>
    <dgm:pt modelId="{1DB96DAF-B427-42B3-9CE9-7927304E7CE5}" type="parTrans" cxnId="{73B7B4BD-B326-4A4D-9113-0AA5A1470E5C}">
      <dgm:prSet/>
      <dgm:spPr/>
      <dgm:t>
        <a:bodyPr/>
        <a:lstStyle/>
        <a:p>
          <a:endParaRPr lang="en-US"/>
        </a:p>
      </dgm:t>
    </dgm:pt>
    <dgm:pt modelId="{1369F56D-E965-4C25-B9CB-F7109438B3B2}" type="sibTrans" cxnId="{73B7B4BD-B326-4A4D-9113-0AA5A1470E5C}">
      <dgm:prSet/>
      <dgm:spPr/>
      <dgm:t>
        <a:bodyPr/>
        <a:lstStyle/>
        <a:p>
          <a:endParaRPr lang="en-US"/>
        </a:p>
      </dgm:t>
    </dgm:pt>
    <dgm:pt modelId="{0C34FB66-3691-4894-9904-64E6ABD488A3}">
      <dgm:prSet/>
      <dgm:spPr/>
      <dgm:t>
        <a:bodyPr/>
        <a:lstStyle/>
        <a:p>
          <a:r>
            <a:rPr lang="en-US"/>
            <a:t>KPI 4: Fair materials: choosing fair materials</a:t>
          </a:r>
        </a:p>
      </dgm:t>
    </dgm:pt>
    <dgm:pt modelId="{EF40D21E-5D17-4303-A8C3-3655DEB3B0BE}" type="parTrans" cxnId="{0FD279C8-D429-4CC4-A998-05F3F939C51D}">
      <dgm:prSet/>
      <dgm:spPr/>
      <dgm:t>
        <a:bodyPr/>
        <a:lstStyle/>
        <a:p>
          <a:endParaRPr lang="en-US"/>
        </a:p>
      </dgm:t>
    </dgm:pt>
    <dgm:pt modelId="{62E9D4C6-11F9-453F-AC0D-1839024929D5}" type="sibTrans" cxnId="{0FD279C8-D429-4CC4-A998-05F3F939C51D}">
      <dgm:prSet/>
      <dgm:spPr/>
      <dgm:t>
        <a:bodyPr/>
        <a:lstStyle/>
        <a:p>
          <a:endParaRPr lang="en-US"/>
        </a:p>
      </dgm:t>
    </dgm:pt>
    <dgm:pt modelId="{8C898FDA-70A4-4325-9AD8-0A3AC4E34084}">
      <dgm:prSet/>
      <dgm:spPr/>
      <dgm:t>
        <a:bodyPr/>
        <a:lstStyle/>
        <a:p>
          <a:r>
            <a:rPr lang="en-US"/>
            <a:t>KPI 5: Fair factories: Decent work in manufacturing</a:t>
          </a:r>
        </a:p>
      </dgm:t>
    </dgm:pt>
    <dgm:pt modelId="{7E0BD860-F0AD-41F3-B998-0BB9752EF8BF}" type="parTrans" cxnId="{001D089B-145B-4873-A3A9-4FAE574DD6DF}">
      <dgm:prSet/>
      <dgm:spPr/>
      <dgm:t>
        <a:bodyPr/>
        <a:lstStyle/>
        <a:p>
          <a:endParaRPr lang="en-US"/>
        </a:p>
      </dgm:t>
    </dgm:pt>
    <dgm:pt modelId="{EA7AF474-0F35-4119-B25D-A79355976DF4}" type="sibTrans" cxnId="{001D089B-145B-4873-A3A9-4FAE574DD6DF}">
      <dgm:prSet/>
      <dgm:spPr/>
      <dgm:t>
        <a:bodyPr/>
        <a:lstStyle/>
        <a:p>
          <a:endParaRPr lang="en-US"/>
        </a:p>
      </dgm:t>
    </dgm:pt>
    <dgm:pt modelId="{CEE12A1C-DE59-4DE4-B153-F4B69B3D7DB5}">
      <dgm:prSet/>
      <dgm:spPr/>
      <dgm:t>
        <a:bodyPr/>
        <a:lstStyle/>
        <a:p>
          <a:r>
            <a:rPr lang="en-US"/>
            <a:t>KPI 6: Industry influence Score: Driving wider impact of our industry</a:t>
          </a:r>
        </a:p>
      </dgm:t>
    </dgm:pt>
    <dgm:pt modelId="{6DD1159C-F479-4D57-83CE-908807D479EC}" type="parTrans" cxnId="{E37C6AFD-A70F-44CD-925D-7B0E7CA8361D}">
      <dgm:prSet/>
      <dgm:spPr/>
      <dgm:t>
        <a:bodyPr/>
        <a:lstStyle/>
        <a:p>
          <a:endParaRPr lang="en-US"/>
        </a:p>
      </dgm:t>
    </dgm:pt>
    <dgm:pt modelId="{7332651F-CF9B-4065-B13C-B4A9C800F2E1}" type="sibTrans" cxnId="{E37C6AFD-A70F-44CD-925D-7B0E7CA8361D}">
      <dgm:prSet/>
      <dgm:spPr/>
      <dgm:t>
        <a:bodyPr/>
        <a:lstStyle/>
        <a:p>
          <a:endParaRPr lang="en-US"/>
        </a:p>
      </dgm:t>
    </dgm:pt>
    <dgm:pt modelId="{083BF7F4-F9E3-4EF8-AECC-35C3CFE97A24}">
      <dgm:prSet/>
      <dgm:spPr/>
      <dgm:t>
        <a:bodyPr/>
        <a:lstStyle/>
        <a:p>
          <a:r>
            <a:rPr lang="en-US"/>
            <a:t>KPI 7: Net financial results: Positive net reusly, company growth,and development</a:t>
          </a:r>
        </a:p>
      </dgm:t>
    </dgm:pt>
    <dgm:pt modelId="{E3973F70-92D8-452D-A7A9-B018AA192A14}" type="parTrans" cxnId="{00EECF3A-A778-4D5A-B041-2A9FE89B7F1C}">
      <dgm:prSet/>
      <dgm:spPr/>
      <dgm:t>
        <a:bodyPr/>
        <a:lstStyle/>
        <a:p>
          <a:endParaRPr lang="en-US"/>
        </a:p>
      </dgm:t>
    </dgm:pt>
    <dgm:pt modelId="{579A58CB-E87C-4932-A57A-75CEB23BE035}" type="sibTrans" cxnId="{00EECF3A-A778-4D5A-B041-2A9FE89B7F1C}">
      <dgm:prSet/>
      <dgm:spPr/>
      <dgm:t>
        <a:bodyPr/>
        <a:lstStyle/>
        <a:p>
          <a:endParaRPr lang="en-US"/>
        </a:p>
      </dgm:t>
    </dgm:pt>
    <dgm:pt modelId="{B89E1CAF-CCA5-4332-B980-B2AB8980C10F}" type="pres">
      <dgm:prSet presAssocID="{814DFE10-6986-4525-8541-8B9FB8B46FFF}" presName="root" presStyleCnt="0">
        <dgm:presLayoutVars>
          <dgm:dir/>
          <dgm:resizeHandles val="exact"/>
        </dgm:presLayoutVars>
      </dgm:prSet>
      <dgm:spPr/>
    </dgm:pt>
    <dgm:pt modelId="{AB35BD63-6EC6-4255-8322-74DDC95CC8A4}" type="pres">
      <dgm:prSet presAssocID="{39ACD49A-C975-4B97-9ED8-FB5233B53282}" presName="compNode" presStyleCnt="0"/>
      <dgm:spPr/>
    </dgm:pt>
    <dgm:pt modelId="{03A222D4-AE2E-419C-9137-4FE4F1D4DF7B}" type="pres">
      <dgm:prSet presAssocID="{39ACD49A-C975-4B97-9ED8-FB5233B53282}" presName="bgRect" presStyleLbl="bgShp" presStyleIdx="0" presStyleCnt="7"/>
      <dgm:spPr/>
    </dgm:pt>
    <dgm:pt modelId="{E7790BA6-A09E-4A70-BA0A-79E61E6C7F33}" type="pres">
      <dgm:prSet presAssocID="{39ACD49A-C975-4B97-9ED8-FB5233B532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4723E7C-B8D0-41A5-BD7B-68B1D2EEEDBD}" type="pres">
      <dgm:prSet presAssocID="{39ACD49A-C975-4B97-9ED8-FB5233B53282}" presName="spaceRect" presStyleCnt="0"/>
      <dgm:spPr/>
    </dgm:pt>
    <dgm:pt modelId="{76BCFCEA-9CA0-44C5-BA7E-F7D04AF37684}" type="pres">
      <dgm:prSet presAssocID="{39ACD49A-C975-4B97-9ED8-FB5233B53282}" presName="parTx" presStyleLbl="revTx" presStyleIdx="0" presStyleCnt="7">
        <dgm:presLayoutVars>
          <dgm:chMax val="0"/>
          <dgm:chPref val="0"/>
        </dgm:presLayoutVars>
      </dgm:prSet>
      <dgm:spPr/>
    </dgm:pt>
    <dgm:pt modelId="{2F58014E-9458-439F-988F-59FBF3452BBB}" type="pres">
      <dgm:prSet presAssocID="{81C92747-7E0B-47B1-9A9A-BB7F874C4266}" presName="sibTrans" presStyleCnt="0"/>
      <dgm:spPr/>
    </dgm:pt>
    <dgm:pt modelId="{CD7D0E66-9D84-4806-A421-CB0B24406077}" type="pres">
      <dgm:prSet presAssocID="{70611EDE-EF5E-4A53-949F-250192EDC312}" presName="compNode" presStyleCnt="0"/>
      <dgm:spPr/>
    </dgm:pt>
    <dgm:pt modelId="{D37A3409-8DC4-4D87-8BEA-FFE54416BA8F}" type="pres">
      <dgm:prSet presAssocID="{70611EDE-EF5E-4A53-949F-250192EDC312}" presName="bgRect" presStyleLbl="bgShp" presStyleIdx="1" presStyleCnt="7"/>
      <dgm:spPr/>
    </dgm:pt>
    <dgm:pt modelId="{DAE7C160-D4F7-46E2-933C-C93978652011}" type="pres">
      <dgm:prSet presAssocID="{70611EDE-EF5E-4A53-949F-250192EDC31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3B7938-0F77-4527-975A-62D83F7876BE}" type="pres">
      <dgm:prSet presAssocID="{70611EDE-EF5E-4A53-949F-250192EDC312}" presName="spaceRect" presStyleCnt="0"/>
      <dgm:spPr/>
    </dgm:pt>
    <dgm:pt modelId="{318CEFF9-DACD-42BF-9418-1EDAD37BDF3D}" type="pres">
      <dgm:prSet presAssocID="{70611EDE-EF5E-4A53-949F-250192EDC312}" presName="parTx" presStyleLbl="revTx" presStyleIdx="1" presStyleCnt="7">
        <dgm:presLayoutVars>
          <dgm:chMax val="0"/>
          <dgm:chPref val="0"/>
        </dgm:presLayoutVars>
      </dgm:prSet>
      <dgm:spPr/>
    </dgm:pt>
    <dgm:pt modelId="{0A827A0E-C992-4CA7-841F-21A8D20FCDCB}" type="pres">
      <dgm:prSet presAssocID="{2D453572-6F8A-4A3C-BF17-E31299F15CA3}" presName="sibTrans" presStyleCnt="0"/>
      <dgm:spPr/>
    </dgm:pt>
    <dgm:pt modelId="{D596D71F-7B23-4819-859C-CB3AE08B8B4C}" type="pres">
      <dgm:prSet presAssocID="{6882F3F0-36B0-499B-B25B-CDC7542470E9}" presName="compNode" presStyleCnt="0"/>
      <dgm:spPr/>
    </dgm:pt>
    <dgm:pt modelId="{DE856ED7-B2AF-422C-97F4-6DC15F1F2EC8}" type="pres">
      <dgm:prSet presAssocID="{6882F3F0-36B0-499B-B25B-CDC7542470E9}" presName="bgRect" presStyleLbl="bgShp" presStyleIdx="2" presStyleCnt="7"/>
      <dgm:spPr/>
    </dgm:pt>
    <dgm:pt modelId="{E29BE01A-ECF6-428B-9BFC-3B788F827537}" type="pres">
      <dgm:prSet presAssocID="{6882F3F0-36B0-499B-B25B-CDC7542470E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14E487C4-5A14-49AC-90AA-39BBF57FBC8B}" type="pres">
      <dgm:prSet presAssocID="{6882F3F0-36B0-499B-B25B-CDC7542470E9}" presName="spaceRect" presStyleCnt="0"/>
      <dgm:spPr/>
    </dgm:pt>
    <dgm:pt modelId="{D06DE573-2A5E-4838-AFAA-E6022126CCF7}" type="pres">
      <dgm:prSet presAssocID="{6882F3F0-36B0-499B-B25B-CDC7542470E9}" presName="parTx" presStyleLbl="revTx" presStyleIdx="2" presStyleCnt="7">
        <dgm:presLayoutVars>
          <dgm:chMax val="0"/>
          <dgm:chPref val="0"/>
        </dgm:presLayoutVars>
      </dgm:prSet>
      <dgm:spPr/>
    </dgm:pt>
    <dgm:pt modelId="{884A4C24-16DF-4905-8771-F3D63FEE7C4D}" type="pres">
      <dgm:prSet presAssocID="{1369F56D-E965-4C25-B9CB-F7109438B3B2}" presName="sibTrans" presStyleCnt="0"/>
      <dgm:spPr/>
    </dgm:pt>
    <dgm:pt modelId="{F0FE3C07-8440-4ABF-A0C1-63C396A81A4E}" type="pres">
      <dgm:prSet presAssocID="{0C34FB66-3691-4894-9904-64E6ABD488A3}" presName="compNode" presStyleCnt="0"/>
      <dgm:spPr/>
    </dgm:pt>
    <dgm:pt modelId="{5DE8A96E-4894-442C-A0F7-CD881DD75545}" type="pres">
      <dgm:prSet presAssocID="{0C34FB66-3691-4894-9904-64E6ABD488A3}" presName="bgRect" presStyleLbl="bgShp" presStyleIdx="3" presStyleCnt="7"/>
      <dgm:spPr/>
    </dgm:pt>
    <dgm:pt modelId="{F62B5E61-F7EE-4AF0-8BEE-82750B892209}" type="pres">
      <dgm:prSet presAssocID="{0C34FB66-3691-4894-9904-64E6ABD488A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A7582394-1C87-4255-9093-F2B08D59FC3F}" type="pres">
      <dgm:prSet presAssocID="{0C34FB66-3691-4894-9904-64E6ABD488A3}" presName="spaceRect" presStyleCnt="0"/>
      <dgm:spPr/>
    </dgm:pt>
    <dgm:pt modelId="{DFB7DACB-C626-459E-8158-578CA1C5E501}" type="pres">
      <dgm:prSet presAssocID="{0C34FB66-3691-4894-9904-64E6ABD488A3}" presName="parTx" presStyleLbl="revTx" presStyleIdx="3" presStyleCnt="7">
        <dgm:presLayoutVars>
          <dgm:chMax val="0"/>
          <dgm:chPref val="0"/>
        </dgm:presLayoutVars>
      </dgm:prSet>
      <dgm:spPr/>
    </dgm:pt>
    <dgm:pt modelId="{AC0813C1-1AE3-4ED4-8D89-97BE4B5026D6}" type="pres">
      <dgm:prSet presAssocID="{62E9D4C6-11F9-453F-AC0D-1839024929D5}" presName="sibTrans" presStyleCnt="0"/>
      <dgm:spPr/>
    </dgm:pt>
    <dgm:pt modelId="{9398E924-CBCE-432A-A631-F02284A0FE35}" type="pres">
      <dgm:prSet presAssocID="{8C898FDA-70A4-4325-9AD8-0A3AC4E34084}" presName="compNode" presStyleCnt="0"/>
      <dgm:spPr/>
    </dgm:pt>
    <dgm:pt modelId="{607EF54A-73B2-40F1-ACFE-4BA629CBB1BB}" type="pres">
      <dgm:prSet presAssocID="{8C898FDA-70A4-4325-9AD8-0A3AC4E34084}" presName="bgRect" presStyleLbl="bgShp" presStyleIdx="4" presStyleCnt="7"/>
      <dgm:spPr/>
    </dgm:pt>
    <dgm:pt modelId="{1C1E3A79-E114-4CF3-8371-F6EFA152687B}" type="pres">
      <dgm:prSet presAssocID="{8C898FDA-70A4-4325-9AD8-0A3AC4E3408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0CCBB204-1A36-4E93-9B5A-5C563A4D9D9A}" type="pres">
      <dgm:prSet presAssocID="{8C898FDA-70A4-4325-9AD8-0A3AC4E34084}" presName="spaceRect" presStyleCnt="0"/>
      <dgm:spPr/>
    </dgm:pt>
    <dgm:pt modelId="{25086305-7096-432F-8BF7-180F71F32AEF}" type="pres">
      <dgm:prSet presAssocID="{8C898FDA-70A4-4325-9AD8-0A3AC4E34084}" presName="parTx" presStyleLbl="revTx" presStyleIdx="4" presStyleCnt="7">
        <dgm:presLayoutVars>
          <dgm:chMax val="0"/>
          <dgm:chPref val="0"/>
        </dgm:presLayoutVars>
      </dgm:prSet>
      <dgm:spPr/>
    </dgm:pt>
    <dgm:pt modelId="{408C2815-327A-42CF-ABAD-141A4D426BD6}" type="pres">
      <dgm:prSet presAssocID="{EA7AF474-0F35-4119-B25D-A79355976DF4}" presName="sibTrans" presStyleCnt="0"/>
      <dgm:spPr/>
    </dgm:pt>
    <dgm:pt modelId="{61A25CF6-4CB3-4E84-A903-DD660B0B0224}" type="pres">
      <dgm:prSet presAssocID="{CEE12A1C-DE59-4DE4-B153-F4B69B3D7DB5}" presName="compNode" presStyleCnt="0"/>
      <dgm:spPr/>
    </dgm:pt>
    <dgm:pt modelId="{EDE975A5-24CD-479B-B507-BA1EDD2547F5}" type="pres">
      <dgm:prSet presAssocID="{CEE12A1C-DE59-4DE4-B153-F4B69B3D7DB5}" presName="bgRect" presStyleLbl="bgShp" presStyleIdx="5" presStyleCnt="7"/>
      <dgm:spPr/>
    </dgm:pt>
    <dgm:pt modelId="{DF77DBC1-E5B3-4593-93ED-F68C92D1F22A}" type="pres">
      <dgm:prSet presAssocID="{CEE12A1C-DE59-4DE4-B153-F4B69B3D7DB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A26890D-F70F-4C04-B323-AEA9262432FC}" type="pres">
      <dgm:prSet presAssocID="{CEE12A1C-DE59-4DE4-B153-F4B69B3D7DB5}" presName="spaceRect" presStyleCnt="0"/>
      <dgm:spPr/>
    </dgm:pt>
    <dgm:pt modelId="{690DB1CC-4EE7-49D0-AFD8-1E1755329C1F}" type="pres">
      <dgm:prSet presAssocID="{CEE12A1C-DE59-4DE4-B153-F4B69B3D7DB5}" presName="parTx" presStyleLbl="revTx" presStyleIdx="5" presStyleCnt="7">
        <dgm:presLayoutVars>
          <dgm:chMax val="0"/>
          <dgm:chPref val="0"/>
        </dgm:presLayoutVars>
      </dgm:prSet>
      <dgm:spPr/>
    </dgm:pt>
    <dgm:pt modelId="{42917194-C5A5-423C-87D9-3CD6E02C46E9}" type="pres">
      <dgm:prSet presAssocID="{7332651F-CF9B-4065-B13C-B4A9C800F2E1}" presName="sibTrans" presStyleCnt="0"/>
      <dgm:spPr/>
    </dgm:pt>
    <dgm:pt modelId="{5815A03C-0116-4C34-B4D2-4E4358ED793A}" type="pres">
      <dgm:prSet presAssocID="{083BF7F4-F9E3-4EF8-AECC-35C3CFE97A24}" presName="compNode" presStyleCnt="0"/>
      <dgm:spPr/>
    </dgm:pt>
    <dgm:pt modelId="{DFE49677-4B93-411C-BBBB-83F6FF401ADF}" type="pres">
      <dgm:prSet presAssocID="{083BF7F4-F9E3-4EF8-AECC-35C3CFE97A24}" presName="bgRect" presStyleLbl="bgShp" presStyleIdx="6" presStyleCnt="7"/>
      <dgm:spPr/>
    </dgm:pt>
    <dgm:pt modelId="{D774222A-772C-426D-899C-E536BEB353A0}" type="pres">
      <dgm:prSet presAssocID="{083BF7F4-F9E3-4EF8-AECC-35C3CFE97A2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188256B0-0F13-4FFA-B557-B96277D56FBB}" type="pres">
      <dgm:prSet presAssocID="{083BF7F4-F9E3-4EF8-AECC-35C3CFE97A24}" presName="spaceRect" presStyleCnt="0"/>
      <dgm:spPr/>
    </dgm:pt>
    <dgm:pt modelId="{D3E21D55-CE08-4B30-ACA7-5B3FD2FF3E88}" type="pres">
      <dgm:prSet presAssocID="{083BF7F4-F9E3-4EF8-AECC-35C3CFE97A2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C532815-2D71-4757-AF00-D60050FEE80B}" type="presOf" srcId="{814DFE10-6986-4525-8541-8B9FB8B46FFF}" destId="{B89E1CAF-CCA5-4332-B980-B2AB8980C10F}" srcOrd="0" destOrd="0" presId="urn:microsoft.com/office/officeart/2018/2/layout/IconVerticalSolidList"/>
    <dgm:cxn modelId="{BD69CA37-C169-4D30-9CB2-B543BCF5460A}" type="presOf" srcId="{8C898FDA-70A4-4325-9AD8-0A3AC4E34084}" destId="{25086305-7096-432F-8BF7-180F71F32AEF}" srcOrd="0" destOrd="0" presId="urn:microsoft.com/office/officeart/2018/2/layout/IconVerticalSolidList"/>
    <dgm:cxn modelId="{00EECF3A-A778-4D5A-B041-2A9FE89B7F1C}" srcId="{814DFE10-6986-4525-8541-8B9FB8B46FFF}" destId="{083BF7F4-F9E3-4EF8-AECC-35C3CFE97A24}" srcOrd="6" destOrd="0" parTransId="{E3973F70-92D8-452D-A7A9-B018AA192A14}" sibTransId="{579A58CB-E87C-4932-A57A-75CEB23BE035}"/>
    <dgm:cxn modelId="{01A1ED50-16F3-4E5D-8A56-3C2C47C35E69}" srcId="{814DFE10-6986-4525-8541-8B9FB8B46FFF}" destId="{39ACD49A-C975-4B97-9ED8-FB5233B53282}" srcOrd="0" destOrd="0" parTransId="{3E654510-2851-4F62-B573-67D639C8AA5D}" sibTransId="{81C92747-7E0B-47B1-9A9A-BB7F874C4266}"/>
    <dgm:cxn modelId="{FF322972-79A3-403E-9674-01FFE81B666A}" type="presOf" srcId="{083BF7F4-F9E3-4EF8-AECC-35C3CFE97A24}" destId="{D3E21D55-CE08-4B30-ACA7-5B3FD2FF3E88}" srcOrd="0" destOrd="0" presId="urn:microsoft.com/office/officeart/2018/2/layout/IconVerticalSolidList"/>
    <dgm:cxn modelId="{10126893-7A36-40FF-9EA9-D4ADC3836CC8}" type="presOf" srcId="{6882F3F0-36B0-499B-B25B-CDC7542470E9}" destId="{D06DE573-2A5E-4838-AFAA-E6022126CCF7}" srcOrd="0" destOrd="0" presId="urn:microsoft.com/office/officeart/2018/2/layout/IconVerticalSolidList"/>
    <dgm:cxn modelId="{FF9B4895-DFBC-4D98-8C64-97E5E983275A}" type="presOf" srcId="{70611EDE-EF5E-4A53-949F-250192EDC312}" destId="{318CEFF9-DACD-42BF-9418-1EDAD37BDF3D}" srcOrd="0" destOrd="0" presId="urn:microsoft.com/office/officeart/2018/2/layout/IconVerticalSolidList"/>
    <dgm:cxn modelId="{001D089B-145B-4873-A3A9-4FAE574DD6DF}" srcId="{814DFE10-6986-4525-8541-8B9FB8B46FFF}" destId="{8C898FDA-70A4-4325-9AD8-0A3AC4E34084}" srcOrd="4" destOrd="0" parTransId="{7E0BD860-F0AD-41F3-B998-0BB9752EF8BF}" sibTransId="{EA7AF474-0F35-4119-B25D-A79355976DF4}"/>
    <dgm:cxn modelId="{73B7B4BD-B326-4A4D-9113-0AA5A1470E5C}" srcId="{814DFE10-6986-4525-8541-8B9FB8B46FFF}" destId="{6882F3F0-36B0-499B-B25B-CDC7542470E9}" srcOrd="2" destOrd="0" parTransId="{1DB96DAF-B427-42B3-9CE9-7927304E7CE5}" sibTransId="{1369F56D-E965-4C25-B9CB-F7109438B3B2}"/>
    <dgm:cxn modelId="{0FD279C8-D429-4CC4-A998-05F3F939C51D}" srcId="{814DFE10-6986-4525-8541-8B9FB8B46FFF}" destId="{0C34FB66-3691-4894-9904-64E6ABD488A3}" srcOrd="3" destOrd="0" parTransId="{EF40D21E-5D17-4303-A8C3-3655DEB3B0BE}" sibTransId="{62E9D4C6-11F9-453F-AC0D-1839024929D5}"/>
    <dgm:cxn modelId="{E75AE2CD-36E9-4E2C-971E-C135A954CFB8}" type="presOf" srcId="{CEE12A1C-DE59-4DE4-B153-F4B69B3D7DB5}" destId="{690DB1CC-4EE7-49D0-AFD8-1E1755329C1F}" srcOrd="0" destOrd="0" presId="urn:microsoft.com/office/officeart/2018/2/layout/IconVerticalSolidList"/>
    <dgm:cxn modelId="{C92959CE-333E-4C26-9C20-77EEFC16E54D}" srcId="{814DFE10-6986-4525-8541-8B9FB8B46FFF}" destId="{70611EDE-EF5E-4A53-949F-250192EDC312}" srcOrd="1" destOrd="0" parTransId="{37169877-3281-4873-A44C-6BACC32667D9}" sibTransId="{2D453572-6F8A-4A3C-BF17-E31299F15CA3}"/>
    <dgm:cxn modelId="{F98CFBFA-C223-4FEB-8360-4AEA1EAECB97}" type="presOf" srcId="{0C34FB66-3691-4894-9904-64E6ABD488A3}" destId="{DFB7DACB-C626-459E-8158-578CA1C5E501}" srcOrd="0" destOrd="0" presId="urn:microsoft.com/office/officeart/2018/2/layout/IconVerticalSolidList"/>
    <dgm:cxn modelId="{E37C6AFD-A70F-44CD-925D-7B0E7CA8361D}" srcId="{814DFE10-6986-4525-8541-8B9FB8B46FFF}" destId="{CEE12A1C-DE59-4DE4-B153-F4B69B3D7DB5}" srcOrd="5" destOrd="0" parTransId="{6DD1159C-F479-4D57-83CE-908807D479EC}" sibTransId="{7332651F-CF9B-4065-B13C-B4A9C800F2E1}"/>
    <dgm:cxn modelId="{798A61FF-0054-4D5A-B7E5-204891D1DC6A}" type="presOf" srcId="{39ACD49A-C975-4B97-9ED8-FB5233B53282}" destId="{76BCFCEA-9CA0-44C5-BA7E-F7D04AF37684}" srcOrd="0" destOrd="0" presId="urn:microsoft.com/office/officeart/2018/2/layout/IconVerticalSolidList"/>
    <dgm:cxn modelId="{70969E67-88BE-40BC-A5B6-F0036CFFB35B}" type="presParOf" srcId="{B89E1CAF-CCA5-4332-B980-B2AB8980C10F}" destId="{AB35BD63-6EC6-4255-8322-74DDC95CC8A4}" srcOrd="0" destOrd="0" presId="urn:microsoft.com/office/officeart/2018/2/layout/IconVerticalSolidList"/>
    <dgm:cxn modelId="{076C4F86-348D-4FF8-B779-32E03B7ACEED}" type="presParOf" srcId="{AB35BD63-6EC6-4255-8322-74DDC95CC8A4}" destId="{03A222D4-AE2E-419C-9137-4FE4F1D4DF7B}" srcOrd="0" destOrd="0" presId="urn:microsoft.com/office/officeart/2018/2/layout/IconVerticalSolidList"/>
    <dgm:cxn modelId="{E85189F1-462E-4274-A78C-EDFB91F3E453}" type="presParOf" srcId="{AB35BD63-6EC6-4255-8322-74DDC95CC8A4}" destId="{E7790BA6-A09E-4A70-BA0A-79E61E6C7F33}" srcOrd="1" destOrd="0" presId="urn:microsoft.com/office/officeart/2018/2/layout/IconVerticalSolidList"/>
    <dgm:cxn modelId="{561F1F68-4210-420D-B095-9CD9F9A4A3E7}" type="presParOf" srcId="{AB35BD63-6EC6-4255-8322-74DDC95CC8A4}" destId="{F4723E7C-B8D0-41A5-BD7B-68B1D2EEEDBD}" srcOrd="2" destOrd="0" presId="urn:microsoft.com/office/officeart/2018/2/layout/IconVerticalSolidList"/>
    <dgm:cxn modelId="{09FDEFAE-327E-40C0-BE14-AD33A502C07D}" type="presParOf" srcId="{AB35BD63-6EC6-4255-8322-74DDC95CC8A4}" destId="{76BCFCEA-9CA0-44C5-BA7E-F7D04AF37684}" srcOrd="3" destOrd="0" presId="urn:microsoft.com/office/officeart/2018/2/layout/IconVerticalSolidList"/>
    <dgm:cxn modelId="{91EE1262-8A8C-4624-B06F-1381E5B87D17}" type="presParOf" srcId="{B89E1CAF-CCA5-4332-B980-B2AB8980C10F}" destId="{2F58014E-9458-439F-988F-59FBF3452BBB}" srcOrd="1" destOrd="0" presId="urn:microsoft.com/office/officeart/2018/2/layout/IconVerticalSolidList"/>
    <dgm:cxn modelId="{E0A1DE44-C063-4ECC-86CC-1E22E51052B3}" type="presParOf" srcId="{B89E1CAF-CCA5-4332-B980-B2AB8980C10F}" destId="{CD7D0E66-9D84-4806-A421-CB0B24406077}" srcOrd="2" destOrd="0" presId="urn:microsoft.com/office/officeart/2018/2/layout/IconVerticalSolidList"/>
    <dgm:cxn modelId="{DB20B6A0-E6A9-4399-9931-7287A0111BB7}" type="presParOf" srcId="{CD7D0E66-9D84-4806-A421-CB0B24406077}" destId="{D37A3409-8DC4-4D87-8BEA-FFE54416BA8F}" srcOrd="0" destOrd="0" presId="urn:microsoft.com/office/officeart/2018/2/layout/IconVerticalSolidList"/>
    <dgm:cxn modelId="{D665AB4C-7268-482C-9AC0-F8408F2394BF}" type="presParOf" srcId="{CD7D0E66-9D84-4806-A421-CB0B24406077}" destId="{DAE7C160-D4F7-46E2-933C-C93978652011}" srcOrd="1" destOrd="0" presId="urn:microsoft.com/office/officeart/2018/2/layout/IconVerticalSolidList"/>
    <dgm:cxn modelId="{2EE5445B-D6F4-46B6-8AFF-E4BB7740B8D5}" type="presParOf" srcId="{CD7D0E66-9D84-4806-A421-CB0B24406077}" destId="{483B7938-0F77-4527-975A-62D83F7876BE}" srcOrd="2" destOrd="0" presId="urn:microsoft.com/office/officeart/2018/2/layout/IconVerticalSolidList"/>
    <dgm:cxn modelId="{6B2C48FF-B9EA-4A44-A49E-37FEAAE0F36A}" type="presParOf" srcId="{CD7D0E66-9D84-4806-A421-CB0B24406077}" destId="{318CEFF9-DACD-42BF-9418-1EDAD37BDF3D}" srcOrd="3" destOrd="0" presId="urn:microsoft.com/office/officeart/2018/2/layout/IconVerticalSolidList"/>
    <dgm:cxn modelId="{B2BFDD61-8611-436C-B3E2-4FBF878ADA43}" type="presParOf" srcId="{B89E1CAF-CCA5-4332-B980-B2AB8980C10F}" destId="{0A827A0E-C992-4CA7-841F-21A8D20FCDCB}" srcOrd="3" destOrd="0" presId="urn:microsoft.com/office/officeart/2018/2/layout/IconVerticalSolidList"/>
    <dgm:cxn modelId="{AF7C19C9-9253-4113-936C-E24CCE789E09}" type="presParOf" srcId="{B89E1CAF-CCA5-4332-B980-B2AB8980C10F}" destId="{D596D71F-7B23-4819-859C-CB3AE08B8B4C}" srcOrd="4" destOrd="0" presId="urn:microsoft.com/office/officeart/2018/2/layout/IconVerticalSolidList"/>
    <dgm:cxn modelId="{9235F023-C42C-4503-A5D2-3B9EB94F5839}" type="presParOf" srcId="{D596D71F-7B23-4819-859C-CB3AE08B8B4C}" destId="{DE856ED7-B2AF-422C-97F4-6DC15F1F2EC8}" srcOrd="0" destOrd="0" presId="urn:microsoft.com/office/officeart/2018/2/layout/IconVerticalSolidList"/>
    <dgm:cxn modelId="{746361AE-1ED1-4A19-8A99-8C7F732A4200}" type="presParOf" srcId="{D596D71F-7B23-4819-859C-CB3AE08B8B4C}" destId="{E29BE01A-ECF6-428B-9BFC-3B788F827537}" srcOrd="1" destOrd="0" presId="urn:microsoft.com/office/officeart/2018/2/layout/IconVerticalSolidList"/>
    <dgm:cxn modelId="{4F0A374A-D940-40D6-8D23-BA588570786F}" type="presParOf" srcId="{D596D71F-7B23-4819-859C-CB3AE08B8B4C}" destId="{14E487C4-5A14-49AC-90AA-39BBF57FBC8B}" srcOrd="2" destOrd="0" presId="urn:microsoft.com/office/officeart/2018/2/layout/IconVerticalSolidList"/>
    <dgm:cxn modelId="{DE28E957-2E23-4980-A926-A0A70FE20763}" type="presParOf" srcId="{D596D71F-7B23-4819-859C-CB3AE08B8B4C}" destId="{D06DE573-2A5E-4838-AFAA-E6022126CCF7}" srcOrd="3" destOrd="0" presId="urn:microsoft.com/office/officeart/2018/2/layout/IconVerticalSolidList"/>
    <dgm:cxn modelId="{48D8A1A4-939F-406B-A020-C7A847970160}" type="presParOf" srcId="{B89E1CAF-CCA5-4332-B980-B2AB8980C10F}" destId="{884A4C24-16DF-4905-8771-F3D63FEE7C4D}" srcOrd="5" destOrd="0" presId="urn:microsoft.com/office/officeart/2018/2/layout/IconVerticalSolidList"/>
    <dgm:cxn modelId="{486FDD22-0854-4CDE-B8B8-8F10B1BAAA9C}" type="presParOf" srcId="{B89E1CAF-CCA5-4332-B980-B2AB8980C10F}" destId="{F0FE3C07-8440-4ABF-A0C1-63C396A81A4E}" srcOrd="6" destOrd="0" presId="urn:microsoft.com/office/officeart/2018/2/layout/IconVerticalSolidList"/>
    <dgm:cxn modelId="{D8BAF61C-FED3-4960-8DD6-C6BC95545C8C}" type="presParOf" srcId="{F0FE3C07-8440-4ABF-A0C1-63C396A81A4E}" destId="{5DE8A96E-4894-442C-A0F7-CD881DD75545}" srcOrd="0" destOrd="0" presId="urn:microsoft.com/office/officeart/2018/2/layout/IconVerticalSolidList"/>
    <dgm:cxn modelId="{2782A586-1D84-463D-BAAA-A24F62C7C1C1}" type="presParOf" srcId="{F0FE3C07-8440-4ABF-A0C1-63C396A81A4E}" destId="{F62B5E61-F7EE-4AF0-8BEE-82750B892209}" srcOrd="1" destOrd="0" presId="urn:microsoft.com/office/officeart/2018/2/layout/IconVerticalSolidList"/>
    <dgm:cxn modelId="{5DFD2EAD-FC93-4061-85E6-DEBAD0B9C665}" type="presParOf" srcId="{F0FE3C07-8440-4ABF-A0C1-63C396A81A4E}" destId="{A7582394-1C87-4255-9093-F2B08D59FC3F}" srcOrd="2" destOrd="0" presId="urn:microsoft.com/office/officeart/2018/2/layout/IconVerticalSolidList"/>
    <dgm:cxn modelId="{6FBCA537-B4BF-4FFB-B899-AE74DE48CBE8}" type="presParOf" srcId="{F0FE3C07-8440-4ABF-A0C1-63C396A81A4E}" destId="{DFB7DACB-C626-459E-8158-578CA1C5E501}" srcOrd="3" destOrd="0" presId="urn:microsoft.com/office/officeart/2018/2/layout/IconVerticalSolidList"/>
    <dgm:cxn modelId="{AB22FC6B-FD0B-4A01-891B-0635A8DF3A82}" type="presParOf" srcId="{B89E1CAF-CCA5-4332-B980-B2AB8980C10F}" destId="{AC0813C1-1AE3-4ED4-8D89-97BE4B5026D6}" srcOrd="7" destOrd="0" presId="urn:microsoft.com/office/officeart/2018/2/layout/IconVerticalSolidList"/>
    <dgm:cxn modelId="{BC6CA7DF-F294-4511-BF98-545F8AB107BE}" type="presParOf" srcId="{B89E1CAF-CCA5-4332-B980-B2AB8980C10F}" destId="{9398E924-CBCE-432A-A631-F02284A0FE35}" srcOrd="8" destOrd="0" presId="urn:microsoft.com/office/officeart/2018/2/layout/IconVerticalSolidList"/>
    <dgm:cxn modelId="{038DF3D3-1074-4170-BF65-DC452F6A48A9}" type="presParOf" srcId="{9398E924-CBCE-432A-A631-F02284A0FE35}" destId="{607EF54A-73B2-40F1-ACFE-4BA629CBB1BB}" srcOrd="0" destOrd="0" presId="urn:microsoft.com/office/officeart/2018/2/layout/IconVerticalSolidList"/>
    <dgm:cxn modelId="{1E7CFA4B-314F-4CEC-A7AA-6B671735BA5B}" type="presParOf" srcId="{9398E924-CBCE-432A-A631-F02284A0FE35}" destId="{1C1E3A79-E114-4CF3-8371-F6EFA152687B}" srcOrd="1" destOrd="0" presId="urn:microsoft.com/office/officeart/2018/2/layout/IconVerticalSolidList"/>
    <dgm:cxn modelId="{575D7137-80C3-4295-8D37-AB0124361D47}" type="presParOf" srcId="{9398E924-CBCE-432A-A631-F02284A0FE35}" destId="{0CCBB204-1A36-4E93-9B5A-5C563A4D9D9A}" srcOrd="2" destOrd="0" presId="urn:microsoft.com/office/officeart/2018/2/layout/IconVerticalSolidList"/>
    <dgm:cxn modelId="{7668C76F-6918-4AF8-A2E5-DAC578B206CE}" type="presParOf" srcId="{9398E924-CBCE-432A-A631-F02284A0FE35}" destId="{25086305-7096-432F-8BF7-180F71F32AEF}" srcOrd="3" destOrd="0" presId="urn:microsoft.com/office/officeart/2018/2/layout/IconVerticalSolidList"/>
    <dgm:cxn modelId="{9EE575E8-582F-4432-9090-7B4A8FDAE97D}" type="presParOf" srcId="{B89E1CAF-CCA5-4332-B980-B2AB8980C10F}" destId="{408C2815-327A-42CF-ABAD-141A4D426BD6}" srcOrd="9" destOrd="0" presId="urn:microsoft.com/office/officeart/2018/2/layout/IconVerticalSolidList"/>
    <dgm:cxn modelId="{95090EAB-39A5-4190-B4D4-1CFA036ED2F2}" type="presParOf" srcId="{B89E1CAF-CCA5-4332-B980-B2AB8980C10F}" destId="{61A25CF6-4CB3-4E84-A903-DD660B0B0224}" srcOrd="10" destOrd="0" presId="urn:microsoft.com/office/officeart/2018/2/layout/IconVerticalSolidList"/>
    <dgm:cxn modelId="{E0F1C40C-F828-4F94-A5CF-4BB9B7E9B0EF}" type="presParOf" srcId="{61A25CF6-4CB3-4E84-A903-DD660B0B0224}" destId="{EDE975A5-24CD-479B-B507-BA1EDD2547F5}" srcOrd="0" destOrd="0" presId="urn:microsoft.com/office/officeart/2018/2/layout/IconVerticalSolidList"/>
    <dgm:cxn modelId="{202F41E2-E7D2-4A95-841B-A0C8CA1A63A4}" type="presParOf" srcId="{61A25CF6-4CB3-4E84-A903-DD660B0B0224}" destId="{DF77DBC1-E5B3-4593-93ED-F68C92D1F22A}" srcOrd="1" destOrd="0" presId="urn:microsoft.com/office/officeart/2018/2/layout/IconVerticalSolidList"/>
    <dgm:cxn modelId="{C56737D5-B39C-4863-886B-165A6D98581F}" type="presParOf" srcId="{61A25CF6-4CB3-4E84-A903-DD660B0B0224}" destId="{0A26890D-F70F-4C04-B323-AEA9262432FC}" srcOrd="2" destOrd="0" presId="urn:microsoft.com/office/officeart/2018/2/layout/IconVerticalSolidList"/>
    <dgm:cxn modelId="{5D36EA1C-40DC-470D-9EA5-D8BE3EEEE294}" type="presParOf" srcId="{61A25CF6-4CB3-4E84-A903-DD660B0B0224}" destId="{690DB1CC-4EE7-49D0-AFD8-1E1755329C1F}" srcOrd="3" destOrd="0" presId="urn:microsoft.com/office/officeart/2018/2/layout/IconVerticalSolidList"/>
    <dgm:cxn modelId="{333FB585-E929-43FB-B18C-21CA64BABE7F}" type="presParOf" srcId="{B89E1CAF-CCA5-4332-B980-B2AB8980C10F}" destId="{42917194-C5A5-423C-87D9-3CD6E02C46E9}" srcOrd="11" destOrd="0" presId="urn:microsoft.com/office/officeart/2018/2/layout/IconVerticalSolidList"/>
    <dgm:cxn modelId="{17DAB7DB-A67C-488F-A1D0-5C7054F47348}" type="presParOf" srcId="{B89E1CAF-CCA5-4332-B980-B2AB8980C10F}" destId="{5815A03C-0116-4C34-B4D2-4E4358ED793A}" srcOrd="12" destOrd="0" presId="urn:microsoft.com/office/officeart/2018/2/layout/IconVerticalSolidList"/>
    <dgm:cxn modelId="{23B855A1-9AF3-4D30-9A9B-1EB23A4AC531}" type="presParOf" srcId="{5815A03C-0116-4C34-B4D2-4E4358ED793A}" destId="{DFE49677-4B93-411C-BBBB-83F6FF401ADF}" srcOrd="0" destOrd="0" presId="urn:microsoft.com/office/officeart/2018/2/layout/IconVerticalSolidList"/>
    <dgm:cxn modelId="{4DA00733-FFFE-437E-9A82-051AEAB627E6}" type="presParOf" srcId="{5815A03C-0116-4C34-B4D2-4E4358ED793A}" destId="{D774222A-772C-426D-899C-E536BEB353A0}" srcOrd="1" destOrd="0" presId="urn:microsoft.com/office/officeart/2018/2/layout/IconVerticalSolidList"/>
    <dgm:cxn modelId="{E85F3C20-6A38-4F9A-AA4F-66522C6DAA86}" type="presParOf" srcId="{5815A03C-0116-4C34-B4D2-4E4358ED793A}" destId="{188256B0-0F13-4FFA-B557-B96277D56FBB}" srcOrd="2" destOrd="0" presId="urn:microsoft.com/office/officeart/2018/2/layout/IconVerticalSolidList"/>
    <dgm:cxn modelId="{07B1410C-B845-4DA4-9DFE-A4DF7B257BCD}" type="presParOf" srcId="{5815A03C-0116-4C34-B4D2-4E4358ED793A}" destId="{D3E21D55-CE08-4B30-ACA7-5B3FD2FF3E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CD06B-AABF-403A-8E20-6957FC69BAA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D2BC92B3-01A4-4383-A08B-534AA496105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>
              <a:latin typeface="Arial"/>
              <a:cs typeface="Arial"/>
            </a:rPr>
            <a:t>Corporate sustainability as integration</a:t>
          </a:r>
        </a:p>
      </dgm:t>
    </dgm:pt>
    <dgm:pt modelId="{87741EB9-9857-4FB0-A284-191DE7F0342B}" type="parTrans" cxnId="{F59C8DC3-85B9-4F16-87E7-EBB10AEA8B2A}">
      <dgm:prSet/>
      <dgm:spPr/>
      <dgm:t>
        <a:bodyPr/>
        <a:lstStyle/>
        <a:p>
          <a:endParaRPr lang="en-US"/>
        </a:p>
      </dgm:t>
    </dgm:pt>
    <dgm:pt modelId="{C0C772B7-0B83-4935-A3EC-FB4EFC0B61D6}" type="sibTrans" cxnId="{F59C8DC3-85B9-4F16-87E7-EBB10AEA8B2A}">
      <dgm:prSet/>
      <dgm:spPr/>
      <dgm:t>
        <a:bodyPr/>
        <a:lstStyle/>
        <a:p>
          <a:endParaRPr lang="en-US"/>
        </a:p>
      </dgm:t>
    </dgm:pt>
    <dgm:pt modelId="{ED4B333A-D50A-437E-BD3E-0AC39B4E9A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 on artisanal and small-scale mining (ASM). Often operating outside the formal mining sector (and related regulations)</a:t>
          </a:r>
        </a:p>
      </dgm:t>
    </dgm:pt>
    <dgm:pt modelId="{930ADE01-F082-4C25-9F32-FF66ABEF5AD0}" type="parTrans" cxnId="{EAC095AE-A0DF-42BD-A5A7-12B548CDE6C9}">
      <dgm:prSet/>
      <dgm:spPr/>
      <dgm:t>
        <a:bodyPr/>
        <a:lstStyle/>
        <a:p>
          <a:endParaRPr lang="en-US"/>
        </a:p>
      </dgm:t>
    </dgm:pt>
    <dgm:pt modelId="{A997565A-1B86-4E1C-9587-C20B6DD5A6CE}" type="sibTrans" cxnId="{EAC095AE-A0DF-42BD-A5A7-12B548CDE6C9}">
      <dgm:prSet/>
      <dgm:spPr/>
      <dgm:t>
        <a:bodyPr/>
        <a:lstStyle/>
        <a:p>
          <a:endParaRPr lang="en-US"/>
        </a:p>
      </dgm:t>
    </dgm:pt>
    <dgm:pt modelId="{BB9F4FB4-4F5B-4173-B440-C6639034A7A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Corporate sustainability as innovation</a:t>
          </a:r>
          <a:endParaRPr lang="en-US"/>
        </a:p>
      </dgm:t>
    </dgm:pt>
    <dgm:pt modelId="{A6296673-0FBE-4FCB-9F8F-B31BA4092BBA}" type="parTrans" cxnId="{BE3110E8-E685-4640-883D-94B25D4A35D5}">
      <dgm:prSet/>
      <dgm:spPr/>
      <dgm:t>
        <a:bodyPr/>
        <a:lstStyle/>
        <a:p>
          <a:endParaRPr lang="en-US"/>
        </a:p>
      </dgm:t>
    </dgm:pt>
    <dgm:pt modelId="{F1F55332-D49D-49FC-AAFA-28BBC94BBB22}" type="sibTrans" cxnId="{BE3110E8-E685-4640-883D-94B25D4A35D5}">
      <dgm:prSet/>
      <dgm:spPr/>
      <dgm:t>
        <a:bodyPr/>
        <a:lstStyle/>
        <a:p>
          <a:endParaRPr lang="en-US"/>
        </a:p>
      </dgm:t>
    </dgm:pt>
    <dgm:pt modelId="{C96EEDA4-7498-4188-8CBF-7F36FF1968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Innovative materials , </a:t>
          </a:r>
          <a:r>
            <a:rPr lang="en-US" err="1"/>
            <a:t>e.g</a:t>
          </a:r>
          <a:r>
            <a:rPr lang="en-US"/>
            <a:t>: Tin --&gt;100% recycled tin in the solder of </a:t>
          </a:r>
          <a:r>
            <a:rPr lang="en-US" err="1"/>
            <a:t>Fairphone</a:t>
          </a:r>
          <a:r>
            <a:rPr lang="en-US"/>
            <a:t> 4</a:t>
          </a:r>
          <a:endParaRPr lang="en-US">
            <a:latin typeface="Calibri Light" panose="020F0302020204030204"/>
          </a:endParaRPr>
        </a:p>
      </dgm:t>
    </dgm:pt>
    <dgm:pt modelId="{8F4690DF-DD82-4EE6-9024-B9FE42D4F6EF}" type="parTrans" cxnId="{C3939EC1-8033-4B5C-9A87-264BC95AD509}">
      <dgm:prSet/>
      <dgm:spPr/>
      <dgm:t>
        <a:bodyPr/>
        <a:lstStyle/>
        <a:p>
          <a:endParaRPr lang="en-US"/>
        </a:p>
      </dgm:t>
    </dgm:pt>
    <dgm:pt modelId="{3B1E890E-D024-45E9-B2D6-BDC13998AC5A}" type="sibTrans" cxnId="{C3939EC1-8033-4B5C-9A87-264BC95AD509}">
      <dgm:prSet/>
      <dgm:spPr/>
      <dgm:t>
        <a:bodyPr/>
        <a:lstStyle/>
        <a:p>
          <a:endParaRPr lang="en-US"/>
        </a:p>
      </dgm:t>
    </dgm:pt>
    <dgm:pt modelId="{CCCA1AD3-41AF-4D33-95D6-3B4A057CE1F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000000"/>
              </a:solidFill>
              <a:latin typeface="Calibri Light"/>
              <a:cs typeface="Calibri Light"/>
            </a:rPr>
            <a:t>Plastic --&gt; Over 50% of the phone plastic is post consumer recycled</a:t>
          </a:r>
        </a:p>
      </dgm:t>
    </dgm:pt>
    <dgm:pt modelId="{CA2049AB-9A02-4C69-B899-AE747CABDA5A}" type="parTrans" cxnId="{FAF2F9B0-B51D-4D81-B9E6-3B2FE84DC079}">
      <dgm:prSet/>
      <dgm:spPr/>
    </dgm:pt>
    <dgm:pt modelId="{E26E926B-BD7D-43C9-855D-E104ED61C08D}" type="sibTrans" cxnId="{FAF2F9B0-B51D-4D81-B9E6-3B2FE84DC079}">
      <dgm:prSet/>
      <dgm:spPr/>
    </dgm:pt>
    <dgm:pt modelId="{A7254BEE-48A2-49F4-9F54-F2F040D48EE5}" type="pres">
      <dgm:prSet presAssocID="{FC7CD06B-AABF-403A-8E20-6957FC69BAAE}" presName="root" presStyleCnt="0">
        <dgm:presLayoutVars>
          <dgm:dir/>
          <dgm:resizeHandles val="exact"/>
        </dgm:presLayoutVars>
      </dgm:prSet>
      <dgm:spPr/>
    </dgm:pt>
    <dgm:pt modelId="{A56AFCB0-8F94-49ED-B54B-291945338661}" type="pres">
      <dgm:prSet presAssocID="{D2BC92B3-01A4-4383-A08B-534AA496105B}" presName="compNode" presStyleCnt="0"/>
      <dgm:spPr/>
    </dgm:pt>
    <dgm:pt modelId="{A9848D82-2322-4986-8693-3CC57BF54653}" type="pres">
      <dgm:prSet presAssocID="{D2BC92B3-01A4-4383-A08B-534AA49610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0887FA8F-F5E1-4C5B-90EF-135380E2140A}" type="pres">
      <dgm:prSet presAssocID="{D2BC92B3-01A4-4383-A08B-534AA496105B}" presName="iconSpace" presStyleCnt="0"/>
      <dgm:spPr/>
    </dgm:pt>
    <dgm:pt modelId="{0F631764-D0F9-4AF9-A7E6-BDE381309906}" type="pres">
      <dgm:prSet presAssocID="{D2BC92B3-01A4-4383-A08B-534AA496105B}" presName="parTx" presStyleLbl="revTx" presStyleIdx="0" presStyleCnt="4">
        <dgm:presLayoutVars>
          <dgm:chMax val="0"/>
          <dgm:chPref val="0"/>
        </dgm:presLayoutVars>
      </dgm:prSet>
      <dgm:spPr/>
    </dgm:pt>
    <dgm:pt modelId="{1FC0B45A-C134-469C-98A2-5F0E9B85E2D9}" type="pres">
      <dgm:prSet presAssocID="{D2BC92B3-01A4-4383-A08B-534AA496105B}" presName="txSpace" presStyleCnt="0"/>
      <dgm:spPr/>
    </dgm:pt>
    <dgm:pt modelId="{855896C4-A8AC-4847-A354-D5CFB87F4F8A}" type="pres">
      <dgm:prSet presAssocID="{D2BC92B3-01A4-4383-A08B-534AA496105B}" presName="desTx" presStyleLbl="revTx" presStyleIdx="1" presStyleCnt="4">
        <dgm:presLayoutVars/>
      </dgm:prSet>
      <dgm:spPr/>
    </dgm:pt>
    <dgm:pt modelId="{08F06698-2788-44CA-8985-7368DFD5865A}" type="pres">
      <dgm:prSet presAssocID="{C0C772B7-0B83-4935-A3EC-FB4EFC0B61D6}" presName="sibTrans" presStyleCnt="0"/>
      <dgm:spPr/>
    </dgm:pt>
    <dgm:pt modelId="{E92C1BD9-F717-4CFA-9FD8-95790FD0037C}" type="pres">
      <dgm:prSet presAssocID="{BB9F4FB4-4F5B-4173-B440-C6639034A7A8}" presName="compNode" presStyleCnt="0"/>
      <dgm:spPr/>
    </dgm:pt>
    <dgm:pt modelId="{DD047179-F949-4B50-97EE-6B603591603D}" type="pres">
      <dgm:prSet presAssocID="{BB9F4FB4-4F5B-4173-B440-C6639034A7A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5003A238-72B2-4517-8573-475B09D15CE3}" type="pres">
      <dgm:prSet presAssocID="{BB9F4FB4-4F5B-4173-B440-C6639034A7A8}" presName="iconSpace" presStyleCnt="0"/>
      <dgm:spPr/>
    </dgm:pt>
    <dgm:pt modelId="{982CEEC0-2E6E-487D-9E8C-A433E86DF973}" type="pres">
      <dgm:prSet presAssocID="{BB9F4FB4-4F5B-4173-B440-C6639034A7A8}" presName="parTx" presStyleLbl="revTx" presStyleIdx="2" presStyleCnt="4">
        <dgm:presLayoutVars>
          <dgm:chMax val="0"/>
          <dgm:chPref val="0"/>
        </dgm:presLayoutVars>
      </dgm:prSet>
      <dgm:spPr/>
    </dgm:pt>
    <dgm:pt modelId="{2971B6CF-3A6F-4316-95E7-0703BC31DED7}" type="pres">
      <dgm:prSet presAssocID="{BB9F4FB4-4F5B-4173-B440-C6639034A7A8}" presName="txSpace" presStyleCnt="0"/>
      <dgm:spPr/>
    </dgm:pt>
    <dgm:pt modelId="{ED2A8D8F-5132-4455-8C8D-A5C2FE4FD80C}" type="pres">
      <dgm:prSet presAssocID="{BB9F4FB4-4F5B-4173-B440-C6639034A7A8}" presName="desTx" presStyleLbl="revTx" presStyleIdx="3" presStyleCnt="4">
        <dgm:presLayoutVars/>
      </dgm:prSet>
      <dgm:spPr/>
    </dgm:pt>
  </dgm:ptLst>
  <dgm:cxnLst>
    <dgm:cxn modelId="{A77C5522-8F8E-48D5-8476-A3BA56496583}" type="presOf" srcId="{ED4B333A-D50A-437E-BD3E-0AC39B4E9A09}" destId="{855896C4-A8AC-4847-A354-D5CFB87F4F8A}" srcOrd="0" destOrd="0" presId="urn:microsoft.com/office/officeart/2018/5/layout/CenteredIconLabelDescriptionList"/>
    <dgm:cxn modelId="{9C392468-5EC8-462B-87B4-CADA939B6CFF}" type="presOf" srcId="{CCCA1AD3-41AF-4D33-95D6-3B4A057CE1F8}" destId="{ED2A8D8F-5132-4455-8C8D-A5C2FE4FD80C}" srcOrd="0" destOrd="1" presId="urn:microsoft.com/office/officeart/2018/5/layout/CenteredIconLabelDescriptionList"/>
    <dgm:cxn modelId="{082D435A-41D2-42A9-8747-A2AE57EFC2D2}" type="presOf" srcId="{D2BC92B3-01A4-4383-A08B-534AA496105B}" destId="{0F631764-D0F9-4AF9-A7E6-BDE381309906}" srcOrd="0" destOrd="0" presId="urn:microsoft.com/office/officeart/2018/5/layout/CenteredIconLabelDescriptionList"/>
    <dgm:cxn modelId="{A720F69D-4315-402D-A0B6-087616BE1B32}" type="presOf" srcId="{BB9F4FB4-4F5B-4173-B440-C6639034A7A8}" destId="{982CEEC0-2E6E-487D-9E8C-A433E86DF973}" srcOrd="0" destOrd="0" presId="urn:microsoft.com/office/officeart/2018/5/layout/CenteredIconLabelDescriptionList"/>
    <dgm:cxn modelId="{EAC095AE-A0DF-42BD-A5A7-12B548CDE6C9}" srcId="{D2BC92B3-01A4-4383-A08B-534AA496105B}" destId="{ED4B333A-D50A-437E-BD3E-0AC39B4E9A09}" srcOrd="0" destOrd="0" parTransId="{930ADE01-F082-4C25-9F32-FF66ABEF5AD0}" sibTransId="{A997565A-1B86-4E1C-9587-C20B6DD5A6CE}"/>
    <dgm:cxn modelId="{FAF2F9B0-B51D-4D81-B9E6-3B2FE84DC079}" srcId="{BB9F4FB4-4F5B-4173-B440-C6639034A7A8}" destId="{CCCA1AD3-41AF-4D33-95D6-3B4A057CE1F8}" srcOrd="1" destOrd="0" parTransId="{CA2049AB-9A02-4C69-B899-AE747CABDA5A}" sibTransId="{E26E926B-BD7D-43C9-855D-E104ED61C08D}"/>
    <dgm:cxn modelId="{C3939EC1-8033-4B5C-9A87-264BC95AD509}" srcId="{BB9F4FB4-4F5B-4173-B440-C6639034A7A8}" destId="{C96EEDA4-7498-4188-8CBF-7F36FF19688B}" srcOrd="0" destOrd="0" parTransId="{8F4690DF-DD82-4EE6-9024-B9FE42D4F6EF}" sibTransId="{3B1E890E-D024-45E9-B2D6-BDC13998AC5A}"/>
    <dgm:cxn modelId="{F59C8DC3-85B9-4F16-87E7-EBB10AEA8B2A}" srcId="{FC7CD06B-AABF-403A-8E20-6957FC69BAAE}" destId="{D2BC92B3-01A4-4383-A08B-534AA496105B}" srcOrd="0" destOrd="0" parTransId="{87741EB9-9857-4FB0-A284-191DE7F0342B}" sibTransId="{C0C772B7-0B83-4935-A3EC-FB4EFC0B61D6}"/>
    <dgm:cxn modelId="{D744BBE5-9D10-4E57-A503-A7E78B64BC75}" type="presOf" srcId="{FC7CD06B-AABF-403A-8E20-6957FC69BAAE}" destId="{A7254BEE-48A2-49F4-9F54-F2F040D48EE5}" srcOrd="0" destOrd="0" presId="urn:microsoft.com/office/officeart/2018/5/layout/CenteredIconLabelDescriptionList"/>
    <dgm:cxn modelId="{BE3110E8-E685-4640-883D-94B25D4A35D5}" srcId="{FC7CD06B-AABF-403A-8E20-6957FC69BAAE}" destId="{BB9F4FB4-4F5B-4173-B440-C6639034A7A8}" srcOrd="1" destOrd="0" parTransId="{A6296673-0FBE-4FCB-9F8F-B31BA4092BBA}" sibTransId="{F1F55332-D49D-49FC-AAFA-28BBC94BBB22}"/>
    <dgm:cxn modelId="{E9A05EEF-79AC-4A55-853E-2C0FB25C6FDA}" type="presOf" srcId="{C96EEDA4-7498-4188-8CBF-7F36FF19688B}" destId="{ED2A8D8F-5132-4455-8C8D-A5C2FE4FD80C}" srcOrd="0" destOrd="0" presId="urn:microsoft.com/office/officeart/2018/5/layout/CenteredIconLabelDescriptionList"/>
    <dgm:cxn modelId="{8A601674-6F3D-442F-8385-7601B971619D}" type="presParOf" srcId="{A7254BEE-48A2-49F4-9F54-F2F040D48EE5}" destId="{A56AFCB0-8F94-49ED-B54B-291945338661}" srcOrd="0" destOrd="0" presId="urn:microsoft.com/office/officeart/2018/5/layout/CenteredIconLabelDescriptionList"/>
    <dgm:cxn modelId="{CB16636E-4A42-4D65-BE4C-4B4CFF1C39AB}" type="presParOf" srcId="{A56AFCB0-8F94-49ED-B54B-291945338661}" destId="{A9848D82-2322-4986-8693-3CC57BF54653}" srcOrd="0" destOrd="0" presId="urn:microsoft.com/office/officeart/2018/5/layout/CenteredIconLabelDescriptionList"/>
    <dgm:cxn modelId="{192BB5BC-1DBF-420B-ADC1-25B4B7E29ECE}" type="presParOf" srcId="{A56AFCB0-8F94-49ED-B54B-291945338661}" destId="{0887FA8F-F5E1-4C5B-90EF-135380E2140A}" srcOrd="1" destOrd="0" presId="urn:microsoft.com/office/officeart/2018/5/layout/CenteredIconLabelDescriptionList"/>
    <dgm:cxn modelId="{9E36834F-B49A-4B50-A325-41855B3C48F1}" type="presParOf" srcId="{A56AFCB0-8F94-49ED-B54B-291945338661}" destId="{0F631764-D0F9-4AF9-A7E6-BDE381309906}" srcOrd="2" destOrd="0" presId="urn:microsoft.com/office/officeart/2018/5/layout/CenteredIconLabelDescriptionList"/>
    <dgm:cxn modelId="{D4E64F8F-866F-480B-BDDB-45489F29D148}" type="presParOf" srcId="{A56AFCB0-8F94-49ED-B54B-291945338661}" destId="{1FC0B45A-C134-469C-98A2-5F0E9B85E2D9}" srcOrd="3" destOrd="0" presId="urn:microsoft.com/office/officeart/2018/5/layout/CenteredIconLabelDescriptionList"/>
    <dgm:cxn modelId="{9C91B917-02B0-415F-A2CE-12DEC0F35C94}" type="presParOf" srcId="{A56AFCB0-8F94-49ED-B54B-291945338661}" destId="{855896C4-A8AC-4847-A354-D5CFB87F4F8A}" srcOrd="4" destOrd="0" presId="urn:microsoft.com/office/officeart/2018/5/layout/CenteredIconLabelDescriptionList"/>
    <dgm:cxn modelId="{F8F3204C-5B20-406F-9B89-371F52F55050}" type="presParOf" srcId="{A7254BEE-48A2-49F4-9F54-F2F040D48EE5}" destId="{08F06698-2788-44CA-8985-7368DFD5865A}" srcOrd="1" destOrd="0" presId="urn:microsoft.com/office/officeart/2018/5/layout/CenteredIconLabelDescriptionList"/>
    <dgm:cxn modelId="{A806B4AD-A360-4039-AC49-E768E0B482EF}" type="presParOf" srcId="{A7254BEE-48A2-49F4-9F54-F2F040D48EE5}" destId="{E92C1BD9-F717-4CFA-9FD8-95790FD0037C}" srcOrd="2" destOrd="0" presId="urn:microsoft.com/office/officeart/2018/5/layout/CenteredIconLabelDescriptionList"/>
    <dgm:cxn modelId="{097BA388-1AFC-4BBD-BFBD-AFA0D8AD4575}" type="presParOf" srcId="{E92C1BD9-F717-4CFA-9FD8-95790FD0037C}" destId="{DD047179-F949-4B50-97EE-6B603591603D}" srcOrd="0" destOrd="0" presId="urn:microsoft.com/office/officeart/2018/5/layout/CenteredIconLabelDescriptionList"/>
    <dgm:cxn modelId="{622C25FD-253A-4481-9BE0-D4D17D93ADAA}" type="presParOf" srcId="{E92C1BD9-F717-4CFA-9FD8-95790FD0037C}" destId="{5003A238-72B2-4517-8573-475B09D15CE3}" srcOrd="1" destOrd="0" presId="urn:microsoft.com/office/officeart/2018/5/layout/CenteredIconLabelDescriptionList"/>
    <dgm:cxn modelId="{1C98D684-6B4D-402B-A230-0F103133E772}" type="presParOf" srcId="{E92C1BD9-F717-4CFA-9FD8-95790FD0037C}" destId="{982CEEC0-2E6E-487D-9E8C-A433E86DF973}" srcOrd="2" destOrd="0" presId="urn:microsoft.com/office/officeart/2018/5/layout/CenteredIconLabelDescriptionList"/>
    <dgm:cxn modelId="{CA282832-835F-4868-B85A-7E0D0570ED24}" type="presParOf" srcId="{E92C1BD9-F717-4CFA-9FD8-95790FD0037C}" destId="{2971B6CF-3A6F-4316-95E7-0703BC31DED7}" srcOrd="3" destOrd="0" presId="urn:microsoft.com/office/officeart/2018/5/layout/CenteredIconLabelDescriptionList"/>
    <dgm:cxn modelId="{FCEED3FE-186C-4A00-9845-DB2ACF996475}" type="presParOf" srcId="{E92C1BD9-F717-4CFA-9FD8-95790FD0037C}" destId="{ED2A8D8F-5132-4455-8C8D-A5C2FE4FD80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222D4-AE2E-419C-9137-4FE4F1D4DF7B}">
      <dsp:nvSpPr>
        <dsp:cNvPr id="0" name=""/>
        <dsp:cNvSpPr/>
      </dsp:nvSpPr>
      <dsp:spPr>
        <a:xfrm>
          <a:off x="0" y="502"/>
          <a:ext cx="6301601" cy="691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90BA6-A09E-4A70-BA0A-79E61E6C7F33}">
      <dsp:nvSpPr>
        <dsp:cNvPr id="0" name=""/>
        <dsp:cNvSpPr/>
      </dsp:nvSpPr>
      <dsp:spPr>
        <a:xfrm>
          <a:off x="209180" y="156091"/>
          <a:ext cx="380328" cy="3803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CFCEA-9CA0-44C5-BA7E-F7D04AF37684}">
      <dsp:nvSpPr>
        <dsp:cNvPr id="0" name=""/>
        <dsp:cNvSpPr/>
      </dsp:nvSpPr>
      <dsp:spPr>
        <a:xfrm>
          <a:off x="798689" y="502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KPI 1: Fairphone sold : Establish a market for ethnic phones</a:t>
          </a:r>
        </a:p>
      </dsp:txBody>
      <dsp:txXfrm>
        <a:off x="798689" y="502"/>
        <a:ext cx="5502911" cy="691506"/>
      </dsp:txXfrm>
    </dsp:sp>
    <dsp:sp modelId="{D37A3409-8DC4-4D87-8BEA-FFE54416BA8F}">
      <dsp:nvSpPr>
        <dsp:cNvPr id="0" name=""/>
        <dsp:cNvSpPr/>
      </dsp:nvSpPr>
      <dsp:spPr>
        <a:xfrm>
          <a:off x="0" y="864885"/>
          <a:ext cx="6301601" cy="691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7C160-D4F7-46E2-933C-C93978652011}">
      <dsp:nvSpPr>
        <dsp:cNvPr id="0" name=""/>
        <dsp:cNvSpPr/>
      </dsp:nvSpPr>
      <dsp:spPr>
        <a:xfrm>
          <a:off x="209180" y="1020474"/>
          <a:ext cx="380328" cy="380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CEFF9-DACD-42BF-9418-1EDAD37BDF3D}">
      <dsp:nvSpPr>
        <dsp:cNvPr id="0" name=""/>
        <dsp:cNvSpPr/>
      </dsp:nvSpPr>
      <dsp:spPr>
        <a:xfrm>
          <a:off x="798689" y="864885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KPI 2: Longevity: create product that last</a:t>
          </a:r>
        </a:p>
      </dsp:txBody>
      <dsp:txXfrm>
        <a:off x="798689" y="864885"/>
        <a:ext cx="5502911" cy="691506"/>
      </dsp:txXfrm>
    </dsp:sp>
    <dsp:sp modelId="{DE856ED7-B2AF-422C-97F4-6DC15F1F2EC8}">
      <dsp:nvSpPr>
        <dsp:cNvPr id="0" name=""/>
        <dsp:cNvSpPr/>
      </dsp:nvSpPr>
      <dsp:spPr>
        <a:xfrm>
          <a:off x="0" y="1729268"/>
          <a:ext cx="6301601" cy="6915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BE01A-ECF6-428B-9BFC-3B788F827537}">
      <dsp:nvSpPr>
        <dsp:cNvPr id="0" name=""/>
        <dsp:cNvSpPr/>
      </dsp:nvSpPr>
      <dsp:spPr>
        <a:xfrm>
          <a:off x="209180" y="1884857"/>
          <a:ext cx="380328" cy="3803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DE573-2A5E-4838-AFAA-E6022126CCF7}">
      <dsp:nvSpPr>
        <dsp:cNvPr id="0" name=""/>
        <dsp:cNvSpPr/>
      </dsp:nvSpPr>
      <dsp:spPr>
        <a:xfrm>
          <a:off x="798689" y="1729268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KP1 3:E-waste neturality:Take back,reuse and recycling.</a:t>
          </a:r>
        </a:p>
      </dsp:txBody>
      <dsp:txXfrm>
        <a:off x="798689" y="1729268"/>
        <a:ext cx="5502911" cy="691506"/>
      </dsp:txXfrm>
    </dsp:sp>
    <dsp:sp modelId="{5DE8A96E-4894-442C-A0F7-CD881DD75545}">
      <dsp:nvSpPr>
        <dsp:cNvPr id="0" name=""/>
        <dsp:cNvSpPr/>
      </dsp:nvSpPr>
      <dsp:spPr>
        <a:xfrm>
          <a:off x="0" y="2593651"/>
          <a:ext cx="6301601" cy="6915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5E61-F7EE-4AF0-8BEE-82750B892209}">
      <dsp:nvSpPr>
        <dsp:cNvPr id="0" name=""/>
        <dsp:cNvSpPr/>
      </dsp:nvSpPr>
      <dsp:spPr>
        <a:xfrm>
          <a:off x="209180" y="2749240"/>
          <a:ext cx="380328" cy="3803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7DACB-C626-459E-8158-578CA1C5E501}">
      <dsp:nvSpPr>
        <dsp:cNvPr id="0" name=""/>
        <dsp:cNvSpPr/>
      </dsp:nvSpPr>
      <dsp:spPr>
        <a:xfrm>
          <a:off x="798689" y="2593651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KPI 4: Fair materials: choosing fair materials</a:t>
          </a:r>
        </a:p>
      </dsp:txBody>
      <dsp:txXfrm>
        <a:off x="798689" y="2593651"/>
        <a:ext cx="5502911" cy="691506"/>
      </dsp:txXfrm>
    </dsp:sp>
    <dsp:sp modelId="{607EF54A-73B2-40F1-ACFE-4BA629CBB1BB}">
      <dsp:nvSpPr>
        <dsp:cNvPr id="0" name=""/>
        <dsp:cNvSpPr/>
      </dsp:nvSpPr>
      <dsp:spPr>
        <a:xfrm>
          <a:off x="0" y="3458034"/>
          <a:ext cx="6301601" cy="6915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E3A79-E114-4CF3-8371-F6EFA152687B}">
      <dsp:nvSpPr>
        <dsp:cNvPr id="0" name=""/>
        <dsp:cNvSpPr/>
      </dsp:nvSpPr>
      <dsp:spPr>
        <a:xfrm>
          <a:off x="209180" y="3613623"/>
          <a:ext cx="380328" cy="3803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86305-7096-432F-8BF7-180F71F32AEF}">
      <dsp:nvSpPr>
        <dsp:cNvPr id="0" name=""/>
        <dsp:cNvSpPr/>
      </dsp:nvSpPr>
      <dsp:spPr>
        <a:xfrm>
          <a:off x="798689" y="3458034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KPI 5: Fair factories: Decent work in manufacturing</a:t>
          </a:r>
        </a:p>
      </dsp:txBody>
      <dsp:txXfrm>
        <a:off x="798689" y="3458034"/>
        <a:ext cx="5502911" cy="691506"/>
      </dsp:txXfrm>
    </dsp:sp>
    <dsp:sp modelId="{EDE975A5-24CD-479B-B507-BA1EDD2547F5}">
      <dsp:nvSpPr>
        <dsp:cNvPr id="0" name=""/>
        <dsp:cNvSpPr/>
      </dsp:nvSpPr>
      <dsp:spPr>
        <a:xfrm>
          <a:off x="0" y="4322417"/>
          <a:ext cx="6301601" cy="691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7DBC1-E5B3-4593-93ED-F68C92D1F22A}">
      <dsp:nvSpPr>
        <dsp:cNvPr id="0" name=""/>
        <dsp:cNvSpPr/>
      </dsp:nvSpPr>
      <dsp:spPr>
        <a:xfrm>
          <a:off x="209180" y="4478006"/>
          <a:ext cx="380328" cy="3803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DB1CC-4EE7-49D0-AFD8-1E1755329C1F}">
      <dsp:nvSpPr>
        <dsp:cNvPr id="0" name=""/>
        <dsp:cNvSpPr/>
      </dsp:nvSpPr>
      <dsp:spPr>
        <a:xfrm>
          <a:off x="798689" y="4322417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KPI 6: Industry influence Score: Driving wider impact of our industry</a:t>
          </a:r>
        </a:p>
      </dsp:txBody>
      <dsp:txXfrm>
        <a:off x="798689" y="4322417"/>
        <a:ext cx="5502911" cy="691506"/>
      </dsp:txXfrm>
    </dsp:sp>
    <dsp:sp modelId="{DFE49677-4B93-411C-BBBB-83F6FF401ADF}">
      <dsp:nvSpPr>
        <dsp:cNvPr id="0" name=""/>
        <dsp:cNvSpPr/>
      </dsp:nvSpPr>
      <dsp:spPr>
        <a:xfrm>
          <a:off x="0" y="5186800"/>
          <a:ext cx="6301601" cy="691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4222A-772C-426D-899C-E536BEB353A0}">
      <dsp:nvSpPr>
        <dsp:cNvPr id="0" name=""/>
        <dsp:cNvSpPr/>
      </dsp:nvSpPr>
      <dsp:spPr>
        <a:xfrm>
          <a:off x="209180" y="5342389"/>
          <a:ext cx="380328" cy="3803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21D55-CE08-4B30-ACA7-5B3FD2FF3E88}">
      <dsp:nvSpPr>
        <dsp:cNvPr id="0" name=""/>
        <dsp:cNvSpPr/>
      </dsp:nvSpPr>
      <dsp:spPr>
        <a:xfrm>
          <a:off x="798689" y="5186800"/>
          <a:ext cx="5502911" cy="69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4" tIns="73184" rIns="73184" bIns="731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KPI 7: Net financial results: Positive net reusly, company growth,and development</a:t>
          </a:r>
        </a:p>
      </dsp:txBody>
      <dsp:txXfrm>
        <a:off x="798689" y="5186800"/>
        <a:ext cx="5502911" cy="691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48D82-2322-4986-8693-3CC57BF54653}">
      <dsp:nvSpPr>
        <dsp:cNvPr id="0" name=""/>
        <dsp:cNvSpPr/>
      </dsp:nvSpPr>
      <dsp:spPr>
        <a:xfrm>
          <a:off x="1963800" y="48063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31764-D0F9-4AF9-A7E6-BDE381309906}">
      <dsp:nvSpPr>
        <dsp:cNvPr id="0" name=""/>
        <dsp:cNvSpPr/>
      </dsp:nvSpPr>
      <dsp:spPr>
        <a:xfrm>
          <a:off x="559800" y="21384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>
              <a:latin typeface="Arial"/>
              <a:cs typeface="Arial"/>
            </a:rPr>
            <a:t>Corporate sustainability as integration</a:t>
          </a:r>
        </a:p>
      </dsp:txBody>
      <dsp:txXfrm>
        <a:off x="559800" y="2138412"/>
        <a:ext cx="4320000" cy="648000"/>
      </dsp:txXfrm>
    </dsp:sp>
    <dsp:sp modelId="{855896C4-A8AC-4847-A354-D5CFB87F4F8A}">
      <dsp:nvSpPr>
        <dsp:cNvPr id="0" name=""/>
        <dsp:cNvSpPr/>
      </dsp:nvSpPr>
      <dsp:spPr>
        <a:xfrm>
          <a:off x="559800" y="2854213"/>
          <a:ext cx="4320000" cy="101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Focus on artisanal and small-scale mining (ASM). Often operating outside the formal mining sector (and related regulations)</a:t>
          </a:r>
        </a:p>
      </dsp:txBody>
      <dsp:txXfrm>
        <a:off x="559800" y="2854213"/>
        <a:ext cx="4320000" cy="1016484"/>
      </dsp:txXfrm>
    </dsp:sp>
    <dsp:sp modelId="{DD047179-F949-4B50-97EE-6B603591603D}">
      <dsp:nvSpPr>
        <dsp:cNvPr id="0" name=""/>
        <dsp:cNvSpPr/>
      </dsp:nvSpPr>
      <dsp:spPr>
        <a:xfrm>
          <a:off x="7039800" y="48063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CEEC0-2E6E-487D-9E8C-A433E86DF973}">
      <dsp:nvSpPr>
        <dsp:cNvPr id="0" name=""/>
        <dsp:cNvSpPr/>
      </dsp:nvSpPr>
      <dsp:spPr>
        <a:xfrm>
          <a:off x="5635800" y="21384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/>
            <a:t>Corporate sustainability as innovation</a:t>
          </a:r>
          <a:endParaRPr lang="en-US" sz="2000" kern="1200"/>
        </a:p>
      </dsp:txBody>
      <dsp:txXfrm>
        <a:off x="5635800" y="2138412"/>
        <a:ext cx="4320000" cy="648000"/>
      </dsp:txXfrm>
    </dsp:sp>
    <dsp:sp modelId="{ED2A8D8F-5132-4455-8C8D-A5C2FE4FD80C}">
      <dsp:nvSpPr>
        <dsp:cNvPr id="0" name=""/>
        <dsp:cNvSpPr/>
      </dsp:nvSpPr>
      <dsp:spPr>
        <a:xfrm>
          <a:off x="5635800" y="2854213"/>
          <a:ext cx="4320000" cy="101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Innovative materials , </a:t>
          </a:r>
          <a:r>
            <a:rPr lang="en-US" sz="1500" kern="1200" err="1"/>
            <a:t>e.g</a:t>
          </a:r>
          <a:r>
            <a:rPr lang="en-US" sz="1500" kern="1200"/>
            <a:t>: Tin --&gt;100% recycled tin in the solder of </a:t>
          </a:r>
          <a:r>
            <a:rPr lang="en-US" sz="1500" kern="1200" err="1"/>
            <a:t>Fairphone</a:t>
          </a:r>
          <a:r>
            <a:rPr lang="en-US" sz="1500" kern="1200"/>
            <a:t> 4</a:t>
          </a:r>
          <a:endParaRPr lang="en-US" sz="1500" kern="1200">
            <a:latin typeface="Calibri Light" panose="020F0302020204030204"/>
          </a:endParaRP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/>
              </a:solidFill>
              <a:latin typeface="Calibri Light"/>
              <a:cs typeface="Calibri Light"/>
            </a:rPr>
            <a:t>Plastic --&gt; Over 50% of the phone plastic is post consumer recycled</a:t>
          </a:r>
        </a:p>
      </dsp:txBody>
      <dsp:txXfrm>
        <a:off x="5635800" y="2854213"/>
        <a:ext cx="4320000" cy="101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5F2D6-004D-AB93-9412-2E308DAA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Fairphone</a:t>
            </a:r>
          </a:p>
        </p:txBody>
      </p:sp>
      <p:pic>
        <p:nvPicPr>
          <p:cNvPr id="4" name="Content Placeholder 3" descr="A cell phone with a screen&#10;&#10;Description automatically generated">
            <a:extLst>
              <a:ext uri="{FF2B5EF4-FFF2-40B4-BE49-F238E27FC236}">
                <a16:creationId xmlns:a16="http://schemas.microsoft.com/office/drawing/2014/main" id="{EF3D0484-BB73-AF2B-EE1D-660E6677D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959" y="492573"/>
            <a:ext cx="2749271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F041C-91DC-D212-9D71-E83991BE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300">
                <a:ea typeface="+mj-lt"/>
                <a:cs typeface="+mj-lt"/>
              </a:rPr>
              <a:t>Aligns with our discussion ( CONT)</a:t>
            </a:r>
            <a:endParaRPr lang="en-US" sz="33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5328-1323-179C-C806-5F8929E4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Corporate sustainability as philanthropy</a:t>
            </a:r>
            <a:endParaRPr lang="en-US" sz="180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>
                <a:cs typeface="Calibri"/>
              </a:rPr>
              <a:t>Loyalty program</a:t>
            </a:r>
          </a:p>
          <a:p>
            <a:pPr marL="457200" lvl="1" indent="0">
              <a:buNone/>
            </a:pPr>
            <a:endParaRPr lang="en-US" sz="14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BD4AD2-FD0E-018D-FE32-4406F84D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617124"/>
            <a:ext cx="5628018" cy="33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8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53339-24BA-84CA-AC0B-03A63505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Company background</a:t>
            </a:r>
            <a:endParaRPr lang="en-US" dirty="0"/>
          </a:p>
        </p:txBody>
      </p:sp>
      <p:pic>
        <p:nvPicPr>
          <p:cNvPr id="14" name="Picture 13" descr="Mobile device with apps">
            <a:extLst>
              <a:ext uri="{FF2B5EF4-FFF2-40B4-BE49-F238E27FC236}">
                <a16:creationId xmlns:a16="http://schemas.microsoft.com/office/drawing/2014/main" id="{9142239A-654D-1C09-4E1C-F234246B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8" r="5112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7FE4-3B35-9794-72E8-406D329B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Smartphone company founded in 2013 and based in Dutch</a:t>
            </a:r>
          </a:p>
          <a:p>
            <a:r>
              <a:rPr lang="en-US" sz="2000" dirty="0">
                <a:ea typeface="Calibri"/>
                <a:cs typeface="Calibri"/>
              </a:rPr>
              <a:t>Creation of sustainable alternative to conventional products</a:t>
            </a:r>
          </a:p>
          <a:p>
            <a:r>
              <a:rPr lang="en-US" sz="2000" dirty="0">
                <a:ea typeface="Calibri"/>
                <a:cs typeface="Calibri"/>
              </a:rPr>
              <a:t>In 2022, 999 tons of CO2 were avoided, carbon emissions of 650 Dutch households</a:t>
            </a:r>
          </a:p>
          <a:p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6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647D29-E40C-FA62-06A6-FB4DB2DB6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06" y="643467"/>
            <a:ext cx="870478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72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BB802-CF19-B2BC-729B-829D207CCEC8}"/>
              </a:ext>
            </a:extLst>
          </p:cNvPr>
          <p:cNvSpPr txBox="1"/>
          <p:nvPr/>
        </p:nvSpPr>
        <p:spPr>
          <a:xfrm>
            <a:off x="642938" y="642938"/>
            <a:ext cx="10904538" cy="12779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err="1"/>
              <a:t>Fairphone</a:t>
            </a:r>
            <a:r>
              <a:rPr lang="en-US" sz="3000" b="1" dirty="0"/>
              <a:t> initiatives for a greener planet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E1383-855F-11A5-36A8-7478760F4A63}"/>
              </a:ext>
            </a:extLst>
          </p:cNvPr>
          <p:cNvSpPr txBox="1"/>
          <p:nvPr/>
        </p:nvSpPr>
        <p:spPr>
          <a:xfrm>
            <a:off x="642938" y="3527425"/>
            <a:ext cx="5540375" cy="2687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557784">
              <a:spcAft>
                <a:spcPts val="600"/>
              </a:spcAft>
            </a:pPr>
            <a:r>
              <a:rPr lang="en-US" sz="2800" b="1" kern="1200" dirty="0">
                <a:latin typeface="+mn-lt"/>
                <a:ea typeface="+mn-ea"/>
                <a:cs typeface="Calibri"/>
              </a:rPr>
              <a:t>Carbon neutral</a:t>
            </a:r>
            <a:endParaRPr lang="en-US" sz="2800" b="1" kern="1200" dirty="0">
              <a:latin typeface="+mn-lt"/>
              <a:ea typeface="+mn-ea"/>
              <a:cs typeface="+mn-cs"/>
            </a:endParaRPr>
          </a:p>
          <a:p>
            <a:pPr algn="ctr" defTabSz="557784">
              <a:spcAft>
                <a:spcPts val="600"/>
              </a:spcAft>
            </a:pPr>
            <a:r>
              <a:rPr lang="en-US" sz="2800" kern="1200" dirty="0">
                <a:latin typeface="+mn-lt"/>
                <a:ea typeface="+mn-ea"/>
                <a:cs typeface="Calibri"/>
              </a:rPr>
              <a:t>Phones are shipped sustainably</a:t>
            </a:r>
            <a:endParaRPr lang="en-US" sz="2800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E6B02-4347-1029-CC90-C813D4CCD0C4}"/>
              </a:ext>
            </a:extLst>
          </p:cNvPr>
          <p:cNvSpPr>
            <a:spLocks/>
          </p:cNvSpPr>
          <p:nvPr/>
        </p:nvSpPr>
        <p:spPr>
          <a:xfrm>
            <a:off x="642938" y="1989138"/>
            <a:ext cx="10904538" cy="14716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defTabSz="557784">
              <a:spcAft>
                <a:spcPts val="600"/>
              </a:spcAft>
            </a:pPr>
            <a:r>
              <a:rPr lang="en-US" sz="2800" b="1" kern="1200" dirty="0">
                <a:latin typeface="+mn-lt"/>
                <a:ea typeface="+mn-ea"/>
                <a:cs typeface="Calibri"/>
              </a:rPr>
              <a:t>Repairable design</a:t>
            </a:r>
            <a:endParaRPr lang="en-US" b="1" dirty="0"/>
          </a:p>
          <a:p>
            <a:pPr algn="ctr" defTabSz="557784">
              <a:spcAft>
                <a:spcPts val="600"/>
              </a:spcAft>
            </a:pPr>
            <a:r>
              <a:rPr lang="en-US" sz="2800" kern="1200">
                <a:latin typeface="+mn-lt"/>
                <a:ea typeface="+mn-ea"/>
                <a:cs typeface="Calibri"/>
              </a:rPr>
              <a:t>Phones are designed to be fixed</a:t>
            </a:r>
            <a:endParaRPr lang="en-US" sz="2800" kern="1200">
              <a:latin typeface="+mn-lt"/>
              <a:ea typeface="Calibri"/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8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1515C-A447-6E97-6069-4E79B4E5A93C}"/>
              </a:ext>
            </a:extLst>
          </p:cNvPr>
          <p:cNvSpPr txBox="1"/>
          <p:nvPr/>
        </p:nvSpPr>
        <p:spPr>
          <a:xfrm>
            <a:off x="6259513" y="3527425"/>
            <a:ext cx="5289550" cy="2687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557784">
              <a:spcAft>
                <a:spcPts val="600"/>
              </a:spcAft>
            </a:pPr>
            <a:r>
              <a:rPr lang="en-US" sz="2800" b="1" kern="1200" dirty="0">
                <a:latin typeface="+mn-lt"/>
                <a:ea typeface="+mn-ea"/>
                <a:cs typeface="Calibri"/>
              </a:rPr>
              <a:t>Recycling materials</a:t>
            </a:r>
            <a:endParaRPr lang="en-US" sz="2800" b="1" kern="1200" dirty="0">
              <a:latin typeface="+mn-lt"/>
              <a:ea typeface="+mn-ea"/>
              <a:cs typeface="+mn-cs"/>
            </a:endParaRPr>
          </a:p>
          <a:p>
            <a:pPr algn="ctr" defTabSz="557784">
              <a:spcAft>
                <a:spcPts val="600"/>
              </a:spcAft>
            </a:pPr>
            <a:r>
              <a:rPr lang="en-US" sz="2800" kern="1200" dirty="0">
                <a:latin typeface="+mn-lt"/>
                <a:ea typeface="+mn-ea"/>
                <a:cs typeface="Calibri"/>
              </a:rPr>
              <a:t>Old phones are recycled</a:t>
            </a:r>
            <a:r>
              <a:rPr lang="en-US" sz="2800" dirty="0">
                <a:cs typeface="Calibri"/>
              </a:rPr>
              <a:t> </a:t>
            </a:r>
            <a:endParaRPr lang="en-US" sz="2800" kern="1200" dirty="0">
              <a:latin typeface="+mn-lt"/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4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phone replacement&#10;&#10;Description automatically generated">
            <a:extLst>
              <a:ext uri="{FF2B5EF4-FFF2-40B4-BE49-F238E27FC236}">
                <a16:creationId xmlns:a16="http://schemas.microsoft.com/office/drawing/2014/main" id="{B14E7AA0-9E1F-AEFA-4A21-A2E6813D7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8826"/>
            <a:ext cx="10992508" cy="40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9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43A87-415F-AF2A-52F2-159337D0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4000">
                <a:cs typeface="Calibri Light"/>
              </a:rPr>
              <a:t>CSR strategies</a:t>
            </a:r>
          </a:p>
        </p:txBody>
      </p:sp>
      <p:pic>
        <p:nvPicPr>
          <p:cNvPr id="4" name="Picture 3" descr="A group of icons with text&#10;&#10;Description automatically generated">
            <a:extLst>
              <a:ext uri="{FF2B5EF4-FFF2-40B4-BE49-F238E27FC236}">
                <a16:creationId xmlns:a16="http://schemas.microsoft.com/office/drawing/2014/main" id="{0151BD2E-166A-E035-5FD5-BDC1191D5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4" b="7821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6B189-0204-9A53-1B7E-B8B6308F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KPIs and sustainable development goals</a:t>
            </a:r>
          </a:p>
          <a:p>
            <a:r>
              <a:rPr lang="en-US" sz="2000">
                <a:cs typeface="Calibri"/>
              </a:rPr>
              <a:t>Minimizing the negative impacts of their products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hart of a key performance indicator&#10;&#10;Description automatically generated">
            <a:extLst>
              <a:ext uri="{FF2B5EF4-FFF2-40B4-BE49-F238E27FC236}">
                <a16:creationId xmlns:a16="http://schemas.microsoft.com/office/drawing/2014/main" id="{922DACDE-F2EE-A05D-BAA1-BDF68A8AC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EDF75-E8DE-01AB-F7E8-5B3B4BC0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KPIs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06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90D1-8B72-C027-9BAA-8A9BBB38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Actions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48654F-4E6F-0C8E-1F00-18B4A5EB4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662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73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DE0B-9AD7-8D1A-6B8B-810B7FCA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Aligns with our discussion </a:t>
            </a:r>
            <a:br>
              <a:rPr lang="en-US" sz="5200">
                <a:cs typeface="Calibri Light"/>
              </a:rPr>
            </a:br>
            <a:endParaRPr lang="en-US" sz="1200">
              <a:cs typeface="Calibri Ligh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DD45EE0-921C-CB02-CFBE-CA86DFB9E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112894"/>
              </p:ext>
            </p:extLst>
          </p:nvPr>
        </p:nvGraphicFramePr>
        <p:xfrm>
          <a:off x="628261" y="18956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2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Fairphone</vt:lpstr>
      <vt:lpstr>Company background</vt:lpstr>
      <vt:lpstr>PowerPoint Presentation</vt:lpstr>
      <vt:lpstr>PowerPoint Presentation</vt:lpstr>
      <vt:lpstr>PowerPoint Presentation</vt:lpstr>
      <vt:lpstr>CSR strategies</vt:lpstr>
      <vt:lpstr>KPIs</vt:lpstr>
      <vt:lpstr>Actions</vt:lpstr>
      <vt:lpstr>Aligns with our discussion  </vt:lpstr>
      <vt:lpstr>Aligns with our discussion ( 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470</cp:revision>
  <dcterms:created xsi:type="dcterms:W3CDTF">2024-02-20T08:15:45Z</dcterms:created>
  <dcterms:modified xsi:type="dcterms:W3CDTF">2024-02-20T09:08:11Z</dcterms:modified>
</cp:coreProperties>
</file>