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4" r:id="rId4"/>
    <p:sldId id="258" r:id="rId5"/>
    <p:sldId id="261" r:id="rId6"/>
    <p:sldId id="260" r:id="rId7"/>
    <p:sldId id="259"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EFEF"/>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F47A42-1A42-FE59-4553-87D1BC598E0B}" v="911" dt="2024-02-20T09:03:56.955"/>
    <p1510:client id="{58021FC4-30FF-6760-55D3-B989EF9B706C}" v="128" dt="2024-02-20T08:45:26.776"/>
    <p1510:client id="{5C473BA3-3290-4FC7-83EB-27B43DA78F69}" v="3" dt="2024-02-20T08:14:39.054"/>
    <p1510:client id="{5CBC418C-F23A-A8DC-ED7E-A95276716653}" v="662" dt="2024-02-20T09:06:15.908"/>
    <p1510:client id="{9442CAF3-BE95-09C5-CD55-AC34B112720F}" v="524" dt="2024-02-20T09:02:38.944"/>
    <p1510:client id="{AAE56A95-27C2-2749-961B-03BE7BA5F723}" v="510" dt="2024-02-20T09:04:21.646"/>
    <p1510:client id="{F1229EE7-2368-3A27-7633-038F6128E83B}" v="113" dt="2024-02-20T09:06:13.6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2/20/2024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2/20/2024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2/20/2024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novonordisk.com/sustainable-business/zero-environmental-impact.html"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novonordisk.com/about/our-approach-to-sustainability.html"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www.novonordisk.com/content/dam/nncorp/global/en/investors/pdfs/capital-markets-day-2022/P14-full-presentation.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hyperlink" Target="https://sdgs.un.org/goals" TargetMode="External"/><Relationship Id="rId3" Type="http://schemas.openxmlformats.org/officeDocument/2006/relationships/hyperlink" Target="https://www.cdp.net/en/investor" TargetMode="External"/><Relationship Id="rId7"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 Id="rId6" Type="http://schemas.openxmlformats.org/officeDocument/2006/relationships/hyperlink" Target="https://www.cdp.net/en/cities/states-and-regions" TargetMode="External"/><Relationship Id="rId5" Type="http://schemas.openxmlformats.org/officeDocument/2006/relationships/hyperlink" Target="https://www.cdp.net/en/cities" TargetMode="External"/><Relationship Id="rId10" Type="http://schemas.openxmlformats.org/officeDocument/2006/relationships/image" Target="../media/image1.png"/><Relationship Id="rId4" Type="http://schemas.openxmlformats.org/officeDocument/2006/relationships/hyperlink" Target="https://www.cdp.net/en/companies" TargetMode="External"/><Relationship Id="rId9" Type="http://schemas.openxmlformats.org/officeDocument/2006/relationships/hyperlink" Target="https://www.cdp.net/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6342564"/>
            <a:ext cx="9144000" cy="1655762"/>
          </a:xfrm>
        </p:spPr>
        <p:txBody>
          <a:bodyPr vert="horz" lIns="91440" tIns="45720" rIns="91440" bIns="45720" rtlCol="0" anchor="t">
            <a:normAutofit/>
          </a:bodyPr>
          <a:lstStyle/>
          <a:p>
            <a:r>
              <a:rPr lang="en-US">
                <a:cs typeface="Calibri"/>
              </a:rPr>
              <a:t>Tilda Hyttinen, Otso Järvenpää, Max Mäkynen, Juho Jääskeläinen</a:t>
            </a:r>
            <a:endParaRPr lang="en-US"/>
          </a:p>
        </p:txBody>
      </p:sp>
      <p:pic>
        <p:nvPicPr>
          <p:cNvPr id="4" name="Picture 3" descr="Novo Nordisk – Wikipedia">
            <a:extLst>
              <a:ext uri="{FF2B5EF4-FFF2-40B4-BE49-F238E27FC236}">
                <a16:creationId xmlns:a16="http://schemas.microsoft.com/office/drawing/2014/main" id="{BB0AC5B0-F23C-E58E-1924-B233B51E343B}"/>
              </a:ext>
            </a:extLst>
          </p:cNvPr>
          <p:cNvPicPr>
            <a:picLocks noChangeAspect="1"/>
          </p:cNvPicPr>
          <p:nvPr/>
        </p:nvPicPr>
        <p:blipFill>
          <a:blip r:embed="rId2"/>
          <a:stretch>
            <a:fillRect/>
          </a:stretch>
        </p:blipFill>
        <p:spPr>
          <a:xfrm>
            <a:off x="3200400" y="1025291"/>
            <a:ext cx="6098673" cy="4580155"/>
          </a:xfrm>
          <a:prstGeom prst="rect">
            <a:avLst/>
          </a:prstGeom>
        </p:spPr>
      </p:pic>
    </p:spTree>
    <p:extLst>
      <p:ext uri="{BB962C8B-B14F-4D97-AF65-F5344CB8AC3E}">
        <p14:creationId xmlns:p14="http://schemas.microsoft.com/office/powerpoint/2010/main" val="109857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3"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045" name="Rectangle 1044">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0AEC09-282E-C852-6402-F75C4538EA38}"/>
              </a:ext>
            </a:extLst>
          </p:cNvPr>
          <p:cNvSpPr>
            <a:spLocks noGrp="1"/>
          </p:cNvSpPr>
          <p:nvPr>
            <p:ph type="title"/>
          </p:nvPr>
        </p:nvSpPr>
        <p:spPr>
          <a:xfrm>
            <a:off x="342275" y="401567"/>
            <a:ext cx="4646904" cy="1624520"/>
          </a:xfrm>
        </p:spPr>
        <p:txBody>
          <a:bodyPr anchor="ctr">
            <a:normAutofit/>
          </a:bodyPr>
          <a:lstStyle/>
          <a:p>
            <a:r>
              <a:rPr lang="en-FI" sz="4000" b="1">
                <a:solidFill>
                  <a:srgbClr val="002060"/>
                </a:solidFill>
              </a:rPr>
              <a:t>Company description</a:t>
            </a:r>
            <a:endParaRPr lang="en-US" sz="4000" b="1">
              <a:solidFill>
                <a:srgbClr val="002060"/>
              </a:solidFill>
              <a:cs typeface="Calibri Light"/>
            </a:endParaRPr>
          </a:p>
        </p:txBody>
      </p:sp>
      <p:sp>
        <p:nvSpPr>
          <p:cNvPr id="3" name="Content Placeholder 2">
            <a:extLst>
              <a:ext uri="{FF2B5EF4-FFF2-40B4-BE49-F238E27FC236}">
                <a16:creationId xmlns:a16="http://schemas.microsoft.com/office/drawing/2014/main" id="{FE2636B7-9353-C416-1913-0ED2BE729125}"/>
              </a:ext>
            </a:extLst>
          </p:cNvPr>
          <p:cNvSpPr>
            <a:spLocks noGrp="1"/>
          </p:cNvSpPr>
          <p:nvPr>
            <p:ph idx="1"/>
          </p:nvPr>
        </p:nvSpPr>
        <p:spPr>
          <a:xfrm>
            <a:off x="342275" y="2895600"/>
            <a:ext cx="5708566" cy="2142231"/>
          </a:xfrm>
        </p:spPr>
        <p:txBody>
          <a:bodyPr anchor="ctr">
            <a:normAutofit fontScale="92500"/>
          </a:bodyPr>
          <a:lstStyle/>
          <a:p>
            <a:pPr marL="0" indent="0">
              <a:buNone/>
            </a:pPr>
            <a:r>
              <a:rPr lang="en-FI" sz="2500" b="1">
                <a:solidFill>
                  <a:srgbClr val="002060"/>
                </a:solidFill>
              </a:rPr>
              <a:t>A Danish pharmaceutical company </a:t>
            </a:r>
            <a:endParaRPr lang="en-US" sz="2500" b="1">
              <a:solidFill>
                <a:srgbClr val="002060"/>
              </a:solidFill>
              <a:cs typeface="Calibri"/>
            </a:endParaRPr>
          </a:p>
          <a:p>
            <a:pPr lvl="1"/>
            <a:r>
              <a:rPr lang="en-FI" sz="2500">
                <a:solidFill>
                  <a:srgbClr val="002060"/>
                </a:solidFill>
              </a:rPr>
              <a:t>Diabetes care medication and devices</a:t>
            </a:r>
            <a:endParaRPr lang="en-FI" sz="2500">
              <a:solidFill>
                <a:srgbClr val="002060"/>
              </a:solidFill>
              <a:cs typeface="Calibri"/>
            </a:endParaRPr>
          </a:p>
          <a:p>
            <a:pPr marL="0" indent="0">
              <a:buNone/>
            </a:pPr>
            <a:r>
              <a:rPr lang="en-FI" sz="2500" b="1">
                <a:solidFill>
                  <a:srgbClr val="002060"/>
                </a:solidFill>
                <a:cs typeface="Calibri"/>
              </a:rPr>
              <a:t>One of the largest companies in the Nordics</a:t>
            </a:r>
          </a:p>
          <a:p>
            <a:pPr lvl="1"/>
            <a:r>
              <a:rPr lang="en-FI" sz="2500">
                <a:solidFill>
                  <a:srgbClr val="002060"/>
                </a:solidFill>
                <a:cs typeface="Calibri"/>
              </a:rPr>
              <a:t>48 000 employees</a:t>
            </a:r>
          </a:p>
          <a:p>
            <a:pPr lvl="1"/>
            <a:r>
              <a:rPr lang="en-FI" sz="2500">
                <a:solidFill>
                  <a:srgbClr val="002060"/>
                </a:solidFill>
                <a:cs typeface="Calibri"/>
              </a:rPr>
              <a:t>Products sold in 168 countries</a:t>
            </a:r>
          </a:p>
          <a:p>
            <a:pPr marL="457200" lvl="1" indent="0">
              <a:buNone/>
            </a:pPr>
            <a:endParaRPr lang="en-GB" sz="2500">
              <a:solidFill>
                <a:srgbClr val="002060"/>
              </a:solidFill>
              <a:cs typeface="Calibri"/>
            </a:endParaRPr>
          </a:p>
        </p:txBody>
      </p:sp>
      <p:pic>
        <p:nvPicPr>
          <p:cNvPr id="1030" name="Picture 6" descr="Explainer: What's behind the scramble for semaglutide? | Reuters">
            <a:extLst>
              <a:ext uri="{FF2B5EF4-FFF2-40B4-BE49-F238E27FC236}">
                <a16:creationId xmlns:a16="http://schemas.microsoft.com/office/drawing/2014/main" id="{D56EFA1E-7200-0333-53AE-7AD5DD619F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716" r="22324" b="-1"/>
          <a:stretch/>
        </p:blipFill>
        <p:spPr bwMode="auto">
          <a:xfrm>
            <a:off x="6096000" y="1"/>
            <a:ext cx="6102825"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C73AC26-F81D-0885-FEB9-5AAB8C5A0B80}"/>
              </a:ext>
            </a:extLst>
          </p:cNvPr>
          <p:cNvSpPr txBox="1"/>
          <p:nvPr/>
        </p:nvSpPr>
        <p:spPr>
          <a:xfrm>
            <a:off x="94721" y="6386290"/>
            <a:ext cx="5970998" cy="4702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a:solidFill>
                  <a:srgbClr val="002060"/>
                </a:solidFill>
              </a:rPr>
              <a:t>https://www.novonordisk.com/content/dam/nncorp/global/en/investors/pdfs/capital-markets-day-2022/P14-full-presentation.pdf</a:t>
            </a:r>
            <a:endParaRPr lang="en-US" sz="1200">
              <a:cs typeface="Calibri"/>
            </a:endParaRPr>
          </a:p>
        </p:txBody>
      </p:sp>
    </p:spTree>
    <p:extLst>
      <p:ext uri="{BB962C8B-B14F-4D97-AF65-F5344CB8AC3E}">
        <p14:creationId xmlns:p14="http://schemas.microsoft.com/office/powerpoint/2010/main" val="1379983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0EFE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DE149-F074-4088-C9E3-1CA3014FC0AE}"/>
              </a:ext>
            </a:extLst>
          </p:cNvPr>
          <p:cNvSpPr>
            <a:spLocks noGrp="1"/>
          </p:cNvSpPr>
          <p:nvPr>
            <p:ph type="title"/>
          </p:nvPr>
        </p:nvSpPr>
        <p:spPr>
          <a:xfrm>
            <a:off x="474921" y="568570"/>
            <a:ext cx="10515600" cy="714537"/>
          </a:xfrm>
        </p:spPr>
        <p:txBody>
          <a:bodyPr>
            <a:normAutofit fontScale="90000"/>
          </a:bodyPr>
          <a:lstStyle/>
          <a:p>
            <a:r>
              <a:rPr lang="en-GB" sz="4800" b="1">
                <a:solidFill>
                  <a:srgbClr val="001663"/>
                </a:solidFill>
                <a:effectLst/>
                <a:latin typeface="Calibri"/>
                <a:cs typeface="Calibri"/>
              </a:rPr>
              <a:t>Circular for Zero strategy </a:t>
            </a:r>
            <a:br>
              <a:rPr lang="en-GB">
                <a:effectLst/>
              </a:rPr>
            </a:br>
            <a:endParaRPr lang="en-FI"/>
          </a:p>
        </p:txBody>
      </p:sp>
      <p:pic>
        <p:nvPicPr>
          <p:cNvPr id="5" name="Content Placeholder 4" descr="A circular company logo with a blue circle&#10;&#10;Description automatically generated">
            <a:extLst>
              <a:ext uri="{FF2B5EF4-FFF2-40B4-BE49-F238E27FC236}">
                <a16:creationId xmlns:a16="http://schemas.microsoft.com/office/drawing/2014/main" id="{06F7E8F8-9DC9-D94F-3621-618B4B0B96D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247" y="1895941"/>
            <a:ext cx="11702902" cy="4186412"/>
          </a:xfrm>
        </p:spPr>
      </p:pic>
    </p:spTree>
    <p:extLst>
      <p:ext uri="{BB962C8B-B14F-4D97-AF65-F5344CB8AC3E}">
        <p14:creationId xmlns:p14="http://schemas.microsoft.com/office/powerpoint/2010/main" val="3905967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E4DB7-15AC-B44E-B691-BB3D90979379}"/>
              </a:ext>
            </a:extLst>
          </p:cNvPr>
          <p:cNvSpPr>
            <a:spLocks noGrp="1"/>
          </p:cNvSpPr>
          <p:nvPr>
            <p:ph type="title"/>
          </p:nvPr>
        </p:nvSpPr>
        <p:spPr/>
        <p:txBody>
          <a:bodyPr/>
          <a:lstStyle/>
          <a:p>
            <a:r>
              <a:rPr lang="en-US" sz="4000" b="1">
                <a:solidFill>
                  <a:srgbClr val="001965"/>
                </a:solidFill>
                <a:latin typeface="Calibri"/>
                <a:ea typeface="Calibri"/>
                <a:cs typeface="Calibri"/>
              </a:rPr>
              <a:t>C02 Strategy</a:t>
            </a:r>
          </a:p>
          <a:p>
            <a:endParaRPr lang="en-US" sz="1100" b="1" cap="all">
              <a:solidFill>
                <a:srgbClr val="002060"/>
              </a:solidFill>
              <a:cs typeface="Calibri Light"/>
            </a:endParaRPr>
          </a:p>
        </p:txBody>
      </p:sp>
      <p:sp>
        <p:nvSpPr>
          <p:cNvPr id="3" name="Content Placeholder 2">
            <a:extLst>
              <a:ext uri="{FF2B5EF4-FFF2-40B4-BE49-F238E27FC236}">
                <a16:creationId xmlns:a16="http://schemas.microsoft.com/office/drawing/2014/main" id="{20255DE3-BBE2-7371-DC3C-2F211EA236AA}"/>
              </a:ext>
            </a:extLst>
          </p:cNvPr>
          <p:cNvSpPr>
            <a:spLocks noGrp="1"/>
          </p:cNvSpPr>
          <p:nvPr>
            <p:ph idx="1"/>
          </p:nvPr>
        </p:nvSpPr>
        <p:spPr>
          <a:xfrm>
            <a:off x="127571" y="2094724"/>
            <a:ext cx="10515600" cy="1645810"/>
          </a:xfrm>
        </p:spPr>
        <p:txBody>
          <a:bodyPr vert="horz" lIns="91440" tIns="45720" rIns="91440" bIns="45720" rtlCol="0" anchor="t">
            <a:normAutofit/>
          </a:bodyPr>
          <a:lstStyle/>
          <a:p>
            <a:pPr marL="0" indent="0" algn="ctr">
              <a:buNone/>
            </a:pPr>
            <a:r>
              <a:rPr lang="en-US" sz="2500">
                <a:solidFill>
                  <a:srgbClr val="001965"/>
                </a:solidFill>
                <a:ea typeface="+mn-lt"/>
                <a:cs typeface="+mn-lt"/>
              </a:rPr>
              <a:t>"Our CO</a:t>
            </a:r>
            <a:r>
              <a:rPr lang="en-US" sz="2500" baseline="-25000">
                <a:solidFill>
                  <a:srgbClr val="001965"/>
                </a:solidFill>
                <a:ea typeface="+mn-lt"/>
                <a:cs typeface="+mn-lt"/>
              </a:rPr>
              <a:t>2</a:t>
            </a:r>
            <a:r>
              <a:rPr lang="en-US" sz="2500">
                <a:solidFill>
                  <a:srgbClr val="001965"/>
                </a:solidFill>
                <a:ea typeface="+mn-lt"/>
                <a:cs typeface="+mn-lt"/>
              </a:rPr>
              <a:t> emissions continue to rise, especially in transportation. As 2045 approaches, we have an interim target to reach </a:t>
            </a:r>
            <a:r>
              <a:rPr lang="en-US" sz="2500" b="1">
                <a:solidFill>
                  <a:srgbClr val="001965"/>
                </a:solidFill>
                <a:ea typeface="+mn-lt"/>
                <a:cs typeface="+mn-lt"/>
              </a:rPr>
              <a:t>zero CO</a:t>
            </a:r>
            <a:r>
              <a:rPr lang="en-US" sz="2500" b="1" baseline="-25000">
                <a:solidFill>
                  <a:srgbClr val="001965"/>
                </a:solidFill>
                <a:ea typeface="+mn-lt"/>
                <a:cs typeface="+mn-lt"/>
              </a:rPr>
              <a:t>2</a:t>
            </a:r>
            <a:r>
              <a:rPr lang="en-US" sz="2500" b="1">
                <a:solidFill>
                  <a:srgbClr val="001965"/>
                </a:solidFill>
                <a:ea typeface="+mn-lt"/>
                <a:cs typeface="+mn-lt"/>
              </a:rPr>
              <a:t> emissions from operations and transport by 2030</a:t>
            </a:r>
            <a:r>
              <a:rPr lang="en-US" sz="2500">
                <a:solidFill>
                  <a:srgbClr val="001965"/>
                </a:solidFill>
                <a:ea typeface="+mn-lt"/>
                <a:cs typeface="+mn-lt"/>
              </a:rPr>
              <a:t> – an important milestone in achieving our greater net zero commitment."</a:t>
            </a:r>
            <a:endParaRPr lang="en-US" sz="2500">
              <a:cs typeface="Calibri" panose="020F0502020204030204"/>
            </a:endParaRPr>
          </a:p>
        </p:txBody>
      </p:sp>
      <p:pic>
        <p:nvPicPr>
          <p:cNvPr id="5" name="Picture 4" descr="Novo Nordisk – Wikipedia">
            <a:extLst>
              <a:ext uri="{FF2B5EF4-FFF2-40B4-BE49-F238E27FC236}">
                <a16:creationId xmlns:a16="http://schemas.microsoft.com/office/drawing/2014/main" id="{1F6ECA76-8029-1EA7-B22A-9AF8E8574E10}"/>
              </a:ext>
            </a:extLst>
          </p:cNvPr>
          <p:cNvPicPr>
            <a:picLocks noChangeAspect="1"/>
          </p:cNvPicPr>
          <p:nvPr/>
        </p:nvPicPr>
        <p:blipFill>
          <a:blip r:embed="rId2"/>
          <a:stretch>
            <a:fillRect/>
          </a:stretch>
        </p:blipFill>
        <p:spPr>
          <a:xfrm>
            <a:off x="10645515" y="5734700"/>
            <a:ext cx="1089460" cy="807631"/>
          </a:xfrm>
          <a:prstGeom prst="rect">
            <a:avLst/>
          </a:prstGeom>
        </p:spPr>
      </p:pic>
      <p:sp>
        <p:nvSpPr>
          <p:cNvPr id="6" name="TextBox 5">
            <a:extLst>
              <a:ext uri="{FF2B5EF4-FFF2-40B4-BE49-F238E27FC236}">
                <a16:creationId xmlns:a16="http://schemas.microsoft.com/office/drawing/2014/main" id="{AFFC737A-4962-8450-E697-7C02347AF46F}"/>
              </a:ext>
            </a:extLst>
          </p:cNvPr>
          <p:cNvSpPr txBox="1"/>
          <p:nvPr/>
        </p:nvSpPr>
        <p:spPr>
          <a:xfrm>
            <a:off x="494960" y="6167334"/>
            <a:ext cx="535898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hlinkClick r:id="rId3"/>
              </a:rPr>
              <a:t>Zero environmental impact (novonordisk.com)</a:t>
            </a:r>
            <a:endParaRPr lang="en-US"/>
          </a:p>
        </p:txBody>
      </p:sp>
      <p:sp>
        <p:nvSpPr>
          <p:cNvPr id="7" name="TextBox 6">
            <a:extLst>
              <a:ext uri="{FF2B5EF4-FFF2-40B4-BE49-F238E27FC236}">
                <a16:creationId xmlns:a16="http://schemas.microsoft.com/office/drawing/2014/main" id="{C8B53F49-7C68-DC7F-AFE8-10DD4A9638BF}"/>
              </a:ext>
            </a:extLst>
          </p:cNvPr>
          <p:cNvSpPr txBox="1"/>
          <p:nvPr/>
        </p:nvSpPr>
        <p:spPr>
          <a:xfrm>
            <a:off x="4522259" y="4654601"/>
            <a:ext cx="7172202"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a:solidFill>
                  <a:srgbClr val="002060"/>
                </a:solidFill>
                <a:cs typeface="Calibri"/>
              </a:rPr>
              <a:t>And a further goal of "</a:t>
            </a:r>
            <a:r>
              <a:rPr lang="en-US" sz="2500" b="1">
                <a:solidFill>
                  <a:srgbClr val="002060"/>
                </a:solidFill>
                <a:ea typeface="+mn-lt"/>
                <a:cs typeface="+mn-lt"/>
              </a:rPr>
              <a:t>net zero emissions across our entire value chain by 2045"</a:t>
            </a:r>
            <a:endParaRPr lang="en-US" sz="2500">
              <a:solidFill>
                <a:srgbClr val="002060"/>
              </a:solidFill>
              <a:cs typeface="Calibri"/>
            </a:endParaRPr>
          </a:p>
        </p:txBody>
      </p:sp>
    </p:spTree>
    <p:extLst>
      <p:ext uri="{BB962C8B-B14F-4D97-AF65-F5344CB8AC3E}">
        <p14:creationId xmlns:p14="http://schemas.microsoft.com/office/powerpoint/2010/main" val="3288996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D706E-6DF5-39E6-217E-3448FFF924F9}"/>
              </a:ext>
            </a:extLst>
          </p:cNvPr>
          <p:cNvSpPr>
            <a:spLocks noGrp="1"/>
          </p:cNvSpPr>
          <p:nvPr>
            <p:ph type="title"/>
          </p:nvPr>
        </p:nvSpPr>
        <p:spPr/>
        <p:txBody>
          <a:bodyPr>
            <a:normAutofit/>
          </a:bodyPr>
          <a:lstStyle/>
          <a:p>
            <a:r>
              <a:rPr lang="en-US" sz="4000" b="1">
                <a:solidFill>
                  <a:srgbClr val="001965"/>
                </a:solidFill>
                <a:latin typeface="Calibri"/>
                <a:cs typeface="Calibri"/>
              </a:rPr>
              <a:t>Plastic Strategy</a:t>
            </a:r>
          </a:p>
        </p:txBody>
      </p:sp>
      <p:sp>
        <p:nvSpPr>
          <p:cNvPr id="3" name="Content Placeholder 2">
            <a:extLst>
              <a:ext uri="{FF2B5EF4-FFF2-40B4-BE49-F238E27FC236}">
                <a16:creationId xmlns:a16="http://schemas.microsoft.com/office/drawing/2014/main" id="{54E48C23-7629-DC9C-61DB-F95FDAFA2DD5}"/>
              </a:ext>
            </a:extLst>
          </p:cNvPr>
          <p:cNvSpPr>
            <a:spLocks noGrp="1"/>
          </p:cNvSpPr>
          <p:nvPr>
            <p:ph idx="1"/>
          </p:nvPr>
        </p:nvSpPr>
        <p:spPr>
          <a:xfrm>
            <a:off x="786829" y="1388973"/>
            <a:ext cx="10515600" cy="2724597"/>
          </a:xfrm>
        </p:spPr>
        <p:txBody>
          <a:bodyPr vert="horz" lIns="91440" tIns="45720" rIns="91440" bIns="45720" rtlCol="0" anchor="t">
            <a:normAutofit/>
          </a:bodyPr>
          <a:lstStyle/>
          <a:p>
            <a:endParaRPr lang="en-US" sz="2000" b="1">
              <a:solidFill>
                <a:srgbClr val="001965"/>
              </a:solidFill>
              <a:cs typeface="Calibri" panose="020F0502020204030204"/>
            </a:endParaRPr>
          </a:p>
          <a:p>
            <a:pPr marL="0" indent="0">
              <a:buNone/>
            </a:pPr>
            <a:endParaRPr lang="en-US" sz="2000">
              <a:solidFill>
                <a:srgbClr val="001965"/>
              </a:solidFill>
              <a:ea typeface="+mn-lt"/>
              <a:cs typeface="+mn-lt"/>
            </a:endParaRPr>
          </a:p>
          <a:p>
            <a:endParaRPr lang="en-US" sz="2500">
              <a:cs typeface="Calibri"/>
            </a:endParaRPr>
          </a:p>
        </p:txBody>
      </p:sp>
      <p:pic>
        <p:nvPicPr>
          <p:cNvPr id="5" name="Picture 4" descr="Novo Nordisk – Wikipedia">
            <a:extLst>
              <a:ext uri="{FF2B5EF4-FFF2-40B4-BE49-F238E27FC236}">
                <a16:creationId xmlns:a16="http://schemas.microsoft.com/office/drawing/2014/main" id="{F1D58F8F-E771-96BE-5F45-53BF19A89201}"/>
              </a:ext>
            </a:extLst>
          </p:cNvPr>
          <p:cNvPicPr>
            <a:picLocks noChangeAspect="1"/>
          </p:cNvPicPr>
          <p:nvPr/>
        </p:nvPicPr>
        <p:blipFill>
          <a:blip r:embed="rId2"/>
          <a:stretch>
            <a:fillRect/>
          </a:stretch>
        </p:blipFill>
        <p:spPr>
          <a:xfrm>
            <a:off x="10645515" y="5734700"/>
            <a:ext cx="1089460" cy="807631"/>
          </a:xfrm>
          <a:prstGeom prst="rect">
            <a:avLst/>
          </a:prstGeom>
        </p:spPr>
      </p:pic>
      <p:sp>
        <p:nvSpPr>
          <p:cNvPr id="7" name="TextBox 6">
            <a:extLst>
              <a:ext uri="{FF2B5EF4-FFF2-40B4-BE49-F238E27FC236}">
                <a16:creationId xmlns:a16="http://schemas.microsoft.com/office/drawing/2014/main" id="{FD028778-B059-669B-AFE3-88F4F42E9BAF}"/>
              </a:ext>
            </a:extLst>
          </p:cNvPr>
          <p:cNvSpPr txBox="1"/>
          <p:nvPr/>
        </p:nvSpPr>
        <p:spPr>
          <a:xfrm>
            <a:off x="735591" y="6167334"/>
            <a:ext cx="535898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hlinkClick r:id="rId3"/>
              </a:rPr>
              <a:t>Our approach to sustainability (novonordisk.com)</a:t>
            </a:r>
          </a:p>
        </p:txBody>
      </p:sp>
      <p:sp>
        <p:nvSpPr>
          <p:cNvPr id="9" name="TextBox 8">
            <a:extLst>
              <a:ext uri="{FF2B5EF4-FFF2-40B4-BE49-F238E27FC236}">
                <a16:creationId xmlns:a16="http://schemas.microsoft.com/office/drawing/2014/main" id="{F8FD0F62-677B-6C52-EE2A-C6C770DD8D31}"/>
              </a:ext>
            </a:extLst>
          </p:cNvPr>
          <p:cNvSpPr txBox="1"/>
          <p:nvPr/>
        </p:nvSpPr>
        <p:spPr>
          <a:xfrm>
            <a:off x="837345" y="1976063"/>
            <a:ext cx="10816974"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002060"/>
                </a:solidFill>
                <a:cs typeface="Segoe UI"/>
              </a:rPr>
              <a:t>CHANGE TO SUSTAINABLE PLASTIC:</a:t>
            </a:r>
          </a:p>
          <a:p>
            <a:pPr marL="342900" indent="-342900">
              <a:buFont typeface="Arial"/>
              <a:buChar char="•"/>
            </a:pPr>
            <a:r>
              <a:rPr lang="en-US" sz="2000">
                <a:solidFill>
                  <a:srgbClr val="002060"/>
                </a:solidFill>
                <a:cs typeface="Segoe UI"/>
              </a:rPr>
              <a:t>Engage with suppliers to pursue shift to sustainable plastic</a:t>
            </a:r>
            <a:endParaRPr lang="en-US">
              <a:solidFill>
                <a:srgbClr val="002060"/>
              </a:solidFill>
              <a:cs typeface="Calibri"/>
            </a:endParaRPr>
          </a:p>
          <a:p>
            <a:pPr marL="342900" indent="-342900">
              <a:buFont typeface="Arial"/>
              <a:buChar char="•"/>
            </a:pPr>
            <a:r>
              <a:rPr lang="en-US" sz="2000">
                <a:solidFill>
                  <a:srgbClr val="002060"/>
                </a:solidFill>
                <a:cs typeface="Segoe UI"/>
              </a:rPr>
              <a:t>Drive innovation via partnerships to e.g. repurpose medical waste</a:t>
            </a:r>
          </a:p>
          <a:p>
            <a:pPr marL="342900" indent="-342900">
              <a:buFont typeface="Arial"/>
              <a:buChar char="•"/>
            </a:pPr>
            <a:endParaRPr lang="en-US" sz="2000" b="1">
              <a:solidFill>
                <a:srgbClr val="002060"/>
              </a:solidFill>
              <a:cs typeface="Segoe UI"/>
            </a:endParaRPr>
          </a:p>
          <a:p>
            <a:r>
              <a:rPr lang="en-US" sz="2000" b="1">
                <a:solidFill>
                  <a:srgbClr val="002060"/>
                </a:solidFill>
                <a:ea typeface="+mn-lt"/>
                <a:cs typeface="+mn-lt"/>
              </a:rPr>
              <a:t>REDUCE PLASTIC CONSUMPTION</a:t>
            </a:r>
            <a:r>
              <a:rPr lang="en-US" sz="2000">
                <a:solidFill>
                  <a:srgbClr val="002060"/>
                </a:solidFill>
                <a:ea typeface="+mn-lt"/>
                <a:cs typeface="+mn-lt"/>
              </a:rPr>
              <a:t> </a:t>
            </a:r>
            <a:endParaRPr lang="en-US" sz="2000">
              <a:solidFill>
                <a:srgbClr val="002060"/>
              </a:solidFill>
              <a:ea typeface="+mn-lt"/>
              <a:cs typeface="Segoe UI"/>
            </a:endParaRPr>
          </a:p>
          <a:p>
            <a:r>
              <a:rPr lang="en-US" sz="2000">
                <a:solidFill>
                  <a:srgbClr val="002060"/>
                </a:solidFill>
                <a:ea typeface="+mn-lt"/>
                <a:cs typeface="+mn-lt"/>
              </a:rPr>
              <a:t>• Drive portfolio decisions towards lower plastic consumption </a:t>
            </a:r>
            <a:endParaRPr lang="en-US" sz="2000">
              <a:solidFill>
                <a:srgbClr val="002060"/>
              </a:solidFill>
              <a:ea typeface="+mn-lt"/>
              <a:cs typeface="Segoe UI"/>
            </a:endParaRPr>
          </a:p>
          <a:p>
            <a:r>
              <a:rPr lang="en-US" sz="2000">
                <a:solidFill>
                  <a:srgbClr val="002060"/>
                </a:solidFill>
                <a:ea typeface="+mn-lt"/>
                <a:cs typeface="+mn-lt"/>
              </a:rPr>
              <a:t>• Drive switch towards durable devices in relevant markets </a:t>
            </a:r>
          </a:p>
          <a:p>
            <a:endParaRPr lang="en-US" sz="2000">
              <a:solidFill>
                <a:srgbClr val="002060"/>
              </a:solidFill>
              <a:cs typeface="Calibri"/>
            </a:endParaRPr>
          </a:p>
          <a:p>
            <a:r>
              <a:rPr lang="en-US" sz="2000" b="1">
                <a:solidFill>
                  <a:srgbClr val="002060"/>
                </a:solidFill>
                <a:ea typeface="+mn-lt"/>
                <a:cs typeface="+mn-lt"/>
              </a:rPr>
              <a:t>AVOID PLASTIC WASTE IN LANDFILLS</a:t>
            </a:r>
            <a:endParaRPr lang="en-US">
              <a:solidFill>
                <a:srgbClr val="000000"/>
              </a:solidFill>
              <a:ea typeface="+mn-lt"/>
              <a:cs typeface="+mn-lt"/>
            </a:endParaRPr>
          </a:p>
          <a:p>
            <a:r>
              <a:rPr lang="en-US" sz="2000">
                <a:solidFill>
                  <a:srgbClr val="002060"/>
                </a:solidFill>
                <a:ea typeface="+mn-lt"/>
                <a:cs typeface="+mn-lt"/>
              </a:rPr>
              <a:t>• Take-back1 pilot in Denmark with partners leading to &gt;20% device return </a:t>
            </a:r>
            <a:endParaRPr lang="en-US">
              <a:solidFill>
                <a:srgbClr val="000000"/>
              </a:solidFill>
              <a:ea typeface="+mn-lt"/>
              <a:cs typeface="+mn-lt"/>
            </a:endParaRPr>
          </a:p>
          <a:p>
            <a:r>
              <a:rPr lang="en-US" sz="2000">
                <a:solidFill>
                  <a:srgbClr val="002060"/>
                </a:solidFill>
                <a:ea typeface="+mn-lt"/>
                <a:cs typeface="+mn-lt"/>
              </a:rPr>
              <a:t>• Take-back expansion to UK, Brazil and France with ambition to establish industry solution for scaling</a:t>
            </a:r>
            <a:endParaRPr lang="en-US">
              <a:cs typeface="Calibri"/>
            </a:endParaRPr>
          </a:p>
        </p:txBody>
      </p:sp>
    </p:spTree>
    <p:extLst>
      <p:ext uri="{BB962C8B-B14F-4D97-AF65-F5344CB8AC3E}">
        <p14:creationId xmlns:p14="http://schemas.microsoft.com/office/powerpoint/2010/main" val="3706125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9DA69-6110-2A57-CC1F-1FA65CB9CEDA}"/>
              </a:ext>
            </a:extLst>
          </p:cNvPr>
          <p:cNvSpPr>
            <a:spLocks noGrp="1"/>
          </p:cNvSpPr>
          <p:nvPr>
            <p:ph type="title"/>
          </p:nvPr>
        </p:nvSpPr>
        <p:spPr/>
        <p:txBody>
          <a:bodyPr/>
          <a:lstStyle/>
          <a:p>
            <a:r>
              <a:rPr lang="en-US" sz="4000" b="1">
                <a:solidFill>
                  <a:srgbClr val="002060"/>
                </a:solidFill>
                <a:latin typeface="Calibri"/>
                <a:cs typeface="Calibri Light"/>
              </a:rPr>
              <a:t>Promoting Social Sustainability</a:t>
            </a:r>
          </a:p>
          <a:p>
            <a:endParaRPr lang="en-US" sz="1200">
              <a:solidFill>
                <a:srgbClr val="002060"/>
              </a:solidFill>
              <a:latin typeface="Calibri"/>
              <a:cs typeface="Calibri Light"/>
            </a:endParaRPr>
          </a:p>
          <a:p>
            <a:endParaRPr lang="en-US">
              <a:solidFill>
                <a:srgbClr val="002060"/>
              </a:solidFill>
              <a:latin typeface="Calibri"/>
              <a:cs typeface="Calibri Light"/>
            </a:endParaRPr>
          </a:p>
        </p:txBody>
      </p:sp>
      <p:pic>
        <p:nvPicPr>
          <p:cNvPr id="7" name="Content Placeholder 6" descr="A person sitting on a bench&#10;&#10;Description automatically generated">
            <a:extLst>
              <a:ext uri="{FF2B5EF4-FFF2-40B4-BE49-F238E27FC236}">
                <a16:creationId xmlns:a16="http://schemas.microsoft.com/office/drawing/2014/main" id="{CB3995AC-7DD3-651C-EB95-8734FDDFB03F}"/>
              </a:ext>
            </a:extLst>
          </p:cNvPr>
          <p:cNvPicPr>
            <a:picLocks noGrp="1" noChangeAspect="1"/>
          </p:cNvPicPr>
          <p:nvPr>
            <p:ph idx="1"/>
          </p:nvPr>
        </p:nvPicPr>
        <p:blipFill>
          <a:blip r:embed="rId2"/>
          <a:stretch>
            <a:fillRect/>
          </a:stretch>
        </p:blipFill>
        <p:spPr>
          <a:xfrm>
            <a:off x="1562584" y="3704186"/>
            <a:ext cx="8382416" cy="2340090"/>
          </a:xfrm>
        </p:spPr>
      </p:pic>
      <p:pic>
        <p:nvPicPr>
          <p:cNvPr id="5" name="Picture 4" descr="Novo Nordisk – Wikipedia">
            <a:extLst>
              <a:ext uri="{FF2B5EF4-FFF2-40B4-BE49-F238E27FC236}">
                <a16:creationId xmlns:a16="http://schemas.microsoft.com/office/drawing/2014/main" id="{54F56C6D-5E68-495A-A6DB-8C754E5223E5}"/>
              </a:ext>
            </a:extLst>
          </p:cNvPr>
          <p:cNvPicPr>
            <a:picLocks noChangeAspect="1"/>
          </p:cNvPicPr>
          <p:nvPr/>
        </p:nvPicPr>
        <p:blipFill>
          <a:blip r:embed="rId3"/>
          <a:stretch>
            <a:fillRect/>
          </a:stretch>
        </p:blipFill>
        <p:spPr>
          <a:xfrm>
            <a:off x="10645515" y="5734700"/>
            <a:ext cx="1089460" cy="807631"/>
          </a:xfrm>
          <a:prstGeom prst="rect">
            <a:avLst/>
          </a:prstGeom>
        </p:spPr>
      </p:pic>
      <p:sp>
        <p:nvSpPr>
          <p:cNvPr id="6" name="TextBox 5">
            <a:extLst>
              <a:ext uri="{FF2B5EF4-FFF2-40B4-BE49-F238E27FC236}">
                <a16:creationId xmlns:a16="http://schemas.microsoft.com/office/drawing/2014/main" id="{C32BB4F6-907C-46BA-F1C4-F646F435976C}"/>
              </a:ext>
            </a:extLst>
          </p:cNvPr>
          <p:cNvSpPr txBox="1"/>
          <p:nvPr/>
        </p:nvSpPr>
        <p:spPr>
          <a:xfrm>
            <a:off x="561802" y="6140597"/>
            <a:ext cx="1009471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hlinkClick r:id="rId4"/>
              </a:rPr>
              <a:t>https://www.novonordisk.com/content/dam/nncorp/global/en/investors/pdfs/capital-markets-day-2022/P14-full-presentation.pdf</a:t>
            </a:r>
            <a:endParaRPr lang="en-US">
              <a:ea typeface="+mn-lt"/>
              <a:cs typeface="+mn-lt"/>
            </a:endParaRPr>
          </a:p>
          <a:p>
            <a:endParaRPr lang="en-US">
              <a:cs typeface="Calibri" panose="020F0502020204030204"/>
            </a:endParaRPr>
          </a:p>
        </p:txBody>
      </p:sp>
      <p:sp>
        <p:nvSpPr>
          <p:cNvPr id="9" name="TextBox 8">
            <a:extLst>
              <a:ext uri="{FF2B5EF4-FFF2-40B4-BE49-F238E27FC236}">
                <a16:creationId xmlns:a16="http://schemas.microsoft.com/office/drawing/2014/main" id="{70D0815B-1997-9B33-DFB6-5D7FB16761CC}"/>
              </a:ext>
            </a:extLst>
          </p:cNvPr>
          <p:cNvSpPr txBox="1"/>
          <p:nvPr/>
        </p:nvSpPr>
        <p:spPr>
          <a:xfrm>
            <a:off x="836380" y="949142"/>
            <a:ext cx="4917056"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chemeClr val="accent1">
                    <a:lumMod val="50000"/>
                  </a:schemeClr>
                </a:solidFill>
                <a:cs typeface="Calibri" panose="020F0502020204030204"/>
              </a:rPr>
              <a:t>"Defeating Diabetes is the cornerstone of Novo Nordisk's Social sustainability"</a:t>
            </a:r>
          </a:p>
          <a:p>
            <a:endParaRPr lang="en-US" sz="2000" b="1">
              <a:solidFill>
                <a:schemeClr val="accent1">
                  <a:lumMod val="50000"/>
                </a:schemeClr>
              </a:solidFill>
              <a:cs typeface="Calibri" panose="020F0502020204030204"/>
            </a:endParaRPr>
          </a:p>
          <a:p>
            <a:endParaRPr lang="en-US" sz="2000" b="1">
              <a:solidFill>
                <a:schemeClr val="accent1">
                  <a:lumMod val="50000"/>
                </a:schemeClr>
              </a:solidFill>
              <a:cs typeface="Calibri" panose="020F0502020204030204"/>
            </a:endParaRPr>
          </a:p>
          <a:p>
            <a:pPr marL="285750" indent="-285750">
              <a:buFont typeface="Arial"/>
              <a:buChar char="•"/>
            </a:pPr>
            <a:endParaRPr lang="en-US">
              <a:cs typeface="Calibri" panose="020F0502020204030204"/>
            </a:endParaRPr>
          </a:p>
        </p:txBody>
      </p:sp>
      <p:sp>
        <p:nvSpPr>
          <p:cNvPr id="10" name="TextBox 9">
            <a:extLst>
              <a:ext uri="{FF2B5EF4-FFF2-40B4-BE49-F238E27FC236}">
                <a16:creationId xmlns:a16="http://schemas.microsoft.com/office/drawing/2014/main" id="{298849A1-755F-5750-3B55-9C45B647DD36}"/>
              </a:ext>
            </a:extLst>
          </p:cNvPr>
          <p:cNvSpPr txBox="1"/>
          <p:nvPr/>
        </p:nvSpPr>
        <p:spPr>
          <a:xfrm>
            <a:off x="837570" y="1750710"/>
            <a:ext cx="8199370"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a:solidFill>
                  <a:schemeClr val="accent1">
                    <a:lumMod val="50000"/>
                  </a:schemeClr>
                </a:solidFill>
                <a:ea typeface="+mn-lt"/>
                <a:cs typeface="+mn-lt"/>
              </a:rPr>
              <a:t>Access to Insulin Commitment </a:t>
            </a:r>
            <a:endParaRPr lang="en-US">
              <a:solidFill>
                <a:schemeClr val="accent1">
                  <a:lumMod val="50000"/>
                </a:schemeClr>
              </a:solidFill>
              <a:cs typeface="Calibri" panose="020F0502020204030204"/>
            </a:endParaRPr>
          </a:p>
          <a:p>
            <a:pPr>
              <a:lnSpc>
                <a:spcPct val="150000"/>
              </a:lnSpc>
            </a:pPr>
            <a:r>
              <a:rPr lang="en-US">
                <a:solidFill>
                  <a:schemeClr val="accent1">
                    <a:lumMod val="50000"/>
                  </a:schemeClr>
                </a:solidFill>
                <a:ea typeface="+mn-lt"/>
                <a:cs typeface="+mn-lt"/>
              </a:rPr>
              <a:t>Changing Diabetes® in Children</a:t>
            </a:r>
            <a:endParaRPr lang="en-US">
              <a:solidFill>
                <a:schemeClr val="accent1">
                  <a:lumMod val="50000"/>
                </a:schemeClr>
              </a:solidFill>
              <a:cs typeface="Calibri" panose="020F0502020204030204"/>
            </a:endParaRPr>
          </a:p>
          <a:p>
            <a:pPr>
              <a:lnSpc>
                <a:spcPct val="150000"/>
              </a:lnSpc>
            </a:pPr>
            <a:r>
              <a:rPr lang="en-US">
                <a:solidFill>
                  <a:schemeClr val="accent1">
                    <a:lumMod val="50000"/>
                  </a:schemeClr>
                </a:solidFill>
                <a:ea typeface="+mn-lt"/>
                <a:cs typeface="+mn-lt"/>
              </a:rPr>
              <a:t>Vulnerability assessments</a:t>
            </a:r>
            <a:endParaRPr lang="en-US">
              <a:solidFill>
                <a:schemeClr val="accent1">
                  <a:lumMod val="50000"/>
                </a:schemeClr>
              </a:solidFill>
              <a:cs typeface="Calibri" panose="020F0502020204030204"/>
            </a:endParaRPr>
          </a:p>
          <a:p>
            <a:pPr>
              <a:lnSpc>
                <a:spcPct val="150000"/>
              </a:lnSpc>
            </a:pPr>
            <a:r>
              <a:rPr lang="en-US">
                <a:solidFill>
                  <a:schemeClr val="accent1">
                    <a:lumMod val="50000"/>
                  </a:schemeClr>
                </a:solidFill>
                <a:ea typeface="+mn-lt"/>
                <a:cs typeface="+mn-lt"/>
              </a:rPr>
              <a:t>US affordability offerings</a:t>
            </a:r>
            <a:endParaRPr lang="en-US">
              <a:solidFill>
                <a:schemeClr val="accent1">
                  <a:lumMod val="50000"/>
                </a:schemeClr>
              </a:solidFill>
              <a:cs typeface="Calibri" panose="020F0502020204030204"/>
            </a:endParaRPr>
          </a:p>
          <a:p>
            <a:pPr marL="285750" indent="-285750">
              <a:buFont typeface="Arial"/>
              <a:buChar char="•"/>
            </a:pPr>
            <a:endParaRPr lang="en-US">
              <a:cs typeface="Calibri" panose="020F0502020204030204"/>
            </a:endParaRPr>
          </a:p>
        </p:txBody>
      </p:sp>
      <p:sp>
        <p:nvSpPr>
          <p:cNvPr id="13" name="TextBox 12">
            <a:extLst>
              <a:ext uri="{FF2B5EF4-FFF2-40B4-BE49-F238E27FC236}">
                <a16:creationId xmlns:a16="http://schemas.microsoft.com/office/drawing/2014/main" id="{92E9AA8C-5A1A-D3D4-5475-3E4496A32AD8}"/>
              </a:ext>
            </a:extLst>
          </p:cNvPr>
          <p:cNvSpPr txBox="1"/>
          <p:nvPr/>
        </p:nvSpPr>
        <p:spPr>
          <a:xfrm>
            <a:off x="5100991" y="1750709"/>
            <a:ext cx="6524231" cy="18498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a:solidFill>
                  <a:schemeClr val="accent1">
                    <a:lumMod val="50000"/>
                  </a:schemeClr>
                </a:solidFill>
                <a:ea typeface="+mn-lt"/>
                <a:cs typeface="+mn-lt"/>
              </a:rPr>
              <a:t>3 USD ceiling price for human insulin vial offered to 76 low- and middle-income countries, reaching +1.7m patients in 2021</a:t>
            </a:r>
          </a:p>
          <a:p>
            <a:pPr marL="285750" indent="-285750">
              <a:lnSpc>
                <a:spcPct val="150000"/>
              </a:lnSpc>
              <a:buFont typeface="Arial" panose="020B0604020202020204" pitchFamily="34" charset="0"/>
              <a:buChar char="•"/>
            </a:pPr>
            <a:r>
              <a:rPr lang="en-US">
                <a:solidFill>
                  <a:schemeClr val="accent1">
                    <a:lumMod val="50000"/>
                  </a:schemeClr>
                </a:solidFill>
                <a:ea typeface="+mn-lt"/>
                <a:cs typeface="+mn-lt"/>
              </a:rPr>
              <a:t>Ensure availability of affordable insulin for vulnerable patients</a:t>
            </a:r>
            <a:endParaRPr lang="en-US">
              <a:solidFill>
                <a:schemeClr val="accent1">
                  <a:lumMod val="50000"/>
                </a:schemeClr>
              </a:solidFill>
              <a:cs typeface="Calibri"/>
            </a:endParaRPr>
          </a:p>
          <a:p>
            <a:pPr marL="285750" indent="-285750">
              <a:lnSpc>
                <a:spcPct val="150000"/>
              </a:lnSpc>
              <a:buFont typeface="Arial" panose="020B0604020202020204" pitchFamily="34" charset="0"/>
              <a:buChar char="•"/>
            </a:pPr>
            <a:r>
              <a:rPr lang="en-US">
                <a:solidFill>
                  <a:schemeClr val="accent1">
                    <a:lumMod val="50000"/>
                  </a:schemeClr>
                </a:solidFill>
                <a:ea typeface="+mn-lt"/>
                <a:cs typeface="+mn-lt"/>
              </a:rPr>
              <a:t>Providing care for children living with type 1 diabetes</a:t>
            </a:r>
          </a:p>
          <a:p>
            <a:pPr marL="285750" indent="-285750">
              <a:lnSpc>
                <a:spcPct val="150000"/>
              </a:lnSpc>
              <a:buFont typeface="Arial" panose="020B0604020202020204" pitchFamily="34" charset="0"/>
              <a:buChar char="•"/>
            </a:pPr>
            <a:r>
              <a:rPr lang="en-US">
                <a:solidFill>
                  <a:schemeClr val="accent1">
                    <a:lumMod val="50000"/>
                  </a:schemeClr>
                </a:solidFill>
                <a:ea typeface="+mn-lt"/>
                <a:cs typeface="+mn-lt"/>
              </a:rPr>
              <a:t>In 2021, ~1m vulnerable patients reached with insulin</a:t>
            </a:r>
            <a:endParaRPr lang="en-US">
              <a:solidFill>
                <a:schemeClr val="accent1">
                  <a:lumMod val="50000"/>
                </a:schemeClr>
              </a:solidFill>
              <a:cs typeface="Calibri" panose="020F0502020204030204"/>
            </a:endParaRPr>
          </a:p>
        </p:txBody>
      </p:sp>
    </p:spTree>
    <p:extLst>
      <p:ext uri="{BB962C8B-B14F-4D97-AF65-F5344CB8AC3E}">
        <p14:creationId xmlns:p14="http://schemas.microsoft.com/office/powerpoint/2010/main" val="2597346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962D5-966E-0A7A-CB4D-9B29B0E03EBE}"/>
              </a:ext>
            </a:extLst>
          </p:cNvPr>
          <p:cNvSpPr>
            <a:spLocks noGrp="1"/>
          </p:cNvSpPr>
          <p:nvPr>
            <p:ph type="title"/>
          </p:nvPr>
        </p:nvSpPr>
        <p:spPr>
          <a:xfrm>
            <a:off x="746209" y="231441"/>
            <a:ext cx="10515600" cy="1325563"/>
          </a:xfrm>
        </p:spPr>
        <p:txBody>
          <a:bodyPr>
            <a:normAutofit/>
          </a:bodyPr>
          <a:lstStyle/>
          <a:p>
            <a:r>
              <a:rPr lang="en-US" sz="4000" b="1">
                <a:solidFill>
                  <a:srgbClr val="002060"/>
                </a:solidFill>
                <a:latin typeface="Calibri"/>
                <a:cs typeface="Calibri"/>
              </a:rPr>
              <a:t>Promoting Social Sustainability</a:t>
            </a:r>
            <a:endParaRPr lang="en-US" sz="4000"/>
          </a:p>
        </p:txBody>
      </p:sp>
      <p:sp>
        <p:nvSpPr>
          <p:cNvPr id="3" name="Text Placeholder 2">
            <a:extLst>
              <a:ext uri="{FF2B5EF4-FFF2-40B4-BE49-F238E27FC236}">
                <a16:creationId xmlns:a16="http://schemas.microsoft.com/office/drawing/2014/main" id="{7334DACA-FEF8-A31F-8981-8E5B345BC4C9}"/>
              </a:ext>
            </a:extLst>
          </p:cNvPr>
          <p:cNvSpPr>
            <a:spLocks noGrp="1"/>
          </p:cNvSpPr>
          <p:nvPr>
            <p:ph type="body" idx="1"/>
          </p:nvPr>
        </p:nvSpPr>
        <p:spPr>
          <a:xfrm>
            <a:off x="772946" y="1026111"/>
            <a:ext cx="5157787" cy="823912"/>
          </a:xfrm>
        </p:spPr>
        <p:txBody>
          <a:bodyPr/>
          <a:lstStyle/>
          <a:p>
            <a:r>
              <a:rPr lang="en-US">
                <a:solidFill>
                  <a:srgbClr val="002060"/>
                </a:solidFill>
                <a:cs typeface="Calibri"/>
              </a:rPr>
              <a:t>Social Media visibility</a:t>
            </a:r>
          </a:p>
        </p:txBody>
      </p:sp>
      <p:sp>
        <p:nvSpPr>
          <p:cNvPr id="4" name="Content Placeholder 3">
            <a:extLst>
              <a:ext uri="{FF2B5EF4-FFF2-40B4-BE49-F238E27FC236}">
                <a16:creationId xmlns:a16="http://schemas.microsoft.com/office/drawing/2014/main" id="{6F5EB637-D11E-0C4D-F3FC-8686C72BAFDE}"/>
              </a:ext>
            </a:extLst>
          </p:cNvPr>
          <p:cNvSpPr>
            <a:spLocks noGrp="1"/>
          </p:cNvSpPr>
          <p:nvPr>
            <p:ph sz="half" idx="2"/>
          </p:nvPr>
        </p:nvSpPr>
        <p:spPr>
          <a:xfrm>
            <a:off x="625893" y="1930233"/>
            <a:ext cx="5465260" cy="930694"/>
          </a:xfrm>
        </p:spPr>
        <p:txBody>
          <a:bodyPr vert="horz" lIns="91440" tIns="45720" rIns="91440" bIns="45720" rtlCol="0" anchor="t">
            <a:normAutofit/>
          </a:bodyPr>
          <a:lstStyle/>
          <a:p>
            <a:r>
              <a:rPr lang="en-US" sz="1500" i="1">
                <a:solidFill>
                  <a:srgbClr val="002060"/>
                </a:solidFill>
                <a:ea typeface="+mn-lt"/>
                <a:cs typeface="+mn-lt"/>
              </a:rPr>
              <a:t>Social sustainability is a process for creating sustainable successful places that promote wellbeing, by understanding what people need from the places they live and work.</a:t>
            </a:r>
          </a:p>
          <a:p>
            <a:endParaRPr lang="en-US" sz="1500" i="1">
              <a:solidFill>
                <a:srgbClr val="002060"/>
              </a:solidFill>
              <a:cs typeface="Calibri"/>
            </a:endParaRPr>
          </a:p>
          <a:p>
            <a:endParaRPr lang="en-US" sz="1500" i="1">
              <a:solidFill>
                <a:srgbClr val="002060"/>
              </a:solidFill>
              <a:cs typeface="Calibri"/>
            </a:endParaRPr>
          </a:p>
        </p:txBody>
      </p:sp>
      <p:pic>
        <p:nvPicPr>
          <p:cNvPr id="7" name="Content Placeholder 6" descr="A person hitting a sign with a mallet&#10;&#10;Description automatically generated">
            <a:extLst>
              <a:ext uri="{FF2B5EF4-FFF2-40B4-BE49-F238E27FC236}">
                <a16:creationId xmlns:a16="http://schemas.microsoft.com/office/drawing/2014/main" id="{498E4A46-5548-C0D2-FA59-004BFD1BAFE8}"/>
              </a:ext>
            </a:extLst>
          </p:cNvPr>
          <p:cNvPicPr>
            <a:picLocks noGrp="1" noChangeAspect="1"/>
          </p:cNvPicPr>
          <p:nvPr>
            <p:ph sz="quarter" idx="4"/>
          </p:nvPr>
        </p:nvPicPr>
        <p:blipFill>
          <a:blip r:embed="rId2"/>
          <a:stretch>
            <a:fillRect/>
          </a:stretch>
        </p:blipFill>
        <p:spPr>
          <a:xfrm>
            <a:off x="340664" y="3093286"/>
            <a:ext cx="3477839" cy="3243431"/>
          </a:xfrm>
        </p:spPr>
      </p:pic>
      <p:pic>
        <p:nvPicPr>
          <p:cNvPr id="8" name="Picture 7" descr="Novo Nordisk – Wikipedia">
            <a:extLst>
              <a:ext uri="{FF2B5EF4-FFF2-40B4-BE49-F238E27FC236}">
                <a16:creationId xmlns:a16="http://schemas.microsoft.com/office/drawing/2014/main" id="{CD7CC33C-5048-3778-C862-79C031F13766}"/>
              </a:ext>
            </a:extLst>
          </p:cNvPr>
          <p:cNvPicPr>
            <a:picLocks noChangeAspect="1"/>
          </p:cNvPicPr>
          <p:nvPr/>
        </p:nvPicPr>
        <p:blipFill>
          <a:blip r:embed="rId3"/>
          <a:stretch>
            <a:fillRect/>
          </a:stretch>
        </p:blipFill>
        <p:spPr>
          <a:xfrm>
            <a:off x="10645515" y="5734700"/>
            <a:ext cx="1089460" cy="807631"/>
          </a:xfrm>
          <a:prstGeom prst="rect">
            <a:avLst/>
          </a:prstGeom>
        </p:spPr>
      </p:pic>
      <p:sp>
        <p:nvSpPr>
          <p:cNvPr id="9" name="TextBox 8">
            <a:extLst>
              <a:ext uri="{FF2B5EF4-FFF2-40B4-BE49-F238E27FC236}">
                <a16:creationId xmlns:a16="http://schemas.microsoft.com/office/drawing/2014/main" id="{7D18B63F-4D9D-CE01-8BBD-C648D24B3B9A}"/>
              </a:ext>
            </a:extLst>
          </p:cNvPr>
          <p:cNvSpPr txBox="1"/>
          <p:nvPr/>
        </p:nvSpPr>
        <p:spPr>
          <a:xfrm>
            <a:off x="7395302" y="1844454"/>
            <a:ext cx="4252725" cy="39395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solidFill>
                  <a:srgbClr val="002060"/>
                </a:solidFill>
                <a:cs typeface="Calibri"/>
              </a:rPr>
              <a:t>Novo Nordisk highlights social sustainability in their social media platforms. They have posts for example on  how to support your close ones with diabetes.  It can help to enhance the importance of their business, but to also improve credibility of the business among the public. </a:t>
            </a:r>
            <a:endParaRPr lang="en-US">
              <a:cs typeface="Calibri" panose="020F0502020204030204"/>
            </a:endParaRPr>
          </a:p>
        </p:txBody>
      </p:sp>
      <p:pic>
        <p:nvPicPr>
          <p:cNvPr id="10" name="Picture 9" descr="A screenshot of a social media post&#10;&#10;Description automatically generated">
            <a:extLst>
              <a:ext uri="{FF2B5EF4-FFF2-40B4-BE49-F238E27FC236}">
                <a16:creationId xmlns:a16="http://schemas.microsoft.com/office/drawing/2014/main" id="{13E69611-14DC-3F5A-E91E-B2F1992425DD}"/>
              </a:ext>
            </a:extLst>
          </p:cNvPr>
          <p:cNvPicPr>
            <a:picLocks noChangeAspect="1"/>
          </p:cNvPicPr>
          <p:nvPr/>
        </p:nvPicPr>
        <p:blipFill>
          <a:blip r:embed="rId4"/>
          <a:stretch>
            <a:fillRect/>
          </a:stretch>
        </p:blipFill>
        <p:spPr>
          <a:xfrm>
            <a:off x="3933156" y="3147094"/>
            <a:ext cx="3256214" cy="3130550"/>
          </a:xfrm>
          <a:prstGeom prst="rect">
            <a:avLst/>
          </a:prstGeom>
        </p:spPr>
      </p:pic>
    </p:spTree>
    <p:extLst>
      <p:ext uri="{BB962C8B-B14F-4D97-AF65-F5344CB8AC3E}">
        <p14:creationId xmlns:p14="http://schemas.microsoft.com/office/powerpoint/2010/main" val="1133308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D54F-FE5A-15D5-5EA2-EAE31381172E}"/>
              </a:ext>
            </a:extLst>
          </p:cNvPr>
          <p:cNvSpPr>
            <a:spLocks noGrp="1"/>
          </p:cNvSpPr>
          <p:nvPr>
            <p:ph type="title"/>
          </p:nvPr>
        </p:nvSpPr>
        <p:spPr/>
        <p:txBody>
          <a:bodyPr/>
          <a:lstStyle/>
          <a:p>
            <a:r>
              <a:rPr lang="en-US">
                <a:solidFill>
                  <a:srgbClr val="002060"/>
                </a:solidFill>
                <a:latin typeface="Calibri"/>
                <a:cs typeface="Calibri Light"/>
              </a:rPr>
              <a:t>Strategic Partnerships</a:t>
            </a:r>
          </a:p>
        </p:txBody>
      </p:sp>
      <p:sp>
        <p:nvSpPr>
          <p:cNvPr id="3" name="Text Placeholder 2">
            <a:extLst>
              <a:ext uri="{FF2B5EF4-FFF2-40B4-BE49-F238E27FC236}">
                <a16:creationId xmlns:a16="http://schemas.microsoft.com/office/drawing/2014/main" id="{98BA6E98-335F-70B7-9887-777DACAD0259}"/>
              </a:ext>
            </a:extLst>
          </p:cNvPr>
          <p:cNvSpPr>
            <a:spLocks noGrp="1"/>
          </p:cNvSpPr>
          <p:nvPr>
            <p:ph type="body" idx="1"/>
          </p:nvPr>
        </p:nvSpPr>
        <p:spPr>
          <a:xfrm>
            <a:off x="839788" y="1514213"/>
            <a:ext cx="5171155" cy="851736"/>
          </a:xfrm>
        </p:spPr>
        <p:txBody>
          <a:bodyPr>
            <a:normAutofit/>
          </a:bodyPr>
          <a:lstStyle/>
          <a:p>
            <a:pPr algn="ctr"/>
            <a:r>
              <a:rPr lang="en-US">
                <a:solidFill>
                  <a:srgbClr val="002060"/>
                </a:solidFill>
                <a:cs typeface="Calibri"/>
              </a:rPr>
              <a:t>United Nations </a:t>
            </a:r>
            <a:endParaRPr lang="en-US"/>
          </a:p>
          <a:p>
            <a:pPr algn="ctr"/>
            <a:r>
              <a:rPr lang="en-US" sz="1500" b="0">
                <a:solidFill>
                  <a:srgbClr val="002060"/>
                </a:solidFill>
                <a:cs typeface="Calibri"/>
              </a:rPr>
              <a:t>Sustainable Development Goals</a:t>
            </a:r>
            <a:endParaRPr lang="en-US" sz="1500" b="0"/>
          </a:p>
        </p:txBody>
      </p:sp>
      <p:pic>
        <p:nvPicPr>
          <p:cNvPr id="7" name="Content Placeholder 6" descr="Staying on-track to realize the Sustainable Development Goals | UN DESA | United  Nations Department of Economic and Social Affairs">
            <a:extLst>
              <a:ext uri="{FF2B5EF4-FFF2-40B4-BE49-F238E27FC236}">
                <a16:creationId xmlns:a16="http://schemas.microsoft.com/office/drawing/2014/main" id="{091DBDC0-18F6-9531-7493-8C59C1A03ACC}"/>
              </a:ext>
            </a:extLst>
          </p:cNvPr>
          <p:cNvPicPr>
            <a:picLocks noGrp="1" noChangeAspect="1"/>
          </p:cNvPicPr>
          <p:nvPr>
            <p:ph sz="half" idx="2"/>
          </p:nvPr>
        </p:nvPicPr>
        <p:blipFill>
          <a:blip r:embed="rId2"/>
          <a:stretch>
            <a:fillRect/>
          </a:stretch>
        </p:blipFill>
        <p:spPr>
          <a:xfrm>
            <a:off x="608638" y="2910875"/>
            <a:ext cx="5008714" cy="2819825"/>
          </a:xfrm>
        </p:spPr>
      </p:pic>
      <p:sp>
        <p:nvSpPr>
          <p:cNvPr id="5" name="Text Placeholder 4">
            <a:extLst>
              <a:ext uri="{FF2B5EF4-FFF2-40B4-BE49-F238E27FC236}">
                <a16:creationId xmlns:a16="http://schemas.microsoft.com/office/drawing/2014/main" id="{269357D4-349E-C84B-368B-DB6B61FE8A8C}"/>
              </a:ext>
            </a:extLst>
          </p:cNvPr>
          <p:cNvSpPr>
            <a:spLocks noGrp="1"/>
          </p:cNvSpPr>
          <p:nvPr>
            <p:ph type="body" sz="quarter" idx="3"/>
          </p:nvPr>
        </p:nvSpPr>
        <p:spPr>
          <a:xfrm>
            <a:off x="6172200" y="1512814"/>
            <a:ext cx="5183188" cy="1231493"/>
          </a:xfrm>
        </p:spPr>
        <p:txBody>
          <a:bodyPr>
            <a:normAutofit/>
          </a:bodyPr>
          <a:lstStyle/>
          <a:p>
            <a:pPr algn="ctr"/>
            <a:r>
              <a:rPr lang="en-US">
                <a:solidFill>
                  <a:srgbClr val="002060"/>
                </a:solidFill>
                <a:cs typeface="Calibri"/>
              </a:rPr>
              <a:t>CDP</a:t>
            </a:r>
          </a:p>
          <a:p>
            <a:pPr algn="ctr"/>
            <a:r>
              <a:rPr lang="en-US" sz="1500" b="0">
                <a:solidFill>
                  <a:srgbClr val="002060"/>
                </a:solidFill>
                <a:ea typeface="+mn-lt"/>
                <a:cs typeface="+mn-lt"/>
              </a:rPr>
              <a:t>CDP is a not-for-profit charity that runs the global disclosure system for </a:t>
            </a:r>
            <a:r>
              <a:rPr lang="en-US" sz="1500" b="0">
                <a:solidFill>
                  <a:srgbClr val="002060"/>
                </a:solidFill>
                <a:ea typeface="+mn-lt"/>
                <a:cs typeface="+mn-lt"/>
                <a:hlinkClick r:id="rId3">
                  <a:extLst>
                    <a:ext uri="{A12FA001-AC4F-418D-AE19-62706E023703}">
                      <ahyp:hlinkClr xmlns:ahyp="http://schemas.microsoft.com/office/drawing/2018/hyperlinkcolor" val="tx"/>
                    </a:ext>
                  </a:extLst>
                </a:hlinkClick>
              </a:rPr>
              <a:t>investors</a:t>
            </a:r>
            <a:r>
              <a:rPr lang="en-US" sz="1500" b="0">
                <a:solidFill>
                  <a:srgbClr val="002060"/>
                </a:solidFill>
                <a:ea typeface="+mn-lt"/>
                <a:cs typeface="+mn-lt"/>
              </a:rPr>
              <a:t>, </a:t>
            </a:r>
            <a:r>
              <a:rPr lang="en-US" sz="1500" b="0">
                <a:solidFill>
                  <a:srgbClr val="002060"/>
                </a:solidFill>
                <a:ea typeface="+mn-lt"/>
                <a:cs typeface="+mn-lt"/>
                <a:hlinkClick r:id="rId4">
                  <a:extLst>
                    <a:ext uri="{A12FA001-AC4F-418D-AE19-62706E023703}">
                      <ahyp:hlinkClr xmlns:ahyp="http://schemas.microsoft.com/office/drawing/2018/hyperlinkcolor" val="tx"/>
                    </a:ext>
                  </a:extLst>
                </a:hlinkClick>
              </a:rPr>
              <a:t>companies</a:t>
            </a:r>
            <a:r>
              <a:rPr lang="en-US" sz="1500" b="0">
                <a:solidFill>
                  <a:srgbClr val="002060"/>
                </a:solidFill>
                <a:ea typeface="+mn-lt"/>
                <a:cs typeface="+mn-lt"/>
              </a:rPr>
              <a:t>, </a:t>
            </a:r>
            <a:r>
              <a:rPr lang="en-US" sz="1500" b="0">
                <a:solidFill>
                  <a:srgbClr val="002060"/>
                </a:solidFill>
                <a:ea typeface="+mn-lt"/>
                <a:cs typeface="+mn-lt"/>
                <a:hlinkClick r:id="rId5">
                  <a:extLst>
                    <a:ext uri="{A12FA001-AC4F-418D-AE19-62706E023703}">
                      <ahyp:hlinkClr xmlns:ahyp="http://schemas.microsoft.com/office/drawing/2018/hyperlinkcolor" val="tx"/>
                    </a:ext>
                  </a:extLst>
                </a:hlinkClick>
              </a:rPr>
              <a:t>cities</a:t>
            </a:r>
            <a:r>
              <a:rPr lang="en-US" sz="1500" b="0">
                <a:solidFill>
                  <a:srgbClr val="002060"/>
                </a:solidFill>
                <a:ea typeface="+mn-lt"/>
                <a:cs typeface="+mn-lt"/>
              </a:rPr>
              <a:t>, </a:t>
            </a:r>
            <a:r>
              <a:rPr lang="en-US" sz="1500" b="0">
                <a:solidFill>
                  <a:srgbClr val="002060"/>
                </a:solidFill>
                <a:ea typeface="+mn-lt"/>
                <a:cs typeface="+mn-lt"/>
                <a:hlinkClick r:id="rId6">
                  <a:extLst>
                    <a:ext uri="{A12FA001-AC4F-418D-AE19-62706E023703}">
                      <ahyp:hlinkClr xmlns:ahyp="http://schemas.microsoft.com/office/drawing/2018/hyperlinkcolor" val="tx"/>
                    </a:ext>
                  </a:extLst>
                </a:hlinkClick>
              </a:rPr>
              <a:t>states and regions</a:t>
            </a:r>
            <a:r>
              <a:rPr lang="en-US" sz="1500" b="0">
                <a:solidFill>
                  <a:srgbClr val="002060"/>
                </a:solidFill>
                <a:ea typeface="+mn-lt"/>
                <a:cs typeface="+mn-lt"/>
              </a:rPr>
              <a:t> to manage their environmental impacts.</a:t>
            </a:r>
            <a:endParaRPr lang="en-US" sz="1500">
              <a:solidFill>
                <a:srgbClr val="002060"/>
              </a:solidFill>
              <a:cs typeface="Calibri"/>
            </a:endParaRPr>
          </a:p>
        </p:txBody>
      </p:sp>
      <p:pic>
        <p:nvPicPr>
          <p:cNvPr id="11" name="Content Placeholder 10" descr="Disclosure, Insight, Action - CDP">
            <a:extLst>
              <a:ext uri="{FF2B5EF4-FFF2-40B4-BE49-F238E27FC236}">
                <a16:creationId xmlns:a16="http://schemas.microsoft.com/office/drawing/2014/main" id="{3856E777-6213-44F5-731C-08F527FDB30D}"/>
              </a:ext>
            </a:extLst>
          </p:cNvPr>
          <p:cNvPicPr>
            <a:picLocks noGrp="1" noChangeAspect="1"/>
          </p:cNvPicPr>
          <p:nvPr>
            <p:ph sz="quarter" idx="4"/>
          </p:nvPr>
        </p:nvPicPr>
        <p:blipFill>
          <a:blip r:embed="rId7"/>
          <a:stretch>
            <a:fillRect/>
          </a:stretch>
        </p:blipFill>
        <p:spPr>
          <a:xfrm>
            <a:off x="6101316" y="3197483"/>
            <a:ext cx="5183188" cy="3664283"/>
          </a:xfrm>
        </p:spPr>
      </p:pic>
      <p:sp>
        <p:nvSpPr>
          <p:cNvPr id="9" name="TextBox 8">
            <a:extLst>
              <a:ext uri="{FF2B5EF4-FFF2-40B4-BE49-F238E27FC236}">
                <a16:creationId xmlns:a16="http://schemas.microsoft.com/office/drawing/2014/main" id="{35CC1AAF-D23B-6047-EF5C-8F2B1ECAD30F}"/>
              </a:ext>
            </a:extLst>
          </p:cNvPr>
          <p:cNvSpPr txBox="1"/>
          <p:nvPr/>
        </p:nvSpPr>
        <p:spPr>
          <a:xfrm>
            <a:off x="657447" y="6266121"/>
            <a:ext cx="505578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8"/>
              </a:rPr>
              <a:t>THE 17 GOALS | Sustainable Development (un.org)</a:t>
            </a:r>
            <a:endParaRPr lang="en-US"/>
          </a:p>
        </p:txBody>
      </p:sp>
      <p:sp>
        <p:nvSpPr>
          <p:cNvPr id="10" name="TextBox 9">
            <a:extLst>
              <a:ext uri="{FF2B5EF4-FFF2-40B4-BE49-F238E27FC236}">
                <a16:creationId xmlns:a16="http://schemas.microsoft.com/office/drawing/2014/main" id="{84AB5DB8-5F78-213D-C379-F00B3CFBBEA6}"/>
              </a:ext>
            </a:extLst>
          </p:cNvPr>
          <p:cNvSpPr txBox="1"/>
          <p:nvPr/>
        </p:nvSpPr>
        <p:spPr>
          <a:xfrm>
            <a:off x="8153400" y="626612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9"/>
              </a:rPr>
              <a:t>Home - CDP</a:t>
            </a:r>
            <a:endParaRPr lang="en-US"/>
          </a:p>
        </p:txBody>
      </p:sp>
      <p:pic>
        <p:nvPicPr>
          <p:cNvPr id="15" name="Picture 14" descr="Novo Nordisk – Wikipedia">
            <a:extLst>
              <a:ext uri="{FF2B5EF4-FFF2-40B4-BE49-F238E27FC236}">
                <a16:creationId xmlns:a16="http://schemas.microsoft.com/office/drawing/2014/main" id="{CA921780-A8C0-26D2-F8BF-ACE725807985}"/>
              </a:ext>
            </a:extLst>
          </p:cNvPr>
          <p:cNvPicPr>
            <a:picLocks noChangeAspect="1"/>
          </p:cNvPicPr>
          <p:nvPr/>
        </p:nvPicPr>
        <p:blipFill>
          <a:blip r:embed="rId10"/>
          <a:stretch>
            <a:fillRect/>
          </a:stretch>
        </p:blipFill>
        <p:spPr>
          <a:xfrm>
            <a:off x="10645515" y="5734700"/>
            <a:ext cx="1089460" cy="807631"/>
          </a:xfrm>
          <a:prstGeom prst="rect">
            <a:avLst/>
          </a:prstGeom>
        </p:spPr>
      </p:pic>
    </p:spTree>
    <p:extLst>
      <p:ext uri="{BB962C8B-B14F-4D97-AF65-F5344CB8AC3E}">
        <p14:creationId xmlns:p14="http://schemas.microsoft.com/office/powerpoint/2010/main" val="164544378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8</Slides>
  <Notes>0</Notes>
  <HiddenSlides>0</HiddenSlide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Company description</vt:lpstr>
      <vt:lpstr>Circular for Zero strategy  </vt:lpstr>
      <vt:lpstr>C02 Strategy </vt:lpstr>
      <vt:lpstr>Plastic Strategy</vt:lpstr>
      <vt:lpstr>Promoting Social Sustainability  </vt:lpstr>
      <vt:lpstr>Promoting Social Sustainability</vt:lpstr>
      <vt:lpstr>Strategic Partnerships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2</cp:revision>
  <dcterms:created xsi:type="dcterms:W3CDTF">2024-02-20T08:14:04Z</dcterms:created>
  <dcterms:modified xsi:type="dcterms:W3CDTF">2024-02-20T10:31:39Z</dcterms:modified>
</cp:coreProperties>
</file>