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1" r:id="rId6"/>
    <p:sldMasterId id="2147483693" r:id="rId7"/>
  </p:sldMasterIdLst>
  <p:notesMasterIdLst>
    <p:notesMasterId r:id="rId39"/>
  </p:notesMasterIdLst>
  <p:sldIdLst>
    <p:sldId id="261" r:id="rId8"/>
    <p:sldId id="354" r:id="rId9"/>
    <p:sldId id="330" r:id="rId10"/>
    <p:sldId id="356" r:id="rId11"/>
    <p:sldId id="258" r:id="rId12"/>
    <p:sldId id="327" r:id="rId13"/>
    <p:sldId id="328" r:id="rId14"/>
    <p:sldId id="329" r:id="rId15"/>
    <p:sldId id="331" r:id="rId16"/>
    <p:sldId id="348" r:id="rId17"/>
    <p:sldId id="341" r:id="rId18"/>
    <p:sldId id="347" r:id="rId19"/>
    <p:sldId id="333" r:id="rId20"/>
    <p:sldId id="259" r:id="rId21"/>
    <p:sldId id="366" r:id="rId22"/>
    <p:sldId id="359" r:id="rId23"/>
    <p:sldId id="367" r:id="rId24"/>
    <p:sldId id="361" r:id="rId25"/>
    <p:sldId id="362" r:id="rId26"/>
    <p:sldId id="345" r:id="rId27"/>
    <p:sldId id="363" r:id="rId28"/>
    <p:sldId id="349" r:id="rId29"/>
    <p:sldId id="334" r:id="rId30"/>
    <p:sldId id="306" r:id="rId31"/>
    <p:sldId id="335" r:id="rId32"/>
    <p:sldId id="343" r:id="rId33"/>
    <p:sldId id="340" r:id="rId34"/>
    <p:sldId id="262" r:id="rId35"/>
    <p:sldId id="326" r:id="rId36"/>
    <p:sldId id="368" r:id="rId37"/>
    <p:sldId id="369"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0" autoAdjust="0"/>
    <p:restoredTop sz="84580" autoAdjust="0"/>
  </p:normalViewPr>
  <p:slideViewPr>
    <p:cSldViewPr snapToGrid="0">
      <p:cViewPr varScale="1">
        <p:scale>
          <a:sx n="53" d="100"/>
          <a:sy n="53" d="100"/>
        </p:scale>
        <p:origin x="764" y="40"/>
      </p:cViewPr>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8F152-51FF-4B13-A2A9-E0488D1E369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14F35DB-1075-453E-BE7E-4DB2D5C5282F}">
      <dgm:prSet/>
      <dgm:spPr/>
      <dgm:t>
        <a:bodyPr/>
        <a:lstStyle/>
        <a:p>
          <a:r>
            <a:rPr lang="fi-FI" dirty="0" err="1">
              <a:latin typeface="Besley" pitchFamily="2" charset="0"/>
              <a:ea typeface="Besley" pitchFamily="2" charset="0"/>
            </a:rPr>
            <a:t>What</a:t>
          </a:r>
          <a:r>
            <a:rPr lang="fi-FI" dirty="0">
              <a:latin typeface="Besley" pitchFamily="2" charset="0"/>
              <a:ea typeface="Besley" pitchFamily="2" charset="0"/>
            </a:rPr>
            <a:t> is (</a:t>
          </a:r>
          <a:r>
            <a:rPr lang="fi-FI" dirty="0" err="1">
              <a:latin typeface="Besley" pitchFamily="2" charset="0"/>
              <a:ea typeface="Besley" pitchFamily="2" charset="0"/>
            </a:rPr>
            <a:t>strategic</a:t>
          </a:r>
          <a:r>
            <a:rPr lang="fi-FI" dirty="0">
              <a:latin typeface="Besley" pitchFamily="2" charset="0"/>
              <a:ea typeface="Besley" pitchFamily="2" charset="0"/>
            </a:rPr>
            <a:t>) </a:t>
          </a:r>
          <a:r>
            <a:rPr lang="fi-FI" dirty="0" err="1">
              <a:latin typeface="Besley" pitchFamily="2" charset="0"/>
              <a:ea typeface="Besley" pitchFamily="2" charset="0"/>
            </a:rPr>
            <a:t>corporate</a:t>
          </a:r>
          <a:r>
            <a:rPr lang="fi-FI" dirty="0">
              <a:latin typeface="Besley" pitchFamily="2" charset="0"/>
              <a:ea typeface="Besley" pitchFamily="2" charset="0"/>
            </a:rPr>
            <a:t> </a:t>
          </a:r>
          <a:r>
            <a:rPr lang="fi-FI" dirty="0" err="1">
              <a:latin typeface="Besley" pitchFamily="2" charset="0"/>
              <a:ea typeface="Besley" pitchFamily="2" charset="0"/>
            </a:rPr>
            <a:t>sustainability</a:t>
          </a:r>
          <a:r>
            <a:rPr lang="fi-FI" dirty="0">
              <a:latin typeface="Besley" pitchFamily="2" charset="0"/>
              <a:ea typeface="Besley" pitchFamily="2" charset="0"/>
            </a:rPr>
            <a:t>?</a:t>
          </a:r>
          <a:endParaRPr lang="en-US" dirty="0">
            <a:latin typeface="Besley" pitchFamily="2" charset="0"/>
            <a:ea typeface="Besley" pitchFamily="2" charset="0"/>
          </a:endParaRPr>
        </a:p>
      </dgm:t>
    </dgm:pt>
    <dgm:pt modelId="{3EBBAA0D-9243-4060-9DCB-A27A31290952}" type="parTrans" cxnId="{EB9CF389-089E-477B-9CAD-930C162392DD}">
      <dgm:prSet/>
      <dgm:spPr/>
      <dgm:t>
        <a:bodyPr/>
        <a:lstStyle/>
        <a:p>
          <a:endParaRPr lang="en-US"/>
        </a:p>
      </dgm:t>
    </dgm:pt>
    <dgm:pt modelId="{5CB83519-B499-4325-B5B3-DEAEAED00133}" type="sibTrans" cxnId="{EB9CF389-089E-477B-9CAD-930C162392DD}">
      <dgm:prSet/>
      <dgm:spPr/>
      <dgm:t>
        <a:bodyPr/>
        <a:lstStyle/>
        <a:p>
          <a:endParaRPr lang="en-US"/>
        </a:p>
      </dgm:t>
    </dgm:pt>
    <dgm:pt modelId="{7E87A661-C0F0-4480-BD91-DE8E37501E7B}">
      <dgm:prSet/>
      <dgm:spPr/>
      <dgm:t>
        <a:bodyPr/>
        <a:lstStyle/>
        <a:p>
          <a:r>
            <a:rPr lang="fi-FI" dirty="0" err="1">
              <a:latin typeface="Besley" pitchFamily="2" charset="0"/>
              <a:ea typeface="Besley" pitchFamily="2" charset="0"/>
            </a:rPr>
            <a:t>The</a:t>
          </a:r>
          <a:r>
            <a:rPr lang="fi-FI" dirty="0">
              <a:latin typeface="Besley" pitchFamily="2" charset="0"/>
              <a:ea typeface="Besley" pitchFamily="2" charset="0"/>
            </a:rPr>
            <a:t> </a:t>
          </a:r>
          <a:r>
            <a:rPr lang="fi-FI" dirty="0" err="1">
              <a:latin typeface="Besley" pitchFamily="2" charset="0"/>
              <a:ea typeface="Besley" pitchFamily="2" charset="0"/>
            </a:rPr>
            <a:t>story</a:t>
          </a:r>
          <a:r>
            <a:rPr lang="fi-FI" dirty="0">
              <a:latin typeface="Besley" pitchFamily="2" charset="0"/>
              <a:ea typeface="Besley" pitchFamily="2" charset="0"/>
            </a:rPr>
            <a:t> </a:t>
          </a:r>
          <a:r>
            <a:rPr lang="fi-FI" dirty="0" err="1">
              <a:latin typeface="Besley" pitchFamily="2" charset="0"/>
              <a:ea typeface="Besley" pitchFamily="2" charset="0"/>
            </a:rPr>
            <a:t>so</a:t>
          </a:r>
          <a:r>
            <a:rPr lang="fi-FI" dirty="0">
              <a:latin typeface="Besley" pitchFamily="2" charset="0"/>
              <a:ea typeface="Besley" pitchFamily="2" charset="0"/>
            </a:rPr>
            <a:t> </a:t>
          </a:r>
          <a:r>
            <a:rPr lang="fi-FI" dirty="0" err="1">
              <a:latin typeface="Besley" pitchFamily="2" charset="0"/>
              <a:ea typeface="Besley" pitchFamily="2" charset="0"/>
            </a:rPr>
            <a:t>far</a:t>
          </a:r>
          <a:endParaRPr lang="en-US" dirty="0">
            <a:latin typeface="Besley" pitchFamily="2" charset="0"/>
            <a:ea typeface="Besley" pitchFamily="2" charset="0"/>
          </a:endParaRPr>
        </a:p>
      </dgm:t>
    </dgm:pt>
    <dgm:pt modelId="{DB940C78-ABB5-4F84-95EC-A96A59BFFB20}" type="parTrans" cxnId="{E1029DC4-F22F-42CA-BFB2-87F57C816A80}">
      <dgm:prSet/>
      <dgm:spPr/>
      <dgm:t>
        <a:bodyPr/>
        <a:lstStyle/>
        <a:p>
          <a:endParaRPr lang="en-US"/>
        </a:p>
      </dgm:t>
    </dgm:pt>
    <dgm:pt modelId="{844B61CE-1628-4937-B312-31A3DA315479}" type="sibTrans" cxnId="{E1029DC4-F22F-42CA-BFB2-87F57C816A80}">
      <dgm:prSet/>
      <dgm:spPr/>
      <dgm:t>
        <a:bodyPr/>
        <a:lstStyle/>
        <a:p>
          <a:endParaRPr lang="en-US"/>
        </a:p>
      </dgm:t>
    </dgm:pt>
    <dgm:pt modelId="{FE7DCC67-5C87-40A2-992A-837C22CB7F99}">
      <dgm:prSet/>
      <dgm:spPr/>
      <dgm:t>
        <a:bodyPr/>
        <a:lstStyle/>
        <a:p>
          <a:r>
            <a:rPr lang="fi-FI" dirty="0">
              <a:latin typeface="Besley" pitchFamily="2" charset="0"/>
              <a:ea typeface="Besley" pitchFamily="2" charset="0"/>
            </a:rPr>
            <a:t>What are the most common approaches to sustainability?</a:t>
          </a:r>
          <a:endParaRPr lang="en-US" dirty="0">
            <a:latin typeface="Besley" pitchFamily="2" charset="0"/>
            <a:ea typeface="Besley" pitchFamily="2" charset="0"/>
          </a:endParaRPr>
        </a:p>
      </dgm:t>
    </dgm:pt>
    <dgm:pt modelId="{18316E30-0CFA-46CA-9CB4-D36503E206DB}" type="parTrans" cxnId="{991CDF50-8B15-4BB2-9BDF-D26001277CFC}">
      <dgm:prSet/>
      <dgm:spPr/>
      <dgm:t>
        <a:bodyPr/>
        <a:lstStyle/>
        <a:p>
          <a:endParaRPr lang="en-US"/>
        </a:p>
      </dgm:t>
    </dgm:pt>
    <dgm:pt modelId="{0C19BC4D-1FDF-43A7-95CD-FFC4DE6653DD}" type="sibTrans" cxnId="{991CDF50-8B15-4BB2-9BDF-D26001277CFC}">
      <dgm:prSet/>
      <dgm:spPr/>
      <dgm:t>
        <a:bodyPr/>
        <a:lstStyle/>
        <a:p>
          <a:endParaRPr lang="en-US"/>
        </a:p>
      </dgm:t>
    </dgm:pt>
    <dgm:pt modelId="{06327460-7529-4CEF-8A32-A7097A97CC38}">
      <dgm:prSet/>
      <dgm:spPr/>
      <dgm:t>
        <a:bodyPr/>
        <a:lstStyle/>
        <a:p>
          <a:r>
            <a:rPr lang="fi-FI" dirty="0">
              <a:latin typeface="Besley" pitchFamily="2" charset="0"/>
              <a:ea typeface="Besley" pitchFamily="2" charset="0"/>
            </a:rPr>
            <a:t>Critical </a:t>
          </a:r>
          <a:r>
            <a:rPr lang="fi-FI" dirty="0" err="1">
              <a:latin typeface="Besley" pitchFamily="2" charset="0"/>
              <a:ea typeface="Besley" pitchFamily="2" charset="0"/>
            </a:rPr>
            <a:t>evaluation</a:t>
          </a:r>
          <a:r>
            <a:rPr lang="fi-FI" dirty="0">
              <a:latin typeface="Besley" pitchFamily="2" charset="0"/>
              <a:ea typeface="Besley" pitchFamily="2" charset="0"/>
            </a:rPr>
            <a:t> of </a:t>
          </a:r>
          <a:r>
            <a:rPr lang="fi-FI" dirty="0" err="1">
              <a:latin typeface="Besley" pitchFamily="2" charset="0"/>
              <a:ea typeface="Besley" pitchFamily="2" charset="0"/>
            </a:rPr>
            <a:t>strategic</a:t>
          </a:r>
          <a:r>
            <a:rPr lang="fi-FI" dirty="0">
              <a:latin typeface="Besley" pitchFamily="2" charset="0"/>
              <a:ea typeface="Besley" pitchFamily="2" charset="0"/>
            </a:rPr>
            <a:t> </a:t>
          </a:r>
          <a:r>
            <a:rPr lang="fi-FI" dirty="0" err="1">
              <a:latin typeface="Besley" pitchFamily="2" charset="0"/>
              <a:ea typeface="Besley" pitchFamily="2" charset="0"/>
            </a:rPr>
            <a:t>sustainability</a:t>
          </a:r>
          <a:endParaRPr lang="en-US" dirty="0">
            <a:latin typeface="Besley" pitchFamily="2" charset="0"/>
            <a:ea typeface="Besley" pitchFamily="2" charset="0"/>
          </a:endParaRPr>
        </a:p>
      </dgm:t>
    </dgm:pt>
    <dgm:pt modelId="{6166545E-E53F-47CD-BEF4-E794810DE598}" type="parTrans" cxnId="{2B99A4F9-6E3A-4F3D-AAB9-CC06AD3A5F81}">
      <dgm:prSet/>
      <dgm:spPr/>
      <dgm:t>
        <a:bodyPr/>
        <a:lstStyle/>
        <a:p>
          <a:endParaRPr lang="en-US"/>
        </a:p>
      </dgm:t>
    </dgm:pt>
    <dgm:pt modelId="{D48588C5-F9D8-44D3-BF57-E61BD7BD2E46}" type="sibTrans" cxnId="{2B99A4F9-6E3A-4F3D-AAB9-CC06AD3A5F81}">
      <dgm:prSet/>
      <dgm:spPr/>
      <dgm:t>
        <a:bodyPr/>
        <a:lstStyle/>
        <a:p>
          <a:endParaRPr lang="en-US"/>
        </a:p>
      </dgm:t>
    </dgm:pt>
    <dgm:pt modelId="{04BCE541-A5D5-41AD-996B-6148A7A4306C}" type="pres">
      <dgm:prSet presAssocID="{9348F152-51FF-4B13-A2A9-E0488D1E3695}" presName="root" presStyleCnt="0">
        <dgm:presLayoutVars>
          <dgm:dir/>
          <dgm:resizeHandles val="exact"/>
        </dgm:presLayoutVars>
      </dgm:prSet>
      <dgm:spPr/>
    </dgm:pt>
    <dgm:pt modelId="{7F901444-FE4D-4FC3-9A10-272DF33A0733}" type="pres">
      <dgm:prSet presAssocID="{114F35DB-1075-453E-BE7E-4DB2D5C5282F}" presName="compNode" presStyleCnt="0"/>
      <dgm:spPr/>
    </dgm:pt>
    <dgm:pt modelId="{6645A0D1-1497-40CF-8F04-885A8A20D86B}" type="pres">
      <dgm:prSet presAssocID="{114F35DB-1075-453E-BE7E-4DB2D5C5282F}" presName="bgRect" presStyleLbl="bgShp" presStyleIdx="0" presStyleCnt="3"/>
      <dgm:spPr/>
    </dgm:pt>
    <dgm:pt modelId="{90D3596F-DF14-4253-BB8C-41C871F1A90B}" type="pres">
      <dgm:prSet presAssocID="{114F35DB-1075-453E-BE7E-4DB2D5C528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A915DB6-CC14-439E-AA10-8FF1DBBCEA17}" type="pres">
      <dgm:prSet presAssocID="{114F35DB-1075-453E-BE7E-4DB2D5C5282F}" presName="spaceRect" presStyleCnt="0"/>
      <dgm:spPr/>
    </dgm:pt>
    <dgm:pt modelId="{6EA4568E-29CE-48E5-9F35-C6B46C0F57B1}" type="pres">
      <dgm:prSet presAssocID="{114F35DB-1075-453E-BE7E-4DB2D5C5282F}" presName="parTx" presStyleLbl="revTx" presStyleIdx="0" presStyleCnt="4">
        <dgm:presLayoutVars>
          <dgm:chMax val="0"/>
          <dgm:chPref val="0"/>
        </dgm:presLayoutVars>
      </dgm:prSet>
      <dgm:spPr/>
    </dgm:pt>
    <dgm:pt modelId="{76E9677F-E69B-4200-88B2-1B1B38081BC2}" type="pres">
      <dgm:prSet presAssocID="{114F35DB-1075-453E-BE7E-4DB2D5C5282F}" presName="desTx" presStyleLbl="revTx" presStyleIdx="1" presStyleCnt="4">
        <dgm:presLayoutVars/>
      </dgm:prSet>
      <dgm:spPr/>
    </dgm:pt>
    <dgm:pt modelId="{FC7AEE1F-CA87-4594-82E9-E140DF82A351}" type="pres">
      <dgm:prSet presAssocID="{5CB83519-B499-4325-B5B3-DEAEAED00133}" presName="sibTrans" presStyleCnt="0"/>
      <dgm:spPr/>
    </dgm:pt>
    <dgm:pt modelId="{85A3E9FB-FBE1-4C6E-8E23-EBB58596F882}" type="pres">
      <dgm:prSet presAssocID="{FE7DCC67-5C87-40A2-992A-837C22CB7F99}" presName="compNode" presStyleCnt="0"/>
      <dgm:spPr/>
    </dgm:pt>
    <dgm:pt modelId="{175F0F86-F9B8-4E97-B361-B3584FD8C6E3}" type="pres">
      <dgm:prSet presAssocID="{FE7DCC67-5C87-40A2-992A-837C22CB7F99}" presName="bgRect" presStyleLbl="bgShp" presStyleIdx="1" presStyleCnt="3"/>
      <dgm:spPr/>
    </dgm:pt>
    <dgm:pt modelId="{B2FD1F7B-A7CA-4CE8-9B40-E6DCBBE1BE6A}" type="pres">
      <dgm:prSet presAssocID="{FE7DCC67-5C87-40A2-992A-837C22CB7F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15F2E3CC-E3DF-40FA-96FE-21DD06AC675F}" type="pres">
      <dgm:prSet presAssocID="{FE7DCC67-5C87-40A2-992A-837C22CB7F99}" presName="spaceRect" presStyleCnt="0"/>
      <dgm:spPr/>
    </dgm:pt>
    <dgm:pt modelId="{B0196997-92A7-425A-9EBE-3E09086C47D5}" type="pres">
      <dgm:prSet presAssocID="{FE7DCC67-5C87-40A2-992A-837C22CB7F99}" presName="parTx" presStyleLbl="revTx" presStyleIdx="2" presStyleCnt="4">
        <dgm:presLayoutVars>
          <dgm:chMax val="0"/>
          <dgm:chPref val="0"/>
        </dgm:presLayoutVars>
      </dgm:prSet>
      <dgm:spPr/>
    </dgm:pt>
    <dgm:pt modelId="{DFA669B5-4692-4E4B-B493-FC0BFC29A6BB}" type="pres">
      <dgm:prSet presAssocID="{0C19BC4D-1FDF-43A7-95CD-FFC4DE6653DD}" presName="sibTrans" presStyleCnt="0"/>
      <dgm:spPr/>
    </dgm:pt>
    <dgm:pt modelId="{62763970-4947-4769-836E-A7E35485319F}" type="pres">
      <dgm:prSet presAssocID="{06327460-7529-4CEF-8A32-A7097A97CC38}" presName="compNode" presStyleCnt="0"/>
      <dgm:spPr/>
    </dgm:pt>
    <dgm:pt modelId="{0E904A21-2B20-4660-A65A-A671D3E57DE1}" type="pres">
      <dgm:prSet presAssocID="{06327460-7529-4CEF-8A32-A7097A97CC38}" presName="bgRect" presStyleLbl="bgShp" presStyleIdx="2" presStyleCnt="3"/>
      <dgm:spPr/>
    </dgm:pt>
    <dgm:pt modelId="{8B562298-E5A0-46A4-9437-4EC264FF1DEF}" type="pres">
      <dgm:prSet presAssocID="{06327460-7529-4CEF-8A32-A7097A97CC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AC7474B-3BE1-433A-956B-9C49813E2AAF}" type="pres">
      <dgm:prSet presAssocID="{06327460-7529-4CEF-8A32-A7097A97CC38}" presName="spaceRect" presStyleCnt="0"/>
      <dgm:spPr/>
    </dgm:pt>
    <dgm:pt modelId="{D6E89004-31C1-479E-9184-1FA78FDA685C}" type="pres">
      <dgm:prSet presAssocID="{06327460-7529-4CEF-8A32-A7097A97CC38}" presName="parTx" presStyleLbl="revTx" presStyleIdx="3" presStyleCnt="4">
        <dgm:presLayoutVars>
          <dgm:chMax val="0"/>
          <dgm:chPref val="0"/>
        </dgm:presLayoutVars>
      </dgm:prSet>
      <dgm:spPr/>
    </dgm:pt>
  </dgm:ptLst>
  <dgm:cxnLst>
    <dgm:cxn modelId="{3016010F-4AE2-44C9-A666-3151F3214561}" type="presOf" srcId="{FE7DCC67-5C87-40A2-992A-837C22CB7F99}" destId="{B0196997-92A7-425A-9EBE-3E09086C47D5}" srcOrd="0" destOrd="0" presId="urn:microsoft.com/office/officeart/2018/2/layout/IconVerticalSolidList"/>
    <dgm:cxn modelId="{1AF2C010-A23C-4AA5-B935-4C8E18D4DB35}" type="presOf" srcId="{114F35DB-1075-453E-BE7E-4DB2D5C5282F}" destId="{6EA4568E-29CE-48E5-9F35-C6B46C0F57B1}" srcOrd="0" destOrd="0" presId="urn:microsoft.com/office/officeart/2018/2/layout/IconVerticalSolidList"/>
    <dgm:cxn modelId="{C194C322-18DA-49F4-9B7E-D412A4779885}" type="presOf" srcId="{06327460-7529-4CEF-8A32-A7097A97CC38}" destId="{D6E89004-31C1-479E-9184-1FA78FDA685C}" srcOrd="0" destOrd="0" presId="urn:microsoft.com/office/officeart/2018/2/layout/IconVerticalSolidList"/>
    <dgm:cxn modelId="{A1DD4D6A-BEAE-4C55-909D-A8389ED18993}" type="presOf" srcId="{7E87A661-C0F0-4480-BD91-DE8E37501E7B}" destId="{76E9677F-E69B-4200-88B2-1B1B38081BC2}" srcOrd="0" destOrd="0" presId="urn:microsoft.com/office/officeart/2018/2/layout/IconVerticalSolidList"/>
    <dgm:cxn modelId="{991CDF50-8B15-4BB2-9BDF-D26001277CFC}" srcId="{9348F152-51FF-4B13-A2A9-E0488D1E3695}" destId="{FE7DCC67-5C87-40A2-992A-837C22CB7F99}" srcOrd="1" destOrd="0" parTransId="{18316E30-0CFA-46CA-9CB4-D36503E206DB}" sibTransId="{0C19BC4D-1FDF-43A7-95CD-FFC4DE6653DD}"/>
    <dgm:cxn modelId="{EB9CF389-089E-477B-9CAD-930C162392DD}" srcId="{9348F152-51FF-4B13-A2A9-E0488D1E3695}" destId="{114F35DB-1075-453E-BE7E-4DB2D5C5282F}" srcOrd="0" destOrd="0" parTransId="{3EBBAA0D-9243-4060-9DCB-A27A31290952}" sibTransId="{5CB83519-B499-4325-B5B3-DEAEAED00133}"/>
    <dgm:cxn modelId="{E1029DC4-F22F-42CA-BFB2-87F57C816A80}" srcId="{114F35DB-1075-453E-BE7E-4DB2D5C5282F}" destId="{7E87A661-C0F0-4480-BD91-DE8E37501E7B}" srcOrd="0" destOrd="0" parTransId="{DB940C78-ABB5-4F84-95EC-A96A59BFFB20}" sibTransId="{844B61CE-1628-4937-B312-31A3DA315479}"/>
    <dgm:cxn modelId="{83ACA4E2-1A50-4F5C-A7A1-1B09AC8FE4D3}" type="presOf" srcId="{9348F152-51FF-4B13-A2A9-E0488D1E3695}" destId="{04BCE541-A5D5-41AD-996B-6148A7A4306C}" srcOrd="0" destOrd="0" presId="urn:microsoft.com/office/officeart/2018/2/layout/IconVerticalSolidList"/>
    <dgm:cxn modelId="{2B99A4F9-6E3A-4F3D-AAB9-CC06AD3A5F81}" srcId="{9348F152-51FF-4B13-A2A9-E0488D1E3695}" destId="{06327460-7529-4CEF-8A32-A7097A97CC38}" srcOrd="2" destOrd="0" parTransId="{6166545E-E53F-47CD-BEF4-E794810DE598}" sibTransId="{D48588C5-F9D8-44D3-BF57-E61BD7BD2E46}"/>
    <dgm:cxn modelId="{1ABEBC64-5BC1-4EE0-9B55-9C4964944196}" type="presParOf" srcId="{04BCE541-A5D5-41AD-996B-6148A7A4306C}" destId="{7F901444-FE4D-4FC3-9A10-272DF33A0733}" srcOrd="0" destOrd="0" presId="urn:microsoft.com/office/officeart/2018/2/layout/IconVerticalSolidList"/>
    <dgm:cxn modelId="{4F25D7E6-3392-4CDD-9A8F-62EB362BC8C1}" type="presParOf" srcId="{7F901444-FE4D-4FC3-9A10-272DF33A0733}" destId="{6645A0D1-1497-40CF-8F04-885A8A20D86B}" srcOrd="0" destOrd="0" presId="urn:microsoft.com/office/officeart/2018/2/layout/IconVerticalSolidList"/>
    <dgm:cxn modelId="{80D2FC8A-CBFF-4C10-A269-83C4710B0FA2}" type="presParOf" srcId="{7F901444-FE4D-4FC3-9A10-272DF33A0733}" destId="{90D3596F-DF14-4253-BB8C-41C871F1A90B}" srcOrd="1" destOrd="0" presId="urn:microsoft.com/office/officeart/2018/2/layout/IconVerticalSolidList"/>
    <dgm:cxn modelId="{FA196FC6-7B8B-4FD2-B2DA-1E68D26B869B}" type="presParOf" srcId="{7F901444-FE4D-4FC3-9A10-272DF33A0733}" destId="{5A915DB6-CC14-439E-AA10-8FF1DBBCEA17}" srcOrd="2" destOrd="0" presId="urn:microsoft.com/office/officeart/2018/2/layout/IconVerticalSolidList"/>
    <dgm:cxn modelId="{1B7D788A-DBD2-4CCF-8C6E-E16872800920}" type="presParOf" srcId="{7F901444-FE4D-4FC3-9A10-272DF33A0733}" destId="{6EA4568E-29CE-48E5-9F35-C6B46C0F57B1}" srcOrd="3" destOrd="0" presId="urn:microsoft.com/office/officeart/2018/2/layout/IconVerticalSolidList"/>
    <dgm:cxn modelId="{2B5C7A0A-3C56-4A95-AA2A-748882B230A4}" type="presParOf" srcId="{7F901444-FE4D-4FC3-9A10-272DF33A0733}" destId="{76E9677F-E69B-4200-88B2-1B1B38081BC2}" srcOrd="4" destOrd="0" presId="urn:microsoft.com/office/officeart/2018/2/layout/IconVerticalSolidList"/>
    <dgm:cxn modelId="{74985D03-FD63-467A-A2B3-07EB6ACF0E66}" type="presParOf" srcId="{04BCE541-A5D5-41AD-996B-6148A7A4306C}" destId="{FC7AEE1F-CA87-4594-82E9-E140DF82A351}" srcOrd="1" destOrd="0" presId="urn:microsoft.com/office/officeart/2018/2/layout/IconVerticalSolidList"/>
    <dgm:cxn modelId="{F876BED9-24D4-43B9-8CD1-1D415C17C2AA}" type="presParOf" srcId="{04BCE541-A5D5-41AD-996B-6148A7A4306C}" destId="{85A3E9FB-FBE1-4C6E-8E23-EBB58596F882}" srcOrd="2" destOrd="0" presId="urn:microsoft.com/office/officeart/2018/2/layout/IconVerticalSolidList"/>
    <dgm:cxn modelId="{1963E749-C9C0-4D6F-98D7-D5598DE871A2}" type="presParOf" srcId="{85A3E9FB-FBE1-4C6E-8E23-EBB58596F882}" destId="{175F0F86-F9B8-4E97-B361-B3584FD8C6E3}" srcOrd="0" destOrd="0" presId="urn:microsoft.com/office/officeart/2018/2/layout/IconVerticalSolidList"/>
    <dgm:cxn modelId="{448A43B8-02D1-4565-8E09-DF35A930F157}" type="presParOf" srcId="{85A3E9FB-FBE1-4C6E-8E23-EBB58596F882}" destId="{B2FD1F7B-A7CA-4CE8-9B40-E6DCBBE1BE6A}" srcOrd="1" destOrd="0" presId="urn:microsoft.com/office/officeart/2018/2/layout/IconVerticalSolidList"/>
    <dgm:cxn modelId="{C33FBD42-5133-430E-824E-43F464369FC7}" type="presParOf" srcId="{85A3E9FB-FBE1-4C6E-8E23-EBB58596F882}" destId="{15F2E3CC-E3DF-40FA-96FE-21DD06AC675F}" srcOrd="2" destOrd="0" presId="urn:microsoft.com/office/officeart/2018/2/layout/IconVerticalSolidList"/>
    <dgm:cxn modelId="{FD077C73-576B-44B3-BF62-6A81099DAF7A}" type="presParOf" srcId="{85A3E9FB-FBE1-4C6E-8E23-EBB58596F882}" destId="{B0196997-92A7-425A-9EBE-3E09086C47D5}" srcOrd="3" destOrd="0" presId="urn:microsoft.com/office/officeart/2018/2/layout/IconVerticalSolidList"/>
    <dgm:cxn modelId="{922A1B3C-A931-45CE-A896-36747195085C}" type="presParOf" srcId="{04BCE541-A5D5-41AD-996B-6148A7A4306C}" destId="{DFA669B5-4692-4E4B-B493-FC0BFC29A6BB}" srcOrd="3" destOrd="0" presId="urn:microsoft.com/office/officeart/2018/2/layout/IconVerticalSolidList"/>
    <dgm:cxn modelId="{54EF5EC7-B453-4665-8D44-1D808D57C0DD}" type="presParOf" srcId="{04BCE541-A5D5-41AD-996B-6148A7A4306C}" destId="{62763970-4947-4769-836E-A7E35485319F}" srcOrd="4" destOrd="0" presId="urn:microsoft.com/office/officeart/2018/2/layout/IconVerticalSolidList"/>
    <dgm:cxn modelId="{5AEBA552-79C9-4300-8A77-1518757EB446}" type="presParOf" srcId="{62763970-4947-4769-836E-A7E35485319F}" destId="{0E904A21-2B20-4660-A65A-A671D3E57DE1}" srcOrd="0" destOrd="0" presId="urn:microsoft.com/office/officeart/2018/2/layout/IconVerticalSolidList"/>
    <dgm:cxn modelId="{525EBC1E-113B-4F5D-9C7B-19D1F8785C80}" type="presParOf" srcId="{62763970-4947-4769-836E-A7E35485319F}" destId="{8B562298-E5A0-46A4-9437-4EC264FF1DEF}" srcOrd="1" destOrd="0" presId="urn:microsoft.com/office/officeart/2018/2/layout/IconVerticalSolidList"/>
    <dgm:cxn modelId="{944BF81C-06C7-493C-B2EC-20AB52EF7D8D}" type="presParOf" srcId="{62763970-4947-4769-836E-A7E35485319F}" destId="{AAC7474B-3BE1-433A-956B-9C49813E2AAF}" srcOrd="2" destOrd="0" presId="urn:microsoft.com/office/officeart/2018/2/layout/IconVerticalSolidList"/>
    <dgm:cxn modelId="{4595B012-D8C6-4E8B-A35F-1A1127BFB4BA}" type="presParOf" srcId="{62763970-4947-4769-836E-A7E35485319F}" destId="{D6E89004-31C1-479E-9184-1FA78FDA68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5F578-E9D7-48DA-9603-7B499C7A7D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2BB9944-A918-403F-B797-76C5DDA35F20}">
      <dgm:prSet/>
      <dgm:spPr/>
      <dgm:t>
        <a:bodyPr/>
        <a:lstStyle/>
        <a:p>
          <a:r>
            <a:rPr lang="fi-FI" dirty="0" err="1"/>
            <a:t>Corporate</a:t>
          </a:r>
          <a:r>
            <a:rPr lang="fi-FI" dirty="0"/>
            <a:t> </a:t>
          </a:r>
          <a:r>
            <a:rPr lang="fi-FI" dirty="0" err="1"/>
            <a:t>sustainability</a:t>
          </a:r>
          <a:r>
            <a:rPr lang="fi-FI" dirty="0"/>
            <a:t> as </a:t>
          </a:r>
          <a:r>
            <a:rPr lang="fi-FI" dirty="0" err="1"/>
            <a:t>philanthropy</a:t>
          </a:r>
          <a:endParaRPr lang="en-US" dirty="0"/>
        </a:p>
      </dgm:t>
    </dgm:pt>
    <dgm:pt modelId="{3B9F15EA-A66E-4D34-B2A0-99A28C87414B}" type="parTrans" cxnId="{C11AE901-F656-47F4-A4AC-D8785E8DA967}">
      <dgm:prSet/>
      <dgm:spPr/>
      <dgm:t>
        <a:bodyPr/>
        <a:lstStyle/>
        <a:p>
          <a:endParaRPr lang="en-US"/>
        </a:p>
      </dgm:t>
    </dgm:pt>
    <dgm:pt modelId="{DB74852E-280A-4910-B57C-41647152D283}" type="sibTrans" cxnId="{C11AE901-F656-47F4-A4AC-D8785E8DA967}">
      <dgm:prSet/>
      <dgm:spPr/>
      <dgm:t>
        <a:bodyPr/>
        <a:lstStyle/>
        <a:p>
          <a:endParaRPr lang="en-US"/>
        </a:p>
      </dgm:t>
    </dgm:pt>
    <dgm:pt modelId="{24EAA0AA-CFC0-44B1-9593-0ABEE99973D4}">
      <dgm:prSet/>
      <dgm:spPr/>
      <dgm:t>
        <a:bodyPr/>
        <a:lstStyle/>
        <a:p>
          <a:r>
            <a:rPr lang="fi-FI" dirty="0" err="1"/>
            <a:t>Charity</a:t>
          </a:r>
          <a:r>
            <a:rPr lang="fi-FI" dirty="0"/>
            <a:t>, </a:t>
          </a:r>
          <a:r>
            <a:rPr lang="fi-FI" dirty="0" err="1"/>
            <a:t>employee</a:t>
          </a:r>
          <a:r>
            <a:rPr lang="fi-FI" dirty="0"/>
            <a:t> </a:t>
          </a:r>
          <a:r>
            <a:rPr lang="fi-FI" dirty="0" err="1"/>
            <a:t>voluntarism</a:t>
          </a:r>
          <a:r>
            <a:rPr lang="fi-FI" dirty="0"/>
            <a:t>, </a:t>
          </a:r>
          <a:r>
            <a:rPr lang="fi-FI" dirty="0" err="1"/>
            <a:t>sponsorships</a:t>
          </a:r>
          <a:r>
            <a:rPr lang="fi-FI" dirty="0"/>
            <a:t> etc.</a:t>
          </a:r>
          <a:endParaRPr lang="en-US" dirty="0"/>
        </a:p>
      </dgm:t>
    </dgm:pt>
    <dgm:pt modelId="{A437E251-7185-4D3B-8BDC-017B08A2F8A6}" type="parTrans" cxnId="{09780404-0D1A-44D1-948D-14FF0ED1F03C}">
      <dgm:prSet/>
      <dgm:spPr/>
      <dgm:t>
        <a:bodyPr/>
        <a:lstStyle/>
        <a:p>
          <a:endParaRPr lang="en-US"/>
        </a:p>
      </dgm:t>
    </dgm:pt>
    <dgm:pt modelId="{7D0BBC8C-1AAB-4F87-B822-5F91C5B53B0A}" type="sibTrans" cxnId="{09780404-0D1A-44D1-948D-14FF0ED1F03C}">
      <dgm:prSet/>
      <dgm:spPr/>
      <dgm:t>
        <a:bodyPr/>
        <a:lstStyle/>
        <a:p>
          <a:endParaRPr lang="en-US"/>
        </a:p>
      </dgm:t>
    </dgm:pt>
    <dgm:pt modelId="{83998B21-717F-497F-ADDA-C0F1340350DF}">
      <dgm:prSet/>
      <dgm:spPr/>
      <dgm:t>
        <a:bodyPr/>
        <a:lstStyle/>
        <a:p>
          <a:r>
            <a:rPr lang="fi-FI"/>
            <a:t>Corporate sustainability as integration</a:t>
          </a:r>
          <a:endParaRPr lang="en-US"/>
        </a:p>
      </dgm:t>
    </dgm:pt>
    <dgm:pt modelId="{941C77F5-9379-4640-9374-89958AB2076B}" type="parTrans" cxnId="{C4F2053E-C923-4A02-8D3B-414F57F94D5F}">
      <dgm:prSet/>
      <dgm:spPr/>
      <dgm:t>
        <a:bodyPr/>
        <a:lstStyle/>
        <a:p>
          <a:endParaRPr lang="en-US"/>
        </a:p>
      </dgm:t>
    </dgm:pt>
    <dgm:pt modelId="{4CA76A32-DFF9-4A56-BC0F-B5ED5BED3D23}" type="sibTrans" cxnId="{C4F2053E-C923-4A02-8D3B-414F57F94D5F}">
      <dgm:prSet/>
      <dgm:spPr/>
      <dgm:t>
        <a:bodyPr/>
        <a:lstStyle/>
        <a:p>
          <a:endParaRPr lang="en-US"/>
        </a:p>
      </dgm:t>
    </dgm:pt>
    <dgm:pt modelId="{F4734FF2-47ED-47CC-8365-8766C78B2027}">
      <dgm:prSet/>
      <dgm:spPr/>
      <dgm:t>
        <a:bodyPr/>
        <a:lstStyle/>
        <a:p>
          <a:r>
            <a:rPr lang="fi-FI" dirty="0" err="1"/>
            <a:t>Improving</a:t>
          </a:r>
          <a:r>
            <a:rPr lang="fi-FI" dirty="0"/>
            <a:t> </a:t>
          </a:r>
          <a:r>
            <a:rPr lang="fi-FI" dirty="0" err="1"/>
            <a:t>sustainability</a:t>
          </a:r>
          <a:r>
            <a:rPr lang="fi-FI" dirty="0"/>
            <a:t> </a:t>
          </a:r>
          <a:r>
            <a:rPr lang="fi-FI" dirty="0" err="1"/>
            <a:t>aspects</a:t>
          </a:r>
          <a:r>
            <a:rPr lang="fi-FI" dirty="0"/>
            <a:t> of </a:t>
          </a:r>
          <a:r>
            <a:rPr lang="fi-FI" dirty="0" err="1"/>
            <a:t>existing</a:t>
          </a:r>
          <a:r>
            <a:rPr lang="fi-FI" dirty="0"/>
            <a:t> products, </a:t>
          </a:r>
          <a:r>
            <a:rPr lang="fi-FI" dirty="0" err="1"/>
            <a:t>processes</a:t>
          </a:r>
          <a:r>
            <a:rPr lang="fi-FI" dirty="0"/>
            <a:t> and </a:t>
          </a:r>
          <a:r>
            <a:rPr lang="fi-FI" dirty="0" err="1"/>
            <a:t>operations</a:t>
          </a:r>
          <a:endParaRPr lang="en-US" dirty="0"/>
        </a:p>
      </dgm:t>
    </dgm:pt>
    <dgm:pt modelId="{863C13B0-05DA-4EF5-835B-B0A89CA2CF42}" type="parTrans" cxnId="{52954484-A904-4E79-B1AA-660B56C41989}">
      <dgm:prSet/>
      <dgm:spPr/>
      <dgm:t>
        <a:bodyPr/>
        <a:lstStyle/>
        <a:p>
          <a:endParaRPr lang="en-US"/>
        </a:p>
      </dgm:t>
    </dgm:pt>
    <dgm:pt modelId="{3CA51208-187A-4BB4-B19C-CD712DB1C897}" type="sibTrans" cxnId="{52954484-A904-4E79-B1AA-660B56C41989}">
      <dgm:prSet/>
      <dgm:spPr/>
      <dgm:t>
        <a:bodyPr/>
        <a:lstStyle/>
        <a:p>
          <a:endParaRPr lang="en-US"/>
        </a:p>
      </dgm:t>
    </dgm:pt>
    <dgm:pt modelId="{B7542688-DD2D-4077-A9FD-73D907D99488}">
      <dgm:prSet/>
      <dgm:spPr/>
      <dgm:t>
        <a:bodyPr/>
        <a:lstStyle/>
        <a:p>
          <a:r>
            <a:rPr lang="fi-FI" dirty="0" err="1"/>
            <a:t>Comply</a:t>
          </a:r>
          <a:r>
            <a:rPr lang="fi-FI" dirty="0"/>
            <a:t> </a:t>
          </a:r>
          <a:r>
            <a:rPr lang="fi-FI" dirty="0" err="1"/>
            <a:t>with</a:t>
          </a:r>
          <a:r>
            <a:rPr lang="fi-FI" dirty="0"/>
            <a:t> </a:t>
          </a:r>
          <a:r>
            <a:rPr lang="fi-FI" dirty="0" err="1"/>
            <a:t>standards</a:t>
          </a:r>
          <a:r>
            <a:rPr lang="fi-FI" dirty="0"/>
            <a:t>, </a:t>
          </a:r>
          <a:r>
            <a:rPr lang="fi-FI" dirty="0" err="1"/>
            <a:t>acquire</a:t>
          </a:r>
          <a:r>
            <a:rPr lang="fi-FI" dirty="0"/>
            <a:t> </a:t>
          </a:r>
          <a:r>
            <a:rPr lang="fi-FI" dirty="0" err="1"/>
            <a:t>certificates</a:t>
          </a:r>
          <a:r>
            <a:rPr lang="fi-FI" dirty="0"/>
            <a:t>, </a:t>
          </a:r>
          <a:r>
            <a:rPr lang="fi-FI" dirty="0" err="1"/>
            <a:t>develop</a:t>
          </a:r>
          <a:r>
            <a:rPr lang="fi-FI" dirty="0"/>
            <a:t> </a:t>
          </a:r>
          <a:r>
            <a:rPr lang="fi-FI" dirty="0" err="1"/>
            <a:t>environmental</a:t>
          </a:r>
          <a:r>
            <a:rPr lang="fi-FI" dirty="0"/>
            <a:t> management </a:t>
          </a:r>
          <a:r>
            <a:rPr lang="fi-FI" dirty="0" err="1"/>
            <a:t>systems</a:t>
          </a:r>
          <a:r>
            <a:rPr lang="fi-FI" dirty="0"/>
            <a:t>...</a:t>
          </a:r>
          <a:endParaRPr lang="en-US" dirty="0"/>
        </a:p>
      </dgm:t>
    </dgm:pt>
    <dgm:pt modelId="{58D45470-644D-46FC-8B40-CAAB0F0EFFFD}" type="parTrans" cxnId="{74A94995-67A6-47D1-B469-6C56C1F8F130}">
      <dgm:prSet/>
      <dgm:spPr/>
      <dgm:t>
        <a:bodyPr/>
        <a:lstStyle/>
        <a:p>
          <a:endParaRPr lang="en-US"/>
        </a:p>
      </dgm:t>
    </dgm:pt>
    <dgm:pt modelId="{CA476DCA-A058-4BED-A573-BD0ED9B3B714}" type="sibTrans" cxnId="{74A94995-67A6-47D1-B469-6C56C1F8F130}">
      <dgm:prSet/>
      <dgm:spPr/>
      <dgm:t>
        <a:bodyPr/>
        <a:lstStyle/>
        <a:p>
          <a:endParaRPr lang="en-US"/>
        </a:p>
      </dgm:t>
    </dgm:pt>
    <dgm:pt modelId="{B9E482AE-E999-4F35-B742-B96BB7144729}">
      <dgm:prSet/>
      <dgm:spPr/>
      <dgm:t>
        <a:bodyPr/>
        <a:lstStyle/>
        <a:p>
          <a:r>
            <a:rPr lang="fi-FI"/>
            <a:t>Corporate sustainability as innovation</a:t>
          </a:r>
          <a:endParaRPr lang="en-US"/>
        </a:p>
      </dgm:t>
    </dgm:pt>
    <dgm:pt modelId="{C05EE28D-8D93-4311-B0C9-F7A6CFAE7322}" type="parTrans" cxnId="{C50F15FB-BD0E-45DB-9E30-A2857ACC435A}">
      <dgm:prSet/>
      <dgm:spPr/>
      <dgm:t>
        <a:bodyPr/>
        <a:lstStyle/>
        <a:p>
          <a:endParaRPr lang="en-US"/>
        </a:p>
      </dgm:t>
    </dgm:pt>
    <dgm:pt modelId="{9B8C7D9C-F666-4CD5-9EB9-AE1CA0056957}" type="sibTrans" cxnId="{C50F15FB-BD0E-45DB-9E30-A2857ACC435A}">
      <dgm:prSet/>
      <dgm:spPr/>
      <dgm:t>
        <a:bodyPr/>
        <a:lstStyle/>
        <a:p>
          <a:endParaRPr lang="en-US"/>
        </a:p>
      </dgm:t>
    </dgm:pt>
    <dgm:pt modelId="{51C69F05-B37E-4272-93FC-5146E70DFE32}">
      <dgm:prSet/>
      <dgm:spPr/>
      <dgm:t>
        <a:bodyPr/>
        <a:lstStyle/>
        <a:p>
          <a:r>
            <a:rPr lang="en-GB" b="0"/>
            <a:t>Solving social and/or ecological problems with own (new) products, services and business models (e.g. eco-innovations or inclusive innovations for poverty alleviation)</a:t>
          </a:r>
          <a:endParaRPr lang="en-US"/>
        </a:p>
      </dgm:t>
    </dgm:pt>
    <dgm:pt modelId="{D56BEBE5-42CB-4B80-B738-2A9B31A0F3D1}" type="parTrans" cxnId="{CAE40419-BF00-434F-B380-4F3C34DA57A5}">
      <dgm:prSet/>
      <dgm:spPr/>
      <dgm:t>
        <a:bodyPr/>
        <a:lstStyle/>
        <a:p>
          <a:endParaRPr lang="en-US"/>
        </a:p>
      </dgm:t>
    </dgm:pt>
    <dgm:pt modelId="{D8D31E9B-C2B4-408D-8BD1-56A0815A1072}" type="sibTrans" cxnId="{CAE40419-BF00-434F-B380-4F3C34DA57A5}">
      <dgm:prSet/>
      <dgm:spPr/>
      <dgm:t>
        <a:bodyPr/>
        <a:lstStyle/>
        <a:p>
          <a:endParaRPr lang="en-US"/>
        </a:p>
      </dgm:t>
    </dgm:pt>
    <dgm:pt modelId="{661C4CF5-1B4F-46DA-8A00-4A950C600B5C}" type="pres">
      <dgm:prSet presAssocID="{7FC5F578-E9D7-48DA-9603-7B499C7A7DC5}" presName="Name0" presStyleCnt="0">
        <dgm:presLayoutVars>
          <dgm:dir/>
          <dgm:animLvl val="lvl"/>
          <dgm:resizeHandles val="exact"/>
        </dgm:presLayoutVars>
      </dgm:prSet>
      <dgm:spPr/>
    </dgm:pt>
    <dgm:pt modelId="{8A7AF6D1-19B5-484A-A3B3-01A875C201EC}" type="pres">
      <dgm:prSet presAssocID="{12BB9944-A918-403F-B797-76C5DDA35F20}" presName="linNode" presStyleCnt="0"/>
      <dgm:spPr/>
    </dgm:pt>
    <dgm:pt modelId="{0A673EA3-ECA0-47E2-8BE6-331D44BC2195}" type="pres">
      <dgm:prSet presAssocID="{12BB9944-A918-403F-B797-76C5DDA35F20}" presName="parentText" presStyleLbl="node1" presStyleIdx="0" presStyleCnt="3">
        <dgm:presLayoutVars>
          <dgm:chMax val="1"/>
          <dgm:bulletEnabled val="1"/>
        </dgm:presLayoutVars>
      </dgm:prSet>
      <dgm:spPr/>
    </dgm:pt>
    <dgm:pt modelId="{F068D28C-F707-4FEA-B794-1D21DFC5950E}" type="pres">
      <dgm:prSet presAssocID="{12BB9944-A918-403F-B797-76C5DDA35F20}" presName="descendantText" presStyleLbl="alignAccFollowNode1" presStyleIdx="0" presStyleCnt="3">
        <dgm:presLayoutVars>
          <dgm:bulletEnabled val="1"/>
        </dgm:presLayoutVars>
      </dgm:prSet>
      <dgm:spPr/>
    </dgm:pt>
    <dgm:pt modelId="{AD1A829C-8B1E-4B1D-9A58-914C650273BB}" type="pres">
      <dgm:prSet presAssocID="{DB74852E-280A-4910-B57C-41647152D283}" presName="sp" presStyleCnt="0"/>
      <dgm:spPr/>
    </dgm:pt>
    <dgm:pt modelId="{1FEA1017-E70D-4B99-8AC2-79E339CF0789}" type="pres">
      <dgm:prSet presAssocID="{83998B21-717F-497F-ADDA-C0F1340350DF}" presName="linNode" presStyleCnt="0"/>
      <dgm:spPr/>
    </dgm:pt>
    <dgm:pt modelId="{44C3DFC0-889D-48BA-9C7F-BD573CFD5196}" type="pres">
      <dgm:prSet presAssocID="{83998B21-717F-497F-ADDA-C0F1340350DF}" presName="parentText" presStyleLbl="node1" presStyleIdx="1" presStyleCnt="3">
        <dgm:presLayoutVars>
          <dgm:chMax val="1"/>
          <dgm:bulletEnabled val="1"/>
        </dgm:presLayoutVars>
      </dgm:prSet>
      <dgm:spPr/>
    </dgm:pt>
    <dgm:pt modelId="{A568CAC9-2B67-49F5-BE0C-9F2BE7216928}" type="pres">
      <dgm:prSet presAssocID="{83998B21-717F-497F-ADDA-C0F1340350DF}" presName="descendantText" presStyleLbl="alignAccFollowNode1" presStyleIdx="1" presStyleCnt="3">
        <dgm:presLayoutVars>
          <dgm:bulletEnabled val="1"/>
        </dgm:presLayoutVars>
      </dgm:prSet>
      <dgm:spPr/>
    </dgm:pt>
    <dgm:pt modelId="{6910E78B-BEE8-4368-814C-58230AF3989B}" type="pres">
      <dgm:prSet presAssocID="{4CA76A32-DFF9-4A56-BC0F-B5ED5BED3D23}" presName="sp" presStyleCnt="0"/>
      <dgm:spPr/>
    </dgm:pt>
    <dgm:pt modelId="{89440047-29E3-450C-B43C-92CD96F07AC6}" type="pres">
      <dgm:prSet presAssocID="{B9E482AE-E999-4F35-B742-B96BB7144729}" presName="linNode" presStyleCnt="0"/>
      <dgm:spPr/>
    </dgm:pt>
    <dgm:pt modelId="{47774E52-294E-46B8-8BF6-8C9E61532B05}" type="pres">
      <dgm:prSet presAssocID="{B9E482AE-E999-4F35-B742-B96BB7144729}" presName="parentText" presStyleLbl="node1" presStyleIdx="2" presStyleCnt="3">
        <dgm:presLayoutVars>
          <dgm:chMax val="1"/>
          <dgm:bulletEnabled val="1"/>
        </dgm:presLayoutVars>
      </dgm:prSet>
      <dgm:spPr/>
    </dgm:pt>
    <dgm:pt modelId="{E969EC82-6978-441E-BB79-95A532BAF071}" type="pres">
      <dgm:prSet presAssocID="{B9E482AE-E999-4F35-B742-B96BB7144729}" presName="descendantText" presStyleLbl="alignAccFollowNode1" presStyleIdx="2" presStyleCnt="3">
        <dgm:presLayoutVars>
          <dgm:bulletEnabled val="1"/>
        </dgm:presLayoutVars>
      </dgm:prSet>
      <dgm:spPr/>
    </dgm:pt>
  </dgm:ptLst>
  <dgm:cxnLst>
    <dgm:cxn modelId="{C11AE901-F656-47F4-A4AC-D8785E8DA967}" srcId="{7FC5F578-E9D7-48DA-9603-7B499C7A7DC5}" destId="{12BB9944-A918-403F-B797-76C5DDA35F20}" srcOrd="0" destOrd="0" parTransId="{3B9F15EA-A66E-4D34-B2A0-99A28C87414B}" sibTransId="{DB74852E-280A-4910-B57C-41647152D283}"/>
    <dgm:cxn modelId="{09780404-0D1A-44D1-948D-14FF0ED1F03C}" srcId="{12BB9944-A918-403F-B797-76C5DDA35F20}" destId="{24EAA0AA-CFC0-44B1-9593-0ABEE99973D4}" srcOrd="0" destOrd="0" parTransId="{A437E251-7185-4D3B-8BDC-017B08A2F8A6}" sibTransId="{7D0BBC8C-1AAB-4F87-B822-5F91C5B53B0A}"/>
    <dgm:cxn modelId="{CAE40419-BF00-434F-B380-4F3C34DA57A5}" srcId="{B9E482AE-E999-4F35-B742-B96BB7144729}" destId="{51C69F05-B37E-4272-93FC-5146E70DFE32}" srcOrd="0" destOrd="0" parTransId="{D56BEBE5-42CB-4B80-B738-2A9B31A0F3D1}" sibTransId="{D8D31E9B-C2B4-408D-8BD1-56A0815A1072}"/>
    <dgm:cxn modelId="{48826D22-A180-456C-8007-AC8EA778CE36}" type="presOf" srcId="{83998B21-717F-497F-ADDA-C0F1340350DF}" destId="{44C3DFC0-889D-48BA-9C7F-BD573CFD5196}" srcOrd="0" destOrd="0" presId="urn:microsoft.com/office/officeart/2005/8/layout/vList5"/>
    <dgm:cxn modelId="{C4F2053E-C923-4A02-8D3B-414F57F94D5F}" srcId="{7FC5F578-E9D7-48DA-9603-7B499C7A7DC5}" destId="{83998B21-717F-497F-ADDA-C0F1340350DF}" srcOrd="1" destOrd="0" parTransId="{941C77F5-9379-4640-9374-89958AB2076B}" sibTransId="{4CA76A32-DFF9-4A56-BC0F-B5ED5BED3D23}"/>
    <dgm:cxn modelId="{A606C140-3E74-4D77-893B-6CCD2517F0BC}" type="presOf" srcId="{F4734FF2-47ED-47CC-8365-8766C78B2027}" destId="{A568CAC9-2B67-49F5-BE0C-9F2BE7216928}" srcOrd="0" destOrd="0" presId="urn:microsoft.com/office/officeart/2005/8/layout/vList5"/>
    <dgm:cxn modelId="{AB722454-4923-4E3E-9D27-7393983D254C}" type="presOf" srcId="{7FC5F578-E9D7-48DA-9603-7B499C7A7DC5}" destId="{661C4CF5-1B4F-46DA-8A00-4A950C600B5C}" srcOrd="0" destOrd="0" presId="urn:microsoft.com/office/officeart/2005/8/layout/vList5"/>
    <dgm:cxn modelId="{03F82679-F3DD-4A97-AE23-3BF9F01C8979}" type="presOf" srcId="{24EAA0AA-CFC0-44B1-9593-0ABEE99973D4}" destId="{F068D28C-F707-4FEA-B794-1D21DFC5950E}" srcOrd="0" destOrd="0" presId="urn:microsoft.com/office/officeart/2005/8/layout/vList5"/>
    <dgm:cxn modelId="{52954484-A904-4E79-B1AA-660B56C41989}" srcId="{83998B21-717F-497F-ADDA-C0F1340350DF}" destId="{F4734FF2-47ED-47CC-8365-8766C78B2027}" srcOrd="0" destOrd="0" parTransId="{863C13B0-05DA-4EF5-835B-B0A89CA2CF42}" sibTransId="{3CA51208-187A-4BB4-B19C-CD712DB1C897}"/>
    <dgm:cxn modelId="{3E65FF8F-C056-461F-92E3-4FDAE4096419}" type="presOf" srcId="{51C69F05-B37E-4272-93FC-5146E70DFE32}" destId="{E969EC82-6978-441E-BB79-95A532BAF071}" srcOrd="0" destOrd="0" presId="urn:microsoft.com/office/officeart/2005/8/layout/vList5"/>
    <dgm:cxn modelId="{74A94995-67A6-47D1-B469-6C56C1F8F130}" srcId="{F4734FF2-47ED-47CC-8365-8766C78B2027}" destId="{B7542688-DD2D-4077-A9FD-73D907D99488}" srcOrd="0" destOrd="0" parTransId="{58D45470-644D-46FC-8B40-CAAB0F0EFFFD}" sibTransId="{CA476DCA-A058-4BED-A573-BD0ED9B3B714}"/>
    <dgm:cxn modelId="{FC06B998-9B1A-41ED-AAC9-DE3293D7D2D9}" type="presOf" srcId="{B9E482AE-E999-4F35-B742-B96BB7144729}" destId="{47774E52-294E-46B8-8BF6-8C9E61532B05}" srcOrd="0" destOrd="0" presId="urn:microsoft.com/office/officeart/2005/8/layout/vList5"/>
    <dgm:cxn modelId="{19EB699B-86D5-4F88-8BE5-993F2A141C23}" type="presOf" srcId="{12BB9944-A918-403F-B797-76C5DDA35F20}" destId="{0A673EA3-ECA0-47E2-8BE6-331D44BC2195}" srcOrd="0" destOrd="0" presId="urn:microsoft.com/office/officeart/2005/8/layout/vList5"/>
    <dgm:cxn modelId="{88489E9E-29ED-4DA4-92FC-5B324D6B7CC4}" type="presOf" srcId="{B7542688-DD2D-4077-A9FD-73D907D99488}" destId="{A568CAC9-2B67-49F5-BE0C-9F2BE7216928}" srcOrd="0" destOrd="1" presId="urn:microsoft.com/office/officeart/2005/8/layout/vList5"/>
    <dgm:cxn modelId="{C50F15FB-BD0E-45DB-9E30-A2857ACC435A}" srcId="{7FC5F578-E9D7-48DA-9603-7B499C7A7DC5}" destId="{B9E482AE-E999-4F35-B742-B96BB7144729}" srcOrd="2" destOrd="0" parTransId="{C05EE28D-8D93-4311-B0C9-F7A6CFAE7322}" sibTransId="{9B8C7D9C-F666-4CD5-9EB9-AE1CA0056957}"/>
    <dgm:cxn modelId="{9AEC3969-D9D8-4A87-9AF3-B5A850012B8D}" type="presParOf" srcId="{661C4CF5-1B4F-46DA-8A00-4A950C600B5C}" destId="{8A7AF6D1-19B5-484A-A3B3-01A875C201EC}" srcOrd="0" destOrd="0" presId="urn:microsoft.com/office/officeart/2005/8/layout/vList5"/>
    <dgm:cxn modelId="{58F32254-6A13-481E-97C5-D663C60448ED}" type="presParOf" srcId="{8A7AF6D1-19B5-484A-A3B3-01A875C201EC}" destId="{0A673EA3-ECA0-47E2-8BE6-331D44BC2195}" srcOrd="0" destOrd="0" presId="urn:microsoft.com/office/officeart/2005/8/layout/vList5"/>
    <dgm:cxn modelId="{025474B8-1C67-4B67-B1D8-DA2FC4CD5576}" type="presParOf" srcId="{8A7AF6D1-19B5-484A-A3B3-01A875C201EC}" destId="{F068D28C-F707-4FEA-B794-1D21DFC5950E}" srcOrd="1" destOrd="0" presId="urn:microsoft.com/office/officeart/2005/8/layout/vList5"/>
    <dgm:cxn modelId="{11B66F57-59F4-4AB7-974C-E157C447E4DD}" type="presParOf" srcId="{661C4CF5-1B4F-46DA-8A00-4A950C600B5C}" destId="{AD1A829C-8B1E-4B1D-9A58-914C650273BB}" srcOrd="1" destOrd="0" presId="urn:microsoft.com/office/officeart/2005/8/layout/vList5"/>
    <dgm:cxn modelId="{7133429E-95BE-4106-94C8-84C391C0B3AF}" type="presParOf" srcId="{661C4CF5-1B4F-46DA-8A00-4A950C600B5C}" destId="{1FEA1017-E70D-4B99-8AC2-79E339CF0789}" srcOrd="2" destOrd="0" presId="urn:microsoft.com/office/officeart/2005/8/layout/vList5"/>
    <dgm:cxn modelId="{871D19F1-8EA0-4D8E-BDD7-8F933F74F8FB}" type="presParOf" srcId="{1FEA1017-E70D-4B99-8AC2-79E339CF0789}" destId="{44C3DFC0-889D-48BA-9C7F-BD573CFD5196}" srcOrd="0" destOrd="0" presId="urn:microsoft.com/office/officeart/2005/8/layout/vList5"/>
    <dgm:cxn modelId="{9CBA40A7-9084-47BA-ACFF-6E8219230428}" type="presParOf" srcId="{1FEA1017-E70D-4B99-8AC2-79E339CF0789}" destId="{A568CAC9-2B67-49F5-BE0C-9F2BE7216928}" srcOrd="1" destOrd="0" presId="urn:microsoft.com/office/officeart/2005/8/layout/vList5"/>
    <dgm:cxn modelId="{62930170-A373-4591-A64B-627537B5B40E}" type="presParOf" srcId="{661C4CF5-1B4F-46DA-8A00-4A950C600B5C}" destId="{6910E78B-BEE8-4368-814C-58230AF3989B}" srcOrd="3" destOrd="0" presId="urn:microsoft.com/office/officeart/2005/8/layout/vList5"/>
    <dgm:cxn modelId="{47395B56-4D3C-4C23-AA11-14F02CB217AF}" type="presParOf" srcId="{661C4CF5-1B4F-46DA-8A00-4A950C600B5C}" destId="{89440047-29E3-450C-B43C-92CD96F07AC6}" srcOrd="4" destOrd="0" presId="urn:microsoft.com/office/officeart/2005/8/layout/vList5"/>
    <dgm:cxn modelId="{FFF2419F-F5D9-4F01-A5B1-904DD8F2D076}" type="presParOf" srcId="{89440047-29E3-450C-B43C-92CD96F07AC6}" destId="{47774E52-294E-46B8-8BF6-8C9E61532B05}" srcOrd="0" destOrd="0" presId="urn:microsoft.com/office/officeart/2005/8/layout/vList5"/>
    <dgm:cxn modelId="{EA6939E7-EE2F-4430-9EF7-67C569D7C7DE}" type="presParOf" srcId="{89440047-29E3-450C-B43C-92CD96F07AC6}" destId="{E969EC82-6978-441E-BB79-95A532BAF0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1A582-18D5-4CB0-878B-7E6773FA365F}"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605D1A8-7908-4DCD-9A26-9760A20123B5}">
      <dgm:prSet/>
      <dgm:spPr/>
      <dgm:t>
        <a:bodyPr/>
        <a:lstStyle/>
        <a:p>
          <a:r>
            <a:rPr lang="fi-FI"/>
            <a:t>A framework that stresses the reporting of social, environmental, and economic dimensions of corporate activity</a:t>
          </a:r>
          <a:endParaRPr lang="en-US"/>
        </a:p>
      </dgm:t>
    </dgm:pt>
    <dgm:pt modelId="{9028481D-1189-4E2B-815B-F16FB53212DB}" type="parTrans" cxnId="{4A29B81A-4418-4D26-94F1-06D0AAB789D7}">
      <dgm:prSet/>
      <dgm:spPr/>
      <dgm:t>
        <a:bodyPr/>
        <a:lstStyle/>
        <a:p>
          <a:endParaRPr lang="en-US"/>
        </a:p>
      </dgm:t>
    </dgm:pt>
    <dgm:pt modelId="{0C99710A-CB53-4D12-9E43-42F448E68016}" type="sibTrans" cxnId="{4A29B81A-4418-4D26-94F1-06D0AAB789D7}">
      <dgm:prSet/>
      <dgm:spPr/>
      <dgm:t>
        <a:bodyPr/>
        <a:lstStyle/>
        <a:p>
          <a:endParaRPr lang="en-US"/>
        </a:p>
      </dgm:t>
    </dgm:pt>
    <dgm:pt modelId="{329441CB-6FA3-4EEE-80E4-97279CE513E7}">
      <dgm:prSet/>
      <dgm:spPr/>
      <dgm:t>
        <a:bodyPr/>
        <a:lstStyle/>
        <a:p>
          <a:r>
            <a:rPr lang="fi-FI"/>
            <a:t>Not a formal system of reporting as such, but is typically conducted through a more formal system such as the GRI</a:t>
          </a:r>
          <a:endParaRPr lang="en-US"/>
        </a:p>
      </dgm:t>
    </dgm:pt>
    <dgm:pt modelId="{8142E327-7AD7-416E-8D0C-85B7E0300E20}" type="parTrans" cxnId="{8C8FA840-153D-4787-84EC-15DCA638B805}">
      <dgm:prSet/>
      <dgm:spPr/>
      <dgm:t>
        <a:bodyPr/>
        <a:lstStyle/>
        <a:p>
          <a:endParaRPr lang="en-US"/>
        </a:p>
      </dgm:t>
    </dgm:pt>
    <dgm:pt modelId="{CAA14243-19AE-47C6-9B2B-AADBED803726}" type="sibTrans" cxnId="{8C8FA840-153D-4787-84EC-15DCA638B805}">
      <dgm:prSet/>
      <dgm:spPr/>
      <dgm:t>
        <a:bodyPr/>
        <a:lstStyle/>
        <a:p>
          <a:endParaRPr lang="en-US"/>
        </a:p>
      </dgm:t>
    </dgm:pt>
    <dgm:pt modelId="{91D2DA7B-D4D5-47AB-91CF-4C5DCE163A5C}">
      <dgm:prSet/>
      <dgm:spPr/>
      <dgm:t>
        <a:bodyPr/>
        <a:lstStyle/>
        <a:p>
          <a:r>
            <a:rPr lang="fi-FI" dirty="0"/>
            <a:t>Impetus is on generating more value through consideration of a broader set of stakeholders; commonly associated with eco-efficiency</a:t>
          </a:r>
          <a:endParaRPr lang="en-US" dirty="0"/>
        </a:p>
      </dgm:t>
    </dgm:pt>
    <dgm:pt modelId="{3258C67B-B609-41B4-8CA8-E54A6171C674}" type="parTrans" cxnId="{E7DD8481-0F0D-4A75-ABAE-51D63BA7728C}">
      <dgm:prSet/>
      <dgm:spPr/>
      <dgm:t>
        <a:bodyPr/>
        <a:lstStyle/>
        <a:p>
          <a:endParaRPr lang="en-US"/>
        </a:p>
      </dgm:t>
    </dgm:pt>
    <dgm:pt modelId="{31AE88B5-B0C9-4055-B06F-997639FE0085}" type="sibTrans" cxnId="{E7DD8481-0F0D-4A75-ABAE-51D63BA7728C}">
      <dgm:prSet/>
      <dgm:spPr/>
      <dgm:t>
        <a:bodyPr/>
        <a:lstStyle/>
        <a:p>
          <a:endParaRPr lang="en-US"/>
        </a:p>
      </dgm:t>
    </dgm:pt>
    <dgm:pt modelId="{23974BA1-A23D-4773-A18B-3EF77B842235}">
      <dgm:prSet/>
      <dgm:spPr/>
      <dgm:t>
        <a:bodyPr/>
        <a:lstStyle/>
        <a:p>
          <a:r>
            <a:rPr lang="fi-FI" dirty="0"/>
            <a:t>The background ’philosophy’ emphasizes win-win situations</a:t>
          </a:r>
          <a:endParaRPr lang="en-US" dirty="0"/>
        </a:p>
      </dgm:t>
    </dgm:pt>
    <dgm:pt modelId="{3072053C-3844-4B45-8AA6-11A0C9E72AC5}" type="parTrans" cxnId="{4C0F3219-22B2-4FC0-88C8-7A67A8758E2A}">
      <dgm:prSet/>
      <dgm:spPr/>
      <dgm:t>
        <a:bodyPr/>
        <a:lstStyle/>
        <a:p>
          <a:endParaRPr lang="en-US"/>
        </a:p>
      </dgm:t>
    </dgm:pt>
    <dgm:pt modelId="{CE463E3D-8ED9-4B9E-AFBD-6D46117CE1A2}" type="sibTrans" cxnId="{4C0F3219-22B2-4FC0-88C8-7A67A8758E2A}">
      <dgm:prSet/>
      <dgm:spPr/>
      <dgm:t>
        <a:bodyPr/>
        <a:lstStyle/>
        <a:p>
          <a:endParaRPr lang="en-US"/>
        </a:p>
      </dgm:t>
    </dgm:pt>
    <dgm:pt modelId="{940DE04D-5089-4C08-BAD4-AB990A256514}" type="pres">
      <dgm:prSet presAssocID="{4061A582-18D5-4CB0-878B-7E6773FA365F}" presName="vert0" presStyleCnt="0">
        <dgm:presLayoutVars>
          <dgm:dir/>
          <dgm:animOne val="branch"/>
          <dgm:animLvl val="lvl"/>
        </dgm:presLayoutVars>
      </dgm:prSet>
      <dgm:spPr/>
    </dgm:pt>
    <dgm:pt modelId="{83BD5376-892E-4B59-91F8-74CF165BFE9F}" type="pres">
      <dgm:prSet presAssocID="{3605D1A8-7908-4DCD-9A26-9760A20123B5}" presName="thickLine" presStyleLbl="alignNode1" presStyleIdx="0" presStyleCnt="4"/>
      <dgm:spPr/>
    </dgm:pt>
    <dgm:pt modelId="{666AA761-36B4-46E5-87B6-F8DBA3B1564C}" type="pres">
      <dgm:prSet presAssocID="{3605D1A8-7908-4DCD-9A26-9760A20123B5}" presName="horz1" presStyleCnt="0"/>
      <dgm:spPr/>
    </dgm:pt>
    <dgm:pt modelId="{7FF7D988-E3F5-4356-9B8D-48BFC4A5F507}" type="pres">
      <dgm:prSet presAssocID="{3605D1A8-7908-4DCD-9A26-9760A20123B5}" presName="tx1" presStyleLbl="revTx" presStyleIdx="0" presStyleCnt="4"/>
      <dgm:spPr/>
    </dgm:pt>
    <dgm:pt modelId="{3B2C6340-D9F9-4681-A0F4-99DE88F18703}" type="pres">
      <dgm:prSet presAssocID="{3605D1A8-7908-4DCD-9A26-9760A20123B5}" presName="vert1" presStyleCnt="0"/>
      <dgm:spPr/>
    </dgm:pt>
    <dgm:pt modelId="{82E4508C-0F4A-4124-B3DA-ACD1881A4137}" type="pres">
      <dgm:prSet presAssocID="{329441CB-6FA3-4EEE-80E4-97279CE513E7}" presName="thickLine" presStyleLbl="alignNode1" presStyleIdx="1" presStyleCnt="4"/>
      <dgm:spPr/>
    </dgm:pt>
    <dgm:pt modelId="{C065AF8B-ACA1-4176-A21B-BB0BF4979C80}" type="pres">
      <dgm:prSet presAssocID="{329441CB-6FA3-4EEE-80E4-97279CE513E7}" presName="horz1" presStyleCnt="0"/>
      <dgm:spPr/>
    </dgm:pt>
    <dgm:pt modelId="{7D6C096B-8DF9-493E-8182-496E59B6567C}" type="pres">
      <dgm:prSet presAssocID="{329441CB-6FA3-4EEE-80E4-97279CE513E7}" presName="tx1" presStyleLbl="revTx" presStyleIdx="1" presStyleCnt="4"/>
      <dgm:spPr/>
    </dgm:pt>
    <dgm:pt modelId="{9AA687E4-8E53-44DF-A509-8220A1F3559F}" type="pres">
      <dgm:prSet presAssocID="{329441CB-6FA3-4EEE-80E4-97279CE513E7}" presName="vert1" presStyleCnt="0"/>
      <dgm:spPr/>
    </dgm:pt>
    <dgm:pt modelId="{9CE89D1F-4FBF-4EDD-9CE9-9D4C9EA1F5A1}" type="pres">
      <dgm:prSet presAssocID="{91D2DA7B-D4D5-47AB-91CF-4C5DCE163A5C}" presName="thickLine" presStyleLbl="alignNode1" presStyleIdx="2" presStyleCnt="4"/>
      <dgm:spPr/>
    </dgm:pt>
    <dgm:pt modelId="{4C8CE02E-B94C-4AB6-AC7D-D08C0F93B581}" type="pres">
      <dgm:prSet presAssocID="{91D2DA7B-D4D5-47AB-91CF-4C5DCE163A5C}" presName="horz1" presStyleCnt="0"/>
      <dgm:spPr/>
    </dgm:pt>
    <dgm:pt modelId="{C0BC1BD8-FA00-4F39-B11A-03407DBBF898}" type="pres">
      <dgm:prSet presAssocID="{91D2DA7B-D4D5-47AB-91CF-4C5DCE163A5C}" presName="tx1" presStyleLbl="revTx" presStyleIdx="2" presStyleCnt="4"/>
      <dgm:spPr/>
    </dgm:pt>
    <dgm:pt modelId="{650A7DBA-CE8B-49A1-A22C-A5675BF2FBAA}" type="pres">
      <dgm:prSet presAssocID="{91D2DA7B-D4D5-47AB-91CF-4C5DCE163A5C}" presName="vert1" presStyleCnt="0"/>
      <dgm:spPr/>
    </dgm:pt>
    <dgm:pt modelId="{E9B8DD2C-4881-4CF5-B868-71AB93F90608}" type="pres">
      <dgm:prSet presAssocID="{23974BA1-A23D-4773-A18B-3EF77B842235}" presName="thickLine" presStyleLbl="alignNode1" presStyleIdx="3" presStyleCnt="4"/>
      <dgm:spPr/>
    </dgm:pt>
    <dgm:pt modelId="{EAB8F1D3-5341-4EB9-830B-F595F287E0B4}" type="pres">
      <dgm:prSet presAssocID="{23974BA1-A23D-4773-A18B-3EF77B842235}" presName="horz1" presStyleCnt="0"/>
      <dgm:spPr/>
    </dgm:pt>
    <dgm:pt modelId="{229F403B-96FC-403E-B3E3-A0A95AC55CAD}" type="pres">
      <dgm:prSet presAssocID="{23974BA1-A23D-4773-A18B-3EF77B842235}" presName="tx1" presStyleLbl="revTx" presStyleIdx="3" presStyleCnt="4"/>
      <dgm:spPr/>
    </dgm:pt>
    <dgm:pt modelId="{B703FF7D-3319-4826-91D7-77C5A23798D5}" type="pres">
      <dgm:prSet presAssocID="{23974BA1-A23D-4773-A18B-3EF77B842235}" presName="vert1" presStyleCnt="0"/>
      <dgm:spPr/>
    </dgm:pt>
  </dgm:ptLst>
  <dgm:cxnLst>
    <dgm:cxn modelId="{72F90306-D6B3-4B5D-89F2-24D50BA92DC4}" type="presOf" srcId="{91D2DA7B-D4D5-47AB-91CF-4C5DCE163A5C}" destId="{C0BC1BD8-FA00-4F39-B11A-03407DBBF898}" srcOrd="0" destOrd="0" presId="urn:microsoft.com/office/officeart/2008/layout/LinedList"/>
    <dgm:cxn modelId="{4C0F3219-22B2-4FC0-88C8-7A67A8758E2A}" srcId="{4061A582-18D5-4CB0-878B-7E6773FA365F}" destId="{23974BA1-A23D-4773-A18B-3EF77B842235}" srcOrd="3" destOrd="0" parTransId="{3072053C-3844-4B45-8AA6-11A0C9E72AC5}" sibTransId="{CE463E3D-8ED9-4B9E-AFBD-6D46117CE1A2}"/>
    <dgm:cxn modelId="{4A29B81A-4418-4D26-94F1-06D0AAB789D7}" srcId="{4061A582-18D5-4CB0-878B-7E6773FA365F}" destId="{3605D1A8-7908-4DCD-9A26-9760A20123B5}" srcOrd="0" destOrd="0" parTransId="{9028481D-1189-4E2B-815B-F16FB53212DB}" sibTransId="{0C99710A-CB53-4D12-9E43-42F448E68016}"/>
    <dgm:cxn modelId="{59D2AB30-4CCC-4D1F-8BB7-7068F540BBB6}" type="presOf" srcId="{3605D1A8-7908-4DCD-9A26-9760A20123B5}" destId="{7FF7D988-E3F5-4356-9B8D-48BFC4A5F507}" srcOrd="0" destOrd="0" presId="urn:microsoft.com/office/officeart/2008/layout/LinedList"/>
    <dgm:cxn modelId="{8C8FA840-153D-4787-84EC-15DCA638B805}" srcId="{4061A582-18D5-4CB0-878B-7E6773FA365F}" destId="{329441CB-6FA3-4EEE-80E4-97279CE513E7}" srcOrd="1" destOrd="0" parTransId="{8142E327-7AD7-416E-8D0C-85B7E0300E20}" sibTransId="{CAA14243-19AE-47C6-9B2B-AADBED803726}"/>
    <dgm:cxn modelId="{7357754D-6F07-41EE-B371-527950243C22}" type="presOf" srcId="{4061A582-18D5-4CB0-878B-7E6773FA365F}" destId="{940DE04D-5089-4C08-BAD4-AB990A256514}" srcOrd="0" destOrd="0" presId="urn:microsoft.com/office/officeart/2008/layout/LinedList"/>
    <dgm:cxn modelId="{E7DD8481-0F0D-4A75-ABAE-51D63BA7728C}" srcId="{4061A582-18D5-4CB0-878B-7E6773FA365F}" destId="{91D2DA7B-D4D5-47AB-91CF-4C5DCE163A5C}" srcOrd="2" destOrd="0" parTransId="{3258C67B-B609-41B4-8CA8-E54A6171C674}" sibTransId="{31AE88B5-B0C9-4055-B06F-997639FE0085}"/>
    <dgm:cxn modelId="{B81FDAB3-7106-4D15-96E9-4C947D73CB2F}" type="presOf" srcId="{329441CB-6FA3-4EEE-80E4-97279CE513E7}" destId="{7D6C096B-8DF9-493E-8182-496E59B6567C}" srcOrd="0" destOrd="0" presId="urn:microsoft.com/office/officeart/2008/layout/LinedList"/>
    <dgm:cxn modelId="{5EB519F7-FFEB-412E-BCD5-89E82EF219B1}" type="presOf" srcId="{23974BA1-A23D-4773-A18B-3EF77B842235}" destId="{229F403B-96FC-403E-B3E3-A0A95AC55CAD}" srcOrd="0" destOrd="0" presId="urn:microsoft.com/office/officeart/2008/layout/LinedList"/>
    <dgm:cxn modelId="{87D7965E-B51E-45D2-9D06-6296CC4DDB75}" type="presParOf" srcId="{940DE04D-5089-4C08-BAD4-AB990A256514}" destId="{83BD5376-892E-4B59-91F8-74CF165BFE9F}" srcOrd="0" destOrd="0" presId="urn:microsoft.com/office/officeart/2008/layout/LinedList"/>
    <dgm:cxn modelId="{BF806E51-3CDC-4B0E-989A-73914FA6C13E}" type="presParOf" srcId="{940DE04D-5089-4C08-BAD4-AB990A256514}" destId="{666AA761-36B4-46E5-87B6-F8DBA3B1564C}" srcOrd="1" destOrd="0" presId="urn:microsoft.com/office/officeart/2008/layout/LinedList"/>
    <dgm:cxn modelId="{1FE73539-EF1B-4B02-9C5D-4CC999D9D0EF}" type="presParOf" srcId="{666AA761-36B4-46E5-87B6-F8DBA3B1564C}" destId="{7FF7D988-E3F5-4356-9B8D-48BFC4A5F507}" srcOrd="0" destOrd="0" presId="urn:microsoft.com/office/officeart/2008/layout/LinedList"/>
    <dgm:cxn modelId="{C1242308-C1C8-416F-BA74-A8E225A7A9C4}" type="presParOf" srcId="{666AA761-36B4-46E5-87B6-F8DBA3B1564C}" destId="{3B2C6340-D9F9-4681-A0F4-99DE88F18703}" srcOrd="1" destOrd="0" presId="urn:microsoft.com/office/officeart/2008/layout/LinedList"/>
    <dgm:cxn modelId="{34FBDC74-719F-422D-BBB4-FF76629C3FFA}" type="presParOf" srcId="{940DE04D-5089-4C08-BAD4-AB990A256514}" destId="{82E4508C-0F4A-4124-B3DA-ACD1881A4137}" srcOrd="2" destOrd="0" presId="urn:microsoft.com/office/officeart/2008/layout/LinedList"/>
    <dgm:cxn modelId="{1508A93B-77DF-4C1B-8971-08B1D66AB0D2}" type="presParOf" srcId="{940DE04D-5089-4C08-BAD4-AB990A256514}" destId="{C065AF8B-ACA1-4176-A21B-BB0BF4979C80}" srcOrd="3" destOrd="0" presId="urn:microsoft.com/office/officeart/2008/layout/LinedList"/>
    <dgm:cxn modelId="{0F6694B6-D9C1-47CF-9FF2-9BE26580B458}" type="presParOf" srcId="{C065AF8B-ACA1-4176-A21B-BB0BF4979C80}" destId="{7D6C096B-8DF9-493E-8182-496E59B6567C}" srcOrd="0" destOrd="0" presId="urn:microsoft.com/office/officeart/2008/layout/LinedList"/>
    <dgm:cxn modelId="{C40562B2-AF33-4935-8413-DCA4DBB40C8C}" type="presParOf" srcId="{C065AF8B-ACA1-4176-A21B-BB0BF4979C80}" destId="{9AA687E4-8E53-44DF-A509-8220A1F3559F}" srcOrd="1" destOrd="0" presId="urn:microsoft.com/office/officeart/2008/layout/LinedList"/>
    <dgm:cxn modelId="{5BC53B8A-CAA7-4396-A2D6-DAF375C2803F}" type="presParOf" srcId="{940DE04D-5089-4C08-BAD4-AB990A256514}" destId="{9CE89D1F-4FBF-4EDD-9CE9-9D4C9EA1F5A1}" srcOrd="4" destOrd="0" presId="urn:microsoft.com/office/officeart/2008/layout/LinedList"/>
    <dgm:cxn modelId="{367C3604-7A77-4909-B709-794EE140E4AD}" type="presParOf" srcId="{940DE04D-5089-4C08-BAD4-AB990A256514}" destId="{4C8CE02E-B94C-4AB6-AC7D-D08C0F93B581}" srcOrd="5" destOrd="0" presId="urn:microsoft.com/office/officeart/2008/layout/LinedList"/>
    <dgm:cxn modelId="{2D7E2C28-1060-4A96-9B99-1CA2D58167E3}" type="presParOf" srcId="{4C8CE02E-B94C-4AB6-AC7D-D08C0F93B581}" destId="{C0BC1BD8-FA00-4F39-B11A-03407DBBF898}" srcOrd="0" destOrd="0" presId="urn:microsoft.com/office/officeart/2008/layout/LinedList"/>
    <dgm:cxn modelId="{BB985908-5BDD-4F1B-81E5-79CE782B27F8}" type="presParOf" srcId="{4C8CE02E-B94C-4AB6-AC7D-D08C0F93B581}" destId="{650A7DBA-CE8B-49A1-A22C-A5675BF2FBAA}" srcOrd="1" destOrd="0" presId="urn:microsoft.com/office/officeart/2008/layout/LinedList"/>
    <dgm:cxn modelId="{D94B016C-A4DA-4B89-AA5C-29F3FB448850}" type="presParOf" srcId="{940DE04D-5089-4C08-BAD4-AB990A256514}" destId="{E9B8DD2C-4881-4CF5-B868-71AB93F90608}" srcOrd="6" destOrd="0" presId="urn:microsoft.com/office/officeart/2008/layout/LinedList"/>
    <dgm:cxn modelId="{A9AA844E-8888-4119-AEF1-2FB1EED834F5}" type="presParOf" srcId="{940DE04D-5089-4C08-BAD4-AB990A256514}" destId="{EAB8F1D3-5341-4EB9-830B-F595F287E0B4}" srcOrd="7" destOrd="0" presId="urn:microsoft.com/office/officeart/2008/layout/LinedList"/>
    <dgm:cxn modelId="{65698A41-E0E9-4EEF-BD00-7A318FD9E508}" type="presParOf" srcId="{EAB8F1D3-5341-4EB9-830B-F595F287E0B4}" destId="{229F403B-96FC-403E-B3E3-A0A95AC55CAD}" srcOrd="0" destOrd="0" presId="urn:microsoft.com/office/officeart/2008/layout/LinedList"/>
    <dgm:cxn modelId="{3582BD15-A09F-4BA3-8C75-3019F4BB96B8}" type="presParOf" srcId="{EAB8F1D3-5341-4EB9-830B-F595F287E0B4}" destId="{B703FF7D-3319-4826-91D7-77C5A23798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5A0D1-1497-40CF-8F04-885A8A20D86B}">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D3596F-DF14-4253-BB8C-41C871F1A90B}">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4568E-29CE-48E5-9F35-C6B46C0F57B1}">
      <dsp:nvSpPr>
        <dsp:cNvPr id="0" name=""/>
        <dsp:cNvSpPr/>
      </dsp:nvSpPr>
      <dsp:spPr>
        <a:xfrm>
          <a:off x="1945450" y="719"/>
          <a:ext cx="296491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90000"/>
            </a:lnSpc>
            <a:spcBef>
              <a:spcPct val="0"/>
            </a:spcBef>
            <a:spcAft>
              <a:spcPct val="35000"/>
            </a:spcAft>
            <a:buNone/>
          </a:pPr>
          <a:r>
            <a:rPr lang="fi-FI" sz="2100" kern="1200" dirty="0" err="1">
              <a:latin typeface="Besley" pitchFamily="2" charset="0"/>
              <a:ea typeface="Besley" pitchFamily="2" charset="0"/>
            </a:rPr>
            <a:t>What</a:t>
          </a:r>
          <a:r>
            <a:rPr lang="fi-FI" sz="2100" kern="1200" dirty="0">
              <a:latin typeface="Besley" pitchFamily="2" charset="0"/>
              <a:ea typeface="Besley" pitchFamily="2" charset="0"/>
            </a:rPr>
            <a:t> is (</a:t>
          </a:r>
          <a:r>
            <a:rPr lang="fi-FI" sz="2100" kern="1200" dirty="0" err="1">
              <a:latin typeface="Besley" pitchFamily="2" charset="0"/>
              <a:ea typeface="Besley" pitchFamily="2" charset="0"/>
            </a:rPr>
            <a:t>strategic</a:t>
          </a:r>
          <a:r>
            <a:rPr lang="fi-FI" sz="2100" kern="1200" dirty="0">
              <a:latin typeface="Besley" pitchFamily="2" charset="0"/>
              <a:ea typeface="Besley" pitchFamily="2" charset="0"/>
            </a:rPr>
            <a:t>) </a:t>
          </a:r>
          <a:r>
            <a:rPr lang="fi-FI" sz="2100" kern="1200" dirty="0" err="1">
              <a:latin typeface="Besley" pitchFamily="2" charset="0"/>
              <a:ea typeface="Besley" pitchFamily="2" charset="0"/>
            </a:rPr>
            <a:t>corporate</a:t>
          </a:r>
          <a:r>
            <a:rPr lang="fi-FI" sz="2100" kern="1200" dirty="0">
              <a:latin typeface="Besley" pitchFamily="2" charset="0"/>
              <a:ea typeface="Besley" pitchFamily="2" charset="0"/>
            </a:rPr>
            <a:t> </a:t>
          </a:r>
          <a:r>
            <a:rPr lang="fi-FI" sz="2100" kern="1200" dirty="0" err="1">
              <a:latin typeface="Besley" pitchFamily="2" charset="0"/>
              <a:ea typeface="Besley" pitchFamily="2" charset="0"/>
            </a:rPr>
            <a:t>sustainability</a:t>
          </a:r>
          <a:r>
            <a:rPr lang="fi-FI" sz="2100" kern="1200" dirty="0">
              <a:latin typeface="Besley" pitchFamily="2" charset="0"/>
              <a:ea typeface="Besley" pitchFamily="2" charset="0"/>
            </a:rPr>
            <a:t>?</a:t>
          </a:r>
          <a:endParaRPr lang="en-US" sz="2100" kern="1200" dirty="0">
            <a:latin typeface="Besley" pitchFamily="2" charset="0"/>
            <a:ea typeface="Besley" pitchFamily="2" charset="0"/>
          </a:endParaRPr>
        </a:p>
      </dsp:txBody>
      <dsp:txXfrm>
        <a:off x="1945450" y="719"/>
        <a:ext cx="2964910" cy="1684372"/>
      </dsp:txXfrm>
    </dsp:sp>
    <dsp:sp modelId="{76E9677F-E69B-4200-88B2-1B1B38081BC2}">
      <dsp:nvSpPr>
        <dsp:cNvPr id="0" name=""/>
        <dsp:cNvSpPr/>
      </dsp:nvSpPr>
      <dsp:spPr>
        <a:xfrm>
          <a:off x="4910361" y="719"/>
          <a:ext cx="1678329"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711200">
            <a:lnSpc>
              <a:spcPct val="90000"/>
            </a:lnSpc>
            <a:spcBef>
              <a:spcPct val="0"/>
            </a:spcBef>
            <a:spcAft>
              <a:spcPct val="35000"/>
            </a:spcAft>
            <a:buNone/>
          </a:pPr>
          <a:r>
            <a:rPr lang="fi-FI" sz="1600" kern="1200" dirty="0" err="1">
              <a:latin typeface="Besley" pitchFamily="2" charset="0"/>
              <a:ea typeface="Besley" pitchFamily="2" charset="0"/>
            </a:rPr>
            <a:t>The</a:t>
          </a:r>
          <a:r>
            <a:rPr lang="fi-FI" sz="1600" kern="1200" dirty="0">
              <a:latin typeface="Besley" pitchFamily="2" charset="0"/>
              <a:ea typeface="Besley" pitchFamily="2" charset="0"/>
            </a:rPr>
            <a:t> </a:t>
          </a:r>
          <a:r>
            <a:rPr lang="fi-FI" sz="1600" kern="1200" dirty="0" err="1">
              <a:latin typeface="Besley" pitchFamily="2" charset="0"/>
              <a:ea typeface="Besley" pitchFamily="2" charset="0"/>
            </a:rPr>
            <a:t>story</a:t>
          </a:r>
          <a:r>
            <a:rPr lang="fi-FI" sz="1600" kern="1200" dirty="0">
              <a:latin typeface="Besley" pitchFamily="2" charset="0"/>
              <a:ea typeface="Besley" pitchFamily="2" charset="0"/>
            </a:rPr>
            <a:t> </a:t>
          </a:r>
          <a:r>
            <a:rPr lang="fi-FI" sz="1600" kern="1200" dirty="0" err="1">
              <a:latin typeface="Besley" pitchFamily="2" charset="0"/>
              <a:ea typeface="Besley" pitchFamily="2" charset="0"/>
            </a:rPr>
            <a:t>so</a:t>
          </a:r>
          <a:r>
            <a:rPr lang="fi-FI" sz="1600" kern="1200" dirty="0">
              <a:latin typeface="Besley" pitchFamily="2" charset="0"/>
              <a:ea typeface="Besley" pitchFamily="2" charset="0"/>
            </a:rPr>
            <a:t> </a:t>
          </a:r>
          <a:r>
            <a:rPr lang="fi-FI" sz="1600" kern="1200" dirty="0" err="1">
              <a:latin typeface="Besley" pitchFamily="2" charset="0"/>
              <a:ea typeface="Besley" pitchFamily="2" charset="0"/>
            </a:rPr>
            <a:t>far</a:t>
          </a:r>
          <a:endParaRPr lang="en-US" sz="1600" kern="1200" dirty="0">
            <a:latin typeface="Besley" pitchFamily="2" charset="0"/>
            <a:ea typeface="Besley" pitchFamily="2" charset="0"/>
          </a:endParaRPr>
        </a:p>
      </dsp:txBody>
      <dsp:txXfrm>
        <a:off x="4910361" y="719"/>
        <a:ext cx="1678329" cy="1684372"/>
      </dsp:txXfrm>
    </dsp:sp>
    <dsp:sp modelId="{175F0F86-F9B8-4E97-B361-B3584FD8C6E3}">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D1F7B-A7CA-4CE8-9B40-E6DCBBE1BE6A}">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196997-92A7-425A-9EBE-3E09086C47D5}">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90000"/>
            </a:lnSpc>
            <a:spcBef>
              <a:spcPct val="0"/>
            </a:spcBef>
            <a:spcAft>
              <a:spcPct val="35000"/>
            </a:spcAft>
            <a:buNone/>
          </a:pPr>
          <a:r>
            <a:rPr lang="fi-FI" sz="2100" kern="1200" dirty="0">
              <a:latin typeface="Besley" pitchFamily="2" charset="0"/>
              <a:ea typeface="Besley" pitchFamily="2" charset="0"/>
            </a:rPr>
            <a:t>What are the most common approaches to sustainability?</a:t>
          </a:r>
          <a:endParaRPr lang="en-US" sz="2100" kern="1200" dirty="0">
            <a:latin typeface="Besley" pitchFamily="2" charset="0"/>
            <a:ea typeface="Besley" pitchFamily="2" charset="0"/>
          </a:endParaRPr>
        </a:p>
      </dsp:txBody>
      <dsp:txXfrm>
        <a:off x="1945450" y="2106185"/>
        <a:ext cx="4643240" cy="1684372"/>
      </dsp:txXfrm>
    </dsp:sp>
    <dsp:sp modelId="{0E904A21-2B20-4660-A65A-A671D3E57DE1}">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62298-E5A0-46A4-9437-4EC264FF1DEF}">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E89004-31C1-479E-9184-1FA78FDA685C}">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933450">
            <a:lnSpc>
              <a:spcPct val="90000"/>
            </a:lnSpc>
            <a:spcBef>
              <a:spcPct val="0"/>
            </a:spcBef>
            <a:spcAft>
              <a:spcPct val="35000"/>
            </a:spcAft>
            <a:buNone/>
          </a:pPr>
          <a:r>
            <a:rPr lang="fi-FI" sz="2100" kern="1200" dirty="0">
              <a:latin typeface="Besley" pitchFamily="2" charset="0"/>
              <a:ea typeface="Besley" pitchFamily="2" charset="0"/>
            </a:rPr>
            <a:t>Critical </a:t>
          </a:r>
          <a:r>
            <a:rPr lang="fi-FI" sz="2100" kern="1200" dirty="0" err="1">
              <a:latin typeface="Besley" pitchFamily="2" charset="0"/>
              <a:ea typeface="Besley" pitchFamily="2" charset="0"/>
            </a:rPr>
            <a:t>evaluation</a:t>
          </a:r>
          <a:r>
            <a:rPr lang="fi-FI" sz="2100" kern="1200" dirty="0">
              <a:latin typeface="Besley" pitchFamily="2" charset="0"/>
              <a:ea typeface="Besley" pitchFamily="2" charset="0"/>
            </a:rPr>
            <a:t> of </a:t>
          </a:r>
          <a:r>
            <a:rPr lang="fi-FI" sz="2100" kern="1200" dirty="0" err="1">
              <a:latin typeface="Besley" pitchFamily="2" charset="0"/>
              <a:ea typeface="Besley" pitchFamily="2" charset="0"/>
            </a:rPr>
            <a:t>strategic</a:t>
          </a:r>
          <a:r>
            <a:rPr lang="fi-FI" sz="2100" kern="1200" dirty="0">
              <a:latin typeface="Besley" pitchFamily="2" charset="0"/>
              <a:ea typeface="Besley" pitchFamily="2" charset="0"/>
            </a:rPr>
            <a:t> </a:t>
          </a:r>
          <a:r>
            <a:rPr lang="fi-FI" sz="2100" kern="1200" dirty="0" err="1">
              <a:latin typeface="Besley" pitchFamily="2" charset="0"/>
              <a:ea typeface="Besley" pitchFamily="2" charset="0"/>
            </a:rPr>
            <a:t>sustainability</a:t>
          </a:r>
          <a:endParaRPr lang="en-US" sz="2100" kern="1200" dirty="0">
            <a:latin typeface="Besley" pitchFamily="2" charset="0"/>
            <a:ea typeface="Besley" pitchFamily="2" charset="0"/>
          </a:endParaRPr>
        </a:p>
      </dsp:txBody>
      <dsp:txXfrm>
        <a:off x="1945450" y="4211650"/>
        <a:ext cx="4643240"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D28C-F707-4FEA-B794-1D21DFC5950E}">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i-FI" sz="1700" kern="1200" dirty="0" err="1"/>
            <a:t>Charity</a:t>
          </a:r>
          <a:r>
            <a:rPr lang="fi-FI" sz="1700" kern="1200" dirty="0"/>
            <a:t>, </a:t>
          </a:r>
          <a:r>
            <a:rPr lang="fi-FI" sz="1700" kern="1200" dirty="0" err="1"/>
            <a:t>employee</a:t>
          </a:r>
          <a:r>
            <a:rPr lang="fi-FI" sz="1700" kern="1200" dirty="0"/>
            <a:t> </a:t>
          </a:r>
          <a:r>
            <a:rPr lang="fi-FI" sz="1700" kern="1200" dirty="0" err="1"/>
            <a:t>voluntarism</a:t>
          </a:r>
          <a:r>
            <a:rPr lang="fi-FI" sz="1700" kern="1200" dirty="0"/>
            <a:t>, </a:t>
          </a:r>
          <a:r>
            <a:rPr lang="fi-FI" sz="1700" kern="1200" dirty="0" err="1"/>
            <a:t>sponsorships</a:t>
          </a:r>
          <a:r>
            <a:rPr lang="fi-FI" sz="1700" kern="1200" dirty="0"/>
            <a:t> etc.</a:t>
          </a:r>
          <a:endParaRPr lang="en-US" sz="1700" kern="1200" dirty="0"/>
        </a:p>
      </dsp:txBody>
      <dsp:txXfrm rot="-5400000">
        <a:off x="3785616" y="197117"/>
        <a:ext cx="6675221" cy="1012303"/>
      </dsp:txXfrm>
    </dsp:sp>
    <dsp:sp modelId="{0A673EA3-ECA0-47E2-8BE6-331D44BC2195}">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fi-FI" sz="2900" kern="1200" dirty="0" err="1"/>
            <a:t>Corporate</a:t>
          </a:r>
          <a:r>
            <a:rPr lang="fi-FI" sz="2900" kern="1200" dirty="0"/>
            <a:t> </a:t>
          </a:r>
          <a:r>
            <a:rPr lang="fi-FI" sz="2900" kern="1200" dirty="0" err="1"/>
            <a:t>sustainability</a:t>
          </a:r>
          <a:r>
            <a:rPr lang="fi-FI" sz="2900" kern="1200" dirty="0"/>
            <a:t> as </a:t>
          </a:r>
          <a:r>
            <a:rPr lang="fi-FI" sz="2900" kern="1200" dirty="0" err="1"/>
            <a:t>philanthropy</a:t>
          </a:r>
          <a:endParaRPr lang="en-US" sz="2900" kern="1200" dirty="0"/>
        </a:p>
      </dsp:txBody>
      <dsp:txXfrm>
        <a:off x="68454" y="70578"/>
        <a:ext cx="3648708" cy="1265378"/>
      </dsp:txXfrm>
    </dsp:sp>
    <dsp:sp modelId="{A568CAC9-2B67-49F5-BE0C-9F2BE7216928}">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i-FI" sz="1700" kern="1200" dirty="0" err="1"/>
            <a:t>Improving</a:t>
          </a:r>
          <a:r>
            <a:rPr lang="fi-FI" sz="1700" kern="1200" dirty="0"/>
            <a:t> </a:t>
          </a:r>
          <a:r>
            <a:rPr lang="fi-FI" sz="1700" kern="1200" dirty="0" err="1"/>
            <a:t>sustainability</a:t>
          </a:r>
          <a:r>
            <a:rPr lang="fi-FI" sz="1700" kern="1200" dirty="0"/>
            <a:t> </a:t>
          </a:r>
          <a:r>
            <a:rPr lang="fi-FI" sz="1700" kern="1200" dirty="0" err="1"/>
            <a:t>aspects</a:t>
          </a:r>
          <a:r>
            <a:rPr lang="fi-FI" sz="1700" kern="1200" dirty="0"/>
            <a:t> of </a:t>
          </a:r>
          <a:r>
            <a:rPr lang="fi-FI" sz="1700" kern="1200" dirty="0" err="1"/>
            <a:t>existing</a:t>
          </a:r>
          <a:r>
            <a:rPr lang="fi-FI" sz="1700" kern="1200" dirty="0"/>
            <a:t> products, </a:t>
          </a:r>
          <a:r>
            <a:rPr lang="fi-FI" sz="1700" kern="1200" dirty="0" err="1"/>
            <a:t>processes</a:t>
          </a:r>
          <a:r>
            <a:rPr lang="fi-FI" sz="1700" kern="1200" dirty="0"/>
            <a:t> and </a:t>
          </a:r>
          <a:r>
            <a:rPr lang="fi-FI" sz="1700" kern="1200" dirty="0" err="1"/>
            <a:t>operations</a:t>
          </a:r>
          <a:endParaRPr lang="en-US" sz="1700" kern="1200" dirty="0"/>
        </a:p>
        <a:p>
          <a:pPr marL="342900" lvl="2" indent="-171450" algn="l" defTabSz="755650">
            <a:lnSpc>
              <a:spcPct val="90000"/>
            </a:lnSpc>
            <a:spcBef>
              <a:spcPct val="0"/>
            </a:spcBef>
            <a:spcAft>
              <a:spcPct val="15000"/>
            </a:spcAft>
            <a:buChar char="•"/>
          </a:pPr>
          <a:r>
            <a:rPr lang="fi-FI" sz="1700" kern="1200" dirty="0" err="1"/>
            <a:t>Comply</a:t>
          </a:r>
          <a:r>
            <a:rPr lang="fi-FI" sz="1700" kern="1200" dirty="0"/>
            <a:t> </a:t>
          </a:r>
          <a:r>
            <a:rPr lang="fi-FI" sz="1700" kern="1200" dirty="0" err="1"/>
            <a:t>with</a:t>
          </a:r>
          <a:r>
            <a:rPr lang="fi-FI" sz="1700" kern="1200" dirty="0"/>
            <a:t> </a:t>
          </a:r>
          <a:r>
            <a:rPr lang="fi-FI" sz="1700" kern="1200" dirty="0" err="1"/>
            <a:t>standards</a:t>
          </a:r>
          <a:r>
            <a:rPr lang="fi-FI" sz="1700" kern="1200" dirty="0"/>
            <a:t>, </a:t>
          </a:r>
          <a:r>
            <a:rPr lang="fi-FI" sz="1700" kern="1200" dirty="0" err="1"/>
            <a:t>acquire</a:t>
          </a:r>
          <a:r>
            <a:rPr lang="fi-FI" sz="1700" kern="1200" dirty="0"/>
            <a:t> </a:t>
          </a:r>
          <a:r>
            <a:rPr lang="fi-FI" sz="1700" kern="1200" dirty="0" err="1"/>
            <a:t>certificates</a:t>
          </a:r>
          <a:r>
            <a:rPr lang="fi-FI" sz="1700" kern="1200" dirty="0"/>
            <a:t>, </a:t>
          </a:r>
          <a:r>
            <a:rPr lang="fi-FI" sz="1700" kern="1200" dirty="0" err="1"/>
            <a:t>develop</a:t>
          </a:r>
          <a:r>
            <a:rPr lang="fi-FI" sz="1700" kern="1200" dirty="0"/>
            <a:t> </a:t>
          </a:r>
          <a:r>
            <a:rPr lang="fi-FI" sz="1700" kern="1200" dirty="0" err="1"/>
            <a:t>environmental</a:t>
          </a:r>
          <a:r>
            <a:rPr lang="fi-FI" sz="1700" kern="1200" dirty="0"/>
            <a:t> management </a:t>
          </a:r>
          <a:r>
            <a:rPr lang="fi-FI" sz="1700" kern="1200" dirty="0" err="1"/>
            <a:t>systems</a:t>
          </a:r>
          <a:r>
            <a:rPr lang="fi-FI" sz="1700" kern="1200" dirty="0"/>
            <a:t>...</a:t>
          </a:r>
          <a:endParaRPr lang="en-US" sz="1700" kern="1200" dirty="0"/>
        </a:p>
      </dsp:txBody>
      <dsp:txXfrm rot="-5400000">
        <a:off x="3785616" y="1669517"/>
        <a:ext cx="6675221" cy="1012303"/>
      </dsp:txXfrm>
    </dsp:sp>
    <dsp:sp modelId="{44C3DFC0-889D-48BA-9C7F-BD573CFD5196}">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fi-FI" sz="2900" kern="1200"/>
            <a:t>Corporate sustainability as integration</a:t>
          </a:r>
          <a:endParaRPr lang="en-US" sz="2900" kern="1200"/>
        </a:p>
      </dsp:txBody>
      <dsp:txXfrm>
        <a:off x="68454" y="1542979"/>
        <a:ext cx="3648708" cy="1265378"/>
      </dsp:txXfrm>
    </dsp:sp>
    <dsp:sp modelId="{E969EC82-6978-441E-BB79-95A532BAF071}">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b="0" kern="1200"/>
            <a:t>Solving social and/or ecological problems with own (new) products, services and business models (e.g. eco-innovations or inclusive innovations for poverty alleviation)</a:t>
          </a:r>
          <a:endParaRPr lang="en-US" sz="1700" kern="1200"/>
        </a:p>
      </dsp:txBody>
      <dsp:txXfrm rot="-5400000">
        <a:off x="3785616" y="3141918"/>
        <a:ext cx="6675221" cy="1012303"/>
      </dsp:txXfrm>
    </dsp:sp>
    <dsp:sp modelId="{47774E52-294E-46B8-8BF6-8C9E61532B05}">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fi-FI" sz="2900" kern="1200"/>
            <a:t>Corporate sustainability as innovation</a:t>
          </a:r>
          <a:endParaRPr lang="en-US" sz="2900" kern="1200"/>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D5376-892E-4B59-91F8-74CF165BFE9F}">
      <dsp:nvSpPr>
        <dsp:cNvPr id="0" name=""/>
        <dsp:cNvSpPr/>
      </dsp:nvSpPr>
      <dsp:spPr>
        <a:xfrm>
          <a:off x="0" y="0"/>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7D988-E3F5-4356-9B8D-48BFC4A5F507}">
      <dsp:nvSpPr>
        <dsp:cNvPr id="0" name=""/>
        <dsp:cNvSpPr/>
      </dsp:nvSpPr>
      <dsp:spPr>
        <a:xfrm>
          <a:off x="0" y="0"/>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a:t>A framework that stresses the reporting of social, environmental, and economic dimensions of corporate activity</a:t>
          </a:r>
          <a:endParaRPr lang="en-US" sz="2600" kern="1200"/>
        </a:p>
      </dsp:txBody>
      <dsp:txXfrm>
        <a:off x="0" y="0"/>
        <a:ext cx="7037387" cy="1368821"/>
      </dsp:txXfrm>
    </dsp:sp>
    <dsp:sp modelId="{82E4508C-0F4A-4124-B3DA-ACD1881A4137}">
      <dsp:nvSpPr>
        <dsp:cNvPr id="0" name=""/>
        <dsp:cNvSpPr/>
      </dsp:nvSpPr>
      <dsp:spPr>
        <a:xfrm>
          <a:off x="0" y="1368821"/>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C096B-8DF9-493E-8182-496E59B6567C}">
      <dsp:nvSpPr>
        <dsp:cNvPr id="0" name=""/>
        <dsp:cNvSpPr/>
      </dsp:nvSpPr>
      <dsp:spPr>
        <a:xfrm>
          <a:off x="0" y="1368821"/>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a:t>Not a formal system of reporting as such, but is typically conducted through a more formal system such as the GRI</a:t>
          </a:r>
          <a:endParaRPr lang="en-US" sz="2600" kern="1200"/>
        </a:p>
      </dsp:txBody>
      <dsp:txXfrm>
        <a:off x="0" y="1368821"/>
        <a:ext cx="7037387" cy="1368821"/>
      </dsp:txXfrm>
    </dsp:sp>
    <dsp:sp modelId="{9CE89D1F-4FBF-4EDD-9CE9-9D4C9EA1F5A1}">
      <dsp:nvSpPr>
        <dsp:cNvPr id="0" name=""/>
        <dsp:cNvSpPr/>
      </dsp:nvSpPr>
      <dsp:spPr>
        <a:xfrm>
          <a:off x="0" y="2737643"/>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BC1BD8-FA00-4F39-B11A-03407DBBF898}">
      <dsp:nvSpPr>
        <dsp:cNvPr id="0" name=""/>
        <dsp:cNvSpPr/>
      </dsp:nvSpPr>
      <dsp:spPr>
        <a:xfrm>
          <a:off x="0" y="2737643"/>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dirty="0"/>
            <a:t>Impetus is on generating more value through consideration of a broader set of stakeholders; commonly associated with eco-efficiency</a:t>
          </a:r>
          <a:endParaRPr lang="en-US" sz="2600" kern="1200" dirty="0"/>
        </a:p>
      </dsp:txBody>
      <dsp:txXfrm>
        <a:off x="0" y="2737643"/>
        <a:ext cx="7037387" cy="1368821"/>
      </dsp:txXfrm>
    </dsp:sp>
    <dsp:sp modelId="{E9B8DD2C-4881-4CF5-B868-71AB93F90608}">
      <dsp:nvSpPr>
        <dsp:cNvPr id="0" name=""/>
        <dsp:cNvSpPr/>
      </dsp:nvSpPr>
      <dsp:spPr>
        <a:xfrm>
          <a:off x="0" y="4106465"/>
          <a:ext cx="703738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F403B-96FC-403E-B3E3-A0A95AC55CAD}">
      <dsp:nvSpPr>
        <dsp:cNvPr id="0" name=""/>
        <dsp:cNvSpPr/>
      </dsp:nvSpPr>
      <dsp:spPr>
        <a:xfrm>
          <a:off x="0" y="4106465"/>
          <a:ext cx="7037387" cy="13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i-FI" sz="2600" kern="1200" dirty="0"/>
            <a:t>The background ’philosophy’ emphasizes win-win situations</a:t>
          </a:r>
          <a:endParaRPr lang="en-US" sz="2600" kern="1200" dirty="0"/>
        </a:p>
      </dsp:txBody>
      <dsp:txXfrm>
        <a:off x="0" y="4106465"/>
        <a:ext cx="7037387" cy="13688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528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11</a:t>
            </a:fld>
            <a:endParaRPr lang="en-GB"/>
          </a:p>
        </p:txBody>
      </p:sp>
    </p:spTree>
    <p:extLst>
      <p:ext uri="{BB962C8B-B14F-4D97-AF65-F5344CB8AC3E}">
        <p14:creationId xmlns:p14="http://schemas.microsoft.com/office/powerpoint/2010/main" val="12371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13</a:t>
            </a:fld>
            <a:endParaRPr lang="en-GB"/>
          </a:p>
        </p:txBody>
      </p:sp>
    </p:spTree>
    <p:extLst>
      <p:ext uri="{BB962C8B-B14F-4D97-AF65-F5344CB8AC3E}">
        <p14:creationId xmlns:p14="http://schemas.microsoft.com/office/powerpoint/2010/main" val="3345553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23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Creating shared value: akin to the Ford Model T, where Henry Ford’s idea was that by paying higher wages to workers they also generate demand for their products in the form of affluent consumers</a:t>
            </a:r>
          </a:p>
          <a:p>
            <a:r>
              <a:rPr lang="fi-FI" dirty="0"/>
              <a:t>2011: Something has been lost in the race for short-term profits; there are differences between kinds of profitability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5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02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40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792">
              <a:defRPr/>
            </a:pPr>
            <a:r>
              <a:rPr lang="fi-FI" dirty="0">
                <a:latin typeface="Calibri" panose="020F0502020204030204" pitchFamily="34" charset="0"/>
                <a:ea typeface="Calibri" panose="020F0502020204030204" pitchFamily="34" charset="0"/>
              </a:rPr>
              <a:t>Halme, M., Rintamäki, J., </a:t>
            </a:r>
            <a:r>
              <a:rPr lang="fi-FI" dirty="0" err="1">
                <a:latin typeface="Calibri" panose="020F0502020204030204" pitchFamily="34" charset="0"/>
                <a:ea typeface="Calibri" panose="020F0502020204030204" pitchFamily="34" charset="0"/>
              </a:rPr>
              <a:t>Knudsen</a:t>
            </a:r>
            <a:r>
              <a:rPr lang="fi-FI" dirty="0">
                <a:latin typeface="Calibri" panose="020F0502020204030204" pitchFamily="34" charset="0"/>
                <a:ea typeface="Calibri" panose="020F0502020204030204" pitchFamily="34" charset="0"/>
              </a:rPr>
              <a:t>, J., Lankoski, L. and Kuisma, M. 2020. </a:t>
            </a:r>
            <a:r>
              <a:rPr lang="en-GB" dirty="0">
                <a:latin typeface="Calibri" panose="020F0502020204030204" pitchFamily="34" charset="0"/>
                <a:ea typeface="Calibri" panose="020F0502020204030204" pitchFamily="34" charset="0"/>
              </a:rPr>
              <a:t>When Is There a Sustainability Case for CSR? Pathways to Environmental and Social Performance Improvements. </a:t>
            </a:r>
            <a:r>
              <a:rPr lang="en-GB" i="1" dirty="0">
                <a:latin typeface="Calibri" panose="020F0502020204030204" pitchFamily="34" charset="0"/>
                <a:ea typeface="Calibri" panose="020F0502020204030204" pitchFamily="34" charset="0"/>
              </a:rPr>
              <a:t>Business and Society</a:t>
            </a:r>
            <a:r>
              <a:rPr lang="en-GB" dirty="0">
                <a:latin typeface="Calibri" panose="020F0502020204030204" pitchFamily="34" charset="0"/>
                <a:ea typeface="Calibri" panose="020F0502020204030204" pitchFamily="34" charset="0"/>
              </a:rPr>
              <a:t> 59 (6): 1181-1227</a:t>
            </a:r>
            <a:r>
              <a:rPr lang="en-US" dirty="0">
                <a:latin typeface="Calibri" panose="020F0502020204030204" pitchFamily="34" charset="0"/>
                <a:ea typeface="Calibri" panose="020F0502020204030204" pitchFamily="34" charset="0"/>
              </a:rPr>
              <a:t>Best Paper Award of Business and Society 2020.</a:t>
            </a:r>
            <a:endParaRPr lang="fi-FI" dirty="0">
              <a:effectLst/>
              <a:latin typeface="Calibri" panose="020F0502020204030204" pitchFamily="34" charset="0"/>
              <a:ea typeface="Calibri" panose="020F0502020204030204" pitchFamily="34" charset="0"/>
            </a:endParaRPr>
          </a:p>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4688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Problems abound when no clear hierarchy </a:t>
            </a:r>
            <a:r>
              <a:rPr lang="fi-FI" dirty="0" err="1"/>
              <a:t>between</a:t>
            </a:r>
            <a:r>
              <a:rPr lang="fi-FI" dirty="0"/>
              <a:t> </a:t>
            </a:r>
            <a:r>
              <a:rPr lang="fi-FI" dirty="0" err="1"/>
              <a:t>priorities</a:t>
            </a:r>
            <a:r>
              <a:rPr lang="fi-FI" dirty="0"/>
              <a:t> – </a:t>
            </a:r>
            <a:r>
              <a:rPr lang="fi-FI" dirty="0" err="1"/>
              <a:t>shareholder</a:t>
            </a:r>
            <a:r>
              <a:rPr lang="fi-FI" dirty="0"/>
              <a:t> </a:t>
            </a:r>
            <a:r>
              <a:rPr lang="fi-FI" dirty="0" err="1"/>
              <a:t>primacy</a:t>
            </a:r>
            <a:r>
              <a:rPr lang="fi-FI" dirty="0"/>
              <a:t> </a:t>
            </a:r>
            <a:r>
              <a:rPr lang="fi-FI" dirty="0" err="1"/>
              <a:t>tends</a:t>
            </a:r>
            <a:r>
              <a:rPr lang="fi-FI" dirty="0"/>
              <a:t> to </a:t>
            </a:r>
            <a:endParaRPr lang="en-GB" dirty="0"/>
          </a:p>
        </p:txBody>
      </p:sp>
      <p:sp>
        <p:nvSpPr>
          <p:cNvPr id="4" name="Slide Number Placeholder 3"/>
          <p:cNvSpPr>
            <a:spLocks noGrp="1"/>
          </p:cNvSpPr>
          <p:nvPr>
            <p:ph type="sldNum" sz="quarter" idx="5"/>
          </p:nvPr>
        </p:nvSpPr>
        <p:spPr/>
        <p:txBody>
          <a:bodyPr/>
          <a:lstStyle/>
          <a:p>
            <a:fld id="{09785D1F-DCFC-44DB-B928-BDE191480862}" type="slidenum">
              <a:rPr lang="en-GB" smtClean="0"/>
              <a:t>27</a:t>
            </a:fld>
            <a:endParaRPr lang="en-GB"/>
          </a:p>
        </p:txBody>
      </p:sp>
    </p:spTree>
    <p:extLst>
      <p:ext uri="{BB962C8B-B14F-4D97-AF65-F5344CB8AC3E}">
        <p14:creationId xmlns:p14="http://schemas.microsoft.com/office/powerpoint/2010/main" val="172319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6806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885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5520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26068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27284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65117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411587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355808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3604AC85-008F-4732-AA22-6A9A7E93A366}" type="datetime1">
              <a:rPr lang="en-GB" smtClean="0"/>
              <a:t>19/02/2024</a:t>
            </a:fld>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157464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1015AA3-9141-439E-94C0-55D6D868D4CE}" type="datetime1">
              <a:rPr lang="en-GB" smtClean="0"/>
              <a:t>19/02/2024</a:t>
            </a:fld>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04095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One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7B9EAC74-1CAF-42AD-B64E-B0617CE15122}" type="datetime1">
              <a:rPr lang="en-GB" noProof="0" smtClean="0"/>
              <a:t>19/02/2024</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20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pic>
        <p:nvPicPr>
          <p:cNvPr id="7" name="Picture 6" descr="A yellow exclamation mark on a black background&#10;&#10;Description automatically generated">
            <a:extLst>
              <a:ext uri="{FF2B5EF4-FFF2-40B4-BE49-F238E27FC236}">
                <a16:creationId xmlns:a16="http://schemas.microsoft.com/office/drawing/2014/main" id="{115DEA05-8B57-DF21-C33E-FF05B39C3C3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44924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88759" t="10649" b="75996"/>
          <a:stretch/>
        </p:blipFill>
        <p:spPr>
          <a:xfrm>
            <a:off x="10820401" y="1379586"/>
            <a:ext cx="1370508" cy="915940"/>
          </a:xfrm>
          <a:prstGeom prst="rect">
            <a:avLst/>
          </a:prstGeom>
        </p:spPr>
      </p:pic>
      <p:sp>
        <p:nvSpPr>
          <p:cNvPr id="2" name="Title 1"/>
          <p:cNvSpPr>
            <a:spLocks noGrp="1"/>
          </p:cNvSpPr>
          <p:nvPr>
            <p:ph type="ctrTitle"/>
          </p:nvPr>
        </p:nvSpPr>
        <p:spPr>
          <a:xfrm>
            <a:off x="763200" y="1771201"/>
            <a:ext cx="10363200" cy="1661993"/>
          </a:xfrm>
          <a:prstGeom prst="rect">
            <a:avLst/>
          </a:prstGeom>
        </p:spPr>
        <p:txBody>
          <a:bodyPr/>
          <a:lstStyle>
            <a:lvl1pPr>
              <a:defRPr sz="648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a:prstGeom prst="rect">
            <a:avLst/>
          </a:prstGeom>
        </p:spPr>
        <p:txBody>
          <a:bodyPr/>
          <a:lstStyle>
            <a:lvl1pPr marL="0" indent="0" algn="l">
              <a:buNone/>
              <a:defRPr>
                <a:solidFill>
                  <a:srgbClr val="009B3A"/>
                </a:solidFill>
                <a:latin typeface="Georgia" pitchFamily="18"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p:spPr>
        <p:txBody>
          <a:bodyPr wrap="none" lIns="0" tIns="0" rIns="0" bIns="0"/>
          <a:lstStyle>
            <a:lvl1pPr>
              <a:defRPr sz="1440">
                <a:solidFill>
                  <a:schemeClr val="accent5"/>
                </a:solidFill>
              </a:defRPr>
            </a:lvl1pPr>
          </a:lstStyle>
          <a:p>
            <a:fld id="{95522322-9519-48F0-904C-C44F16F3D362}" type="datetime1">
              <a:rPr lang="en-GB" smtClean="0"/>
              <a:t>19/02/2024</a:t>
            </a:fld>
            <a:endParaRPr lang="fi-FI" dirty="0"/>
          </a:p>
        </p:txBody>
      </p:sp>
      <p:sp>
        <p:nvSpPr>
          <p:cNvPr id="12" name="Text Placeholder 9"/>
          <p:cNvSpPr>
            <a:spLocks noGrp="1"/>
          </p:cNvSpPr>
          <p:nvPr>
            <p:ph type="body" sz="quarter" idx="11"/>
          </p:nvPr>
        </p:nvSpPr>
        <p:spPr>
          <a:xfrm>
            <a:off x="6859200" y="5961600"/>
            <a:ext cx="2616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a:prstGeom prst="rect">
            <a:avLst/>
          </a:prstGeom>
        </p:spPr>
        <p:txBody>
          <a:bodyPr wrap="none" lIns="0" tIns="0" rIns="0" bIns="0"/>
          <a:lstStyle>
            <a:lvl1pPr marL="0" indent="0">
              <a:spcBef>
                <a:spcPts val="0"/>
              </a:spcBef>
              <a:buNone/>
              <a:defRPr sz="1440" b="1">
                <a:solidFill>
                  <a:schemeClr val="tx1"/>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a:t>Click to edit Master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664620" y="2132856"/>
            <a:ext cx="526288" cy="267868"/>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930228" y="2266631"/>
            <a:ext cx="263144" cy="267868"/>
          </a:xfrm>
          <a:prstGeom prst="rect">
            <a:avLst/>
          </a:prstGeom>
        </p:spPr>
      </p:pic>
      <p:pic>
        <p:nvPicPr>
          <p:cNvPr id="16" name="Picture 2" descr="D:\My Graphical Design\My Logos\AALTO\Aalto_tunnukset-BIZ\03 ...Kauppakorkeakoulu\EN\JPG (SCREEN)\RGB\Aalto_EN_Economics_21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4" t="5109" b="19586"/>
          <a:stretch/>
        </p:blipFill>
        <p:spPr bwMode="auto">
          <a:xfrm>
            <a:off x="0" y="2"/>
            <a:ext cx="3166613" cy="1596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309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32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defRPr sz="1680"/>
            </a:lvl6pPr>
            <a:lvl7pPr>
              <a:defRPr sz="1680"/>
            </a:lvl7pPr>
            <a:lvl8pPr>
              <a:defRPr sz="1680"/>
            </a:lvl8pPr>
            <a:lvl9pPr>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1976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buNone/>
              <a:defRPr sz="1680"/>
            </a:lvl6pPr>
            <a:lvl7pPr>
              <a:buNone/>
              <a:defRPr sz="1680"/>
            </a:lvl7pPr>
            <a:lvl8pPr>
              <a:buNone/>
              <a:defRPr sz="1680"/>
            </a:lvl8pPr>
            <a:lvl9pPr>
              <a:buNone/>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993E1329-5817-4CB8-94C4-13B6747B954F}" type="datetime1">
              <a:rPr lang="en-GB" noProof="0" smtClean="0"/>
              <a:t>19/02/2024</a:t>
            </a:fld>
            <a:endParaRPr lang="fi-FI" noProof="0"/>
          </a:p>
        </p:txBody>
      </p:sp>
      <p:sp>
        <p:nvSpPr>
          <p:cNvPr id="6" name="Footer Placeholder 5"/>
          <p:cNvSpPr>
            <a:spLocks noGrp="1"/>
          </p:cNvSpPr>
          <p:nvPr>
            <p:ph type="ftr" sz="quarter" idx="11"/>
          </p:nvPr>
        </p:nvSpPr>
        <p:spPr/>
        <p:txBody>
          <a:bodyPr/>
          <a:lstStyle/>
          <a:p>
            <a:r>
              <a:rPr lang="en-US" noProof="0"/>
              <a:t>Sustainability in Business 2022</a:t>
            </a:r>
            <a:endParaRPr lang="fi-FI" noProof="0"/>
          </a:p>
        </p:txBody>
      </p:sp>
      <p:sp>
        <p:nvSpPr>
          <p:cNvPr id="7" name="Slide Number Placeholder 6"/>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2205385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8DA41-B3EC-4F4F-86C7-D75452231D41}" type="datetime1">
              <a:rPr lang="en-GB" noProof="0" smtClean="0"/>
              <a:t>19/02/2024</a:t>
            </a:fld>
            <a:endParaRPr lang="en-US" noProof="0"/>
          </a:p>
        </p:txBody>
      </p:sp>
      <p:sp>
        <p:nvSpPr>
          <p:cNvPr id="3" name="Slide Number Placeholder 2"/>
          <p:cNvSpPr>
            <a:spLocks noGrp="1"/>
          </p:cNvSpPr>
          <p:nvPr>
            <p:ph type="sldNum" sz="quarter" idx="11"/>
          </p:nvPr>
        </p:nvSpPr>
        <p:spPr/>
        <p:txBody>
          <a:bodyPr/>
          <a:lstStyle/>
          <a:p>
            <a:fld id="{52384017-E4DF-4A7A-8FA6-2DC68C3EB4D0}" type="slidenum">
              <a:rPr lang="en-US" noProof="0" smtClean="0"/>
              <a:pPr/>
              <a:t>‹#›</a:t>
            </a:fld>
            <a:endParaRPr lang="en-US" noProof="0"/>
          </a:p>
        </p:txBody>
      </p:sp>
      <p:sp>
        <p:nvSpPr>
          <p:cNvPr id="4" name="Footer Placeholder 3"/>
          <p:cNvSpPr>
            <a:spLocks noGrp="1"/>
          </p:cNvSpPr>
          <p:nvPr>
            <p:ph type="ftr" sz="quarter" idx="12"/>
          </p:nvPr>
        </p:nvSpPr>
        <p:spPr>
          <a:xfrm>
            <a:off x="4574400" y="6093297"/>
            <a:ext cx="2481707" cy="177904"/>
          </a:xfrm>
        </p:spPr>
        <p:txBody>
          <a:bodyPr/>
          <a:lstStyle/>
          <a:p>
            <a:r>
              <a:rPr lang="en-US" noProof="0"/>
              <a:t>Sustainability in Business 2022</a:t>
            </a:r>
          </a:p>
        </p:txBody>
      </p:sp>
    </p:spTree>
    <p:extLst>
      <p:ext uri="{BB962C8B-B14F-4D97-AF65-F5344CB8AC3E}">
        <p14:creationId xmlns:p14="http://schemas.microsoft.com/office/powerpoint/2010/main" val="2350734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085D509E-8937-47F5-B9F9-2195A13C840A}" type="datetime1">
              <a:rPr lang="en-GB" noProof="0" smtClean="0"/>
              <a:t>19/02/2024</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9472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B25679D0-4DB7-4B52-86DF-552AEBF62B7B}" type="datetime1">
              <a:rPr lang="en-GB" noProof="0" smtClean="0"/>
              <a:t>19/02/2024</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145000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ABF0E8BF-FC46-470B-B5A7-CFAA90E13C44}" type="datetime1">
              <a:rPr lang="en-GB" noProof="0" smtClean="0"/>
              <a:t>19/02/2024</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10379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040F470F-4C08-4DE1-AF6C-DA7B69240D19}" type="datetime1">
              <a:rPr lang="en-GB" noProof="0" smtClean="0"/>
              <a:t>19/02/2024</a:t>
            </a:fld>
            <a:endParaRPr lang="fi-FI" noProof="0"/>
          </a:p>
        </p:txBody>
      </p:sp>
      <p:sp>
        <p:nvSpPr>
          <p:cNvPr id="4" name="Footer Placeholder 3"/>
          <p:cNvSpPr>
            <a:spLocks noGrp="1"/>
          </p:cNvSpPr>
          <p:nvPr>
            <p:ph type="ftr" sz="quarter" idx="11"/>
          </p:nvPr>
        </p:nvSpPr>
        <p:spPr/>
        <p:txBody>
          <a:bodyPr/>
          <a:lstStyle/>
          <a:p>
            <a:r>
              <a:rPr lang="en-US" noProof="0"/>
              <a:t>Sustainability in Business 2022</a:t>
            </a:r>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85100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825825A-9718-4996-B3CC-CFCCF39870A8}" type="datetime1">
              <a:rPr lang="en-GB" smtClean="0"/>
              <a:t>19/02/2024</a:t>
            </a:fld>
            <a:endParaRPr lang="fi-FI"/>
          </a:p>
        </p:txBody>
      </p:sp>
      <p:sp>
        <p:nvSpPr>
          <p:cNvPr id="5" name="Footer Placeholder 4"/>
          <p:cNvSpPr>
            <a:spLocks noGrp="1"/>
          </p:cNvSpPr>
          <p:nvPr>
            <p:ph type="ftr" sz="quarter" idx="11"/>
          </p:nvPr>
        </p:nvSpPr>
        <p:spPr/>
        <p:txBody>
          <a:bodyPr/>
          <a:lstStyle/>
          <a:p>
            <a:r>
              <a:rPr lang="en-US"/>
              <a:t>Sustainability in Business 2022</a:t>
            </a:r>
            <a:endParaRPr lang="fi-FI"/>
          </a:p>
        </p:txBody>
      </p:sp>
      <p:sp>
        <p:nvSpPr>
          <p:cNvPr id="6" name="Slide Number Placeholder 5"/>
          <p:cNvSpPr>
            <a:spLocks noGrp="1"/>
          </p:cNvSpPr>
          <p:nvPr>
            <p:ph type="sldNum" sz="quarter" idx="12"/>
          </p:nvPr>
        </p:nvSpPr>
        <p:spPr/>
        <p:txBody>
          <a:bodyPr/>
          <a:lstStyle/>
          <a:p>
            <a:fld id="{9B4C548B-ECAA-4279-BE1F-27D153B8F906}" type="slidenum">
              <a:rPr lang="fi-FI" smtClean="0"/>
              <a:t>‹#›</a:t>
            </a:fld>
            <a:endParaRPr lang="fi-FI"/>
          </a:p>
        </p:txBody>
      </p:sp>
    </p:spTree>
    <p:extLst>
      <p:ext uri="{BB962C8B-B14F-4D97-AF65-F5344CB8AC3E}">
        <p14:creationId xmlns:p14="http://schemas.microsoft.com/office/powerpoint/2010/main" val="292856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a:p>
        </p:txBody>
      </p:sp>
    </p:spTree>
    <p:extLst>
      <p:ext uri="{BB962C8B-B14F-4D97-AF65-F5344CB8AC3E}">
        <p14:creationId xmlns:p14="http://schemas.microsoft.com/office/powerpoint/2010/main" val="3308686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21823259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9258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2307" y="2060576"/>
            <a:ext cx="5399715"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4" name="Content Placeholder 3"/>
          <p:cNvSpPr>
            <a:spLocks noGrp="1"/>
          </p:cNvSpPr>
          <p:nvPr>
            <p:ph sz="half" idx="2" hasCustomPrompt="1"/>
          </p:nvPr>
        </p:nvSpPr>
        <p:spPr>
          <a:xfrm>
            <a:off x="552307" y="2492376"/>
            <a:ext cx="5399715"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39978" y="2060576"/>
            <a:ext cx="5399716"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6" name="Content Placeholder 5"/>
          <p:cNvSpPr>
            <a:spLocks noGrp="1"/>
          </p:cNvSpPr>
          <p:nvPr>
            <p:ph sz="quarter" idx="4" hasCustomPrompt="1"/>
          </p:nvPr>
        </p:nvSpPr>
        <p:spPr>
          <a:xfrm>
            <a:off x="6239978" y="2492376"/>
            <a:ext cx="5399716"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09785A3-F070-45BE-8DE5-C2E9C05A7E7F}" type="datetime1">
              <a:rPr lang="en-GB" smtClean="0"/>
              <a:t>19/02/2024</a:t>
            </a:fld>
            <a:endParaRPr lang="en-US"/>
          </a:p>
        </p:txBody>
      </p:sp>
      <p:sp>
        <p:nvSpPr>
          <p:cNvPr id="8" name="Footer Placeholder 7"/>
          <p:cNvSpPr>
            <a:spLocks noGrp="1"/>
          </p:cNvSpPr>
          <p:nvPr>
            <p:ph type="ftr" sz="quarter" idx="11"/>
          </p:nvPr>
        </p:nvSpPr>
        <p:spPr/>
        <p:txBody>
          <a:bodyPr/>
          <a:lstStyle/>
          <a:p>
            <a:r>
              <a:rPr lang="en-US"/>
              <a:t>Sustainability in Business 2022</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2" y="765177"/>
            <a:ext cx="11639693" cy="560905"/>
          </a:xfrm>
          <a:solidFill>
            <a:schemeClr val="accent2"/>
          </a:solidFill>
        </p:spPr>
        <p:txBody>
          <a:bodyPr/>
          <a:lstStyle>
            <a:lvl1pPr>
              <a:defRPr sz="2699"/>
            </a:lvl1pPr>
          </a:lstStyle>
          <a:p>
            <a:r>
              <a:rPr lang="en-US" dirty="0"/>
              <a:t>Click to add title</a:t>
            </a:r>
          </a:p>
        </p:txBody>
      </p:sp>
    </p:spTree>
    <p:extLst>
      <p:ext uri="{BB962C8B-B14F-4D97-AF65-F5344CB8AC3E}">
        <p14:creationId xmlns:p14="http://schemas.microsoft.com/office/powerpoint/2010/main" val="2352032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 y="0"/>
            <a:ext cx="5952020" cy="6858000"/>
          </a:xfrm>
          <a:solidFill>
            <a:schemeClr val="bg2">
              <a:lumMod val="20000"/>
              <a:lumOff val="80000"/>
            </a:schemeClr>
          </a:solidFill>
        </p:spPr>
        <p:txBody>
          <a:bodyPr/>
          <a:lstStyle>
            <a:lvl1pPr marL="0" indent="0">
              <a:buFontTx/>
              <a:buNone/>
              <a:defRPr sz="1260"/>
            </a:lvl1pPr>
          </a:lstStyle>
          <a:p>
            <a:r>
              <a:rPr lang="en-US"/>
              <a:t>Click icon to add picture</a:t>
            </a:r>
            <a:endParaRPr lang="fi-FI" dirty="0"/>
          </a:p>
        </p:txBody>
      </p:sp>
      <p:sp>
        <p:nvSpPr>
          <p:cNvPr id="2" name="Title 1"/>
          <p:cNvSpPr>
            <a:spLocks noGrp="1"/>
          </p:cNvSpPr>
          <p:nvPr>
            <p:ph type="title" hasCustomPrompt="1"/>
          </p:nvPr>
        </p:nvSpPr>
        <p:spPr>
          <a:xfrm>
            <a:off x="2" y="765177"/>
            <a:ext cx="11639693" cy="560905"/>
          </a:xfrm>
        </p:spPr>
        <p:txBody>
          <a:bodyPr/>
          <a:lstStyle>
            <a:lvl1pPr>
              <a:defRPr sz="269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8C85BDED-95CE-4408-8A49-9F4E8CC5F9C9}" type="datetime1">
              <a:rPr lang="en-GB" smtClean="0"/>
              <a:t>19/02/2024</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Sustainability in Business 2022</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6239978" y="2060575"/>
            <a:ext cx="5399716" cy="381635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002957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7D-0326-4A59-B9B4-1BCFBFBE8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2144B-6921-45E9-8F03-35742EAC4F9B}"/>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15B9B7-CE0E-4209-876E-6CA9899B5135}"/>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5" name="Footer Placeholder 4">
            <a:extLst>
              <a:ext uri="{FF2B5EF4-FFF2-40B4-BE49-F238E27FC236}">
                <a16:creationId xmlns:a16="http://schemas.microsoft.com/office/drawing/2014/main" id="{89B23AAE-C756-47CD-8083-5F763CD577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3BE7D-296D-4978-9ED2-CA37B502EF2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933102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B92-BDCF-4B58-935F-351406BC24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2484B6-6ADD-4830-A714-DD341A05CD32}"/>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A4E1DE-C277-49A2-8FFC-F74BD82929F1}"/>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5" name="Footer Placeholder 4">
            <a:extLst>
              <a:ext uri="{FF2B5EF4-FFF2-40B4-BE49-F238E27FC236}">
                <a16:creationId xmlns:a16="http://schemas.microsoft.com/office/drawing/2014/main" id="{1C96CC30-3693-4EA4-B550-9751822CE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33398-A8CB-4972-A6C7-792B097D9F8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538091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FA0B-BD57-4129-9077-AAF47E12D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689840-040F-466A-BF29-6B4C1039F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A7756-CBD0-43FB-9E14-7A3739751EB5}"/>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5" name="Footer Placeholder 4">
            <a:extLst>
              <a:ext uri="{FF2B5EF4-FFF2-40B4-BE49-F238E27FC236}">
                <a16:creationId xmlns:a16="http://schemas.microsoft.com/office/drawing/2014/main" id="{532E46EC-5FFC-46FB-9B70-06F1AB819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75C1F-DF8B-4F5D-B8F3-C6CAEDF7236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480443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536F-CEC7-403D-A26D-C981D9DFF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60FD6-B572-4D74-8229-9C79C8F1E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20382-2CF6-4106-9156-32757A9B8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DB12C6-7E13-4C0A-8773-587CD4673E1F}"/>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6" name="Footer Placeholder 5">
            <a:extLst>
              <a:ext uri="{FF2B5EF4-FFF2-40B4-BE49-F238E27FC236}">
                <a16:creationId xmlns:a16="http://schemas.microsoft.com/office/drawing/2014/main" id="{E92FACE8-861F-45F7-94C0-C24358204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98B84-4762-4DBD-863C-A473C729D6E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242967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EF75-D9BC-42BD-8DA2-3ABEBBBE29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4A7B96-43F9-44A6-99AA-F4E74E0B1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A9176-A226-4162-AFD8-5F580DD89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716334-BF19-41DD-B8A9-62531BD3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7AA4C-DD47-4F10-A83A-C9A9CCCD8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2FA90-AE2D-46CB-935B-FF3D73EAF4F7}"/>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8" name="Footer Placeholder 7">
            <a:extLst>
              <a:ext uri="{FF2B5EF4-FFF2-40B4-BE49-F238E27FC236}">
                <a16:creationId xmlns:a16="http://schemas.microsoft.com/office/drawing/2014/main" id="{70E2D77D-1CB7-486F-853E-327980E27C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5E092-7D18-4AF7-BDFF-4A5B1E6934E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173139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453-74A1-49F5-8FC2-B37843640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AB5FB-F8C7-4460-8A14-54F2F9556F65}"/>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4" name="Footer Placeholder 3">
            <a:extLst>
              <a:ext uri="{FF2B5EF4-FFF2-40B4-BE49-F238E27FC236}">
                <a16:creationId xmlns:a16="http://schemas.microsoft.com/office/drawing/2014/main" id="{1444B2C6-4FBE-47CB-8E58-2EE7E648F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A55F49-85E4-46B2-8D4A-1A3CEA68CF0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464705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40F61-1EB7-4344-93D6-E26A43E8C33F}"/>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3" name="Footer Placeholder 2">
            <a:extLst>
              <a:ext uri="{FF2B5EF4-FFF2-40B4-BE49-F238E27FC236}">
                <a16:creationId xmlns:a16="http://schemas.microsoft.com/office/drawing/2014/main" id="{4525AE42-A878-46FE-AA73-F29234AA5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1DF33E-8238-480D-B824-5276C2510DD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417717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B66-31A3-4135-9B60-458E9F83A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C8AAD-4EAB-494D-AAA1-4EB87EAAC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514E8-3163-453D-9258-CF9C1D50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B127B-7A94-4ACF-A590-A82E83CBA2AB}"/>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6" name="Footer Placeholder 5">
            <a:extLst>
              <a:ext uri="{FF2B5EF4-FFF2-40B4-BE49-F238E27FC236}">
                <a16:creationId xmlns:a16="http://schemas.microsoft.com/office/drawing/2014/main" id="{CE377284-A981-4FD3-8843-77918D1A6A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E888A-C56E-441C-9268-9868599AE92F}"/>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39877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45167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F97-F22B-4AB9-8E4D-948682681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D0EDFE-7FCA-4748-AB71-686834362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D3059-2870-4DC5-A557-61DE9751C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2FB46-7737-43EF-AFC0-CE10C8626485}"/>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6" name="Footer Placeholder 5">
            <a:extLst>
              <a:ext uri="{FF2B5EF4-FFF2-40B4-BE49-F238E27FC236}">
                <a16:creationId xmlns:a16="http://schemas.microsoft.com/office/drawing/2014/main" id="{789E8725-8D32-46F1-90A3-A0064E5C9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57213-1EAA-42E8-9EA4-7D0BDEF1E63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615900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54D-CFB1-4CD6-BE1A-5B7084EB0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AE698-95BC-4403-83A4-B8FB1D3F2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A9E51-B573-49DB-973F-B0B23DD072E3}"/>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5" name="Footer Placeholder 4">
            <a:extLst>
              <a:ext uri="{FF2B5EF4-FFF2-40B4-BE49-F238E27FC236}">
                <a16:creationId xmlns:a16="http://schemas.microsoft.com/office/drawing/2014/main" id="{D5D51597-0D88-4834-94CE-36A05F450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E50138-69F1-4C77-92B2-6AD454FF7724}"/>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45655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2E993-488F-4831-8CC8-C490E89B1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4DAF6-9740-4F96-BDBC-4F6C6826E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9ACA9-CF6A-45E0-8377-8E2E5E9B7376}"/>
              </a:ext>
            </a:extLst>
          </p:cNvPr>
          <p:cNvSpPr>
            <a:spLocks noGrp="1"/>
          </p:cNvSpPr>
          <p:nvPr>
            <p:ph type="dt" sz="half" idx="10"/>
          </p:nvPr>
        </p:nvSpPr>
        <p:spPr/>
        <p:txBody>
          <a:bodyPr/>
          <a:lstStyle/>
          <a:p>
            <a:fld id="{484CEA1F-4364-4FB6-9E82-1651D1A18F7F}" type="datetimeFigureOut">
              <a:rPr lang="en-GB" smtClean="0"/>
              <a:t>19/02/2024</a:t>
            </a:fld>
            <a:endParaRPr lang="en-GB"/>
          </a:p>
        </p:txBody>
      </p:sp>
      <p:sp>
        <p:nvSpPr>
          <p:cNvPr id="5" name="Footer Placeholder 4">
            <a:extLst>
              <a:ext uri="{FF2B5EF4-FFF2-40B4-BE49-F238E27FC236}">
                <a16:creationId xmlns:a16="http://schemas.microsoft.com/office/drawing/2014/main" id="{6203A642-013E-4E76-ADB1-1B779D274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707DC-CC95-4D86-BCED-0476B861C960}"/>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91840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19466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576732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129106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76611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94504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12736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66102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3568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127609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84229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179151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2520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232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5527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99444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5520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202425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Inter" panose="02000503000000020004" pitchFamily="50" charset="0"/>
          <a:ea typeface="Inter" panose="02000503000000020004" pitchFamily="50" charset="0"/>
          <a:cs typeface="Inter" panose="020005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sley" pitchFamily="2" charset="0"/>
          <a:ea typeface="Besle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sley" pitchFamily="2" charset="0"/>
          <a:ea typeface="Besle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sley" pitchFamily="2" charset="0"/>
          <a:ea typeface="Besle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9F5F6D6D-B284-4211-98C5-9A0A523D6C6E}" type="datetime1">
              <a:rPr lang="en-GB" smtClean="0"/>
              <a:t>19/02/2024</a:t>
            </a:fld>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3841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4CA9B-A7A3-4327-B8E4-A25C035E4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160E-26ED-47E8-A7D2-F2521A13F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DFB68-374A-4BA4-8666-667E1E60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CEA1F-4364-4FB6-9E82-1651D1A18F7F}" type="datetimeFigureOut">
              <a:rPr lang="en-GB" smtClean="0"/>
              <a:t>19/02/2024</a:t>
            </a:fld>
            <a:endParaRPr lang="en-GB"/>
          </a:p>
        </p:txBody>
      </p:sp>
      <p:sp>
        <p:nvSpPr>
          <p:cNvPr id="5" name="Footer Placeholder 4">
            <a:extLst>
              <a:ext uri="{FF2B5EF4-FFF2-40B4-BE49-F238E27FC236}">
                <a16:creationId xmlns:a16="http://schemas.microsoft.com/office/drawing/2014/main" id="{2DB673BB-1115-4AB2-BA01-B3DA72650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1FD3B6-2F47-46D7-9F5D-EF04FB222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A3249-CA25-45AD-852F-90E724160FE5}" type="slidenum">
              <a:rPr lang="en-GB" smtClean="0"/>
              <a:t>‹#›</a:t>
            </a:fld>
            <a:endParaRPr lang="en-GB"/>
          </a:p>
        </p:txBody>
      </p:sp>
    </p:spTree>
    <p:extLst>
      <p:ext uri="{BB962C8B-B14F-4D97-AF65-F5344CB8AC3E}">
        <p14:creationId xmlns:p14="http://schemas.microsoft.com/office/powerpoint/2010/main" val="24303855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10188216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ezVEzCmiXM4?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bxdm3JlN3lM?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44" y="1700810"/>
            <a:ext cx="10022591" cy="3542792"/>
          </a:xfrm>
        </p:spPr>
        <p:txBody>
          <a:bodyPr/>
          <a:lstStyle/>
          <a:p>
            <a:r>
              <a:rPr lang="en-US" sz="4800" dirty="0"/>
              <a:t>Sustainability &amp; Strategy</a:t>
            </a:r>
          </a:p>
        </p:txBody>
      </p:sp>
      <p:sp>
        <p:nvSpPr>
          <p:cNvPr id="3" name="Subtitle 2"/>
          <p:cNvSpPr>
            <a:spLocks noGrp="1"/>
          </p:cNvSpPr>
          <p:nvPr>
            <p:ph type="subTitle" idx="1"/>
          </p:nvPr>
        </p:nvSpPr>
        <p:spPr/>
        <p:txBody>
          <a:bodyPr>
            <a:normAutofit lnSpcReduction="10000"/>
          </a:bodyPr>
          <a:lstStyle/>
          <a:p>
            <a:r>
              <a:rPr lang="fi-FI" dirty="0"/>
              <a:t>Jukka Rintamäki</a:t>
            </a:r>
          </a:p>
          <a:p>
            <a:r>
              <a:rPr lang="fi-FI" dirty="0"/>
              <a:t>Martta Nieminen</a:t>
            </a:r>
          </a:p>
          <a:p>
            <a:r>
              <a:rPr lang="fi-FI" dirty="0"/>
              <a:t>Sustainability in Business 27 </a:t>
            </a:r>
            <a:r>
              <a:rPr lang="fi-FI" dirty="0" err="1"/>
              <a:t>April</a:t>
            </a:r>
            <a:r>
              <a:rPr lang="fi-FI" dirty="0"/>
              <a:t>, 2023</a:t>
            </a:r>
          </a:p>
        </p:txBody>
      </p:sp>
      <p:pic>
        <p:nvPicPr>
          <p:cNvPr id="5" name="Picture 4"/>
          <p:cNvPicPr>
            <a:picLocks noChangeAspect="1"/>
          </p:cNvPicPr>
          <p:nvPr/>
        </p:nvPicPr>
        <p:blipFill>
          <a:blip r:embed="rId3"/>
          <a:stretch>
            <a:fillRect/>
          </a:stretch>
        </p:blipFill>
        <p:spPr>
          <a:xfrm>
            <a:off x="4353679" y="577483"/>
            <a:ext cx="6667669" cy="3715613"/>
          </a:xfrm>
          <a:prstGeom prst="rect">
            <a:avLst/>
          </a:prstGeom>
        </p:spPr>
      </p:pic>
      <p:sp>
        <p:nvSpPr>
          <p:cNvPr id="4" name="TextBox 3"/>
          <p:cNvSpPr txBox="1"/>
          <p:nvPr/>
        </p:nvSpPr>
        <p:spPr>
          <a:xfrm>
            <a:off x="7748659" y="5997594"/>
            <a:ext cx="3704736" cy="369332"/>
          </a:xfrm>
          <a:prstGeom prst="rect">
            <a:avLst/>
          </a:prstGeom>
          <a:noFill/>
        </p:spPr>
        <p:txBody>
          <a:bodyPr wrap="square" lIns="0" tIns="0" rIns="0" bIns="0" rtlCol="0">
            <a:spAutoFit/>
          </a:bodyPr>
          <a:lstStyle/>
          <a:p>
            <a:pPr defTabSz="548640" fontAlgn="base">
              <a:spcBef>
                <a:spcPct val="0"/>
              </a:spcBef>
              <a:spcAft>
                <a:spcPct val="0"/>
              </a:spcAft>
            </a:pPr>
            <a:endParaRPr lang="en-US" sz="2400" b="1"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79317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5651-8143-4D7C-B73A-F74E5DD95C6F}"/>
              </a:ext>
            </a:extLst>
          </p:cNvPr>
          <p:cNvSpPr>
            <a:spLocks noGrp="1"/>
          </p:cNvSpPr>
          <p:nvPr>
            <p:ph type="title"/>
          </p:nvPr>
        </p:nvSpPr>
        <p:spPr/>
        <p:txBody>
          <a:bodyPr/>
          <a:lstStyle/>
          <a:p>
            <a:r>
              <a:rPr lang="fi-FI" dirty="0"/>
              <a:t>Rachel Carson’s Silent Spring</a:t>
            </a:r>
            <a:endParaRPr lang="en-GB" dirty="0"/>
          </a:p>
        </p:txBody>
      </p:sp>
      <p:pic>
        <p:nvPicPr>
          <p:cNvPr id="4" name="Online Media 3" title="How one scientist took on the chemical industry - Mark Lytle">
            <a:hlinkClick r:id="" action="ppaction://media"/>
            <a:extLst>
              <a:ext uri="{FF2B5EF4-FFF2-40B4-BE49-F238E27FC236}">
                <a16:creationId xmlns:a16="http://schemas.microsoft.com/office/drawing/2014/main" id="{500FAF9D-1898-4601-9A55-CB9B62C4C506}"/>
              </a:ext>
            </a:extLst>
          </p:cNvPr>
          <p:cNvPicPr>
            <a:picLocks noGrp="1" noRot="1" noChangeAspect="1"/>
          </p:cNvPicPr>
          <p:nvPr>
            <p:ph idx="1"/>
            <a:videoFile r:link="rId1"/>
          </p:nvPr>
        </p:nvPicPr>
        <p:blipFill>
          <a:blip r:embed="rId3"/>
          <a:stretch>
            <a:fillRect/>
          </a:stretch>
        </p:blipFill>
        <p:spPr>
          <a:xfrm>
            <a:off x="838200" y="1528445"/>
            <a:ext cx="8734063" cy="4912799"/>
          </a:xfrm>
          <a:prstGeom prst="rect">
            <a:avLst/>
          </a:prstGeom>
        </p:spPr>
      </p:pic>
    </p:spTree>
    <p:extLst>
      <p:ext uri="{BB962C8B-B14F-4D97-AF65-F5344CB8AC3E}">
        <p14:creationId xmlns:p14="http://schemas.microsoft.com/office/powerpoint/2010/main" val="15453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70DF60-2438-4FA5-B7A9-0E520E644ABD}"/>
              </a:ext>
            </a:extLst>
          </p:cNvPr>
          <p:cNvSpPr>
            <a:spLocks noGrp="1"/>
          </p:cNvSpPr>
          <p:nvPr>
            <p:ph type="title"/>
          </p:nvPr>
        </p:nvSpPr>
        <p:spPr>
          <a:xfrm>
            <a:off x="1288060" y="1369938"/>
            <a:ext cx="3210854" cy="4114800"/>
          </a:xfrm>
        </p:spPr>
        <p:txBody>
          <a:bodyPr>
            <a:normAutofit/>
          </a:bodyPr>
          <a:lstStyle/>
          <a:p>
            <a:pPr algn="r"/>
            <a:r>
              <a:rPr lang="fi-FI" sz="2000" dirty="0"/>
              <a:t>Late 1980s-1990s</a:t>
            </a:r>
            <a:br>
              <a:rPr lang="fi-FI" sz="2000" dirty="0"/>
            </a:br>
            <a:br>
              <a:rPr lang="fi-FI" sz="2000" dirty="0"/>
            </a:br>
            <a:r>
              <a:rPr lang="fi-FI" sz="2400" dirty="0"/>
              <a:t>Second wave:</a:t>
            </a:r>
            <a:br>
              <a:rPr lang="fi-FI" sz="2400" dirty="0"/>
            </a:br>
            <a:br>
              <a:rPr lang="fi-FI" sz="2400" dirty="0"/>
            </a:br>
            <a:r>
              <a:rPr lang="fi-FI" sz="2400" dirty="0"/>
              <a:t> Strategic environmentalism</a:t>
            </a:r>
            <a:endParaRPr lang="en-GB" sz="2400" dirty="0"/>
          </a:p>
        </p:txBody>
      </p:sp>
      <p:cxnSp>
        <p:nvCxnSpPr>
          <p:cNvPr id="9"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A65BC2-A541-4ED8-AF77-830D6DA3257A}"/>
              </a:ext>
            </a:extLst>
          </p:cNvPr>
          <p:cNvSpPr>
            <a:spLocks noGrp="1"/>
          </p:cNvSpPr>
          <p:nvPr>
            <p:ph idx="1"/>
          </p:nvPr>
        </p:nvSpPr>
        <p:spPr>
          <a:xfrm>
            <a:off x="5030505" y="1371600"/>
            <a:ext cx="5872185" cy="4114800"/>
          </a:xfrm>
        </p:spPr>
        <p:txBody>
          <a:bodyPr anchor="ctr">
            <a:normAutofit/>
          </a:bodyPr>
          <a:lstStyle/>
          <a:p>
            <a:r>
              <a:rPr lang="fi-FI" sz="1700" dirty="0"/>
              <a:t>Triggered by</a:t>
            </a:r>
          </a:p>
          <a:p>
            <a:pPr lvl="1"/>
            <a:r>
              <a:rPr lang="fi-FI" sz="1300" dirty="0"/>
              <a:t>The Union Carbide Bhopal plant disaster of 1984</a:t>
            </a:r>
          </a:p>
          <a:p>
            <a:pPr lvl="1"/>
            <a:r>
              <a:rPr lang="fi-FI" sz="1300" dirty="0"/>
              <a:t>Discovery of </a:t>
            </a:r>
            <a:r>
              <a:rPr lang="fi-FI" sz="1300" dirty="0" err="1"/>
              <a:t>the</a:t>
            </a:r>
            <a:r>
              <a:rPr lang="fi-FI" sz="1300" dirty="0"/>
              <a:t> </a:t>
            </a:r>
            <a:r>
              <a:rPr lang="fi-FI" sz="1300" dirty="0" err="1"/>
              <a:t>Antarctic</a:t>
            </a:r>
            <a:r>
              <a:rPr lang="fi-FI" sz="1300" dirty="0"/>
              <a:t> ozone hole, the Brundtland report, formation of IPCC, Exxon Valdez oil spill</a:t>
            </a:r>
          </a:p>
          <a:p>
            <a:r>
              <a:rPr lang="fi-FI" sz="1700" dirty="0"/>
              <a:t>Insurers started taking pollution issues into account</a:t>
            </a:r>
          </a:p>
          <a:p>
            <a:r>
              <a:rPr lang="fi-FI" sz="1700" dirty="0"/>
              <a:t>Investors started to consider environmental liabilities in their portfolio</a:t>
            </a:r>
          </a:p>
          <a:p>
            <a:r>
              <a:rPr lang="fi-FI" sz="1700" dirty="0"/>
              <a:t>Environmental issues thus became a strategic concern for firms</a:t>
            </a:r>
          </a:p>
          <a:p>
            <a:pPr lvl="1"/>
            <a:r>
              <a:rPr lang="fi-FI" sz="1300" dirty="0"/>
              <a:t>Waste minimization and eco-efficiency became fashionable</a:t>
            </a:r>
          </a:p>
          <a:p>
            <a:pPr lvl="1"/>
            <a:r>
              <a:rPr lang="fi-FI" sz="1300" dirty="0"/>
              <a:t>Increased organizational importance and power for environmental departments</a:t>
            </a:r>
          </a:p>
          <a:p>
            <a:r>
              <a:rPr lang="fi-FI" sz="1700" dirty="0"/>
              <a:t>Environmental issues entered the mainstream academic literature on business management</a:t>
            </a:r>
          </a:p>
        </p:txBody>
      </p:sp>
    </p:spTree>
    <p:extLst>
      <p:ext uri="{BB962C8B-B14F-4D97-AF65-F5344CB8AC3E}">
        <p14:creationId xmlns:p14="http://schemas.microsoft.com/office/powerpoint/2010/main" val="322117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120C-EAB1-474E-BACB-1AFAC4B0377F}"/>
              </a:ext>
            </a:extLst>
          </p:cNvPr>
          <p:cNvSpPr>
            <a:spLocks noGrp="1"/>
          </p:cNvSpPr>
          <p:nvPr>
            <p:ph type="title"/>
          </p:nvPr>
        </p:nvSpPr>
        <p:spPr/>
        <p:txBody>
          <a:bodyPr/>
          <a:lstStyle/>
          <a:p>
            <a:r>
              <a:rPr lang="fi-FI" dirty="0"/>
              <a:t>The Union Carbide Bhopal disaster</a:t>
            </a:r>
            <a:endParaRPr lang="en-GB" dirty="0"/>
          </a:p>
        </p:txBody>
      </p:sp>
      <p:pic>
        <p:nvPicPr>
          <p:cNvPr id="4" name="Online Media 3" title="India's Bhopal Gas Disaster Explained">
            <a:hlinkClick r:id="" action="ppaction://media"/>
            <a:extLst>
              <a:ext uri="{FF2B5EF4-FFF2-40B4-BE49-F238E27FC236}">
                <a16:creationId xmlns:a16="http://schemas.microsoft.com/office/drawing/2014/main" id="{B1671467-3224-41FB-85D9-D65A9D0BD7B8}"/>
              </a:ext>
            </a:extLst>
          </p:cNvPr>
          <p:cNvPicPr>
            <a:picLocks noGrp="1" noRot="1" noChangeAspect="1"/>
          </p:cNvPicPr>
          <p:nvPr>
            <p:ph idx="1"/>
            <a:videoFile r:link="rId1"/>
          </p:nvPr>
        </p:nvPicPr>
        <p:blipFill>
          <a:blip r:embed="rId3"/>
          <a:stretch>
            <a:fillRect/>
          </a:stretch>
        </p:blipFill>
        <p:spPr>
          <a:xfrm>
            <a:off x="838200" y="1513109"/>
            <a:ext cx="8977132" cy="5049522"/>
          </a:xfrm>
          <a:prstGeom prst="rect">
            <a:avLst/>
          </a:prstGeom>
        </p:spPr>
      </p:pic>
    </p:spTree>
    <p:extLst>
      <p:ext uri="{BB962C8B-B14F-4D97-AF65-F5344CB8AC3E}">
        <p14:creationId xmlns:p14="http://schemas.microsoft.com/office/powerpoint/2010/main" val="26629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B64992-DE63-414A-88F5-1433303DB1FE}"/>
              </a:ext>
            </a:extLst>
          </p:cNvPr>
          <p:cNvSpPr>
            <a:spLocks noGrp="1"/>
          </p:cNvSpPr>
          <p:nvPr>
            <p:ph type="title"/>
          </p:nvPr>
        </p:nvSpPr>
        <p:spPr>
          <a:xfrm>
            <a:off x="1288060" y="1369938"/>
            <a:ext cx="3210854" cy="4114800"/>
          </a:xfrm>
        </p:spPr>
        <p:txBody>
          <a:bodyPr>
            <a:normAutofit/>
          </a:bodyPr>
          <a:lstStyle/>
          <a:p>
            <a:pPr algn="r"/>
            <a:r>
              <a:rPr lang="fi-FI" sz="2500" dirty="0"/>
              <a:t>2010 </a:t>
            </a:r>
            <a:r>
              <a:rPr lang="fi-FI" sz="2500" dirty="0">
                <a:sym typeface="Wingdings" panose="05000000000000000000" pitchFamily="2" charset="2"/>
              </a:rPr>
              <a:t></a:t>
            </a:r>
            <a:br>
              <a:rPr lang="fi-FI" sz="4100" dirty="0"/>
            </a:br>
            <a:br>
              <a:rPr lang="fi-FI" sz="4100" dirty="0"/>
            </a:br>
            <a:r>
              <a:rPr lang="fi-FI" sz="4100" dirty="0"/>
              <a:t>Third wave:</a:t>
            </a:r>
            <a:br>
              <a:rPr lang="fi-FI" sz="4100" dirty="0"/>
            </a:br>
            <a:br>
              <a:rPr lang="fi-FI" sz="4100" dirty="0"/>
            </a:br>
            <a:r>
              <a:rPr lang="fi-FI" sz="4100" dirty="0"/>
              <a:t> Corporate sustainability</a:t>
            </a:r>
            <a:endParaRPr lang="en-GB" sz="4100" dirty="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576BC8-892B-43E8-A9D1-755506869E6E}"/>
              </a:ext>
            </a:extLst>
          </p:cNvPr>
          <p:cNvSpPr>
            <a:spLocks noGrp="1"/>
          </p:cNvSpPr>
          <p:nvPr>
            <p:ph idx="1"/>
          </p:nvPr>
        </p:nvSpPr>
        <p:spPr>
          <a:xfrm>
            <a:off x="5030505" y="1371600"/>
            <a:ext cx="5872185" cy="4114800"/>
          </a:xfrm>
        </p:spPr>
        <p:txBody>
          <a:bodyPr anchor="ctr">
            <a:normAutofit fontScale="92500"/>
          </a:bodyPr>
          <a:lstStyle/>
          <a:p>
            <a:r>
              <a:rPr lang="fi-FI" sz="2200" dirty="0"/>
              <a:t>Triggered by</a:t>
            </a:r>
          </a:p>
          <a:p>
            <a:pPr lvl="1"/>
            <a:r>
              <a:rPr lang="fi-FI" sz="1800" dirty="0"/>
              <a:t>Growing scientific consensus that humans are impacting the global climate through the release of greenhouse gases into the atmosphere</a:t>
            </a:r>
          </a:p>
          <a:p>
            <a:r>
              <a:rPr lang="fi-FI" sz="2200" dirty="0"/>
              <a:t>Characterized by mainstreaming of sustainability</a:t>
            </a:r>
          </a:p>
          <a:p>
            <a:pPr lvl="1"/>
            <a:r>
              <a:rPr lang="fi-FI" sz="1800" dirty="0"/>
              <a:t>Firms integrate sustainability into their core strategies</a:t>
            </a:r>
          </a:p>
          <a:p>
            <a:pPr lvl="1"/>
            <a:r>
              <a:rPr lang="fi-FI" sz="1800" dirty="0"/>
              <a:t>Universities promote sustainability in their curricula, and it’s mainstream in mgmt research</a:t>
            </a:r>
          </a:p>
          <a:p>
            <a:pPr lvl="1"/>
            <a:r>
              <a:rPr lang="fi-FI" sz="1800" dirty="0"/>
              <a:t>Sustainable products, cars, food, transportation proliferate, and sustainability has become a token of legitimacy</a:t>
            </a:r>
            <a:endParaRPr lang="en-GB" sz="1800" dirty="0"/>
          </a:p>
        </p:txBody>
      </p:sp>
    </p:spTree>
    <p:extLst>
      <p:ext uri="{BB962C8B-B14F-4D97-AF65-F5344CB8AC3E}">
        <p14:creationId xmlns:p14="http://schemas.microsoft.com/office/powerpoint/2010/main" val="136749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E59-CDB2-4F3B-B91D-C82088678369}"/>
              </a:ext>
            </a:extLst>
          </p:cNvPr>
          <p:cNvSpPr>
            <a:spLocks noGrp="1"/>
          </p:cNvSpPr>
          <p:nvPr>
            <p:ph type="title"/>
          </p:nvPr>
        </p:nvSpPr>
        <p:spPr>
          <a:xfrm>
            <a:off x="686834" y="1153572"/>
            <a:ext cx="3200400" cy="4461163"/>
          </a:xfrm>
        </p:spPr>
        <p:txBody>
          <a:bodyPr>
            <a:normAutofit/>
          </a:bodyPr>
          <a:lstStyle/>
          <a:p>
            <a:r>
              <a:rPr lang="fi-FI" sz="3200" b="1" dirty="0">
                <a:solidFill>
                  <a:srgbClr val="FFFFFF"/>
                </a:solidFill>
                <a:latin typeface="Inter" panose="02000503000000020004" pitchFamily="50" charset="0"/>
                <a:ea typeface="Inter" panose="02000503000000020004" pitchFamily="50" charset="0"/>
                <a:cs typeface="Inter" panose="02000503000000020004" pitchFamily="50" charset="0"/>
              </a:rPr>
              <a:t>Strategic </a:t>
            </a:r>
            <a:r>
              <a:rPr lang="fi-FI" sz="3200" b="1" dirty="0" err="1">
                <a:solidFill>
                  <a:srgbClr val="FFFFFF"/>
                </a:solidFill>
                <a:latin typeface="Inter" panose="02000503000000020004" pitchFamily="50" charset="0"/>
                <a:ea typeface="Inter" panose="02000503000000020004" pitchFamily="50" charset="0"/>
                <a:cs typeface="Inter" panose="02000503000000020004" pitchFamily="50" charset="0"/>
              </a:rPr>
              <a:t>sustainability</a:t>
            </a:r>
            <a:r>
              <a:rPr lang="fi-FI" sz="3200" b="1" dirty="0">
                <a:solidFill>
                  <a:srgbClr val="FFFFFF"/>
                </a:solidFill>
                <a:latin typeface="Inter" panose="02000503000000020004" pitchFamily="50" charset="0"/>
                <a:ea typeface="Inter" panose="02000503000000020004" pitchFamily="50" charset="0"/>
                <a:cs typeface="Inter" panose="02000503000000020004" pitchFamily="50" charset="0"/>
              </a:rPr>
              <a:t>?</a:t>
            </a:r>
            <a:endParaRPr lang="en-GB" sz="3200" b="1" dirty="0">
              <a:solidFill>
                <a:srgbClr val="FFFFFF"/>
              </a:solidFill>
              <a:latin typeface="Inter" panose="02000503000000020004" pitchFamily="50" charset="0"/>
              <a:ea typeface="Inter" panose="02000503000000020004" pitchFamily="50" charset="0"/>
              <a:cs typeface="Inter" panose="02000503000000020004" pitchFamily="50" charset="0"/>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7D7EC8-97C0-4D74-B4EE-82BA9C7818AD}"/>
              </a:ext>
            </a:extLst>
          </p:cNvPr>
          <p:cNvSpPr>
            <a:spLocks noGrp="1"/>
          </p:cNvSpPr>
          <p:nvPr>
            <p:ph idx="1"/>
          </p:nvPr>
        </p:nvSpPr>
        <p:spPr>
          <a:xfrm>
            <a:off x="4447308" y="591344"/>
            <a:ext cx="6906491" cy="5585619"/>
          </a:xfrm>
        </p:spPr>
        <p:txBody>
          <a:bodyPr anchor="ctr">
            <a:normAutofit/>
          </a:bodyPr>
          <a:lstStyle/>
          <a:p>
            <a:r>
              <a:rPr lang="fi-FI" dirty="0">
                <a:latin typeface="Besley" pitchFamily="2" charset="0"/>
                <a:ea typeface="Besley" pitchFamily="2" charset="0"/>
              </a:rPr>
              <a:t>”Strategic” </a:t>
            </a:r>
            <a:r>
              <a:rPr lang="fi-FI" dirty="0" err="1">
                <a:latin typeface="Besley" pitchFamily="2" charset="0"/>
                <a:ea typeface="Besley" pitchFamily="2" charset="0"/>
              </a:rPr>
              <a:t>refers</a:t>
            </a:r>
            <a:r>
              <a:rPr lang="fi-FI" dirty="0">
                <a:latin typeface="Besley" pitchFamily="2" charset="0"/>
                <a:ea typeface="Besley" pitchFamily="2" charset="0"/>
              </a:rPr>
              <a:t> to </a:t>
            </a:r>
            <a:r>
              <a:rPr lang="fi-FI" dirty="0" err="1">
                <a:latin typeface="Besley" pitchFamily="2" charset="0"/>
                <a:ea typeface="Besley" pitchFamily="2" charset="0"/>
              </a:rPr>
              <a:t>actions</a:t>
            </a:r>
            <a:r>
              <a:rPr lang="fi-FI" dirty="0">
                <a:latin typeface="Besley" pitchFamily="2" charset="0"/>
                <a:ea typeface="Besley" pitchFamily="2" charset="0"/>
              </a:rPr>
              <a:t> </a:t>
            </a:r>
            <a:r>
              <a:rPr lang="fi-FI" dirty="0" err="1">
                <a:latin typeface="Besley" pitchFamily="2" charset="0"/>
                <a:ea typeface="Besley" pitchFamily="2" charset="0"/>
              </a:rPr>
              <a:t>that</a:t>
            </a:r>
            <a:r>
              <a:rPr lang="fi-FI" dirty="0">
                <a:latin typeface="Besley" pitchFamily="2" charset="0"/>
                <a:ea typeface="Besley" pitchFamily="2" charset="0"/>
              </a:rPr>
              <a:t> </a:t>
            </a:r>
            <a:r>
              <a:rPr lang="fi-FI" dirty="0" err="1">
                <a:latin typeface="Besley" pitchFamily="2" charset="0"/>
                <a:ea typeface="Besley" pitchFamily="2" charset="0"/>
              </a:rPr>
              <a:t>are</a:t>
            </a:r>
            <a:r>
              <a:rPr lang="fi-FI" dirty="0">
                <a:latin typeface="Besley" pitchFamily="2" charset="0"/>
                <a:ea typeface="Besley" pitchFamily="2" charset="0"/>
              </a:rPr>
              <a:t> </a:t>
            </a:r>
            <a:r>
              <a:rPr lang="fi-FI" dirty="0" err="1">
                <a:latin typeface="Besley" pitchFamily="2" charset="0"/>
                <a:ea typeface="Besley" pitchFamily="2" charset="0"/>
              </a:rPr>
              <a:t>taken</a:t>
            </a:r>
            <a:r>
              <a:rPr lang="fi-FI" dirty="0">
                <a:latin typeface="Besley" pitchFamily="2" charset="0"/>
                <a:ea typeface="Besley" pitchFamily="2" charset="0"/>
              </a:rPr>
              <a:t> </a:t>
            </a:r>
            <a:r>
              <a:rPr lang="fi-FI" dirty="0" err="1">
                <a:latin typeface="Besley" pitchFamily="2" charset="0"/>
                <a:ea typeface="Besley" pitchFamily="2" charset="0"/>
              </a:rPr>
              <a:t>with</a:t>
            </a:r>
            <a:r>
              <a:rPr lang="fi-FI" dirty="0">
                <a:latin typeface="Besley" pitchFamily="2" charset="0"/>
                <a:ea typeface="Besley" pitchFamily="2" charset="0"/>
              </a:rPr>
              <a:t> </a:t>
            </a:r>
            <a:r>
              <a:rPr lang="fi-FI" dirty="0" err="1">
                <a:latin typeface="Besley" pitchFamily="2" charset="0"/>
                <a:ea typeface="Besley" pitchFamily="2" charset="0"/>
              </a:rPr>
              <a:t>particular</a:t>
            </a:r>
            <a:r>
              <a:rPr lang="fi-FI" dirty="0">
                <a:latin typeface="Besley" pitchFamily="2" charset="0"/>
                <a:ea typeface="Besley" pitchFamily="2" charset="0"/>
              </a:rPr>
              <a:t> </a:t>
            </a:r>
            <a:r>
              <a:rPr lang="fi-FI" dirty="0" err="1">
                <a:latin typeface="Besley" pitchFamily="2" charset="0"/>
                <a:ea typeface="Besley" pitchFamily="2" charset="0"/>
              </a:rPr>
              <a:t>purposes</a:t>
            </a:r>
            <a:r>
              <a:rPr lang="fi-FI" dirty="0">
                <a:latin typeface="Besley" pitchFamily="2" charset="0"/>
                <a:ea typeface="Besley" pitchFamily="2" charset="0"/>
              </a:rPr>
              <a:t> </a:t>
            </a:r>
            <a:r>
              <a:rPr lang="fi-FI" dirty="0" err="1">
                <a:latin typeface="Besley" pitchFamily="2" charset="0"/>
                <a:ea typeface="Besley" pitchFamily="2" charset="0"/>
              </a:rPr>
              <a:t>or</a:t>
            </a:r>
            <a:r>
              <a:rPr lang="fi-FI" dirty="0">
                <a:latin typeface="Besley" pitchFamily="2" charset="0"/>
                <a:ea typeface="Besley" pitchFamily="2" charset="0"/>
              </a:rPr>
              <a:t> </a:t>
            </a:r>
            <a:r>
              <a:rPr lang="fi-FI" dirty="0" err="1">
                <a:latin typeface="Besley" pitchFamily="2" charset="0"/>
                <a:ea typeface="Besley" pitchFamily="2" charset="0"/>
              </a:rPr>
              <a:t>goals</a:t>
            </a:r>
            <a:r>
              <a:rPr lang="fi-FI" dirty="0">
                <a:latin typeface="Besley" pitchFamily="2" charset="0"/>
                <a:ea typeface="Besley" pitchFamily="2" charset="0"/>
              </a:rPr>
              <a:t> in </a:t>
            </a:r>
            <a:r>
              <a:rPr lang="fi-FI" dirty="0" err="1">
                <a:latin typeface="Besley" pitchFamily="2" charset="0"/>
                <a:ea typeface="Besley" pitchFamily="2" charset="0"/>
              </a:rPr>
              <a:t>mind</a:t>
            </a:r>
            <a:r>
              <a:rPr lang="fi-FI" dirty="0">
                <a:latin typeface="Besley" pitchFamily="2" charset="0"/>
                <a:ea typeface="Besley" pitchFamily="2" charset="0"/>
              </a:rPr>
              <a:t>, </a:t>
            </a:r>
            <a:r>
              <a:rPr lang="fi-FI" dirty="0" err="1">
                <a:latin typeface="Besley" pitchFamily="2" charset="0"/>
                <a:ea typeface="Besley" pitchFamily="2" charset="0"/>
              </a:rPr>
              <a:t>typically</a:t>
            </a:r>
            <a:r>
              <a:rPr lang="fi-FI" dirty="0">
                <a:latin typeface="Besley" pitchFamily="2" charset="0"/>
                <a:ea typeface="Besley" pitchFamily="2" charset="0"/>
              </a:rPr>
              <a:t> </a:t>
            </a:r>
            <a:r>
              <a:rPr lang="fi-FI" dirty="0" err="1">
                <a:latin typeface="Besley" pitchFamily="2" charset="0"/>
                <a:ea typeface="Besley" pitchFamily="2" charset="0"/>
              </a:rPr>
              <a:t>with</a:t>
            </a:r>
            <a:r>
              <a:rPr lang="fi-FI" dirty="0">
                <a:latin typeface="Besley" pitchFamily="2" charset="0"/>
                <a:ea typeface="Besley" pitchFamily="2" charset="0"/>
              </a:rPr>
              <a:t> long-</a:t>
            </a:r>
            <a:r>
              <a:rPr lang="fi-FI" dirty="0" err="1">
                <a:latin typeface="Besley" pitchFamily="2" charset="0"/>
                <a:ea typeface="Besley" pitchFamily="2" charset="0"/>
              </a:rPr>
              <a:t>term</a:t>
            </a:r>
            <a:r>
              <a:rPr lang="fi-FI" dirty="0">
                <a:latin typeface="Besley" pitchFamily="2" charset="0"/>
                <a:ea typeface="Besley" pitchFamily="2" charset="0"/>
              </a:rPr>
              <a:t> </a:t>
            </a:r>
            <a:r>
              <a:rPr lang="fi-FI" dirty="0" err="1">
                <a:latin typeface="Besley" pitchFamily="2" charset="0"/>
                <a:ea typeface="Besley" pitchFamily="2" charset="0"/>
              </a:rPr>
              <a:t>considerations</a:t>
            </a:r>
            <a:r>
              <a:rPr lang="fi-FI" dirty="0">
                <a:latin typeface="Besley" pitchFamily="2" charset="0"/>
                <a:ea typeface="Besley" pitchFamily="2" charset="0"/>
              </a:rPr>
              <a:t> in </a:t>
            </a:r>
            <a:r>
              <a:rPr lang="fi-FI" dirty="0" err="1">
                <a:latin typeface="Besley" pitchFamily="2" charset="0"/>
                <a:ea typeface="Besley" pitchFamily="2" charset="0"/>
              </a:rPr>
              <a:t>mind</a:t>
            </a:r>
            <a:endParaRPr lang="fi-FI" dirty="0">
              <a:latin typeface="Besley" pitchFamily="2" charset="0"/>
              <a:ea typeface="Besley" pitchFamily="2" charset="0"/>
            </a:endParaRPr>
          </a:p>
          <a:p>
            <a:pPr lvl="1"/>
            <a:r>
              <a:rPr lang="fi-FI" dirty="0">
                <a:latin typeface="Besley" pitchFamily="2" charset="0"/>
                <a:ea typeface="Besley" pitchFamily="2" charset="0"/>
              </a:rPr>
              <a:t>Can </a:t>
            </a:r>
            <a:r>
              <a:rPr lang="fi-FI" dirty="0" err="1">
                <a:latin typeface="Besley" pitchFamily="2" charset="0"/>
                <a:ea typeface="Besley" pitchFamily="2" charset="0"/>
              </a:rPr>
              <a:t>be</a:t>
            </a:r>
            <a:r>
              <a:rPr lang="fi-FI" dirty="0">
                <a:latin typeface="Besley" pitchFamily="2" charset="0"/>
                <a:ea typeface="Besley" pitchFamily="2" charset="0"/>
              </a:rPr>
              <a:t> </a:t>
            </a:r>
            <a:r>
              <a:rPr lang="fi-FI" dirty="0" err="1">
                <a:latin typeface="Besley" pitchFamily="2" charset="0"/>
                <a:ea typeface="Besley" pitchFamily="2" charset="0"/>
              </a:rPr>
              <a:t>applied</a:t>
            </a:r>
            <a:r>
              <a:rPr lang="fi-FI" dirty="0">
                <a:latin typeface="Besley" pitchFamily="2" charset="0"/>
                <a:ea typeface="Besley" pitchFamily="2" charset="0"/>
              </a:rPr>
              <a:t> </a:t>
            </a:r>
            <a:r>
              <a:rPr lang="fi-FI" dirty="0" err="1">
                <a:latin typeface="Besley" pitchFamily="2" charset="0"/>
                <a:ea typeface="Besley" pitchFamily="2" charset="0"/>
              </a:rPr>
              <a:t>with</a:t>
            </a:r>
            <a:r>
              <a:rPr lang="fi-FI" dirty="0">
                <a:latin typeface="Besley" pitchFamily="2" charset="0"/>
                <a:ea typeface="Besley" pitchFamily="2" charset="0"/>
              </a:rPr>
              <a:t> </a:t>
            </a:r>
            <a:r>
              <a:rPr lang="fi-FI" dirty="0" err="1">
                <a:latin typeface="Besley" pitchFamily="2" charset="0"/>
                <a:ea typeface="Besley" pitchFamily="2" charset="0"/>
              </a:rPr>
              <a:t>all</a:t>
            </a:r>
            <a:r>
              <a:rPr lang="fi-FI" dirty="0">
                <a:latin typeface="Besley" pitchFamily="2" charset="0"/>
                <a:ea typeface="Besley" pitchFamily="2" charset="0"/>
              </a:rPr>
              <a:t> </a:t>
            </a:r>
            <a:r>
              <a:rPr lang="fi-FI" dirty="0" err="1">
                <a:latin typeface="Besley" pitchFamily="2" charset="0"/>
                <a:ea typeface="Besley" pitchFamily="2" charset="0"/>
              </a:rPr>
              <a:t>sorts</a:t>
            </a:r>
            <a:r>
              <a:rPr lang="fi-FI" dirty="0">
                <a:latin typeface="Besley" pitchFamily="2" charset="0"/>
                <a:ea typeface="Besley" pitchFamily="2" charset="0"/>
              </a:rPr>
              <a:t> of </a:t>
            </a:r>
            <a:r>
              <a:rPr lang="fi-FI" dirty="0" err="1">
                <a:latin typeface="Besley" pitchFamily="2" charset="0"/>
                <a:ea typeface="Besley" pitchFamily="2" charset="0"/>
              </a:rPr>
              <a:t>goals</a:t>
            </a:r>
            <a:r>
              <a:rPr lang="fi-FI" dirty="0">
                <a:latin typeface="Besley" pitchFamily="2" charset="0"/>
                <a:ea typeface="Besley" pitchFamily="2" charset="0"/>
              </a:rPr>
              <a:t> in </a:t>
            </a:r>
            <a:r>
              <a:rPr lang="fi-FI" dirty="0" err="1">
                <a:latin typeface="Besley" pitchFamily="2" charset="0"/>
                <a:ea typeface="Besley" pitchFamily="2" charset="0"/>
              </a:rPr>
              <a:t>mind</a:t>
            </a:r>
            <a:endParaRPr lang="fi-FI" dirty="0">
              <a:latin typeface="Besley" pitchFamily="2" charset="0"/>
              <a:ea typeface="Besley" pitchFamily="2" charset="0"/>
            </a:endParaRPr>
          </a:p>
          <a:p>
            <a:pPr lvl="1"/>
            <a:r>
              <a:rPr lang="fi-FI" dirty="0" err="1">
                <a:latin typeface="Besley" pitchFamily="2" charset="0"/>
                <a:ea typeface="Besley" pitchFamily="2" charset="0"/>
              </a:rPr>
              <a:t>With</a:t>
            </a:r>
            <a:r>
              <a:rPr lang="fi-FI" dirty="0">
                <a:latin typeface="Besley" pitchFamily="2" charset="0"/>
                <a:ea typeface="Besley" pitchFamily="2" charset="0"/>
              </a:rPr>
              <a:t> a </a:t>
            </a:r>
            <a:r>
              <a:rPr lang="fi-FI" dirty="0" err="1">
                <a:latin typeface="Besley" pitchFamily="2" charset="0"/>
                <a:ea typeface="Besley" pitchFamily="2" charset="0"/>
              </a:rPr>
              <a:t>typical</a:t>
            </a:r>
            <a:r>
              <a:rPr lang="fi-FI" dirty="0">
                <a:latin typeface="Besley" pitchFamily="2" charset="0"/>
                <a:ea typeface="Besley" pitchFamily="2" charset="0"/>
              </a:rPr>
              <a:t> business, </a:t>
            </a:r>
            <a:r>
              <a:rPr lang="fi-FI" dirty="0" err="1">
                <a:latin typeface="Besley" pitchFamily="2" charset="0"/>
                <a:ea typeface="Besley" pitchFamily="2" charset="0"/>
              </a:rPr>
              <a:t>this</a:t>
            </a:r>
            <a:r>
              <a:rPr lang="fi-FI" dirty="0">
                <a:latin typeface="Besley" pitchFamily="2" charset="0"/>
                <a:ea typeface="Besley" pitchFamily="2" charset="0"/>
              </a:rPr>
              <a:t> </a:t>
            </a:r>
            <a:r>
              <a:rPr lang="fi-FI" dirty="0" err="1">
                <a:latin typeface="Besley" pitchFamily="2" charset="0"/>
                <a:ea typeface="Besley" pitchFamily="2" charset="0"/>
              </a:rPr>
              <a:t>means</a:t>
            </a:r>
            <a:r>
              <a:rPr lang="fi-FI" dirty="0">
                <a:latin typeface="Besley" pitchFamily="2" charset="0"/>
                <a:ea typeface="Besley" pitchFamily="2" charset="0"/>
              </a:rPr>
              <a:t> </a:t>
            </a:r>
            <a:r>
              <a:rPr lang="fi-FI" dirty="0" err="1">
                <a:latin typeface="Besley" pitchFamily="2" charset="0"/>
                <a:ea typeface="Besley" pitchFamily="2" charset="0"/>
              </a:rPr>
              <a:t>that</a:t>
            </a:r>
            <a:r>
              <a:rPr lang="fi-FI" dirty="0">
                <a:latin typeface="Besley" pitchFamily="2" charset="0"/>
                <a:ea typeface="Besley" pitchFamily="2" charset="0"/>
              </a:rPr>
              <a:t> </a:t>
            </a:r>
            <a:r>
              <a:rPr lang="fi-FI" dirty="0" err="1">
                <a:latin typeface="Besley" pitchFamily="2" charset="0"/>
                <a:ea typeface="Besley" pitchFamily="2" charset="0"/>
              </a:rPr>
              <a:t>strategic</a:t>
            </a:r>
            <a:r>
              <a:rPr lang="fi-FI" dirty="0">
                <a:latin typeface="Besley" pitchFamily="2" charset="0"/>
                <a:ea typeface="Besley" pitchFamily="2" charset="0"/>
              </a:rPr>
              <a:t> CSR </a:t>
            </a:r>
            <a:r>
              <a:rPr lang="fi-FI" dirty="0" err="1">
                <a:latin typeface="Besley" pitchFamily="2" charset="0"/>
                <a:ea typeface="Besley" pitchFamily="2" charset="0"/>
              </a:rPr>
              <a:t>implies</a:t>
            </a:r>
            <a:r>
              <a:rPr lang="fi-FI" dirty="0">
                <a:latin typeface="Besley" pitchFamily="2" charset="0"/>
                <a:ea typeface="Besley" pitchFamily="2" charset="0"/>
              </a:rPr>
              <a:t> (</a:t>
            </a:r>
            <a:r>
              <a:rPr lang="fi-FI" dirty="0" err="1">
                <a:latin typeface="Besley" pitchFamily="2" charset="0"/>
                <a:ea typeface="Besley" pitchFamily="2" charset="0"/>
              </a:rPr>
              <a:t>expected</a:t>
            </a:r>
            <a:r>
              <a:rPr lang="fi-FI" dirty="0">
                <a:latin typeface="Besley" pitchFamily="2" charset="0"/>
                <a:ea typeface="Besley" pitchFamily="2" charset="0"/>
              </a:rPr>
              <a:t>) </a:t>
            </a:r>
            <a:r>
              <a:rPr lang="fi-FI" dirty="0" err="1">
                <a:latin typeface="Besley" pitchFamily="2" charset="0"/>
                <a:ea typeface="Besley" pitchFamily="2" charset="0"/>
              </a:rPr>
              <a:t>economic</a:t>
            </a:r>
            <a:r>
              <a:rPr lang="fi-FI" dirty="0">
                <a:latin typeface="Besley" pitchFamily="2" charset="0"/>
                <a:ea typeface="Besley" pitchFamily="2" charset="0"/>
              </a:rPr>
              <a:t> </a:t>
            </a:r>
            <a:r>
              <a:rPr lang="fi-FI" dirty="0" err="1">
                <a:latin typeface="Besley" pitchFamily="2" charset="0"/>
                <a:ea typeface="Besley" pitchFamily="2" charset="0"/>
              </a:rPr>
              <a:t>gains</a:t>
            </a:r>
            <a:r>
              <a:rPr lang="fi-FI" dirty="0">
                <a:latin typeface="Besley" pitchFamily="2" charset="0"/>
                <a:ea typeface="Besley" pitchFamily="2" charset="0"/>
              </a:rPr>
              <a:t> </a:t>
            </a:r>
            <a:r>
              <a:rPr lang="fi-FI" dirty="0" err="1">
                <a:latin typeface="Besley" pitchFamily="2" charset="0"/>
                <a:ea typeface="Besley" pitchFamily="2" charset="0"/>
              </a:rPr>
              <a:t>become</a:t>
            </a:r>
            <a:r>
              <a:rPr lang="fi-FI" dirty="0">
                <a:latin typeface="Besley" pitchFamily="2" charset="0"/>
                <a:ea typeface="Besley" pitchFamily="2" charset="0"/>
              </a:rPr>
              <a:t> a </a:t>
            </a:r>
            <a:r>
              <a:rPr lang="fi-FI" dirty="0" err="1">
                <a:latin typeface="Besley" pitchFamily="2" charset="0"/>
                <a:ea typeface="Besley" pitchFamily="2" charset="0"/>
              </a:rPr>
              <a:t>necessary</a:t>
            </a:r>
            <a:r>
              <a:rPr lang="fi-FI" dirty="0">
                <a:latin typeface="Besley" pitchFamily="2" charset="0"/>
                <a:ea typeface="Besley" pitchFamily="2" charset="0"/>
              </a:rPr>
              <a:t> </a:t>
            </a:r>
            <a:r>
              <a:rPr lang="fi-FI" dirty="0" err="1">
                <a:latin typeface="Besley" pitchFamily="2" charset="0"/>
                <a:ea typeface="Besley" pitchFamily="2" charset="0"/>
              </a:rPr>
              <a:t>condition</a:t>
            </a:r>
            <a:r>
              <a:rPr lang="fi-FI" dirty="0">
                <a:latin typeface="Besley" pitchFamily="2" charset="0"/>
                <a:ea typeface="Besley" pitchFamily="2" charset="0"/>
              </a:rPr>
              <a:t> for CSR-</a:t>
            </a:r>
            <a:r>
              <a:rPr lang="fi-FI" dirty="0" err="1">
                <a:latin typeface="Besley" pitchFamily="2" charset="0"/>
                <a:ea typeface="Besley" pitchFamily="2" charset="0"/>
              </a:rPr>
              <a:t>related</a:t>
            </a:r>
            <a:r>
              <a:rPr lang="fi-FI" dirty="0">
                <a:latin typeface="Besley" pitchFamily="2" charset="0"/>
                <a:ea typeface="Besley" pitchFamily="2" charset="0"/>
              </a:rPr>
              <a:t> </a:t>
            </a:r>
            <a:r>
              <a:rPr lang="fi-FI" dirty="0" err="1">
                <a:latin typeface="Besley" pitchFamily="2" charset="0"/>
                <a:ea typeface="Besley" pitchFamily="2" charset="0"/>
              </a:rPr>
              <a:t>activities</a:t>
            </a:r>
            <a:endParaRPr lang="fi-FI" dirty="0">
              <a:latin typeface="Besley" pitchFamily="2" charset="0"/>
              <a:ea typeface="Besley" pitchFamily="2" charset="0"/>
            </a:endParaRPr>
          </a:p>
        </p:txBody>
      </p:sp>
    </p:spTree>
    <p:extLst>
      <p:ext uri="{BB962C8B-B14F-4D97-AF65-F5344CB8AC3E}">
        <p14:creationId xmlns:p14="http://schemas.microsoft.com/office/powerpoint/2010/main" val="17324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E59-CDB2-4F3B-B91D-C82088678369}"/>
              </a:ext>
            </a:extLst>
          </p:cNvPr>
          <p:cNvSpPr>
            <a:spLocks noGrp="1"/>
          </p:cNvSpPr>
          <p:nvPr>
            <p:ph type="title"/>
          </p:nvPr>
        </p:nvSpPr>
        <p:spPr>
          <a:xfrm>
            <a:off x="686834" y="1153572"/>
            <a:ext cx="3200400" cy="4461163"/>
          </a:xfrm>
        </p:spPr>
        <p:txBody>
          <a:bodyPr>
            <a:normAutofit/>
          </a:bodyPr>
          <a:lstStyle/>
          <a:p>
            <a:r>
              <a:rPr lang="fi-FI" sz="3200" b="1" dirty="0">
                <a:solidFill>
                  <a:srgbClr val="FFFFFF"/>
                </a:solidFill>
                <a:latin typeface="Inter" panose="02000503000000020004" pitchFamily="50" charset="0"/>
                <a:ea typeface="Inter" panose="02000503000000020004" pitchFamily="50" charset="0"/>
                <a:cs typeface="Inter" panose="02000503000000020004" pitchFamily="50" charset="0"/>
              </a:rPr>
              <a:t>Strategic </a:t>
            </a:r>
            <a:r>
              <a:rPr lang="fi-FI" sz="3200" b="1" dirty="0" err="1">
                <a:solidFill>
                  <a:srgbClr val="FFFFFF"/>
                </a:solidFill>
                <a:latin typeface="Inter" panose="02000503000000020004" pitchFamily="50" charset="0"/>
                <a:ea typeface="Inter" panose="02000503000000020004" pitchFamily="50" charset="0"/>
                <a:cs typeface="Inter" panose="02000503000000020004" pitchFamily="50" charset="0"/>
              </a:rPr>
              <a:t>sustainability</a:t>
            </a:r>
            <a:r>
              <a:rPr lang="fi-FI" sz="3200" b="1" dirty="0">
                <a:solidFill>
                  <a:srgbClr val="FFFFFF"/>
                </a:solidFill>
                <a:latin typeface="Inter" panose="02000503000000020004" pitchFamily="50" charset="0"/>
                <a:ea typeface="Inter" panose="02000503000000020004" pitchFamily="50" charset="0"/>
                <a:cs typeface="Inter" panose="02000503000000020004" pitchFamily="50" charset="0"/>
              </a:rPr>
              <a:t>?</a:t>
            </a:r>
            <a:endParaRPr lang="en-GB" sz="3200" b="1" dirty="0">
              <a:solidFill>
                <a:srgbClr val="FFFFFF"/>
              </a:solidFill>
              <a:latin typeface="Inter" panose="02000503000000020004" pitchFamily="50" charset="0"/>
              <a:ea typeface="Inter" panose="02000503000000020004" pitchFamily="50" charset="0"/>
              <a:cs typeface="Inter" panose="02000503000000020004" pitchFamily="50" charset="0"/>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7D7EC8-97C0-4D74-B4EE-82BA9C7818AD}"/>
              </a:ext>
            </a:extLst>
          </p:cNvPr>
          <p:cNvSpPr>
            <a:spLocks noGrp="1"/>
          </p:cNvSpPr>
          <p:nvPr>
            <p:ph idx="1"/>
          </p:nvPr>
        </p:nvSpPr>
        <p:spPr>
          <a:xfrm>
            <a:off x="4447308" y="591344"/>
            <a:ext cx="6906491" cy="5585619"/>
          </a:xfrm>
        </p:spPr>
        <p:txBody>
          <a:bodyPr anchor="ctr">
            <a:normAutofit/>
          </a:bodyPr>
          <a:lstStyle/>
          <a:p>
            <a:pPr marL="0" indent="0">
              <a:buNone/>
            </a:pPr>
            <a:r>
              <a:rPr lang="en-US" b="1" dirty="0">
                <a:latin typeface="Besley" pitchFamily="2" charset="0"/>
                <a:ea typeface="Besley" pitchFamily="2" charset="0"/>
              </a:rPr>
              <a:t>Sustainability strategies </a:t>
            </a:r>
            <a:r>
              <a:rPr lang="en-US" dirty="0">
                <a:latin typeface="Besley" pitchFamily="2" charset="0"/>
                <a:ea typeface="Besley" pitchFamily="2" charset="0"/>
              </a:rPr>
              <a:t>are choices available to managers to align environmental and social activities with the generic strategy of the company </a:t>
            </a:r>
            <a:endParaRPr lang="en-GB" dirty="0">
              <a:latin typeface="Besley" pitchFamily="2" charset="0"/>
              <a:ea typeface="Besley" pitchFamily="2" charset="0"/>
            </a:endParaRPr>
          </a:p>
        </p:txBody>
      </p:sp>
    </p:spTree>
    <p:extLst>
      <p:ext uri="{BB962C8B-B14F-4D97-AF65-F5344CB8AC3E}">
        <p14:creationId xmlns:p14="http://schemas.microsoft.com/office/powerpoint/2010/main" val="55281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E59-CDB2-4F3B-B91D-C82088678369}"/>
              </a:ext>
            </a:extLst>
          </p:cNvPr>
          <p:cNvSpPr>
            <a:spLocks noGrp="1"/>
          </p:cNvSpPr>
          <p:nvPr>
            <p:ph type="title"/>
          </p:nvPr>
        </p:nvSpPr>
        <p:spPr>
          <a:xfrm>
            <a:off x="686834" y="1201699"/>
            <a:ext cx="3200400" cy="4461163"/>
          </a:xfrm>
        </p:spPr>
        <p:txBody>
          <a:bodyPr>
            <a:normAutofit/>
          </a:bodyPr>
          <a:lstStyle/>
          <a:p>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Definitions</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 </a:t>
            </a:r>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are</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 </a:t>
            </a:r>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easy</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 </a:t>
            </a:r>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but</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a:t>
            </a:r>
            <a:endParaRPr lang="en-GB" sz="3700" b="1" dirty="0">
              <a:solidFill>
                <a:srgbClr val="FFFFFF"/>
              </a:solidFill>
              <a:latin typeface="Inter" panose="02000503000000020004" pitchFamily="50" charset="0"/>
              <a:ea typeface="Inter" panose="02000503000000020004" pitchFamily="50" charset="0"/>
              <a:cs typeface="Inter" panose="02000503000000020004" pitchFamily="50" charset="0"/>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7D7EC8-97C0-4D74-B4EE-82BA9C7818AD}"/>
              </a:ext>
            </a:extLst>
          </p:cNvPr>
          <p:cNvSpPr>
            <a:spLocks noGrp="1"/>
          </p:cNvSpPr>
          <p:nvPr>
            <p:ph idx="1"/>
          </p:nvPr>
        </p:nvSpPr>
        <p:spPr>
          <a:xfrm>
            <a:off x="4447308" y="591344"/>
            <a:ext cx="6906491" cy="5585619"/>
          </a:xfrm>
        </p:spPr>
        <p:txBody>
          <a:bodyPr anchor="ctr">
            <a:normAutofit/>
          </a:bodyPr>
          <a:lstStyle/>
          <a:p>
            <a:r>
              <a:rPr lang="en-US" dirty="0">
                <a:latin typeface="Besley" pitchFamily="2" charset="0"/>
                <a:ea typeface="Besley" pitchFamily="2" charset="0"/>
              </a:rPr>
              <a:t>Sustainability is multi-faceted as it involves multiple goals areas: environmental, social, economic</a:t>
            </a:r>
          </a:p>
          <a:p>
            <a:pPr lvl="1"/>
            <a:r>
              <a:rPr lang="en-US" dirty="0">
                <a:latin typeface="Besley" pitchFamily="2" charset="0"/>
                <a:ea typeface="Besley" pitchFamily="2" charset="0"/>
              </a:rPr>
              <a:t>Triple bottom-line as opposed to single financial bottom-line</a:t>
            </a:r>
          </a:p>
          <a:p>
            <a:endParaRPr lang="en-US" dirty="0">
              <a:latin typeface="Besley" pitchFamily="2" charset="0"/>
              <a:ea typeface="Besley" pitchFamily="2" charset="0"/>
            </a:endParaRPr>
          </a:p>
          <a:p>
            <a:r>
              <a:rPr lang="en-US" dirty="0">
                <a:latin typeface="Besley" pitchFamily="2" charset="0"/>
                <a:ea typeface="Besley" pitchFamily="2" charset="0"/>
              </a:rPr>
              <a:t>When planning a sustainability strategy, managers essentially have to consider and decide how to put together financial, environmental and social goals. </a:t>
            </a:r>
          </a:p>
          <a:p>
            <a:endParaRPr lang="en-GB" dirty="0"/>
          </a:p>
        </p:txBody>
      </p:sp>
    </p:spTree>
    <p:extLst>
      <p:ext uri="{BB962C8B-B14F-4D97-AF65-F5344CB8AC3E}">
        <p14:creationId xmlns:p14="http://schemas.microsoft.com/office/powerpoint/2010/main" val="3843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E59-CDB2-4F3B-B91D-C82088678369}"/>
              </a:ext>
            </a:extLst>
          </p:cNvPr>
          <p:cNvSpPr>
            <a:spLocks noGrp="1"/>
          </p:cNvSpPr>
          <p:nvPr>
            <p:ph type="title"/>
          </p:nvPr>
        </p:nvSpPr>
        <p:spPr>
          <a:xfrm>
            <a:off x="686834" y="1201699"/>
            <a:ext cx="3200400" cy="4461163"/>
          </a:xfrm>
        </p:spPr>
        <p:txBody>
          <a:bodyPr>
            <a:normAutofit/>
          </a:bodyPr>
          <a:lstStyle/>
          <a:p>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Definitions</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 </a:t>
            </a:r>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are</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 </a:t>
            </a:r>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easy</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 </a:t>
            </a:r>
            <a:r>
              <a:rPr lang="fi-FI" sz="3700" b="1" dirty="0" err="1">
                <a:solidFill>
                  <a:srgbClr val="FFFFFF"/>
                </a:solidFill>
                <a:latin typeface="Inter" panose="02000503000000020004" pitchFamily="50" charset="0"/>
                <a:ea typeface="Inter" panose="02000503000000020004" pitchFamily="50" charset="0"/>
                <a:cs typeface="Inter" panose="02000503000000020004" pitchFamily="50" charset="0"/>
              </a:rPr>
              <a:t>but</a:t>
            </a:r>
            <a:r>
              <a:rPr lang="fi-FI" sz="3700" b="1" dirty="0">
                <a:solidFill>
                  <a:srgbClr val="FFFFFF"/>
                </a:solidFill>
                <a:latin typeface="Inter" panose="02000503000000020004" pitchFamily="50" charset="0"/>
                <a:ea typeface="Inter" panose="02000503000000020004" pitchFamily="50" charset="0"/>
                <a:cs typeface="Inter" panose="02000503000000020004" pitchFamily="50" charset="0"/>
              </a:rPr>
              <a:t>…</a:t>
            </a:r>
            <a:endParaRPr lang="en-GB" sz="3700" b="1" dirty="0">
              <a:solidFill>
                <a:srgbClr val="FFFFFF"/>
              </a:solidFill>
              <a:latin typeface="Inter" panose="02000503000000020004" pitchFamily="50" charset="0"/>
              <a:ea typeface="Inter" panose="02000503000000020004" pitchFamily="50" charset="0"/>
              <a:cs typeface="Inter" panose="02000503000000020004" pitchFamily="50" charset="0"/>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7D7EC8-97C0-4D74-B4EE-82BA9C7818AD}"/>
              </a:ext>
            </a:extLst>
          </p:cNvPr>
          <p:cNvSpPr>
            <a:spLocks noGrp="1"/>
          </p:cNvSpPr>
          <p:nvPr>
            <p:ph idx="1"/>
          </p:nvPr>
        </p:nvSpPr>
        <p:spPr>
          <a:xfrm>
            <a:off x="4447308" y="591344"/>
            <a:ext cx="6906491" cy="5585619"/>
          </a:xfrm>
        </p:spPr>
        <p:txBody>
          <a:bodyPr anchor="ctr">
            <a:normAutofit/>
          </a:bodyPr>
          <a:lstStyle/>
          <a:p>
            <a:r>
              <a:rPr lang="en-US" dirty="0">
                <a:latin typeface="Besley" pitchFamily="2" charset="0"/>
                <a:ea typeface="Besley" pitchFamily="2" charset="0"/>
              </a:rPr>
              <a:t>Key questions:</a:t>
            </a:r>
          </a:p>
          <a:p>
            <a:pPr lvl="1"/>
            <a:r>
              <a:rPr lang="en-US" dirty="0">
                <a:latin typeface="Besley" pitchFamily="2" charset="0"/>
                <a:ea typeface="Besley" pitchFamily="2" charset="0"/>
              </a:rPr>
              <a:t>How can we combine ecological, social and financial goals?</a:t>
            </a:r>
          </a:p>
          <a:p>
            <a:pPr lvl="1"/>
            <a:r>
              <a:rPr lang="en-US" dirty="0">
                <a:latin typeface="Besley" pitchFamily="2" charset="0"/>
                <a:ea typeface="Besley" pitchFamily="2" charset="0"/>
              </a:rPr>
              <a:t>Are sustainability and corporate responsibility financially profitable? Is there a business case for sustainability? (“win-win”)</a:t>
            </a:r>
          </a:p>
          <a:p>
            <a:pPr lvl="1"/>
            <a:r>
              <a:rPr lang="en-US" dirty="0">
                <a:latin typeface="Besley" pitchFamily="2" charset="0"/>
                <a:ea typeface="Besley" pitchFamily="2" charset="0"/>
              </a:rPr>
              <a:t>Or is it just an additional cost? (“win-lose”)</a:t>
            </a:r>
          </a:p>
          <a:p>
            <a:endParaRPr lang="en-GB" dirty="0"/>
          </a:p>
        </p:txBody>
      </p:sp>
    </p:spTree>
    <p:extLst>
      <p:ext uri="{BB962C8B-B14F-4D97-AF65-F5344CB8AC3E}">
        <p14:creationId xmlns:p14="http://schemas.microsoft.com/office/powerpoint/2010/main" val="11211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C4C13A-E84F-4C37-BB7E-A581B321C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E212E7-238A-4F81-A7D5-1873B4938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Small, medium, and large light bulbs on top of boxes">
            <a:extLst>
              <a:ext uri="{FF2B5EF4-FFF2-40B4-BE49-F238E27FC236}">
                <a16:creationId xmlns:a16="http://schemas.microsoft.com/office/drawing/2014/main" id="{7B1A2506-373C-4BE8-1FA3-76ADDB537722}"/>
              </a:ext>
            </a:extLst>
          </p:cNvPr>
          <p:cNvPicPr>
            <a:picLocks noChangeAspect="1"/>
          </p:cNvPicPr>
          <p:nvPr/>
        </p:nvPicPr>
        <p:blipFill rotWithShape="1">
          <a:blip r:embed="rId2">
            <a:alphaModFix amt="60000"/>
          </a:blip>
          <a:srcRect t="15414"/>
          <a:stretch/>
        </p:blipFill>
        <p:spPr>
          <a:xfrm>
            <a:off x="-1" y="10"/>
            <a:ext cx="12192001" cy="6857990"/>
          </a:xfrm>
          <a:prstGeom prst="rect">
            <a:avLst/>
          </a:prstGeom>
        </p:spPr>
      </p:pic>
      <p:sp>
        <p:nvSpPr>
          <p:cNvPr id="4" name="Title 3">
            <a:extLst>
              <a:ext uri="{FF2B5EF4-FFF2-40B4-BE49-F238E27FC236}">
                <a16:creationId xmlns:a16="http://schemas.microsoft.com/office/drawing/2014/main" id="{23979268-A4FA-FD8E-EE6F-B97A78FEAD91}"/>
              </a:ext>
            </a:extLst>
          </p:cNvPr>
          <p:cNvSpPr>
            <a:spLocks noGrp="1"/>
          </p:cNvSpPr>
          <p:nvPr>
            <p:ph type="title"/>
          </p:nvPr>
        </p:nvSpPr>
        <p:spPr>
          <a:xfrm>
            <a:off x="841248" y="1523878"/>
            <a:ext cx="7955671" cy="3810245"/>
          </a:xfrm>
        </p:spPr>
        <p:txBody>
          <a:bodyPr vert="horz" lIns="91440" tIns="45720" rIns="91440" bIns="45720" rtlCol="0" anchor="ctr">
            <a:normAutofit/>
          </a:bodyPr>
          <a:lstStyle/>
          <a:p>
            <a:r>
              <a:rPr lang="en-US" sz="5200" dirty="0">
                <a:solidFill>
                  <a:srgbClr val="FFFFFF"/>
                </a:solidFill>
              </a:rPr>
              <a:t>Approaches to sustainability strategy</a:t>
            </a:r>
          </a:p>
        </p:txBody>
      </p:sp>
      <p:sp>
        <p:nvSpPr>
          <p:cNvPr id="5" name="Text Placeholder 4">
            <a:extLst>
              <a:ext uri="{FF2B5EF4-FFF2-40B4-BE49-F238E27FC236}">
                <a16:creationId xmlns:a16="http://schemas.microsoft.com/office/drawing/2014/main" id="{B9CC4D06-B7CF-B44A-AB2F-A3B6EAB65B1F}"/>
              </a:ext>
            </a:extLst>
          </p:cNvPr>
          <p:cNvSpPr>
            <a:spLocks noGrp="1"/>
          </p:cNvSpPr>
          <p:nvPr>
            <p:ph type="body" idx="1"/>
          </p:nvPr>
        </p:nvSpPr>
        <p:spPr>
          <a:xfrm>
            <a:off x="8989454" y="1523878"/>
            <a:ext cx="2361298" cy="3810245"/>
          </a:xfrm>
        </p:spPr>
        <p:txBody>
          <a:bodyPr vert="horz" lIns="91440" tIns="45720" rIns="91440" bIns="45720" rtlCol="0" anchor="ctr">
            <a:normAutofit/>
          </a:bodyPr>
          <a:lstStyle/>
          <a:p>
            <a:pPr algn="r"/>
            <a:endParaRPr lang="en-US">
              <a:solidFill>
                <a:srgbClr val="FFFFFF"/>
              </a:solidFill>
              <a:latin typeface="+mn-lt"/>
            </a:endParaRPr>
          </a:p>
        </p:txBody>
      </p:sp>
    </p:spTree>
    <p:extLst>
      <p:ext uri="{BB962C8B-B14F-4D97-AF65-F5344CB8AC3E}">
        <p14:creationId xmlns:p14="http://schemas.microsoft.com/office/powerpoint/2010/main" val="205223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016A1-293E-5466-C163-438D946B9F75}"/>
              </a:ext>
            </a:extLst>
          </p:cNvPr>
          <p:cNvSpPr>
            <a:spLocks noGrp="1"/>
          </p:cNvSpPr>
          <p:nvPr>
            <p:ph type="title"/>
          </p:nvPr>
        </p:nvSpPr>
        <p:spPr/>
        <p:txBody>
          <a:bodyPr/>
          <a:lstStyle/>
          <a:p>
            <a:r>
              <a:rPr lang="en-US" b="1" dirty="0">
                <a:latin typeface="Inter" panose="02000503000000020004" pitchFamily="50" charset="0"/>
                <a:ea typeface="Inter" panose="02000503000000020004" pitchFamily="50" charset="0"/>
                <a:cs typeface="Inter" panose="02000503000000020004" pitchFamily="50" charset="0"/>
              </a:rPr>
              <a:t>Three general approaches</a:t>
            </a:r>
          </a:p>
        </p:txBody>
      </p:sp>
      <p:graphicFrame>
        <p:nvGraphicFramePr>
          <p:cNvPr id="23" name="Content Placeholder 4">
            <a:extLst>
              <a:ext uri="{FF2B5EF4-FFF2-40B4-BE49-F238E27FC236}">
                <a16:creationId xmlns:a16="http://schemas.microsoft.com/office/drawing/2014/main" id="{CB680645-558A-F828-1F11-1D68B2CB5A1E}"/>
              </a:ext>
            </a:extLst>
          </p:cNvPr>
          <p:cNvGraphicFramePr>
            <a:graphicFrameLocks noGrp="1"/>
          </p:cNvGraphicFramePr>
          <p:nvPr>
            <p:ph idx="1"/>
            <p:extLst>
              <p:ext uri="{D42A27DB-BD31-4B8C-83A1-F6EECF244321}">
                <p14:modId xmlns:p14="http://schemas.microsoft.com/office/powerpoint/2010/main" val="607585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63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30E63A57-E058-4308-A459-DFF0026E7EC1}"/>
              </a:ext>
            </a:extLst>
          </p:cNvPr>
          <p:cNvSpPr>
            <a:spLocks noGrp="1"/>
          </p:cNvSpPr>
          <p:nvPr>
            <p:ph type="title"/>
          </p:nvPr>
        </p:nvSpPr>
        <p:spPr>
          <a:xfrm>
            <a:off x="838200" y="963877"/>
            <a:ext cx="3494362" cy="4930246"/>
          </a:xfrm>
        </p:spPr>
        <p:txBody>
          <a:bodyPr>
            <a:normAutofit/>
          </a:bodyPr>
          <a:lstStyle/>
          <a:p>
            <a:pPr algn="r"/>
            <a:r>
              <a:rPr lang="fi-FI" b="1" dirty="0">
                <a:latin typeface="Inter" panose="02000503000000020004" pitchFamily="50" charset="0"/>
                <a:ea typeface="Inter" panose="02000503000000020004" pitchFamily="50" charset="0"/>
                <a:cs typeface="Inter" panose="02000503000000020004" pitchFamily="50" charset="0"/>
              </a:rPr>
              <a:t>Group </a:t>
            </a:r>
            <a:r>
              <a:rPr lang="fi-FI" b="1" dirty="0" err="1">
                <a:latin typeface="Inter" panose="02000503000000020004" pitchFamily="50" charset="0"/>
                <a:ea typeface="Inter" panose="02000503000000020004" pitchFamily="50" charset="0"/>
                <a:cs typeface="Inter" panose="02000503000000020004" pitchFamily="50" charset="0"/>
              </a:rPr>
              <a:t>project</a:t>
            </a:r>
            <a:endParaRPr lang="en-GB" b="1" dirty="0">
              <a:latin typeface="Inter" panose="02000503000000020004" pitchFamily="50" charset="0"/>
              <a:ea typeface="Inter" panose="02000503000000020004" pitchFamily="50" charset="0"/>
              <a:cs typeface="Inter" panose="02000503000000020004" pitchFamily="50" charset="0"/>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7010B9-0DF1-4323-974D-4E09348B5FDB}"/>
              </a:ext>
            </a:extLst>
          </p:cNvPr>
          <p:cNvSpPr>
            <a:spLocks noGrp="1"/>
          </p:cNvSpPr>
          <p:nvPr>
            <p:ph idx="1"/>
          </p:nvPr>
        </p:nvSpPr>
        <p:spPr>
          <a:xfrm>
            <a:off x="4976031" y="963877"/>
            <a:ext cx="6377769" cy="4930246"/>
          </a:xfrm>
        </p:spPr>
        <p:txBody>
          <a:bodyPr anchor="ctr">
            <a:normAutofit/>
          </a:bodyPr>
          <a:lstStyle/>
          <a:p>
            <a:r>
              <a:rPr lang="fi-FI" sz="1800" dirty="0" err="1">
                <a:latin typeface="Besley" pitchFamily="2" charset="0"/>
                <a:ea typeface="Besley" pitchFamily="2" charset="0"/>
              </a:rPr>
              <a:t>Be</a:t>
            </a:r>
            <a:r>
              <a:rPr lang="fi-FI" sz="1800" dirty="0">
                <a:latin typeface="Besley" pitchFamily="2" charset="0"/>
                <a:ea typeface="Besley" pitchFamily="2" charset="0"/>
              </a:rPr>
              <a:t> </a:t>
            </a:r>
            <a:r>
              <a:rPr lang="fi-FI" sz="1800" dirty="0" err="1">
                <a:latin typeface="Besley" pitchFamily="2" charset="0"/>
                <a:ea typeface="Besley" pitchFamily="2" charset="0"/>
              </a:rPr>
              <a:t>efficient</a:t>
            </a:r>
            <a:r>
              <a:rPr lang="fi-FI" sz="1800" dirty="0">
                <a:latin typeface="Besley" pitchFamily="2" charset="0"/>
                <a:ea typeface="Besley" pitchFamily="2" charset="0"/>
              </a:rPr>
              <a:t> </a:t>
            </a:r>
            <a:r>
              <a:rPr lang="fi-FI" sz="1800" dirty="0" err="1">
                <a:latin typeface="Besley" pitchFamily="2" charset="0"/>
                <a:ea typeface="Besley" pitchFamily="2" charset="0"/>
              </a:rPr>
              <a:t>with</a:t>
            </a:r>
            <a:r>
              <a:rPr lang="fi-FI" sz="1800" dirty="0">
                <a:latin typeface="Besley" pitchFamily="2" charset="0"/>
                <a:ea typeface="Besley" pitchFamily="2" charset="0"/>
              </a:rPr>
              <a:t> </a:t>
            </a:r>
            <a:r>
              <a:rPr lang="fi-FI" sz="1800" dirty="0" err="1">
                <a:latin typeface="Besley" pitchFamily="2" charset="0"/>
                <a:ea typeface="Besley" pitchFamily="2" charset="0"/>
              </a:rPr>
              <a:t>time</a:t>
            </a:r>
            <a:r>
              <a:rPr lang="fi-FI" sz="1800" dirty="0">
                <a:latin typeface="Besley" pitchFamily="2" charset="0"/>
                <a:ea typeface="Besley" pitchFamily="2" charset="0"/>
              </a:rPr>
              <a:t> – </a:t>
            </a:r>
            <a:r>
              <a:rPr lang="fi-FI" sz="1800" dirty="0" err="1">
                <a:latin typeface="Besley" pitchFamily="2" charset="0"/>
                <a:ea typeface="Besley" pitchFamily="2" charset="0"/>
              </a:rPr>
              <a:t>you</a:t>
            </a:r>
            <a:r>
              <a:rPr lang="fi-FI" sz="1800" dirty="0">
                <a:latin typeface="Besley" pitchFamily="2" charset="0"/>
                <a:ea typeface="Besley" pitchFamily="2" charset="0"/>
              </a:rPr>
              <a:t> </a:t>
            </a:r>
            <a:r>
              <a:rPr lang="fi-FI" sz="1800" dirty="0" err="1">
                <a:latin typeface="Besley" pitchFamily="2" charset="0"/>
                <a:ea typeface="Besley" pitchFamily="2" charset="0"/>
              </a:rPr>
              <a:t>have</a:t>
            </a:r>
            <a:r>
              <a:rPr lang="fi-FI" sz="1800" dirty="0">
                <a:latin typeface="Besley" pitchFamily="2" charset="0"/>
                <a:ea typeface="Besley" pitchFamily="2" charset="0"/>
              </a:rPr>
              <a:t> 20 </a:t>
            </a:r>
            <a:r>
              <a:rPr lang="fi-FI" sz="1800" dirty="0" err="1">
                <a:latin typeface="Besley" pitchFamily="2" charset="0"/>
                <a:ea typeface="Besley" pitchFamily="2" charset="0"/>
              </a:rPr>
              <a:t>minutes</a:t>
            </a:r>
            <a:endParaRPr lang="fi-FI" sz="1800" dirty="0">
              <a:latin typeface="Besley" pitchFamily="2" charset="0"/>
              <a:ea typeface="Besley" pitchFamily="2" charset="0"/>
            </a:endParaRPr>
          </a:p>
          <a:p>
            <a:pPr lvl="1"/>
            <a:r>
              <a:rPr lang="fi-FI" sz="1600" dirty="0" err="1">
                <a:latin typeface="Besley" pitchFamily="2" charset="0"/>
                <a:ea typeface="Besley" pitchFamily="2" charset="0"/>
              </a:rPr>
              <a:t>This</a:t>
            </a:r>
            <a:r>
              <a:rPr lang="fi-FI" sz="1600" dirty="0">
                <a:latin typeface="Besley" pitchFamily="2" charset="0"/>
                <a:ea typeface="Besley" pitchFamily="2" charset="0"/>
              </a:rPr>
              <a:t> is an </a:t>
            </a:r>
            <a:r>
              <a:rPr lang="fi-FI" sz="1600" dirty="0" err="1">
                <a:latin typeface="Besley" pitchFamily="2" charset="0"/>
                <a:ea typeface="Besley" pitchFamily="2" charset="0"/>
              </a:rPr>
              <a:t>exercise</a:t>
            </a:r>
            <a:r>
              <a:rPr lang="fi-FI" sz="1600" dirty="0">
                <a:latin typeface="Besley" pitchFamily="2" charset="0"/>
                <a:ea typeface="Besley" pitchFamily="2" charset="0"/>
              </a:rPr>
              <a:t> of </a:t>
            </a:r>
            <a:r>
              <a:rPr lang="fi-FI" sz="1600" dirty="0" err="1">
                <a:latin typeface="Besley" pitchFamily="2" charset="0"/>
                <a:ea typeface="Besley" pitchFamily="2" charset="0"/>
              </a:rPr>
              <a:t>presenting</a:t>
            </a:r>
            <a:r>
              <a:rPr lang="fi-FI" sz="1600" dirty="0">
                <a:latin typeface="Besley" pitchFamily="2" charset="0"/>
                <a:ea typeface="Besley" pitchFamily="2" charset="0"/>
              </a:rPr>
              <a:t> </a:t>
            </a:r>
            <a:r>
              <a:rPr lang="fi-FI" sz="1600" dirty="0" err="1">
                <a:latin typeface="Besley" pitchFamily="2" charset="0"/>
                <a:ea typeface="Besley" pitchFamily="2" charset="0"/>
              </a:rPr>
              <a:t>relevant</a:t>
            </a:r>
            <a:r>
              <a:rPr lang="fi-FI" sz="1600" dirty="0">
                <a:latin typeface="Besley" pitchFamily="2" charset="0"/>
                <a:ea typeface="Besley" pitchFamily="2" charset="0"/>
              </a:rPr>
              <a:t> </a:t>
            </a:r>
            <a:r>
              <a:rPr lang="fi-FI" sz="1600" dirty="0" err="1">
                <a:latin typeface="Besley" pitchFamily="2" charset="0"/>
                <a:ea typeface="Besley" pitchFamily="2" charset="0"/>
              </a:rPr>
              <a:t>information</a:t>
            </a:r>
            <a:r>
              <a:rPr lang="fi-FI" sz="1600" dirty="0">
                <a:latin typeface="Besley" pitchFamily="2" charset="0"/>
                <a:ea typeface="Besley" pitchFamily="2" charset="0"/>
              </a:rPr>
              <a:t> </a:t>
            </a:r>
            <a:r>
              <a:rPr lang="fi-FI" sz="1600" dirty="0" err="1">
                <a:latin typeface="Besley" pitchFamily="2" charset="0"/>
                <a:ea typeface="Besley" pitchFamily="2" charset="0"/>
              </a:rPr>
              <a:t>efficiently</a:t>
            </a:r>
            <a:r>
              <a:rPr lang="fi-FI" sz="1600" dirty="0">
                <a:latin typeface="Besley" pitchFamily="2" charset="0"/>
                <a:ea typeface="Besley" pitchFamily="2" charset="0"/>
              </a:rPr>
              <a:t>; </a:t>
            </a:r>
            <a:r>
              <a:rPr lang="fi-FI" sz="1600" dirty="0" err="1">
                <a:latin typeface="Besley" pitchFamily="2" charset="0"/>
                <a:ea typeface="Besley" pitchFamily="2" charset="0"/>
              </a:rPr>
              <a:t>it’s</a:t>
            </a:r>
            <a:r>
              <a:rPr lang="fi-FI" sz="1600" dirty="0">
                <a:latin typeface="Besley" pitchFamily="2" charset="0"/>
                <a:ea typeface="Besley" pitchFamily="2" charset="0"/>
              </a:rPr>
              <a:t> </a:t>
            </a:r>
            <a:r>
              <a:rPr lang="fi-FI" sz="1600" dirty="0" err="1">
                <a:latin typeface="Besley" pitchFamily="2" charset="0"/>
                <a:ea typeface="Besley" pitchFamily="2" charset="0"/>
              </a:rPr>
              <a:t>not</a:t>
            </a:r>
            <a:r>
              <a:rPr lang="fi-FI" sz="1600" dirty="0">
                <a:latin typeface="Besley" pitchFamily="2" charset="0"/>
                <a:ea typeface="Besley" pitchFamily="2" charset="0"/>
              </a:rPr>
              <a:t> </a:t>
            </a:r>
            <a:r>
              <a:rPr lang="fi-FI" sz="1600" dirty="0" err="1">
                <a:latin typeface="Besley" pitchFamily="2" charset="0"/>
                <a:ea typeface="Besley" pitchFamily="2" charset="0"/>
              </a:rPr>
              <a:t>easy</a:t>
            </a:r>
            <a:r>
              <a:rPr lang="fi-FI" sz="1600" dirty="0">
                <a:latin typeface="Besley" pitchFamily="2" charset="0"/>
                <a:ea typeface="Besley" pitchFamily="2" charset="0"/>
              </a:rPr>
              <a:t> to </a:t>
            </a:r>
            <a:r>
              <a:rPr lang="fi-FI" sz="1600" dirty="0" err="1">
                <a:latin typeface="Besley" pitchFamily="2" charset="0"/>
                <a:ea typeface="Besley" pitchFamily="2" charset="0"/>
              </a:rPr>
              <a:t>make</a:t>
            </a:r>
            <a:r>
              <a:rPr lang="fi-FI" sz="1600" dirty="0">
                <a:latin typeface="Besley" pitchFamily="2" charset="0"/>
                <a:ea typeface="Besley" pitchFamily="2" charset="0"/>
              </a:rPr>
              <a:t> an </a:t>
            </a:r>
            <a:r>
              <a:rPr lang="fi-FI" sz="1600" dirty="0" err="1">
                <a:latin typeface="Besley" pitchFamily="2" charset="0"/>
                <a:ea typeface="Besley" pitchFamily="2" charset="0"/>
              </a:rPr>
              <a:t>informative</a:t>
            </a:r>
            <a:r>
              <a:rPr lang="fi-FI" sz="1600" dirty="0">
                <a:latin typeface="Besley" pitchFamily="2" charset="0"/>
                <a:ea typeface="Besley" pitchFamily="2" charset="0"/>
              </a:rPr>
              <a:t> 20-minute </a:t>
            </a:r>
            <a:r>
              <a:rPr lang="fi-FI" sz="1600" dirty="0" err="1">
                <a:latin typeface="Besley" pitchFamily="2" charset="0"/>
                <a:ea typeface="Besley" pitchFamily="2" charset="0"/>
              </a:rPr>
              <a:t>presentation</a:t>
            </a:r>
            <a:endParaRPr lang="fi-FI" sz="1600" dirty="0">
              <a:latin typeface="Besley" pitchFamily="2" charset="0"/>
              <a:ea typeface="Besley" pitchFamily="2" charset="0"/>
            </a:endParaRPr>
          </a:p>
          <a:p>
            <a:r>
              <a:rPr lang="fi-FI" sz="1800" dirty="0" err="1">
                <a:latin typeface="Besley" pitchFamily="2" charset="0"/>
                <a:ea typeface="Besley" pitchFamily="2" charset="0"/>
              </a:rPr>
              <a:t>Be</a:t>
            </a:r>
            <a:r>
              <a:rPr lang="fi-FI" sz="1800" dirty="0">
                <a:latin typeface="Besley" pitchFamily="2" charset="0"/>
                <a:ea typeface="Besley" pitchFamily="2" charset="0"/>
              </a:rPr>
              <a:t> </a:t>
            </a:r>
            <a:r>
              <a:rPr lang="fi-FI" sz="1800" dirty="0" err="1">
                <a:latin typeface="Besley" pitchFamily="2" charset="0"/>
                <a:ea typeface="Besley" pitchFamily="2" charset="0"/>
              </a:rPr>
              <a:t>analytical</a:t>
            </a:r>
            <a:endParaRPr lang="fi-FI" sz="1800" dirty="0">
              <a:latin typeface="Besley" pitchFamily="2" charset="0"/>
              <a:ea typeface="Besley" pitchFamily="2" charset="0"/>
            </a:endParaRPr>
          </a:p>
          <a:p>
            <a:pPr lvl="1"/>
            <a:r>
              <a:rPr lang="fi-FI" sz="1600" dirty="0" err="1">
                <a:latin typeface="Besley" pitchFamily="2" charset="0"/>
                <a:ea typeface="Besley" pitchFamily="2" charset="0"/>
              </a:rPr>
              <a:t>Don’t</a:t>
            </a:r>
            <a:r>
              <a:rPr lang="fi-FI" sz="1600" dirty="0">
                <a:latin typeface="Besley" pitchFamily="2" charset="0"/>
                <a:ea typeface="Besley" pitchFamily="2" charset="0"/>
              </a:rPr>
              <a:t> just </a:t>
            </a:r>
            <a:r>
              <a:rPr lang="fi-FI" sz="1600" dirty="0" err="1">
                <a:latin typeface="Besley" pitchFamily="2" charset="0"/>
                <a:ea typeface="Besley" pitchFamily="2" charset="0"/>
              </a:rPr>
              <a:t>regurgitate</a:t>
            </a:r>
            <a:r>
              <a:rPr lang="fi-FI" sz="1600" dirty="0">
                <a:latin typeface="Besley" pitchFamily="2" charset="0"/>
                <a:ea typeface="Besley" pitchFamily="2" charset="0"/>
              </a:rPr>
              <a:t> </a:t>
            </a:r>
            <a:r>
              <a:rPr lang="fi-FI" sz="1600" dirty="0" err="1">
                <a:latin typeface="Besley" pitchFamily="2" charset="0"/>
                <a:ea typeface="Besley" pitchFamily="2" charset="0"/>
              </a:rPr>
              <a:t>the</a:t>
            </a:r>
            <a:r>
              <a:rPr lang="fi-FI" sz="1600" dirty="0">
                <a:latin typeface="Besley" pitchFamily="2" charset="0"/>
                <a:ea typeface="Besley" pitchFamily="2" charset="0"/>
              </a:rPr>
              <a:t> </a:t>
            </a:r>
            <a:r>
              <a:rPr lang="fi-FI" sz="1600" dirty="0" err="1">
                <a:latin typeface="Besley" pitchFamily="2" charset="0"/>
                <a:ea typeface="Besley" pitchFamily="2" charset="0"/>
              </a:rPr>
              <a:t>company’s</a:t>
            </a:r>
            <a:r>
              <a:rPr lang="fi-FI" sz="1600" dirty="0">
                <a:latin typeface="Besley" pitchFamily="2" charset="0"/>
                <a:ea typeface="Besley" pitchFamily="2" charset="0"/>
              </a:rPr>
              <a:t>/</a:t>
            </a:r>
            <a:r>
              <a:rPr lang="fi-FI" sz="1600" dirty="0" err="1">
                <a:latin typeface="Besley" pitchFamily="2" charset="0"/>
                <a:ea typeface="Besley" pitchFamily="2" charset="0"/>
              </a:rPr>
              <a:t>organization’s</a:t>
            </a:r>
            <a:r>
              <a:rPr lang="fi-FI" sz="1600" dirty="0">
                <a:latin typeface="Besley" pitchFamily="2" charset="0"/>
                <a:ea typeface="Besley" pitchFamily="2" charset="0"/>
              </a:rPr>
              <a:t>/etc. </a:t>
            </a:r>
            <a:r>
              <a:rPr lang="fi-FI" sz="1600" dirty="0" err="1">
                <a:latin typeface="Besley" pitchFamily="2" charset="0"/>
                <a:ea typeface="Besley" pitchFamily="2" charset="0"/>
              </a:rPr>
              <a:t>own</a:t>
            </a:r>
            <a:r>
              <a:rPr lang="fi-FI" sz="1600" dirty="0">
                <a:latin typeface="Besley" pitchFamily="2" charset="0"/>
                <a:ea typeface="Besley" pitchFamily="2" charset="0"/>
              </a:rPr>
              <a:t> </a:t>
            </a:r>
            <a:r>
              <a:rPr lang="fi-FI" sz="1600" dirty="0" err="1">
                <a:latin typeface="Besley" pitchFamily="2" charset="0"/>
                <a:ea typeface="Besley" pitchFamily="2" charset="0"/>
              </a:rPr>
              <a:t>story</a:t>
            </a:r>
            <a:r>
              <a:rPr lang="fi-FI" sz="1600" dirty="0">
                <a:latin typeface="Besley" pitchFamily="2" charset="0"/>
                <a:ea typeface="Besley" pitchFamily="2" charset="0"/>
              </a:rPr>
              <a:t>; </a:t>
            </a:r>
            <a:r>
              <a:rPr lang="fi-FI" sz="1600" dirty="0" err="1">
                <a:latin typeface="Besley" pitchFamily="2" charset="0"/>
                <a:ea typeface="Besley" pitchFamily="2" charset="0"/>
              </a:rPr>
              <a:t>explore</a:t>
            </a:r>
            <a:r>
              <a:rPr lang="fi-FI" sz="1600" dirty="0">
                <a:latin typeface="Besley" pitchFamily="2" charset="0"/>
                <a:ea typeface="Besley" pitchFamily="2" charset="0"/>
              </a:rPr>
              <a:t> </a:t>
            </a:r>
            <a:r>
              <a:rPr lang="fi-FI" sz="1600" dirty="0" err="1">
                <a:latin typeface="Besley" pitchFamily="2" charset="0"/>
                <a:ea typeface="Besley" pitchFamily="2" charset="0"/>
              </a:rPr>
              <a:t>other</a:t>
            </a:r>
            <a:r>
              <a:rPr lang="fi-FI" sz="1600" dirty="0">
                <a:latin typeface="Besley" pitchFamily="2" charset="0"/>
                <a:ea typeface="Besley" pitchFamily="2" charset="0"/>
              </a:rPr>
              <a:t> </a:t>
            </a:r>
            <a:r>
              <a:rPr lang="fi-FI" sz="1600" dirty="0" err="1">
                <a:latin typeface="Besley" pitchFamily="2" charset="0"/>
                <a:ea typeface="Besley" pitchFamily="2" charset="0"/>
              </a:rPr>
              <a:t>sources</a:t>
            </a:r>
            <a:r>
              <a:rPr lang="fi-FI" sz="1600" dirty="0">
                <a:latin typeface="Besley" pitchFamily="2" charset="0"/>
                <a:ea typeface="Besley" pitchFamily="2" charset="0"/>
              </a:rPr>
              <a:t>, </a:t>
            </a:r>
            <a:r>
              <a:rPr lang="fi-FI" sz="1600" dirty="0" err="1">
                <a:latin typeface="Besley" pitchFamily="2" charset="0"/>
                <a:ea typeface="Besley" pitchFamily="2" charset="0"/>
              </a:rPr>
              <a:t>provide</a:t>
            </a:r>
            <a:r>
              <a:rPr lang="fi-FI" sz="1600" dirty="0">
                <a:latin typeface="Besley" pitchFamily="2" charset="0"/>
                <a:ea typeface="Besley" pitchFamily="2" charset="0"/>
              </a:rPr>
              <a:t> </a:t>
            </a:r>
            <a:r>
              <a:rPr lang="fi-FI" sz="1600" dirty="0" err="1">
                <a:latin typeface="Besley" pitchFamily="2" charset="0"/>
                <a:ea typeface="Besley" pitchFamily="2" charset="0"/>
              </a:rPr>
              <a:t>the</a:t>
            </a:r>
            <a:r>
              <a:rPr lang="fi-FI" sz="1600" dirty="0">
                <a:latin typeface="Besley" pitchFamily="2" charset="0"/>
                <a:ea typeface="Besley" pitchFamily="2" charset="0"/>
              </a:rPr>
              <a:t> </a:t>
            </a:r>
            <a:r>
              <a:rPr lang="fi-FI" sz="1600" dirty="0" err="1">
                <a:latin typeface="Besley" pitchFamily="2" charset="0"/>
                <a:ea typeface="Besley" pitchFamily="2" charset="0"/>
              </a:rPr>
              <a:t>viewer</a:t>
            </a:r>
            <a:r>
              <a:rPr lang="fi-FI" sz="1600" dirty="0">
                <a:latin typeface="Besley" pitchFamily="2" charset="0"/>
                <a:ea typeface="Besley" pitchFamily="2" charset="0"/>
              </a:rPr>
              <a:t> a </a:t>
            </a:r>
            <a:r>
              <a:rPr lang="fi-FI" sz="1600" dirty="0" err="1">
                <a:latin typeface="Besley" pitchFamily="2" charset="0"/>
                <a:ea typeface="Besley" pitchFamily="2" charset="0"/>
              </a:rPr>
              <a:t>thorough</a:t>
            </a:r>
            <a:r>
              <a:rPr lang="fi-FI" sz="1600" dirty="0">
                <a:latin typeface="Besley" pitchFamily="2" charset="0"/>
                <a:ea typeface="Besley" pitchFamily="2" charset="0"/>
              </a:rPr>
              <a:t> look</a:t>
            </a:r>
          </a:p>
          <a:p>
            <a:r>
              <a:rPr lang="fi-FI" sz="1800" dirty="0" err="1">
                <a:latin typeface="Besley" pitchFamily="2" charset="0"/>
                <a:ea typeface="Besley" pitchFamily="2" charset="0"/>
              </a:rPr>
              <a:t>Refer</a:t>
            </a:r>
            <a:r>
              <a:rPr lang="fi-FI" sz="1800" dirty="0">
                <a:latin typeface="Besley" pitchFamily="2" charset="0"/>
                <a:ea typeface="Besley" pitchFamily="2" charset="0"/>
              </a:rPr>
              <a:t> and </a:t>
            </a:r>
            <a:r>
              <a:rPr lang="fi-FI" sz="1800" dirty="0" err="1">
                <a:latin typeface="Besley" pitchFamily="2" charset="0"/>
                <a:ea typeface="Besley" pitchFamily="2" charset="0"/>
              </a:rPr>
              <a:t>connect</a:t>
            </a:r>
            <a:r>
              <a:rPr lang="fi-FI" sz="1800" dirty="0">
                <a:latin typeface="Besley" pitchFamily="2" charset="0"/>
                <a:ea typeface="Besley" pitchFamily="2" charset="0"/>
              </a:rPr>
              <a:t> to </a:t>
            </a:r>
            <a:r>
              <a:rPr lang="fi-FI" sz="1800" dirty="0" err="1">
                <a:latin typeface="Besley" pitchFamily="2" charset="0"/>
                <a:ea typeface="Besley" pitchFamily="2" charset="0"/>
              </a:rPr>
              <a:t>course</a:t>
            </a:r>
            <a:r>
              <a:rPr lang="fi-FI" sz="1800" dirty="0">
                <a:latin typeface="Besley" pitchFamily="2" charset="0"/>
                <a:ea typeface="Besley" pitchFamily="2" charset="0"/>
              </a:rPr>
              <a:t> </a:t>
            </a:r>
            <a:r>
              <a:rPr lang="fi-FI" sz="1800" dirty="0" err="1">
                <a:latin typeface="Besley" pitchFamily="2" charset="0"/>
                <a:ea typeface="Besley" pitchFamily="2" charset="0"/>
              </a:rPr>
              <a:t>materials</a:t>
            </a:r>
            <a:r>
              <a:rPr lang="fi-FI" sz="1800" dirty="0">
                <a:latin typeface="Besley" pitchFamily="2" charset="0"/>
                <a:ea typeface="Besley" pitchFamily="2" charset="0"/>
              </a:rPr>
              <a:t> (</a:t>
            </a:r>
            <a:r>
              <a:rPr lang="fi-FI" sz="1800" dirty="0" err="1">
                <a:latin typeface="Besley" pitchFamily="2" charset="0"/>
                <a:ea typeface="Besley" pitchFamily="2" charset="0"/>
              </a:rPr>
              <a:t>concepts</a:t>
            </a:r>
            <a:r>
              <a:rPr lang="fi-FI" sz="1800" dirty="0">
                <a:latin typeface="Besley" pitchFamily="2" charset="0"/>
                <a:ea typeface="Besley" pitchFamily="2" charset="0"/>
              </a:rPr>
              <a:t>, </a:t>
            </a:r>
            <a:r>
              <a:rPr lang="fi-FI" sz="1800" dirty="0" err="1">
                <a:latin typeface="Besley" pitchFamily="2" charset="0"/>
                <a:ea typeface="Besley" pitchFamily="2" charset="0"/>
              </a:rPr>
              <a:t>topics</a:t>
            </a:r>
            <a:r>
              <a:rPr lang="fi-FI" sz="1800" dirty="0">
                <a:latin typeface="Besley" pitchFamily="2" charset="0"/>
                <a:ea typeface="Besley" pitchFamily="2" charset="0"/>
              </a:rPr>
              <a:t>)</a:t>
            </a:r>
          </a:p>
          <a:p>
            <a:pPr lvl="1"/>
            <a:r>
              <a:rPr lang="fi-FI" sz="1600" dirty="0" err="1">
                <a:latin typeface="Besley" pitchFamily="2" charset="0"/>
                <a:ea typeface="Besley" pitchFamily="2" charset="0"/>
              </a:rPr>
              <a:t>Use</a:t>
            </a:r>
            <a:r>
              <a:rPr lang="fi-FI" sz="1600" dirty="0">
                <a:latin typeface="Besley" pitchFamily="2" charset="0"/>
                <a:ea typeface="Besley" pitchFamily="2" charset="0"/>
              </a:rPr>
              <a:t> </a:t>
            </a:r>
            <a:r>
              <a:rPr lang="fi-FI" sz="1600" dirty="0" err="1">
                <a:latin typeface="Besley" pitchFamily="2" charset="0"/>
                <a:ea typeface="Besley" pitchFamily="2" charset="0"/>
              </a:rPr>
              <a:t>them</a:t>
            </a:r>
            <a:r>
              <a:rPr lang="fi-FI" sz="1600" dirty="0">
                <a:latin typeface="Besley" pitchFamily="2" charset="0"/>
                <a:ea typeface="Besley" pitchFamily="2" charset="0"/>
              </a:rPr>
              <a:t> in </a:t>
            </a:r>
            <a:r>
              <a:rPr lang="fi-FI" sz="1600" dirty="0" err="1">
                <a:latin typeface="Besley" pitchFamily="2" charset="0"/>
                <a:ea typeface="Besley" pitchFamily="2" charset="0"/>
              </a:rPr>
              <a:t>your</a:t>
            </a:r>
            <a:r>
              <a:rPr lang="fi-FI" sz="1600" dirty="0">
                <a:latin typeface="Besley" pitchFamily="2" charset="0"/>
                <a:ea typeface="Besley" pitchFamily="2" charset="0"/>
              </a:rPr>
              <a:t> </a:t>
            </a:r>
            <a:r>
              <a:rPr lang="fi-FI" sz="1600" dirty="0" err="1">
                <a:latin typeface="Besley" pitchFamily="2" charset="0"/>
                <a:ea typeface="Besley" pitchFamily="2" charset="0"/>
              </a:rPr>
              <a:t>analysis</a:t>
            </a:r>
            <a:r>
              <a:rPr lang="fi-FI" sz="1600" dirty="0">
                <a:latin typeface="Besley" pitchFamily="2" charset="0"/>
                <a:ea typeface="Besley" pitchFamily="2" charset="0"/>
              </a:rPr>
              <a:t>; </a:t>
            </a:r>
            <a:r>
              <a:rPr lang="fi-FI" sz="1600" dirty="0" err="1">
                <a:latin typeface="Besley" pitchFamily="2" charset="0"/>
                <a:ea typeface="Besley" pitchFamily="2" charset="0"/>
              </a:rPr>
              <a:t>that’s</a:t>
            </a:r>
            <a:r>
              <a:rPr lang="fi-FI" sz="1600" dirty="0">
                <a:latin typeface="Besley" pitchFamily="2" charset="0"/>
                <a:ea typeface="Besley" pitchFamily="2" charset="0"/>
              </a:rPr>
              <a:t> </a:t>
            </a:r>
            <a:r>
              <a:rPr lang="fi-FI" sz="1600" dirty="0" err="1">
                <a:latin typeface="Besley" pitchFamily="2" charset="0"/>
                <a:ea typeface="Besley" pitchFamily="2" charset="0"/>
              </a:rPr>
              <a:t>what</a:t>
            </a:r>
            <a:r>
              <a:rPr lang="fi-FI" sz="1600" dirty="0">
                <a:latin typeface="Besley" pitchFamily="2" charset="0"/>
                <a:ea typeface="Besley" pitchFamily="2" charset="0"/>
              </a:rPr>
              <a:t> </a:t>
            </a:r>
            <a:r>
              <a:rPr lang="fi-FI" sz="1600" dirty="0" err="1">
                <a:latin typeface="Besley" pitchFamily="2" charset="0"/>
                <a:ea typeface="Besley" pitchFamily="2" charset="0"/>
              </a:rPr>
              <a:t>they’re</a:t>
            </a:r>
            <a:r>
              <a:rPr lang="fi-FI" sz="1600" dirty="0">
                <a:latin typeface="Besley" pitchFamily="2" charset="0"/>
                <a:ea typeface="Besley" pitchFamily="2" charset="0"/>
              </a:rPr>
              <a:t> for</a:t>
            </a:r>
          </a:p>
          <a:p>
            <a:r>
              <a:rPr lang="fi-FI" sz="1800" dirty="0" err="1">
                <a:latin typeface="Besley" pitchFamily="2" charset="0"/>
                <a:ea typeface="Besley" pitchFamily="2" charset="0"/>
              </a:rPr>
              <a:t>Your</a:t>
            </a:r>
            <a:r>
              <a:rPr lang="fi-FI" sz="1800" dirty="0">
                <a:latin typeface="Besley" pitchFamily="2" charset="0"/>
                <a:ea typeface="Besley" pitchFamily="2" charset="0"/>
              </a:rPr>
              <a:t> </a:t>
            </a:r>
            <a:r>
              <a:rPr lang="fi-FI" sz="1800" dirty="0" err="1">
                <a:latin typeface="Besley" pitchFamily="2" charset="0"/>
                <a:ea typeface="Besley" pitchFamily="2" charset="0"/>
              </a:rPr>
              <a:t>work</a:t>
            </a:r>
            <a:r>
              <a:rPr lang="fi-FI" sz="1800" dirty="0">
                <a:latin typeface="Besley" pitchFamily="2" charset="0"/>
                <a:ea typeface="Besley" pitchFamily="2" charset="0"/>
              </a:rPr>
              <a:t> </a:t>
            </a:r>
            <a:r>
              <a:rPr lang="fi-FI" sz="1800" dirty="0" err="1">
                <a:latin typeface="Besley" pitchFamily="2" charset="0"/>
                <a:ea typeface="Besley" pitchFamily="2" charset="0"/>
              </a:rPr>
              <a:t>will</a:t>
            </a:r>
            <a:r>
              <a:rPr lang="fi-FI" sz="1800" dirty="0">
                <a:latin typeface="Besley" pitchFamily="2" charset="0"/>
                <a:ea typeface="Besley" pitchFamily="2" charset="0"/>
              </a:rPr>
              <a:t> </a:t>
            </a:r>
            <a:r>
              <a:rPr lang="fi-FI" sz="1800" dirty="0" err="1">
                <a:latin typeface="Besley" pitchFamily="2" charset="0"/>
                <a:ea typeface="Besley" pitchFamily="2" charset="0"/>
              </a:rPr>
              <a:t>be</a:t>
            </a:r>
            <a:r>
              <a:rPr lang="fi-FI" sz="1800" dirty="0">
                <a:latin typeface="Besley" pitchFamily="2" charset="0"/>
                <a:ea typeface="Besley" pitchFamily="2" charset="0"/>
              </a:rPr>
              <a:t> </a:t>
            </a:r>
            <a:r>
              <a:rPr lang="fi-FI" sz="1800" dirty="0" err="1">
                <a:latin typeface="Besley" pitchFamily="2" charset="0"/>
                <a:ea typeface="Besley" pitchFamily="2" charset="0"/>
              </a:rPr>
              <a:t>evaluated</a:t>
            </a:r>
            <a:r>
              <a:rPr lang="fi-FI" sz="1800" dirty="0">
                <a:latin typeface="Besley" pitchFamily="2" charset="0"/>
                <a:ea typeface="Besley" pitchFamily="2" charset="0"/>
              </a:rPr>
              <a:t> </a:t>
            </a:r>
            <a:r>
              <a:rPr lang="fi-FI" sz="1800" dirty="0" err="1">
                <a:latin typeface="Besley" pitchFamily="2" charset="0"/>
                <a:ea typeface="Besley" pitchFamily="2" charset="0"/>
              </a:rPr>
              <a:t>based</a:t>
            </a:r>
            <a:r>
              <a:rPr lang="fi-FI" sz="1800" dirty="0">
                <a:latin typeface="Besley" pitchFamily="2" charset="0"/>
                <a:ea typeface="Besley" pitchFamily="2" charset="0"/>
              </a:rPr>
              <a:t> on </a:t>
            </a:r>
            <a:r>
              <a:rPr lang="fi-FI" sz="1800" dirty="0" err="1">
                <a:latin typeface="Besley" pitchFamily="2" charset="0"/>
                <a:ea typeface="Besley" pitchFamily="2" charset="0"/>
              </a:rPr>
              <a:t>the</a:t>
            </a:r>
            <a:r>
              <a:rPr lang="fi-FI" sz="1800" dirty="0">
                <a:latin typeface="Besley" pitchFamily="2" charset="0"/>
                <a:ea typeface="Besley" pitchFamily="2" charset="0"/>
              </a:rPr>
              <a:t> </a:t>
            </a:r>
            <a:r>
              <a:rPr lang="fi-FI" sz="1800" dirty="0" err="1">
                <a:latin typeface="Besley" pitchFamily="2" charset="0"/>
                <a:ea typeface="Besley" pitchFamily="2" charset="0"/>
              </a:rPr>
              <a:t>following</a:t>
            </a:r>
            <a:r>
              <a:rPr lang="fi-FI" sz="1800" dirty="0">
                <a:latin typeface="Besley" pitchFamily="2" charset="0"/>
                <a:ea typeface="Besley" pitchFamily="2" charset="0"/>
              </a:rPr>
              <a:t>:</a:t>
            </a:r>
          </a:p>
          <a:p>
            <a:pPr lvl="1"/>
            <a:r>
              <a:rPr lang="fi-FI" sz="1600" dirty="0" err="1">
                <a:latin typeface="Besley" pitchFamily="2" charset="0"/>
                <a:ea typeface="Besley" pitchFamily="2" charset="0"/>
              </a:rPr>
              <a:t>Coherence</a:t>
            </a:r>
            <a:r>
              <a:rPr lang="fi-FI" sz="1600" dirty="0">
                <a:latin typeface="Besley" pitchFamily="2" charset="0"/>
                <a:ea typeface="Besley" pitchFamily="2" charset="0"/>
              </a:rPr>
              <a:t>/</a:t>
            </a:r>
            <a:r>
              <a:rPr lang="fi-FI" sz="1600" dirty="0" err="1">
                <a:latin typeface="Besley" pitchFamily="2" charset="0"/>
                <a:ea typeface="Besley" pitchFamily="2" charset="0"/>
              </a:rPr>
              <a:t>flow</a:t>
            </a:r>
            <a:endParaRPr lang="fi-FI" sz="1600" dirty="0">
              <a:latin typeface="Besley" pitchFamily="2" charset="0"/>
              <a:ea typeface="Besley" pitchFamily="2" charset="0"/>
            </a:endParaRPr>
          </a:p>
          <a:p>
            <a:pPr lvl="1"/>
            <a:r>
              <a:rPr lang="fi-FI" sz="1600" dirty="0">
                <a:latin typeface="Besley" pitchFamily="2" charset="0"/>
                <a:ea typeface="Besley" pitchFamily="2" charset="0"/>
              </a:rPr>
              <a:t>Depth, </a:t>
            </a:r>
            <a:r>
              <a:rPr lang="fi-FI" sz="1600" dirty="0" err="1">
                <a:latin typeface="Besley" pitchFamily="2" charset="0"/>
                <a:ea typeface="Besley" pitchFamily="2" charset="0"/>
              </a:rPr>
              <a:t>critical</a:t>
            </a:r>
            <a:r>
              <a:rPr lang="fi-FI" sz="1600" dirty="0">
                <a:latin typeface="Besley" pitchFamily="2" charset="0"/>
                <a:ea typeface="Besley" pitchFamily="2" charset="0"/>
              </a:rPr>
              <a:t> </a:t>
            </a:r>
            <a:r>
              <a:rPr lang="fi-FI" sz="1600" dirty="0" err="1">
                <a:latin typeface="Besley" pitchFamily="2" charset="0"/>
                <a:ea typeface="Besley" pitchFamily="2" charset="0"/>
              </a:rPr>
              <a:t>discussion</a:t>
            </a:r>
            <a:endParaRPr lang="fi-FI" sz="1600" dirty="0">
              <a:latin typeface="Besley" pitchFamily="2" charset="0"/>
              <a:ea typeface="Besley" pitchFamily="2" charset="0"/>
            </a:endParaRPr>
          </a:p>
          <a:p>
            <a:pPr lvl="1"/>
            <a:r>
              <a:rPr lang="fi-FI" sz="1600" dirty="0" err="1">
                <a:latin typeface="Besley" pitchFamily="2" charset="0"/>
                <a:ea typeface="Besley" pitchFamily="2" charset="0"/>
              </a:rPr>
              <a:t>Use</a:t>
            </a:r>
            <a:r>
              <a:rPr lang="fi-FI" sz="1600" dirty="0">
                <a:latin typeface="Besley" pitchFamily="2" charset="0"/>
                <a:ea typeface="Besley" pitchFamily="2" charset="0"/>
              </a:rPr>
              <a:t> of </a:t>
            </a:r>
            <a:r>
              <a:rPr lang="fi-FI" sz="1600" dirty="0" err="1">
                <a:latin typeface="Besley" pitchFamily="2" charset="0"/>
                <a:ea typeface="Besley" pitchFamily="2" charset="0"/>
              </a:rPr>
              <a:t>sources</a:t>
            </a:r>
            <a:r>
              <a:rPr lang="fi-FI" sz="1600" dirty="0">
                <a:latin typeface="Besley" pitchFamily="2" charset="0"/>
                <a:ea typeface="Besley" pitchFamily="2" charset="0"/>
              </a:rPr>
              <a:t> and </a:t>
            </a:r>
            <a:r>
              <a:rPr lang="fi-FI" sz="1600" dirty="0" err="1">
                <a:latin typeface="Besley" pitchFamily="2" charset="0"/>
                <a:ea typeface="Besley" pitchFamily="2" charset="0"/>
              </a:rPr>
              <a:t>referencing</a:t>
            </a:r>
            <a:endParaRPr lang="fi-FI" sz="1600" dirty="0">
              <a:latin typeface="Besley" pitchFamily="2" charset="0"/>
              <a:ea typeface="Besley" pitchFamily="2" charset="0"/>
            </a:endParaRPr>
          </a:p>
          <a:p>
            <a:pPr lvl="1"/>
            <a:r>
              <a:rPr lang="fi-FI" sz="1600" dirty="0">
                <a:latin typeface="Besley" pitchFamily="2" charset="0"/>
                <a:ea typeface="Besley" pitchFamily="2" charset="0"/>
              </a:rPr>
              <a:t>Presentation/</a:t>
            </a:r>
            <a:r>
              <a:rPr lang="fi-FI" sz="1600" dirty="0" err="1">
                <a:latin typeface="Besley" pitchFamily="2" charset="0"/>
                <a:ea typeface="Besley" pitchFamily="2" charset="0"/>
              </a:rPr>
              <a:t>communication</a:t>
            </a:r>
            <a:endParaRPr lang="en-GB" sz="1800" dirty="0">
              <a:latin typeface="Besley" pitchFamily="2" charset="0"/>
              <a:ea typeface="Besley" pitchFamily="2" charset="0"/>
            </a:endParaRPr>
          </a:p>
        </p:txBody>
      </p:sp>
    </p:spTree>
    <p:extLst>
      <p:ext uri="{BB962C8B-B14F-4D97-AF65-F5344CB8AC3E}">
        <p14:creationId xmlns:p14="http://schemas.microsoft.com/office/powerpoint/2010/main" val="322736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E3A732-0D8C-4DEC-9896-E9E29E1AF066}"/>
              </a:ext>
            </a:extLst>
          </p:cNvPr>
          <p:cNvSpPr>
            <a:spLocks noGrp="1"/>
          </p:cNvSpPr>
          <p:nvPr>
            <p:ph type="title"/>
          </p:nvPr>
        </p:nvSpPr>
        <p:spPr>
          <a:xfrm>
            <a:off x="777240" y="731519"/>
            <a:ext cx="2845191" cy="3237579"/>
          </a:xfrm>
        </p:spPr>
        <p:txBody>
          <a:bodyPr>
            <a:normAutofit/>
          </a:bodyPr>
          <a:lstStyle/>
          <a:p>
            <a:r>
              <a:rPr lang="fi-FI" sz="3500">
                <a:solidFill>
                  <a:srgbClr val="FFFFFF"/>
                </a:solidFill>
              </a:rPr>
              <a:t>Integrated corporate sustainability</a:t>
            </a:r>
            <a:endParaRPr lang="en-GB" sz="35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266182-4FDB-4ACF-8C3F-6DDA0F5FD21F}"/>
              </a:ext>
            </a:extLst>
          </p:cNvPr>
          <p:cNvSpPr>
            <a:spLocks noGrp="1"/>
          </p:cNvSpPr>
          <p:nvPr>
            <p:ph idx="1"/>
          </p:nvPr>
        </p:nvSpPr>
        <p:spPr>
          <a:xfrm>
            <a:off x="4379709" y="686862"/>
            <a:ext cx="7037591" cy="5475129"/>
          </a:xfrm>
        </p:spPr>
        <p:txBody>
          <a:bodyPr anchor="ctr">
            <a:normAutofit lnSpcReduction="10000"/>
          </a:bodyPr>
          <a:lstStyle/>
          <a:p>
            <a:r>
              <a:rPr lang="fi-FI" sz="2400" b="1" dirty="0"/>
              <a:t>Relationship to core business</a:t>
            </a:r>
            <a:r>
              <a:rPr lang="fi-FI" sz="2400" dirty="0"/>
              <a:t>: Close to existing core business</a:t>
            </a:r>
          </a:p>
          <a:p>
            <a:r>
              <a:rPr lang="fi-FI" sz="2400" b="1" dirty="0"/>
              <a:t>Target of sustainability</a:t>
            </a:r>
            <a:r>
              <a:rPr lang="fi-FI" sz="2400" dirty="0"/>
              <a:t>: Environmental and social performance of existing business operations</a:t>
            </a:r>
          </a:p>
          <a:p>
            <a:r>
              <a:rPr lang="fi-FI" sz="2400" b="1" dirty="0"/>
              <a:t>Expected benefits</a:t>
            </a:r>
            <a:r>
              <a:rPr lang="fi-FI" sz="2400" dirty="0"/>
              <a:t>: Improvements of env. and soc. aspects of core business, image and reputation improvement</a:t>
            </a:r>
          </a:p>
          <a:p>
            <a:r>
              <a:rPr lang="fi-FI" sz="2400" b="1" dirty="0"/>
              <a:t>Aim: </a:t>
            </a:r>
            <a:r>
              <a:rPr lang="fi-FI" sz="2400" dirty="0"/>
              <a:t>To conduct existing business more sustainably</a:t>
            </a:r>
          </a:p>
          <a:p>
            <a:r>
              <a:rPr lang="fi-FI" sz="2400" b="1" dirty="0"/>
              <a:t>Examples</a:t>
            </a:r>
            <a:r>
              <a:rPr lang="fi-FI" sz="2400" dirty="0"/>
              <a:t>: Certification of facilities with environmental or social standards (e.g. ISO14001; SA8000), having environmental management systems in place, producing standardized sustainability information (e.g. GRI)</a:t>
            </a:r>
            <a:endParaRPr lang="en-GB" sz="2400" dirty="0"/>
          </a:p>
        </p:txBody>
      </p:sp>
      <p:sp>
        <p:nvSpPr>
          <p:cNvPr id="9" name="TextBox 8">
            <a:extLst>
              <a:ext uri="{FF2B5EF4-FFF2-40B4-BE49-F238E27FC236}">
                <a16:creationId xmlns:a16="http://schemas.microsoft.com/office/drawing/2014/main" id="{66AB0B0F-B8F8-4EE9-9CAA-F8041648AFF8}"/>
              </a:ext>
            </a:extLst>
          </p:cNvPr>
          <p:cNvSpPr txBox="1"/>
          <p:nvPr/>
        </p:nvSpPr>
        <p:spPr>
          <a:xfrm>
            <a:off x="10383247" y="5845081"/>
            <a:ext cx="2684819" cy="553998"/>
          </a:xfrm>
          <a:prstGeom prst="rect">
            <a:avLst/>
          </a:prstGeom>
          <a:noFill/>
        </p:spPr>
        <p:txBody>
          <a:bodyPr wrap="square" rtlCol="0">
            <a:spAutoFit/>
          </a:bodyPr>
          <a:lstStyle/>
          <a:p>
            <a:r>
              <a:rPr lang="fi-FI" sz="1000" dirty="0"/>
              <a:t>Source: </a:t>
            </a:r>
          </a:p>
          <a:p>
            <a:endParaRPr lang="fi-FI" sz="1000" dirty="0"/>
          </a:p>
          <a:p>
            <a:r>
              <a:rPr lang="fi-FI" sz="1000" dirty="0"/>
              <a:t>Halme &amp; Laurila, 2008</a:t>
            </a:r>
            <a:endParaRPr lang="en-GB" sz="1000" dirty="0"/>
          </a:p>
        </p:txBody>
      </p:sp>
    </p:spTree>
    <p:extLst>
      <p:ext uri="{BB962C8B-B14F-4D97-AF65-F5344CB8AC3E}">
        <p14:creationId xmlns:p14="http://schemas.microsoft.com/office/powerpoint/2010/main" val="33127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327F3-0015-7D23-0920-507DD7011BC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Example of integrated corporate sustainability</a:t>
            </a:r>
          </a:p>
        </p:txBody>
      </p:sp>
      <p:pic>
        <p:nvPicPr>
          <p:cNvPr id="4" name="Content Placeholder 3">
            <a:extLst>
              <a:ext uri="{FF2B5EF4-FFF2-40B4-BE49-F238E27FC236}">
                <a16:creationId xmlns:a16="http://schemas.microsoft.com/office/drawing/2014/main" id="{71150CA6-69BA-DAF2-F856-D5A582C3C97C}"/>
              </a:ext>
            </a:extLst>
          </p:cNvPr>
          <p:cNvPicPr>
            <a:picLocks noGrp="1" noChangeAspect="1"/>
          </p:cNvPicPr>
          <p:nvPr>
            <p:ph idx="1"/>
          </p:nvPr>
        </p:nvPicPr>
        <p:blipFill>
          <a:blip r:embed="rId2"/>
          <a:stretch>
            <a:fillRect/>
          </a:stretch>
        </p:blipFill>
        <p:spPr>
          <a:xfrm>
            <a:off x="643467" y="1745839"/>
            <a:ext cx="10905066" cy="4252975"/>
          </a:xfrm>
          <a:prstGeom prst="rect">
            <a:avLst/>
          </a:prstGeom>
        </p:spPr>
      </p:pic>
      <p:pic>
        <p:nvPicPr>
          <p:cNvPr id="5" name="Picture 4">
            <a:extLst>
              <a:ext uri="{FF2B5EF4-FFF2-40B4-BE49-F238E27FC236}">
                <a16:creationId xmlns:a16="http://schemas.microsoft.com/office/drawing/2014/main" id="{44A3742E-413B-ADD7-50D4-BECA87120666}"/>
              </a:ext>
            </a:extLst>
          </p:cNvPr>
          <p:cNvPicPr>
            <a:picLocks noChangeAspect="1"/>
          </p:cNvPicPr>
          <p:nvPr/>
        </p:nvPicPr>
        <p:blipFill>
          <a:blip r:embed="rId3"/>
          <a:stretch>
            <a:fillRect/>
          </a:stretch>
        </p:blipFill>
        <p:spPr>
          <a:xfrm>
            <a:off x="7898605" y="1800866"/>
            <a:ext cx="2392533" cy="599919"/>
          </a:xfrm>
          <a:prstGeom prst="rect">
            <a:avLst/>
          </a:prstGeom>
        </p:spPr>
      </p:pic>
    </p:spTree>
    <p:extLst>
      <p:ext uri="{BB962C8B-B14F-4D97-AF65-F5344CB8AC3E}">
        <p14:creationId xmlns:p14="http://schemas.microsoft.com/office/powerpoint/2010/main" val="854567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043B476-9C22-4348-BCD4-337B11928F1E}"/>
              </a:ext>
            </a:extLst>
          </p:cNvPr>
          <p:cNvSpPr>
            <a:spLocks noGrp="1"/>
          </p:cNvSpPr>
          <p:nvPr>
            <p:ph type="title"/>
          </p:nvPr>
        </p:nvSpPr>
        <p:spPr>
          <a:xfrm>
            <a:off x="777240" y="731519"/>
            <a:ext cx="2845191" cy="3237579"/>
          </a:xfrm>
        </p:spPr>
        <p:txBody>
          <a:bodyPr>
            <a:normAutofit/>
          </a:bodyPr>
          <a:lstStyle/>
          <a:p>
            <a:r>
              <a:rPr lang="fi-FI" sz="3800">
                <a:solidFill>
                  <a:srgbClr val="FFFFFF"/>
                </a:solidFill>
              </a:rPr>
              <a:t>Triple-bottom line</a:t>
            </a:r>
            <a:endParaRPr lang="en-GB" sz="3800">
              <a:solidFill>
                <a:srgbClr val="FFFFFF"/>
              </a:solidFill>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C538D72-0E3B-4841-8C9F-37A2F63834FC}"/>
              </a:ext>
            </a:extLst>
          </p:cNvPr>
          <p:cNvGraphicFramePr>
            <a:graphicFrameLocks noGrp="1"/>
          </p:cNvGraphicFramePr>
          <p:nvPr>
            <p:ph idx="1"/>
            <p:extLst>
              <p:ext uri="{D42A27DB-BD31-4B8C-83A1-F6EECF244321}">
                <p14:modId xmlns:p14="http://schemas.microsoft.com/office/powerpoint/2010/main" val="1677671554"/>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Diagram&#10;&#10;Description automatically generated">
            <a:extLst>
              <a:ext uri="{FF2B5EF4-FFF2-40B4-BE49-F238E27FC236}">
                <a16:creationId xmlns:a16="http://schemas.microsoft.com/office/drawing/2014/main" id="{40B43E0D-CD96-4CC9-ABFB-930C2C1935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7740" y="4578539"/>
            <a:ext cx="1670259" cy="1584136"/>
          </a:xfrm>
          <a:prstGeom prst="rect">
            <a:avLst/>
          </a:prstGeom>
        </p:spPr>
      </p:pic>
    </p:spTree>
    <p:extLst>
      <p:ext uri="{BB962C8B-B14F-4D97-AF65-F5344CB8AC3E}">
        <p14:creationId xmlns:p14="http://schemas.microsoft.com/office/powerpoint/2010/main" val="464382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ght bulb on green grass">
            <a:extLst>
              <a:ext uri="{FF2B5EF4-FFF2-40B4-BE49-F238E27FC236}">
                <a16:creationId xmlns:a16="http://schemas.microsoft.com/office/drawing/2014/main" id="{22C80EBF-A88A-41AF-88B1-1DFB8D1B8541}"/>
              </a:ext>
            </a:extLst>
          </p:cNvPr>
          <p:cNvPicPr>
            <a:picLocks noChangeAspect="1"/>
          </p:cNvPicPr>
          <p:nvPr/>
        </p:nvPicPr>
        <p:blipFill rotWithShape="1">
          <a:blip r:embed="rId2"/>
          <a:srcRect l="9091" t="22967" b="424"/>
          <a:stretch/>
        </p:blipFill>
        <p:spPr>
          <a:xfrm>
            <a:off x="20" y="10"/>
            <a:ext cx="12191981" cy="6857990"/>
          </a:xfrm>
          <a:prstGeom prst="rect">
            <a:avLst/>
          </a:prstGeom>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6FA7D83-5517-4150-A08E-1A8EF429C6B2}"/>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r>
              <a:rPr lang="en-US" sz="6600" dirty="0"/>
              <a:t>Critiquing strategic corporate sustainability</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37703B1-33FC-46AC-AD37-23D823BF41E1}"/>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endParaRPr lang="en-US">
              <a:solidFill>
                <a:schemeClr val="tx1"/>
              </a:solidFill>
              <a:latin typeface="+mn-lt"/>
            </a:endParaRPr>
          </a:p>
        </p:txBody>
      </p:sp>
    </p:spTree>
    <p:extLst>
      <p:ext uri="{BB962C8B-B14F-4D97-AF65-F5344CB8AC3E}">
        <p14:creationId xmlns:p14="http://schemas.microsoft.com/office/powerpoint/2010/main" val="183559649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A79789BA-8E2E-43FA-BB02-1DFD7FED2542}"/>
              </a:ext>
            </a:extLst>
          </p:cNvPr>
          <p:cNvSpPr/>
          <p:nvPr/>
        </p:nvSpPr>
        <p:spPr>
          <a:xfrm>
            <a:off x="458967" y="5147029"/>
            <a:ext cx="11274065" cy="18474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48640" fontAlgn="base">
              <a:spcBef>
                <a:spcPct val="0"/>
              </a:spcBef>
              <a:spcAft>
                <a:spcPct val="0"/>
              </a:spcAft>
            </a:pPr>
            <a:endParaRPr lang="en-FI" sz="2160">
              <a:solidFill>
                <a:prstClr val="white"/>
              </a:solidFill>
              <a:latin typeface="Arial"/>
            </a:endParaRPr>
          </a:p>
        </p:txBody>
      </p:sp>
      <p:sp>
        <p:nvSpPr>
          <p:cNvPr id="6" name="TextBox 5">
            <a:extLst>
              <a:ext uri="{FF2B5EF4-FFF2-40B4-BE49-F238E27FC236}">
                <a16:creationId xmlns:a16="http://schemas.microsoft.com/office/drawing/2014/main" id="{A874AE4E-F4B0-4FD0-9312-B37F422F6EA7}"/>
              </a:ext>
            </a:extLst>
          </p:cNvPr>
          <p:cNvSpPr txBox="1"/>
          <p:nvPr/>
        </p:nvSpPr>
        <p:spPr>
          <a:xfrm>
            <a:off x="5722476" y="1123909"/>
            <a:ext cx="2516765" cy="441403"/>
          </a:xfrm>
          <a:prstGeom prst="rect">
            <a:avLst/>
          </a:prstGeom>
          <a:solidFill>
            <a:schemeClr val="bg1"/>
          </a:solidFill>
        </p:spPr>
        <p:txBody>
          <a:bodyPr wrap="square" rtlCol="0">
            <a:spAutoFit/>
          </a:bodyPr>
          <a:lstStyle/>
          <a:p>
            <a:pPr algn="ctr" defTabSz="548640" fontAlgn="base">
              <a:spcBef>
                <a:spcPct val="0"/>
              </a:spcBef>
              <a:spcAft>
                <a:spcPct val="0"/>
              </a:spcAft>
            </a:pPr>
            <a:r>
              <a:rPr lang="fi-FI" sz="1134" b="1" dirty="0">
                <a:solidFill>
                  <a:srgbClr val="78BE20"/>
                </a:solidFill>
                <a:latin typeface="Arial"/>
                <a:ea typeface="ＭＳ Ｐゴシック" charset="0"/>
              </a:rPr>
              <a:t>OPERATIVE</a:t>
            </a:r>
            <a:r>
              <a:rPr lang="fi-FI" sz="1134" b="1" dirty="0">
                <a:solidFill>
                  <a:prstClr val="black"/>
                </a:solidFill>
                <a:latin typeface="Georgia" panose="02040502050405020303" pitchFamily="18" charset="0"/>
                <a:ea typeface="ＭＳ Ｐゴシック" charset="0"/>
              </a:rPr>
              <a:t> </a:t>
            </a:r>
            <a:r>
              <a:rPr lang="fi-FI" sz="1134" b="1" dirty="0" err="1">
                <a:solidFill>
                  <a:prstClr val="black"/>
                </a:solidFill>
                <a:latin typeface="Georgia" panose="02040502050405020303" pitchFamily="18" charset="0"/>
                <a:ea typeface="ＭＳ Ｐゴシック" charset="0"/>
              </a:rPr>
              <a:t>sustainability</a:t>
            </a:r>
            <a:r>
              <a:rPr lang="fi-FI" sz="1134" b="1" dirty="0">
                <a:solidFill>
                  <a:prstClr val="black"/>
                </a:solidFill>
                <a:latin typeface="Georgia" panose="02040502050405020303" pitchFamily="18" charset="0"/>
                <a:ea typeface="ＭＳ Ｐゴシック" charset="0"/>
              </a:rPr>
              <a:t> management: Implementation</a:t>
            </a:r>
          </a:p>
        </p:txBody>
      </p:sp>
      <p:sp>
        <p:nvSpPr>
          <p:cNvPr id="7" name="TextBox 6">
            <a:extLst>
              <a:ext uri="{FF2B5EF4-FFF2-40B4-BE49-F238E27FC236}">
                <a16:creationId xmlns:a16="http://schemas.microsoft.com/office/drawing/2014/main" id="{3E588969-AE27-46C1-BB4E-56A427CC6C63}"/>
              </a:ext>
            </a:extLst>
          </p:cNvPr>
          <p:cNvSpPr txBox="1"/>
          <p:nvPr/>
        </p:nvSpPr>
        <p:spPr>
          <a:xfrm>
            <a:off x="2917100" y="1123910"/>
            <a:ext cx="2232670" cy="441403"/>
          </a:xfrm>
          <a:prstGeom prst="rect">
            <a:avLst/>
          </a:prstGeom>
          <a:solidFill>
            <a:schemeClr val="bg1"/>
          </a:solidFill>
        </p:spPr>
        <p:txBody>
          <a:bodyPr wrap="square" rtlCol="0">
            <a:spAutoFit/>
          </a:bodyPr>
          <a:lstStyle/>
          <a:p>
            <a:pPr algn="ctr" defTabSz="548640" fontAlgn="base">
              <a:spcBef>
                <a:spcPct val="0"/>
              </a:spcBef>
              <a:spcAft>
                <a:spcPct val="0"/>
              </a:spcAft>
            </a:pPr>
            <a:r>
              <a:rPr lang="fi-FI" sz="1134" b="1" dirty="0">
                <a:solidFill>
                  <a:srgbClr val="78BE20"/>
                </a:solidFill>
                <a:latin typeface="Arial"/>
                <a:ea typeface="ＭＳ Ｐゴシック" charset="0"/>
              </a:rPr>
              <a:t>STRATEGIC</a:t>
            </a:r>
            <a:r>
              <a:rPr lang="fi-FI" sz="1134" b="1" dirty="0">
                <a:solidFill>
                  <a:prstClr val="black"/>
                </a:solidFill>
                <a:latin typeface="Georgia" panose="02040502050405020303" pitchFamily="18" charset="0"/>
                <a:ea typeface="ＭＳ Ｐゴシック" charset="0"/>
              </a:rPr>
              <a:t> </a:t>
            </a:r>
            <a:r>
              <a:rPr lang="fi-FI" sz="1134" b="1" dirty="0" err="1">
                <a:solidFill>
                  <a:prstClr val="black"/>
                </a:solidFill>
                <a:latin typeface="Georgia" panose="02040502050405020303" pitchFamily="18" charset="0"/>
                <a:ea typeface="ＭＳ Ｐゴシック" charset="0"/>
              </a:rPr>
              <a:t>sustainability</a:t>
            </a:r>
            <a:r>
              <a:rPr lang="fi-FI" sz="1134" b="1" dirty="0">
                <a:solidFill>
                  <a:prstClr val="black"/>
                </a:solidFill>
                <a:latin typeface="Georgia" panose="02040502050405020303" pitchFamily="18" charset="0"/>
                <a:ea typeface="ＭＳ Ｐゴシック" charset="0"/>
              </a:rPr>
              <a:t> management</a:t>
            </a:r>
          </a:p>
        </p:txBody>
      </p:sp>
      <p:sp>
        <p:nvSpPr>
          <p:cNvPr id="8" name="Rectangle 7">
            <a:extLst>
              <a:ext uri="{FF2B5EF4-FFF2-40B4-BE49-F238E27FC236}">
                <a16:creationId xmlns:a16="http://schemas.microsoft.com/office/drawing/2014/main" id="{B299724A-1497-43EC-B641-0C3A55743093}"/>
              </a:ext>
            </a:extLst>
          </p:cNvPr>
          <p:cNvSpPr/>
          <p:nvPr/>
        </p:nvSpPr>
        <p:spPr>
          <a:xfrm>
            <a:off x="3101967" y="1541389"/>
            <a:ext cx="1729822" cy="283141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48640" fontAlgn="base">
              <a:spcBef>
                <a:spcPct val="0"/>
              </a:spcBef>
              <a:spcAft>
                <a:spcPct val="0"/>
              </a:spcAft>
            </a:pPr>
            <a:endParaRPr lang="fi-FI" sz="1134" dirty="0">
              <a:solidFill>
                <a:prstClr val="black"/>
              </a:solidFill>
              <a:latin typeface="Arial"/>
            </a:endParaRPr>
          </a:p>
        </p:txBody>
      </p:sp>
      <p:sp>
        <p:nvSpPr>
          <p:cNvPr id="9" name="TextBox 8">
            <a:extLst>
              <a:ext uri="{FF2B5EF4-FFF2-40B4-BE49-F238E27FC236}">
                <a16:creationId xmlns:a16="http://schemas.microsoft.com/office/drawing/2014/main" id="{07E283DD-7116-49DD-8632-BEAD15C0DC5C}"/>
              </a:ext>
            </a:extLst>
          </p:cNvPr>
          <p:cNvSpPr txBox="1"/>
          <p:nvPr/>
        </p:nvSpPr>
        <p:spPr>
          <a:xfrm>
            <a:off x="5054146" y="5052478"/>
            <a:ext cx="3453342" cy="286232"/>
          </a:xfrm>
          <a:prstGeom prst="rect">
            <a:avLst/>
          </a:prstGeom>
          <a:solidFill>
            <a:schemeClr val="bg1"/>
          </a:solidFill>
        </p:spPr>
        <p:txBody>
          <a:bodyPr wrap="square" rtlCol="0">
            <a:spAutoFit/>
          </a:bodyPr>
          <a:lstStyle/>
          <a:p>
            <a:pPr defTabSz="548640" fontAlgn="base">
              <a:spcBef>
                <a:spcPct val="0"/>
              </a:spcBef>
              <a:spcAft>
                <a:spcPct val="0"/>
              </a:spcAft>
            </a:pPr>
            <a:r>
              <a:rPr lang="fi-FI" sz="1260" dirty="0">
                <a:solidFill>
                  <a:prstClr val="black"/>
                </a:solidFill>
                <a:latin typeface="Georgia" panose="02040502050405020303" pitchFamily="18" charset="0"/>
                <a:ea typeface="ＭＳ Ｐゴシック" charset="0"/>
              </a:rPr>
              <a:t>”</a:t>
            </a:r>
            <a:r>
              <a:rPr lang="fi-FI" sz="1260" b="1" dirty="0">
                <a:solidFill>
                  <a:prstClr val="black"/>
                </a:solidFill>
                <a:latin typeface="Georgia" panose="02040502050405020303" pitchFamily="18" charset="0"/>
                <a:ea typeface="ＭＳ Ｐゴシック" charset="0"/>
              </a:rPr>
              <a:t>Look as </a:t>
            </a:r>
            <a:r>
              <a:rPr lang="fi-FI" sz="1260" b="1" dirty="0" err="1">
                <a:solidFill>
                  <a:prstClr val="black"/>
                </a:solidFill>
                <a:latin typeface="Georgia" panose="02040502050405020303" pitchFamily="18" charset="0"/>
                <a:ea typeface="ＭＳ Ｐゴシック" charset="0"/>
              </a:rPr>
              <a:t>if</a:t>
            </a:r>
            <a:r>
              <a:rPr lang="fi-FI" sz="1260" dirty="0">
                <a:solidFill>
                  <a:prstClr val="black"/>
                </a:solidFill>
                <a:latin typeface="Georgia" panose="02040502050405020303" pitchFamily="18" charset="0"/>
                <a:ea typeface="ＭＳ Ｐゴシック" charset="0"/>
              </a:rPr>
              <a:t>”: </a:t>
            </a:r>
            <a:r>
              <a:rPr lang="fi-FI" sz="1260" dirty="0" err="1">
                <a:solidFill>
                  <a:prstClr val="black"/>
                </a:solidFill>
                <a:latin typeface="Georgia" panose="02040502050405020303" pitchFamily="18" charset="0"/>
                <a:ea typeface="ＭＳ Ｐゴシック" charset="0"/>
              </a:rPr>
              <a:t>symbolic</a:t>
            </a:r>
            <a:r>
              <a:rPr lang="fi-FI" sz="1260" dirty="0">
                <a:solidFill>
                  <a:prstClr val="black"/>
                </a:solidFill>
                <a:latin typeface="Georgia" panose="02040502050405020303" pitchFamily="18" charset="0"/>
                <a:ea typeface="ＭＳ Ｐゴシック" charset="0"/>
              </a:rPr>
              <a:t> or no implementation</a:t>
            </a:r>
          </a:p>
        </p:txBody>
      </p:sp>
      <p:cxnSp>
        <p:nvCxnSpPr>
          <p:cNvPr id="10" name="Elbow Connector 78">
            <a:extLst>
              <a:ext uri="{FF2B5EF4-FFF2-40B4-BE49-F238E27FC236}">
                <a16:creationId xmlns:a16="http://schemas.microsoft.com/office/drawing/2014/main" id="{5A5F2F70-AD11-4B13-AAB9-C448E0B2DB49}"/>
              </a:ext>
            </a:extLst>
          </p:cNvPr>
          <p:cNvCxnSpPr>
            <a:cxnSpLocks/>
            <a:stCxn id="32" idx="2"/>
          </p:cNvCxnSpPr>
          <p:nvPr/>
        </p:nvCxnSpPr>
        <p:spPr>
          <a:xfrm rot="16200000" flipH="1">
            <a:off x="5015864" y="1553495"/>
            <a:ext cx="2180547" cy="6486097"/>
          </a:xfrm>
          <a:prstGeom prst="bentConnector2">
            <a:avLst/>
          </a:prstGeom>
          <a:ln w="7620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81">
            <a:extLst>
              <a:ext uri="{FF2B5EF4-FFF2-40B4-BE49-F238E27FC236}">
                <a16:creationId xmlns:a16="http://schemas.microsoft.com/office/drawing/2014/main" id="{3C89D2CB-17DB-4AB7-9BBF-42E0B9B61351}"/>
              </a:ext>
            </a:extLst>
          </p:cNvPr>
          <p:cNvCxnSpPr>
            <a:cxnSpLocks/>
            <a:stCxn id="38" idx="2"/>
          </p:cNvCxnSpPr>
          <p:nvPr/>
        </p:nvCxnSpPr>
        <p:spPr>
          <a:xfrm rot="16200000" flipH="1">
            <a:off x="6398574" y="2291232"/>
            <a:ext cx="1742984" cy="4439260"/>
          </a:xfrm>
          <a:prstGeom prst="bentConnector2">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86">
            <a:extLst>
              <a:ext uri="{FF2B5EF4-FFF2-40B4-BE49-F238E27FC236}">
                <a16:creationId xmlns:a16="http://schemas.microsoft.com/office/drawing/2014/main" id="{25CCDFA3-3F52-4535-90B6-A2A888692914}"/>
              </a:ext>
            </a:extLst>
          </p:cNvPr>
          <p:cNvCxnSpPr>
            <a:cxnSpLocks/>
          </p:cNvCxnSpPr>
          <p:nvPr/>
        </p:nvCxnSpPr>
        <p:spPr>
          <a:xfrm rot="16200000" flipH="1">
            <a:off x="7977264" y="3821579"/>
            <a:ext cx="2152618" cy="421943"/>
          </a:xfrm>
          <a:prstGeom prst="bentConnector3">
            <a:avLst>
              <a:gd name="adj1" fmla="val 57282"/>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9543D0-6147-4018-97DF-4BD9737D2A16}"/>
              </a:ext>
            </a:extLst>
          </p:cNvPr>
          <p:cNvSpPr/>
          <p:nvPr/>
        </p:nvSpPr>
        <p:spPr>
          <a:xfrm>
            <a:off x="3182020" y="2458346"/>
            <a:ext cx="1445017" cy="1057064"/>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a:solidFill>
                  <a:prstClr val="white"/>
                </a:solidFill>
                <a:latin typeface="Arial"/>
              </a:rPr>
              <a:t>Strategic </a:t>
            </a:r>
            <a:r>
              <a:rPr lang="fi-FI" sz="1200" b="1" dirty="0" err="1">
                <a:solidFill>
                  <a:prstClr val="white"/>
                </a:solidFill>
                <a:latin typeface="Arial"/>
              </a:rPr>
              <a:t>goals</a:t>
            </a:r>
            <a:endParaRPr lang="fi-FI" sz="1200" b="1" dirty="0">
              <a:solidFill>
                <a:prstClr val="white"/>
              </a:solidFill>
              <a:latin typeface="Arial"/>
            </a:endParaRPr>
          </a:p>
        </p:txBody>
      </p:sp>
      <p:sp>
        <p:nvSpPr>
          <p:cNvPr id="14" name="Rectangle 13">
            <a:extLst>
              <a:ext uri="{FF2B5EF4-FFF2-40B4-BE49-F238E27FC236}">
                <a16:creationId xmlns:a16="http://schemas.microsoft.com/office/drawing/2014/main" id="{D7A4EF9E-2BBE-4E3A-BB59-6F2B9F4FE4A6}"/>
              </a:ext>
            </a:extLst>
          </p:cNvPr>
          <p:cNvSpPr/>
          <p:nvPr/>
        </p:nvSpPr>
        <p:spPr>
          <a:xfrm>
            <a:off x="5256859" y="1543055"/>
            <a:ext cx="3374339" cy="2831419"/>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48640" fontAlgn="base">
              <a:spcBef>
                <a:spcPct val="0"/>
              </a:spcBef>
              <a:spcAft>
                <a:spcPct val="0"/>
              </a:spcAft>
            </a:pPr>
            <a:endParaRPr lang="fi-FI" sz="1134" dirty="0">
              <a:solidFill>
                <a:prstClr val="black"/>
              </a:solidFill>
              <a:latin typeface="Arial"/>
            </a:endParaRPr>
          </a:p>
        </p:txBody>
      </p:sp>
      <p:sp>
        <p:nvSpPr>
          <p:cNvPr id="15" name="Rectangle 14">
            <a:extLst>
              <a:ext uri="{FF2B5EF4-FFF2-40B4-BE49-F238E27FC236}">
                <a16:creationId xmlns:a16="http://schemas.microsoft.com/office/drawing/2014/main" id="{5AAA2416-EAA7-4A77-B4BE-11F7AA29E60C}"/>
              </a:ext>
            </a:extLst>
          </p:cNvPr>
          <p:cNvSpPr/>
          <p:nvPr/>
        </p:nvSpPr>
        <p:spPr>
          <a:xfrm>
            <a:off x="9096988" y="2270586"/>
            <a:ext cx="1445017" cy="1057064"/>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a:solidFill>
                  <a:prstClr val="white"/>
                </a:solidFill>
                <a:latin typeface="Arial"/>
              </a:rPr>
              <a:t>Improved</a:t>
            </a:r>
          </a:p>
          <a:p>
            <a:pPr algn="ctr" defTabSz="548640" fontAlgn="base">
              <a:spcBef>
                <a:spcPct val="0"/>
              </a:spcBef>
              <a:spcAft>
                <a:spcPct val="0"/>
              </a:spcAft>
            </a:pPr>
            <a:r>
              <a:rPr lang="fi-FI" sz="1200" b="1" dirty="0">
                <a:solidFill>
                  <a:prstClr val="white"/>
                </a:solidFill>
                <a:latin typeface="Arial"/>
              </a:rPr>
              <a:t>sustainability performance</a:t>
            </a:r>
          </a:p>
        </p:txBody>
      </p:sp>
      <p:sp>
        <p:nvSpPr>
          <p:cNvPr id="16" name="Rectangle 15">
            <a:extLst>
              <a:ext uri="{FF2B5EF4-FFF2-40B4-BE49-F238E27FC236}">
                <a16:creationId xmlns:a16="http://schemas.microsoft.com/office/drawing/2014/main" id="{31816C00-407C-4128-89A5-A24EA43D775A}"/>
              </a:ext>
            </a:extLst>
          </p:cNvPr>
          <p:cNvSpPr/>
          <p:nvPr/>
        </p:nvSpPr>
        <p:spPr>
          <a:xfrm>
            <a:off x="9317102" y="4817881"/>
            <a:ext cx="1445017" cy="1137941"/>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134" b="1" dirty="0">
                <a:solidFill>
                  <a:prstClr val="white"/>
                </a:solidFill>
                <a:latin typeface="Arial"/>
              </a:rPr>
              <a:t>Non-improved</a:t>
            </a:r>
          </a:p>
          <a:p>
            <a:pPr algn="ctr" defTabSz="548640" fontAlgn="base">
              <a:spcBef>
                <a:spcPct val="0"/>
              </a:spcBef>
              <a:spcAft>
                <a:spcPct val="0"/>
              </a:spcAft>
            </a:pPr>
            <a:r>
              <a:rPr lang="fi-FI" sz="1134" b="1" dirty="0">
                <a:solidFill>
                  <a:prstClr val="white"/>
                </a:solidFill>
                <a:latin typeface="Arial"/>
              </a:rPr>
              <a:t>sustainability performance</a:t>
            </a:r>
          </a:p>
        </p:txBody>
      </p:sp>
      <p:cxnSp>
        <p:nvCxnSpPr>
          <p:cNvPr id="17" name="Straight Arrow Connector 16">
            <a:extLst>
              <a:ext uri="{FF2B5EF4-FFF2-40B4-BE49-F238E27FC236}">
                <a16:creationId xmlns:a16="http://schemas.microsoft.com/office/drawing/2014/main" id="{16DBEF7E-756A-4E0D-BB7D-380096DD3B4C}"/>
              </a:ext>
            </a:extLst>
          </p:cNvPr>
          <p:cNvCxnSpPr>
            <a:stCxn id="13" idx="3"/>
            <a:endCxn id="14" idx="1"/>
          </p:cNvCxnSpPr>
          <p:nvPr/>
        </p:nvCxnSpPr>
        <p:spPr>
          <a:xfrm flipV="1">
            <a:off x="4627038" y="2958764"/>
            <a:ext cx="629821" cy="28114"/>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8214E6-D270-4255-A9CF-AC23703D19FB}"/>
              </a:ext>
            </a:extLst>
          </p:cNvPr>
          <p:cNvCxnSpPr>
            <a:cxnSpLocks/>
          </p:cNvCxnSpPr>
          <p:nvPr/>
        </p:nvCxnSpPr>
        <p:spPr>
          <a:xfrm flipV="1">
            <a:off x="8629527" y="2889761"/>
            <a:ext cx="465791" cy="2234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F25676-DBE9-4953-A8C5-6B419B419F91}"/>
              </a:ext>
            </a:extLst>
          </p:cNvPr>
          <p:cNvCxnSpPr>
            <a:stCxn id="20" idx="2"/>
            <a:endCxn id="21" idx="0"/>
          </p:cNvCxnSpPr>
          <p:nvPr/>
        </p:nvCxnSpPr>
        <p:spPr>
          <a:xfrm flipH="1">
            <a:off x="6986349" y="2657841"/>
            <a:ext cx="1" cy="607775"/>
          </a:xfrm>
          <a:prstGeom prst="straightConnector1">
            <a:avLst/>
          </a:prstGeom>
          <a:ln w="7620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56C6C0E-5A59-403E-B6E0-BEE965DFB9B8}"/>
              </a:ext>
            </a:extLst>
          </p:cNvPr>
          <p:cNvSpPr/>
          <p:nvPr/>
        </p:nvSpPr>
        <p:spPr>
          <a:xfrm>
            <a:off x="6263841" y="1600778"/>
            <a:ext cx="1445017" cy="1057064"/>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err="1">
                <a:solidFill>
                  <a:prstClr val="white"/>
                </a:solidFill>
                <a:latin typeface="Arial"/>
              </a:rPr>
              <a:t>Structures</a:t>
            </a:r>
            <a:endParaRPr lang="fi-FI" sz="1200" b="1" dirty="0">
              <a:solidFill>
                <a:prstClr val="white"/>
              </a:solidFill>
              <a:latin typeface="Arial"/>
            </a:endParaRPr>
          </a:p>
          <a:p>
            <a:pPr algn="ctr" defTabSz="548640" fontAlgn="base">
              <a:spcBef>
                <a:spcPct val="0"/>
              </a:spcBef>
              <a:spcAft>
                <a:spcPct val="0"/>
              </a:spcAft>
            </a:pPr>
            <a:r>
              <a:rPr lang="fi-FI" sz="1200" b="1" dirty="0">
                <a:solidFill>
                  <a:prstClr val="white"/>
                </a:solidFill>
                <a:latin typeface="Arial"/>
              </a:rPr>
              <a:t>”</a:t>
            </a:r>
            <a:r>
              <a:rPr lang="fi-FI" sz="1200" b="1" dirty="0" err="1">
                <a:solidFill>
                  <a:prstClr val="white"/>
                </a:solidFill>
                <a:latin typeface="Arial"/>
              </a:rPr>
              <a:t>Hard</a:t>
            </a:r>
            <a:r>
              <a:rPr lang="fi-FI" sz="1200" b="1" dirty="0">
                <a:solidFill>
                  <a:prstClr val="white"/>
                </a:solidFill>
                <a:latin typeface="Arial"/>
              </a:rPr>
              <a:t>”</a:t>
            </a:r>
          </a:p>
        </p:txBody>
      </p:sp>
      <p:sp>
        <p:nvSpPr>
          <p:cNvPr id="21" name="Rectangle 20">
            <a:extLst>
              <a:ext uri="{FF2B5EF4-FFF2-40B4-BE49-F238E27FC236}">
                <a16:creationId xmlns:a16="http://schemas.microsoft.com/office/drawing/2014/main" id="{25262388-6EB4-41C9-9945-E30E6270165F}"/>
              </a:ext>
            </a:extLst>
          </p:cNvPr>
          <p:cNvSpPr/>
          <p:nvPr/>
        </p:nvSpPr>
        <p:spPr>
          <a:xfrm>
            <a:off x="6263840" y="3265617"/>
            <a:ext cx="1445017" cy="1057064"/>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err="1">
                <a:solidFill>
                  <a:prstClr val="white"/>
                </a:solidFill>
                <a:latin typeface="Arial"/>
              </a:rPr>
              <a:t>Practices</a:t>
            </a:r>
            <a:endParaRPr lang="fi-FI" sz="1200" b="1" dirty="0">
              <a:solidFill>
                <a:prstClr val="white"/>
              </a:solidFill>
              <a:latin typeface="Arial"/>
            </a:endParaRPr>
          </a:p>
          <a:p>
            <a:pPr algn="ctr" defTabSz="548640" fontAlgn="base">
              <a:spcBef>
                <a:spcPct val="0"/>
              </a:spcBef>
              <a:spcAft>
                <a:spcPct val="0"/>
              </a:spcAft>
            </a:pPr>
            <a:r>
              <a:rPr lang="fi-FI" sz="1200" b="1" dirty="0">
                <a:solidFill>
                  <a:prstClr val="white"/>
                </a:solidFill>
                <a:latin typeface="Arial"/>
              </a:rPr>
              <a:t>”Soft”</a:t>
            </a:r>
          </a:p>
        </p:txBody>
      </p:sp>
      <p:cxnSp>
        <p:nvCxnSpPr>
          <p:cNvPr id="22" name="Straight Arrow Connector 21">
            <a:extLst>
              <a:ext uri="{FF2B5EF4-FFF2-40B4-BE49-F238E27FC236}">
                <a16:creationId xmlns:a16="http://schemas.microsoft.com/office/drawing/2014/main" id="{44C0E1BA-59F8-47BD-B9CB-E2B5892B9917}"/>
              </a:ext>
            </a:extLst>
          </p:cNvPr>
          <p:cNvCxnSpPr>
            <a:stCxn id="14" idx="1"/>
            <a:endCxn id="21" idx="1"/>
          </p:cNvCxnSpPr>
          <p:nvPr/>
        </p:nvCxnSpPr>
        <p:spPr>
          <a:xfrm>
            <a:off x="5256859" y="2958765"/>
            <a:ext cx="1006980" cy="835382"/>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149A3F8-EB5B-477C-92D9-524DF3235982}"/>
              </a:ext>
            </a:extLst>
          </p:cNvPr>
          <p:cNvCxnSpPr>
            <a:stCxn id="14" idx="1"/>
            <a:endCxn id="20" idx="1"/>
          </p:cNvCxnSpPr>
          <p:nvPr/>
        </p:nvCxnSpPr>
        <p:spPr>
          <a:xfrm flipV="1">
            <a:off x="5256858" y="2129310"/>
            <a:ext cx="1006981" cy="829457"/>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305485-1451-47C4-9BAE-74FD44022994}"/>
              </a:ext>
            </a:extLst>
          </p:cNvPr>
          <p:cNvCxnSpPr>
            <a:cxnSpLocks/>
            <a:stCxn id="21" idx="3"/>
            <a:endCxn id="14" idx="3"/>
          </p:cNvCxnSpPr>
          <p:nvPr/>
        </p:nvCxnSpPr>
        <p:spPr>
          <a:xfrm flipV="1">
            <a:off x="7708857" y="2958764"/>
            <a:ext cx="922340" cy="835385"/>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7C977B-CC48-409C-A07D-C75232C6649D}"/>
              </a:ext>
            </a:extLst>
          </p:cNvPr>
          <p:cNvCxnSpPr>
            <a:cxnSpLocks/>
          </p:cNvCxnSpPr>
          <p:nvPr/>
        </p:nvCxnSpPr>
        <p:spPr>
          <a:xfrm>
            <a:off x="7737283" y="2224107"/>
            <a:ext cx="891326" cy="647826"/>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843B4D9-9894-43E1-8DF1-7E000712A882}"/>
              </a:ext>
            </a:extLst>
          </p:cNvPr>
          <p:cNvSpPr/>
          <p:nvPr/>
        </p:nvSpPr>
        <p:spPr>
          <a:xfrm>
            <a:off x="1084244" y="2458346"/>
            <a:ext cx="1445017" cy="1057064"/>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r>
              <a:rPr lang="fi-FI" sz="1200" b="1" dirty="0">
                <a:solidFill>
                  <a:prstClr val="white"/>
                </a:solidFill>
                <a:latin typeface="Arial"/>
              </a:rPr>
              <a:t>Sustainability pressures in institutional environment</a:t>
            </a:r>
          </a:p>
        </p:txBody>
      </p:sp>
      <p:cxnSp>
        <p:nvCxnSpPr>
          <p:cNvPr id="27" name="Straight Arrow Connector 26">
            <a:extLst>
              <a:ext uri="{FF2B5EF4-FFF2-40B4-BE49-F238E27FC236}">
                <a16:creationId xmlns:a16="http://schemas.microsoft.com/office/drawing/2014/main" id="{1A0B616F-B7C5-48B7-854E-B82BB2548E90}"/>
              </a:ext>
            </a:extLst>
          </p:cNvPr>
          <p:cNvCxnSpPr>
            <a:stCxn id="26" idx="3"/>
            <a:endCxn id="13" idx="1"/>
          </p:cNvCxnSpPr>
          <p:nvPr/>
        </p:nvCxnSpPr>
        <p:spPr>
          <a:xfrm>
            <a:off x="2529261" y="2986878"/>
            <a:ext cx="652759"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3B8B02-586F-4637-B9B9-90266379DBC1}"/>
              </a:ext>
            </a:extLst>
          </p:cNvPr>
          <p:cNvSpPr txBox="1"/>
          <p:nvPr/>
        </p:nvSpPr>
        <p:spPr>
          <a:xfrm>
            <a:off x="2917101" y="5565011"/>
            <a:ext cx="7685360" cy="295466"/>
          </a:xfrm>
          <a:prstGeom prst="rect">
            <a:avLst/>
          </a:prstGeom>
          <a:noFill/>
        </p:spPr>
        <p:txBody>
          <a:bodyPr wrap="square" rtlCol="0">
            <a:spAutoFit/>
          </a:bodyPr>
          <a:lstStyle/>
          <a:p>
            <a:pPr defTabSz="548640" fontAlgn="base">
              <a:spcBef>
                <a:spcPct val="0"/>
              </a:spcBef>
              <a:spcAft>
                <a:spcPct val="0"/>
              </a:spcAft>
            </a:pPr>
            <a:r>
              <a:rPr lang="fi-FI" sz="1320" dirty="0">
                <a:solidFill>
                  <a:prstClr val="black"/>
                </a:solidFill>
                <a:latin typeface="Georgia" panose="02040502050405020303" pitchFamily="18" charset="0"/>
                <a:ea typeface="ＭＳ Ｐゴシック" charset="0"/>
              </a:rPr>
              <a:t>”</a:t>
            </a:r>
            <a:r>
              <a:rPr lang="fi-FI" sz="1320" b="1" dirty="0" err="1">
                <a:solidFill>
                  <a:prstClr val="black"/>
                </a:solidFill>
                <a:latin typeface="Georgia" panose="02040502050405020303" pitchFamily="18" charset="0"/>
                <a:ea typeface="ＭＳ Ｐゴシック" charset="0"/>
              </a:rPr>
              <a:t>Not</a:t>
            </a:r>
            <a:r>
              <a:rPr lang="fi-FI" sz="1320" b="1" dirty="0">
                <a:solidFill>
                  <a:prstClr val="black"/>
                </a:solidFill>
                <a:latin typeface="Georgia" panose="02040502050405020303" pitchFamily="18" charset="0"/>
                <a:ea typeface="ＭＳ Ｐゴシック" charset="0"/>
              </a:rPr>
              <a:t> </a:t>
            </a:r>
            <a:r>
              <a:rPr lang="fi-FI" sz="1320" b="1" dirty="0" err="1">
                <a:solidFill>
                  <a:prstClr val="black"/>
                </a:solidFill>
                <a:latin typeface="Georgia" panose="02040502050405020303" pitchFamily="18" charset="0"/>
                <a:ea typeface="ＭＳ Ｐゴシック" charset="0"/>
              </a:rPr>
              <a:t>even</a:t>
            </a:r>
            <a:r>
              <a:rPr lang="fi-FI" sz="1320" b="1" dirty="0">
                <a:solidFill>
                  <a:prstClr val="black"/>
                </a:solidFill>
                <a:latin typeface="Georgia" panose="02040502050405020303" pitchFamily="18" charset="0"/>
                <a:ea typeface="ＭＳ Ｐゴシック" charset="0"/>
              </a:rPr>
              <a:t> </a:t>
            </a:r>
            <a:r>
              <a:rPr lang="fi-FI" sz="1320" b="1" dirty="0" err="1">
                <a:solidFill>
                  <a:prstClr val="black"/>
                </a:solidFill>
                <a:latin typeface="Georgia" panose="02040502050405020303" pitchFamily="18" charset="0"/>
                <a:ea typeface="ＭＳ Ｐゴシック" charset="0"/>
              </a:rPr>
              <a:t>try</a:t>
            </a:r>
            <a:r>
              <a:rPr lang="fi-FI" sz="1320" dirty="0">
                <a:solidFill>
                  <a:prstClr val="black"/>
                </a:solidFill>
                <a:latin typeface="Georgia" panose="02040502050405020303" pitchFamily="18" charset="0"/>
                <a:ea typeface="ＭＳ Ｐゴシック" charset="0"/>
              </a:rPr>
              <a:t>”: non-</a:t>
            </a:r>
            <a:r>
              <a:rPr lang="fi-FI" sz="1320" dirty="0" err="1">
                <a:solidFill>
                  <a:prstClr val="black"/>
                </a:solidFill>
                <a:latin typeface="Georgia" panose="02040502050405020303" pitchFamily="18" charset="0"/>
                <a:ea typeface="ＭＳ Ｐゴシック" charset="0"/>
              </a:rPr>
              <a:t>conforming</a:t>
            </a:r>
            <a:r>
              <a:rPr lang="fi-FI" sz="1320" dirty="0">
                <a:solidFill>
                  <a:prstClr val="black"/>
                </a:solidFill>
                <a:latin typeface="Georgia" panose="02040502050405020303" pitchFamily="18" charset="0"/>
                <a:ea typeface="ＭＳ Ｐゴシック" charset="0"/>
              </a:rPr>
              <a:t> response, unambitious goals</a:t>
            </a:r>
          </a:p>
        </p:txBody>
      </p:sp>
      <p:sp>
        <p:nvSpPr>
          <p:cNvPr id="29" name="TextBox 28">
            <a:extLst>
              <a:ext uri="{FF2B5EF4-FFF2-40B4-BE49-F238E27FC236}">
                <a16:creationId xmlns:a16="http://schemas.microsoft.com/office/drawing/2014/main" id="{76B05676-11C3-456E-BA8E-B585989392E9}"/>
              </a:ext>
            </a:extLst>
          </p:cNvPr>
          <p:cNvSpPr txBox="1"/>
          <p:nvPr/>
        </p:nvSpPr>
        <p:spPr>
          <a:xfrm>
            <a:off x="9317101" y="4243869"/>
            <a:ext cx="3526258" cy="480131"/>
          </a:xfrm>
          <a:prstGeom prst="rect">
            <a:avLst/>
          </a:prstGeom>
          <a:noFill/>
        </p:spPr>
        <p:txBody>
          <a:bodyPr wrap="square" rtlCol="0">
            <a:spAutoFit/>
          </a:bodyPr>
          <a:lstStyle/>
          <a:p>
            <a:pPr defTabSz="548640" fontAlgn="base">
              <a:spcBef>
                <a:spcPct val="0"/>
              </a:spcBef>
              <a:spcAft>
                <a:spcPct val="0"/>
              </a:spcAft>
            </a:pPr>
            <a:r>
              <a:rPr lang="fi-FI" sz="1260" dirty="0">
                <a:solidFill>
                  <a:prstClr val="black"/>
                </a:solidFill>
                <a:latin typeface="Georgia" panose="02040502050405020303" pitchFamily="18" charset="0"/>
                <a:ea typeface="ＭＳ Ｐゴシック" charset="0"/>
              </a:rPr>
              <a:t>”</a:t>
            </a:r>
            <a:r>
              <a:rPr lang="fi-FI" sz="1260" b="1" dirty="0" err="1">
                <a:solidFill>
                  <a:prstClr val="black"/>
                </a:solidFill>
                <a:latin typeface="Georgia" panose="02040502050405020303" pitchFamily="18" charset="0"/>
                <a:ea typeface="ＭＳ Ｐゴシック" charset="0"/>
              </a:rPr>
              <a:t>Try</a:t>
            </a:r>
            <a:r>
              <a:rPr lang="fi-FI" sz="1260" b="1" dirty="0">
                <a:solidFill>
                  <a:prstClr val="black"/>
                </a:solidFill>
                <a:latin typeface="Georgia" panose="02040502050405020303" pitchFamily="18" charset="0"/>
                <a:ea typeface="ＭＳ Ｐゴシック" charset="0"/>
              </a:rPr>
              <a:t> </a:t>
            </a:r>
            <a:r>
              <a:rPr lang="fi-FI" sz="1260" b="1" dirty="0" err="1">
                <a:solidFill>
                  <a:prstClr val="black"/>
                </a:solidFill>
                <a:latin typeface="Georgia" panose="02040502050405020303" pitchFamily="18" charset="0"/>
                <a:ea typeface="ＭＳ Ｐゴシック" charset="0"/>
              </a:rPr>
              <a:t>but</a:t>
            </a:r>
            <a:r>
              <a:rPr lang="fi-FI" sz="1260" b="1" dirty="0">
                <a:solidFill>
                  <a:prstClr val="black"/>
                </a:solidFill>
                <a:latin typeface="Georgia" panose="02040502050405020303" pitchFamily="18" charset="0"/>
                <a:ea typeface="ＭＳ Ｐゴシック" charset="0"/>
              </a:rPr>
              <a:t> </a:t>
            </a:r>
            <a:r>
              <a:rPr lang="fi-FI" sz="1260" b="1" dirty="0" err="1">
                <a:solidFill>
                  <a:prstClr val="black"/>
                </a:solidFill>
                <a:latin typeface="Georgia" panose="02040502050405020303" pitchFamily="18" charset="0"/>
                <a:ea typeface="ＭＳ Ｐゴシック" charset="0"/>
              </a:rPr>
              <a:t>fail</a:t>
            </a:r>
            <a:r>
              <a:rPr lang="fi-FI" sz="1260" dirty="0">
                <a:solidFill>
                  <a:prstClr val="black"/>
                </a:solidFill>
                <a:latin typeface="Georgia" panose="02040502050405020303" pitchFamily="18" charset="0"/>
                <a:ea typeface="ＭＳ Ｐゴシック" charset="0"/>
              </a:rPr>
              <a:t>”: </a:t>
            </a:r>
            <a:r>
              <a:rPr lang="fi-FI" sz="1260" dirty="0" err="1">
                <a:solidFill>
                  <a:prstClr val="black"/>
                </a:solidFill>
                <a:latin typeface="Georgia" panose="02040502050405020303" pitchFamily="18" charset="0"/>
                <a:ea typeface="ＭＳ Ｐゴシック" charset="0"/>
              </a:rPr>
              <a:t>ineffective</a:t>
            </a:r>
            <a:r>
              <a:rPr lang="fi-FI" sz="1260" dirty="0">
                <a:solidFill>
                  <a:prstClr val="black"/>
                </a:solidFill>
                <a:latin typeface="Georgia" panose="02040502050405020303" pitchFamily="18" charset="0"/>
                <a:ea typeface="ＭＳ Ｐゴシック" charset="0"/>
              </a:rPr>
              <a:t> </a:t>
            </a:r>
            <a:br>
              <a:rPr lang="fi-FI" sz="1260" dirty="0">
                <a:solidFill>
                  <a:prstClr val="black"/>
                </a:solidFill>
                <a:latin typeface="Georgia" panose="02040502050405020303" pitchFamily="18" charset="0"/>
                <a:ea typeface="ＭＳ Ｐゴシック" charset="0"/>
              </a:rPr>
            </a:br>
            <a:r>
              <a:rPr lang="fi-FI" sz="1260" dirty="0" err="1">
                <a:solidFill>
                  <a:prstClr val="black"/>
                </a:solidFill>
                <a:latin typeface="Georgia" panose="02040502050405020303" pitchFamily="18" charset="0"/>
                <a:ea typeface="ＭＳ Ｐゴシック" charset="0"/>
              </a:rPr>
              <a:t>implementation</a:t>
            </a:r>
            <a:endParaRPr lang="fi-FI" sz="1260" dirty="0">
              <a:solidFill>
                <a:prstClr val="black"/>
              </a:solidFill>
              <a:latin typeface="Georgia" panose="02040502050405020303" pitchFamily="18" charset="0"/>
              <a:ea typeface="ＭＳ Ｐゴシック" charset="0"/>
            </a:endParaRPr>
          </a:p>
        </p:txBody>
      </p:sp>
      <p:grpSp>
        <p:nvGrpSpPr>
          <p:cNvPr id="30" name="Group 29">
            <a:extLst>
              <a:ext uri="{FF2B5EF4-FFF2-40B4-BE49-F238E27FC236}">
                <a16:creationId xmlns:a16="http://schemas.microsoft.com/office/drawing/2014/main" id="{DAF45FD4-BB7A-43F2-9CBF-C7F94D415118}"/>
              </a:ext>
            </a:extLst>
          </p:cNvPr>
          <p:cNvGrpSpPr/>
          <p:nvPr/>
        </p:nvGrpSpPr>
        <p:grpSpPr>
          <a:xfrm>
            <a:off x="2553206" y="3093785"/>
            <a:ext cx="623105" cy="767263"/>
            <a:chOff x="1778817" y="2065959"/>
            <a:chExt cx="1531830" cy="1886227"/>
          </a:xfrm>
        </p:grpSpPr>
        <p:sp>
          <p:nvSpPr>
            <p:cNvPr id="31" name="Explosion 1 29">
              <a:extLst>
                <a:ext uri="{FF2B5EF4-FFF2-40B4-BE49-F238E27FC236}">
                  <a16:creationId xmlns:a16="http://schemas.microsoft.com/office/drawing/2014/main" id="{E1E9204C-A76C-4BA9-A49B-3D6A6B454E16}"/>
                </a:ext>
              </a:extLst>
            </p:cNvPr>
            <p:cNvSpPr/>
            <p:nvPr/>
          </p:nvSpPr>
          <p:spPr>
            <a:xfrm>
              <a:off x="1778817" y="2065959"/>
              <a:ext cx="1531830" cy="188622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endParaRPr lang="fi-FI" sz="1920" b="1">
                <a:solidFill>
                  <a:prstClr val="white"/>
                </a:solidFill>
                <a:latin typeface="Arial"/>
              </a:endParaRPr>
            </a:p>
          </p:txBody>
        </p:sp>
        <p:sp>
          <p:nvSpPr>
            <p:cNvPr id="32" name="TextBox 31">
              <a:extLst>
                <a:ext uri="{FF2B5EF4-FFF2-40B4-BE49-F238E27FC236}">
                  <a16:creationId xmlns:a16="http://schemas.microsoft.com/office/drawing/2014/main" id="{B3E0D489-6997-40B1-9A48-BFA5D2433477}"/>
                </a:ext>
              </a:extLst>
            </p:cNvPr>
            <p:cNvSpPr txBox="1"/>
            <p:nvPr/>
          </p:nvSpPr>
          <p:spPr>
            <a:xfrm>
              <a:off x="2155616" y="2618328"/>
              <a:ext cx="770022" cy="953356"/>
            </a:xfrm>
            <a:prstGeom prst="rect">
              <a:avLst/>
            </a:prstGeom>
            <a:noFill/>
          </p:spPr>
          <p:txBody>
            <a:bodyPr wrap="square" rtlCol="0">
              <a:spAutoFit/>
            </a:bodyPr>
            <a:lstStyle/>
            <a:p>
              <a:pPr algn="ctr" defTabSz="548640" fontAlgn="base">
                <a:spcBef>
                  <a:spcPct val="0"/>
                </a:spcBef>
                <a:spcAft>
                  <a:spcPct val="0"/>
                </a:spcAft>
              </a:pPr>
              <a:r>
                <a:rPr lang="fi-FI" sz="1920" b="1" dirty="0">
                  <a:solidFill>
                    <a:prstClr val="white"/>
                  </a:solidFill>
                  <a:latin typeface="Arial"/>
                  <a:ea typeface="ＭＳ Ｐゴシック" charset="0"/>
                </a:rPr>
                <a:t>!</a:t>
              </a:r>
            </a:p>
          </p:txBody>
        </p:sp>
      </p:grpSp>
      <p:grpSp>
        <p:nvGrpSpPr>
          <p:cNvPr id="33" name="Group 32">
            <a:extLst>
              <a:ext uri="{FF2B5EF4-FFF2-40B4-BE49-F238E27FC236}">
                <a16:creationId xmlns:a16="http://schemas.microsoft.com/office/drawing/2014/main" id="{82C72161-FD48-49FA-B6AC-3BF2446863ED}"/>
              </a:ext>
            </a:extLst>
          </p:cNvPr>
          <p:cNvGrpSpPr/>
          <p:nvPr/>
        </p:nvGrpSpPr>
        <p:grpSpPr>
          <a:xfrm>
            <a:off x="8551705" y="2960419"/>
            <a:ext cx="623105" cy="767263"/>
            <a:chOff x="1778817" y="2065959"/>
            <a:chExt cx="1531830" cy="1886227"/>
          </a:xfrm>
        </p:grpSpPr>
        <p:sp>
          <p:nvSpPr>
            <p:cNvPr id="34" name="Explosion 1 29">
              <a:extLst>
                <a:ext uri="{FF2B5EF4-FFF2-40B4-BE49-F238E27FC236}">
                  <a16:creationId xmlns:a16="http://schemas.microsoft.com/office/drawing/2014/main" id="{6EA26E53-E2BA-4E20-8D94-596B775DFFB8}"/>
                </a:ext>
              </a:extLst>
            </p:cNvPr>
            <p:cNvSpPr/>
            <p:nvPr/>
          </p:nvSpPr>
          <p:spPr>
            <a:xfrm>
              <a:off x="1778817" y="2065959"/>
              <a:ext cx="1531830" cy="188622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endParaRPr lang="fi-FI" sz="1920" b="1">
                <a:solidFill>
                  <a:prstClr val="white"/>
                </a:solidFill>
                <a:latin typeface="Arial"/>
              </a:endParaRPr>
            </a:p>
          </p:txBody>
        </p:sp>
        <p:sp>
          <p:nvSpPr>
            <p:cNvPr id="35" name="TextBox 34">
              <a:extLst>
                <a:ext uri="{FF2B5EF4-FFF2-40B4-BE49-F238E27FC236}">
                  <a16:creationId xmlns:a16="http://schemas.microsoft.com/office/drawing/2014/main" id="{670A53CE-52CA-4ABC-A775-6745CA1DF6E9}"/>
                </a:ext>
              </a:extLst>
            </p:cNvPr>
            <p:cNvSpPr txBox="1"/>
            <p:nvPr/>
          </p:nvSpPr>
          <p:spPr>
            <a:xfrm>
              <a:off x="2155616" y="2618328"/>
              <a:ext cx="770022" cy="953356"/>
            </a:xfrm>
            <a:prstGeom prst="rect">
              <a:avLst/>
            </a:prstGeom>
            <a:noFill/>
          </p:spPr>
          <p:txBody>
            <a:bodyPr wrap="square" rtlCol="0">
              <a:spAutoFit/>
            </a:bodyPr>
            <a:lstStyle/>
            <a:p>
              <a:pPr algn="ctr" defTabSz="548640" fontAlgn="base">
                <a:spcBef>
                  <a:spcPct val="0"/>
                </a:spcBef>
                <a:spcAft>
                  <a:spcPct val="0"/>
                </a:spcAft>
              </a:pPr>
              <a:r>
                <a:rPr lang="fi-FI" sz="1920" b="1" dirty="0">
                  <a:solidFill>
                    <a:prstClr val="white"/>
                  </a:solidFill>
                  <a:latin typeface="Arial"/>
                  <a:ea typeface="ＭＳ Ｐゴシック" charset="0"/>
                </a:rPr>
                <a:t>!</a:t>
              </a:r>
            </a:p>
          </p:txBody>
        </p:sp>
      </p:grpSp>
      <p:grpSp>
        <p:nvGrpSpPr>
          <p:cNvPr id="36" name="Group 35">
            <a:extLst>
              <a:ext uri="{FF2B5EF4-FFF2-40B4-BE49-F238E27FC236}">
                <a16:creationId xmlns:a16="http://schemas.microsoft.com/office/drawing/2014/main" id="{B15AB4D9-4CFE-4DFC-96A5-2A49A5CB31B7}"/>
              </a:ext>
            </a:extLst>
          </p:cNvPr>
          <p:cNvGrpSpPr/>
          <p:nvPr/>
        </p:nvGrpSpPr>
        <p:grpSpPr>
          <a:xfrm>
            <a:off x="4740553" y="3026884"/>
            <a:ext cx="623105" cy="767263"/>
            <a:chOff x="1778817" y="2065959"/>
            <a:chExt cx="1531830" cy="1886227"/>
          </a:xfrm>
        </p:grpSpPr>
        <p:sp>
          <p:nvSpPr>
            <p:cNvPr id="37" name="Explosion 1 29">
              <a:extLst>
                <a:ext uri="{FF2B5EF4-FFF2-40B4-BE49-F238E27FC236}">
                  <a16:creationId xmlns:a16="http://schemas.microsoft.com/office/drawing/2014/main" id="{E4E0A9AB-6C5A-497E-9C51-3E2A2C28B9BB}"/>
                </a:ext>
              </a:extLst>
            </p:cNvPr>
            <p:cNvSpPr/>
            <p:nvPr/>
          </p:nvSpPr>
          <p:spPr>
            <a:xfrm>
              <a:off x="1778817" y="2065959"/>
              <a:ext cx="1531830" cy="188622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8640" fontAlgn="base">
                <a:spcBef>
                  <a:spcPct val="0"/>
                </a:spcBef>
                <a:spcAft>
                  <a:spcPct val="0"/>
                </a:spcAft>
              </a:pPr>
              <a:endParaRPr lang="fi-FI" sz="1920" b="1">
                <a:solidFill>
                  <a:prstClr val="white"/>
                </a:solidFill>
                <a:latin typeface="Arial"/>
              </a:endParaRPr>
            </a:p>
          </p:txBody>
        </p:sp>
        <p:sp>
          <p:nvSpPr>
            <p:cNvPr id="38" name="TextBox 37">
              <a:extLst>
                <a:ext uri="{FF2B5EF4-FFF2-40B4-BE49-F238E27FC236}">
                  <a16:creationId xmlns:a16="http://schemas.microsoft.com/office/drawing/2014/main" id="{D87A59B1-8488-4C35-BE41-A06D3A3CCC9A}"/>
                </a:ext>
              </a:extLst>
            </p:cNvPr>
            <p:cNvSpPr txBox="1"/>
            <p:nvPr/>
          </p:nvSpPr>
          <p:spPr>
            <a:xfrm>
              <a:off x="2155616" y="2618328"/>
              <a:ext cx="770022" cy="953356"/>
            </a:xfrm>
            <a:prstGeom prst="rect">
              <a:avLst/>
            </a:prstGeom>
            <a:noFill/>
          </p:spPr>
          <p:txBody>
            <a:bodyPr wrap="square" rtlCol="0">
              <a:spAutoFit/>
            </a:bodyPr>
            <a:lstStyle/>
            <a:p>
              <a:pPr algn="ctr" defTabSz="548640" fontAlgn="base">
                <a:spcBef>
                  <a:spcPct val="0"/>
                </a:spcBef>
                <a:spcAft>
                  <a:spcPct val="0"/>
                </a:spcAft>
              </a:pPr>
              <a:r>
                <a:rPr lang="fi-FI" sz="1920" b="1" dirty="0">
                  <a:solidFill>
                    <a:prstClr val="white"/>
                  </a:solidFill>
                  <a:latin typeface="Arial"/>
                  <a:ea typeface="ＭＳ Ｐゴシック" charset="0"/>
                </a:rPr>
                <a:t>!</a:t>
              </a:r>
            </a:p>
          </p:txBody>
        </p:sp>
      </p:grpSp>
      <p:sp>
        <p:nvSpPr>
          <p:cNvPr id="44" name="Title 43">
            <a:extLst>
              <a:ext uri="{FF2B5EF4-FFF2-40B4-BE49-F238E27FC236}">
                <a16:creationId xmlns:a16="http://schemas.microsoft.com/office/drawing/2014/main" id="{6CD0280F-7634-4A42-8493-47B467B4F1EB}"/>
              </a:ext>
            </a:extLst>
          </p:cNvPr>
          <p:cNvSpPr>
            <a:spLocks noGrp="1"/>
          </p:cNvSpPr>
          <p:nvPr>
            <p:ph type="ctrTitle"/>
          </p:nvPr>
        </p:nvSpPr>
        <p:spPr>
          <a:xfrm>
            <a:off x="825014" y="161186"/>
            <a:ext cx="10369152" cy="910930"/>
          </a:xfrm>
        </p:spPr>
        <p:txBody>
          <a:bodyPr/>
          <a:lstStyle/>
          <a:p>
            <a:pPr algn="ctr"/>
            <a:r>
              <a:rPr lang="en-US" sz="3360" dirty="0"/>
              <a:t>Will sustainability strategy improve </a:t>
            </a:r>
            <a:br>
              <a:rPr lang="en-US" sz="3360" dirty="0"/>
            </a:br>
            <a:r>
              <a:rPr lang="en-US" sz="3360" dirty="0"/>
              <a:t>environmental and social performance?*</a:t>
            </a:r>
            <a:endParaRPr lang="en-FI" sz="3360" dirty="0"/>
          </a:p>
        </p:txBody>
      </p:sp>
      <p:sp>
        <p:nvSpPr>
          <p:cNvPr id="49" name="TextBox 48">
            <a:extLst>
              <a:ext uri="{FF2B5EF4-FFF2-40B4-BE49-F238E27FC236}">
                <a16:creationId xmlns:a16="http://schemas.microsoft.com/office/drawing/2014/main" id="{2BBA67D8-1C76-4551-ABF8-5C1698E14DF3}"/>
              </a:ext>
            </a:extLst>
          </p:cNvPr>
          <p:cNvSpPr txBox="1"/>
          <p:nvPr/>
        </p:nvSpPr>
        <p:spPr>
          <a:xfrm>
            <a:off x="1565097" y="3760043"/>
            <a:ext cx="1229060" cy="790473"/>
          </a:xfrm>
          <a:prstGeom prst="rect">
            <a:avLst/>
          </a:prstGeom>
          <a:noFill/>
        </p:spPr>
        <p:txBody>
          <a:bodyPr wrap="square" rtlCol="0">
            <a:spAutoFit/>
          </a:bodyPr>
          <a:lstStyle/>
          <a:p>
            <a:pPr algn="r" defTabSz="548640" fontAlgn="base">
              <a:spcBef>
                <a:spcPct val="0"/>
              </a:spcBef>
              <a:spcAft>
                <a:spcPct val="0"/>
              </a:spcAft>
            </a:pPr>
            <a:r>
              <a:rPr lang="fi-FI" sz="1134" b="1" dirty="0" err="1">
                <a:solidFill>
                  <a:srgbClr val="FF0000"/>
                </a:solidFill>
                <a:latin typeface="Georgia" panose="02040502050405020303" pitchFamily="18" charset="0"/>
                <a:ea typeface="ＭＳ Ｐゴシック" charset="0"/>
              </a:rPr>
              <a:t>Risk</a:t>
            </a:r>
            <a:r>
              <a:rPr lang="fi-FI" sz="1134" b="1" dirty="0">
                <a:solidFill>
                  <a:srgbClr val="FF0000"/>
                </a:solidFill>
                <a:latin typeface="Georgia" panose="02040502050405020303" pitchFamily="18" charset="0"/>
                <a:ea typeface="ＭＳ Ｐゴシック" charset="0"/>
              </a:rPr>
              <a:t> of PRESSURE-POLICY </a:t>
            </a:r>
            <a:r>
              <a:rPr lang="fi-FI" sz="1134" b="1" dirty="0" err="1">
                <a:solidFill>
                  <a:srgbClr val="FF0000"/>
                </a:solidFill>
                <a:latin typeface="Georgia" panose="02040502050405020303" pitchFamily="18" charset="0"/>
                <a:ea typeface="ＭＳ Ｐゴシック" charset="0"/>
              </a:rPr>
              <a:t>decoupling</a:t>
            </a:r>
            <a:endParaRPr lang="fi-FI" sz="1134" b="1" dirty="0">
              <a:solidFill>
                <a:srgbClr val="FF0000"/>
              </a:solidFill>
              <a:latin typeface="Georgia" panose="02040502050405020303" pitchFamily="18" charset="0"/>
              <a:ea typeface="ＭＳ Ｐゴシック" charset="0"/>
            </a:endParaRPr>
          </a:p>
        </p:txBody>
      </p:sp>
      <p:sp>
        <p:nvSpPr>
          <p:cNvPr id="50" name="TextBox 49">
            <a:extLst>
              <a:ext uri="{FF2B5EF4-FFF2-40B4-BE49-F238E27FC236}">
                <a16:creationId xmlns:a16="http://schemas.microsoft.com/office/drawing/2014/main" id="{FD966415-92E3-4B9D-A0AB-921896B50CF4}"/>
              </a:ext>
            </a:extLst>
          </p:cNvPr>
          <p:cNvSpPr txBox="1"/>
          <p:nvPr/>
        </p:nvSpPr>
        <p:spPr>
          <a:xfrm>
            <a:off x="3401228" y="3688353"/>
            <a:ext cx="1659564" cy="615938"/>
          </a:xfrm>
          <a:prstGeom prst="rect">
            <a:avLst/>
          </a:prstGeom>
          <a:noFill/>
        </p:spPr>
        <p:txBody>
          <a:bodyPr wrap="square" rtlCol="0">
            <a:spAutoFit/>
          </a:bodyPr>
          <a:lstStyle/>
          <a:p>
            <a:pPr algn="r" defTabSz="548640" fontAlgn="base">
              <a:spcBef>
                <a:spcPct val="0"/>
              </a:spcBef>
              <a:spcAft>
                <a:spcPct val="0"/>
              </a:spcAft>
            </a:pPr>
            <a:r>
              <a:rPr lang="fi-FI" sz="1134" b="1" dirty="0" err="1">
                <a:solidFill>
                  <a:srgbClr val="FF0000"/>
                </a:solidFill>
                <a:latin typeface="Georgia" panose="02040502050405020303" pitchFamily="18" charset="0"/>
                <a:ea typeface="ＭＳ Ｐゴシック" charset="0"/>
              </a:rPr>
              <a:t>Risk</a:t>
            </a:r>
            <a:r>
              <a:rPr lang="fi-FI" sz="1134" b="1" dirty="0">
                <a:solidFill>
                  <a:srgbClr val="FF0000"/>
                </a:solidFill>
                <a:latin typeface="Georgia" panose="02040502050405020303" pitchFamily="18" charset="0"/>
                <a:ea typeface="ＭＳ Ｐゴシック" charset="0"/>
              </a:rPr>
              <a:t> of POLICY-PRACTICE </a:t>
            </a:r>
            <a:r>
              <a:rPr lang="fi-FI" sz="1134" b="1" dirty="0" err="1">
                <a:solidFill>
                  <a:srgbClr val="FF0000"/>
                </a:solidFill>
                <a:latin typeface="Georgia" panose="02040502050405020303" pitchFamily="18" charset="0"/>
                <a:ea typeface="ＭＳ Ｐゴシック" charset="0"/>
              </a:rPr>
              <a:t>decoupling</a:t>
            </a:r>
            <a:endParaRPr lang="fi-FI" sz="1134" b="1" dirty="0">
              <a:solidFill>
                <a:srgbClr val="FF0000"/>
              </a:solidFill>
              <a:latin typeface="Georgia" panose="02040502050405020303" pitchFamily="18" charset="0"/>
              <a:ea typeface="ＭＳ Ｐゴシック" charset="0"/>
            </a:endParaRPr>
          </a:p>
        </p:txBody>
      </p:sp>
      <p:sp>
        <p:nvSpPr>
          <p:cNvPr id="51" name="TextBox 50">
            <a:extLst>
              <a:ext uri="{FF2B5EF4-FFF2-40B4-BE49-F238E27FC236}">
                <a16:creationId xmlns:a16="http://schemas.microsoft.com/office/drawing/2014/main" id="{1A9A85CE-FBE1-42E4-A267-3F364EF367AA}"/>
              </a:ext>
            </a:extLst>
          </p:cNvPr>
          <p:cNvSpPr txBox="1"/>
          <p:nvPr/>
        </p:nvSpPr>
        <p:spPr>
          <a:xfrm>
            <a:off x="8890373" y="3655732"/>
            <a:ext cx="1785780" cy="441403"/>
          </a:xfrm>
          <a:prstGeom prst="rect">
            <a:avLst/>
          </a:prstGeom>
          <a:noFill/>
        </p:spPr>
        <p:txBody>
          <a:bodyPr wrap="square" rtlCol="0">
            <a:spAutoFit/>
          </a:bodyPr>
          <a:lstStyle/>
          <a:p>
            <a:pPr defTabSz="548640" fontAlgn="base">
              <a:spcBef>
                <a:spcPct val="0"/>
              </a:spcBef>
              <a:spcAft>
                <a:spcPct val="0"/>
              </a:spcAft>
            </a:pPr>
            <a:r>
              <a:rPr lang="fi-FI" sz="1134" b="1" dirty="0" err="1">
                <a:solidFill>
                  <a:srgbClr val="FF0000"/>
                </a:solidFill>
                <a:latin typeface="Georgia" panose="02040502050405020303" pitchFamily="18" charset="0"/>
                <a:ea typeface="ＭＳ Ｐゴシック" charset="0"/>
              </a:rPr>
              <a:t>Risk</a:t>
            </a:r>
            <a:r>
              <a:rPr lang="fi-FI" sz="1134" b="1" dirty="0">
                <a:solidFill>
                  <a:srgbClr val="FF0000"/>
                </a:solidFill>
                <a:latin typeface="Georgia" panose="02040502050405020303" pitchFamily="18" charset="0"/>
                <a:ea typeface="ＭＳ Ｐゴシック" charset="0"/>
              </a:rPr>
              <a:t> of MEANS-ENDS </a:t>
            </a:r>
            <a:r>
              <a:rPr lang="fi-FI" sz="1134" b="1" dirty="0" err="1">
                <a:solidFill>
                  <a:srgbClr val="FF0000"/>
                </a:solidFill>
                <a:latin typeface="Georgia" panose="02040502050405020303" pitchFamily="18" charset="0"/>
                <a:ea typeface="ＭＳ Ｐゴシック" charset="0"/>
              </a:rPr>
              <a:t>decoupling</a:t>
            </a:r>
            <a:endParaRPr lang="fi-FI" sz="1134" b="1" dirty="0">
              <a:solidFill>
                <a:srgbClr val="FF0000"/>
              </a:solidFill>
              <a:latin typeface="Georgia" panose="02040502050405020303" pitchFamily="18" charset="0"/>
              <a:ea typeface="ＭＳ Ｐゴシック" charset="0"/>
            </a:endParaRPr>
          </a:p>
        </p:txBody>
      </p:sp>
      <p:sp>
        <p:nvSpPr>
          <p:cNvPr id="45" name="TextBox 44">
            <a:extLst>
              <a:ext uri="{FF2B5EF4-FFF2-40B4-BE49-F238E27FC236}">
                <a16:creationId xmlns:a16="http://schemas.microsoft.com/office/drawing/2014/main" id="{89CA7208-D3B5-4A5A-B95F-9728EEBDB5E8}"/>
              </a:ext>
            </a:extLst>
          </p:cNvPr>
          <p:cNvSpPr txBox="1"/>
          <p:nvPr/>
        </p:nvSpPr>
        <p:spPr>
          <a:xfrm>
            <a:off x="3590122" y="6375300"/>
            <a:ext cx="7875930" cy="424732"/>
          </a:xfrm>
          <a:prstGeom prst="rect">
            <a:avLst/>
          </a:prstGeom>
          <a:solidFill>
            <a:schemeClr val="bg1"/>
          </a:solidFill>
        </p:spPr>
        <p:txBody>
          <a:bodyPr wrap="square">
            <a:spAutoFit/>
          </a:bodyPr>
          <a:lstStyle/>
          <a:p>
            <a:pPr defTabSz="493776" eaLnBrk="0" fontAlgn="base" hangingPunct="0">
              <a:spcAft>
                <a:spcPct val="0"/>
              </a:spcAft>
              <a:defRPr/>
            </a:pPr>
            <a:r>
              <a:rPr lang="fi-FI" sz="1080" dirty="0">
                <a:solidFill>
                  <a:prstClr val="black"/>
                </a:solidFill>
                <a:latin typeface="Arial"/>
                <a:ea typeface="Calibri" panose="020F0502020204030204" pitchFamily="34" charset="0"/>
              </a:rPr>
              <a:t>Halme, M., Rintamäki, J., </a:t>
            </a:r>
            <a:r>
              <a:rPr lang="fi-FI" sz="1080" dirty="0" err="1">
                <a:solidFill>
                  <a:prstClr val="black"/>
                </a:solidFill>
                <a:latin typeface="Arial"/>
                <a:ea typeface="Calibri" panose="020F0502020204030204" pitchFamily="34" charset="0"/>
              </a:rPr>
              <a:t>Knudsen</a:t>
            </a:r>
            <a:r>
              <a:rPr lang="fi-FI" sz="1080" dirty="0">
                <a:solidFill>
                  <a:prstClr val="black"/>
                </a:solidFill>
                <a:latin typeface="Arial"/>
                <a:ea typeface="Calibri" panose="020F0502020204030204" pitchFamily="34" charset="0"/>
              </a:rPr>
              <a:t>, J., Lankoski, L. and Kuisma, M. 2020. </a:t>
            </a:r>
            <a:r>
              <a:rPr lang="en-GB" sz="1080" dirty="0">
                <a:solidFill>
                  <a:prstClr val="black"/>
                </a:solidFill>
                <a:latin typeface="Arial"/>
                <a:ea typeface="Calibri" panose="020F0502020204030204" pitchFamily="34" charset="0"/>
              </a:rPr>
              <a:t>When Is There a </a:t>
            </a:r>
            <a:r>
              <a:rPr lang="en-GB" sz="1080" b="1" dirty="0">
                <a:solidFill>
                  <a:prstClr val="black"/>
                </a:solidFill>
                <a:latin typeface="Arial"/>
                <a:ea typeface="Calibri" panose="020F0502020204030204" pitchFamily="34" charset="0"/>
              </a:rPr>
              <a:t>Sustainability Case </a:t>
            </a:r>
            <a:r>
              <a:rPr lang="en-GB" sz="1080" dirty="0">
                <a:solidFill>
                  <a:prstClr val="black"/>
                </a:solidFill>
                <a:latin typeface="Arial"/>
                <a:ea typeface="Calibri" panose="020F0502020204030204" pitchFamily="34" charset="0"/>
              </a:rPr>
              <a:t>for CSR? Pathways to Environmental and Social Performance Improvements. </a:t>
            </a:r>
            <a:r>
              <a:rPr lang="en-GB" sz="1080" i="1" dirty="0">
                <a:solidFill>
                  <a:prstClr val="black"/>
                </a:solidFill>
                <a:latin typeface="Arial"/>
                <a:ea typeface="Calibri" panose="020F0502020204030204" pitchFamily="34" charset="0"/>
              </a:rPr>
              <a:t>Business and Society</a:t>
            </a:r>
            <a:r>
              <a:rPr lang="en-GB" sz="1080" dirty="0">
                <a:solidFill>
                  <a:prstClr val="black"/>
                </a:solidFill>
                <a:latin typeface="Arial"/>
                <a:ea typeface="Calibri" panose="020F0502020204030204" pitchFamily="34" charset="0"/>
              </a:rPr>
              <a:t> 59 (6): 1181-1227</a:t>
            </a:r>
            <a:endParaRPr lang="fi-FI" sz="1080" dirty="0">
              <a:solidFill>
                <a:prstClr val="black"/>
              </a:solidFill>
              <a:latin typeface="Arial"/>
              <a:ea typeface="ＭＳ Ｐゴシック" charset="0"/>
            </a:endParaRPr>
          </a:p>
        </p:txBody>
      </p:sp>
      <p:sp>
        <p:nvSpPr>
          <p:cNvPr id="3" name="TextBox 2">
            <a:extLst>
              <a:ext uri="{FF2B5EF4-FFF2-40B4-BE49-F238E27FC236}">
                <a16:creationId xmlns:a16="http://schemas.microsoft.com/office/drawing/2014/main" id="{561B6AFE-7D3C-4B28-BD81-8835AF8CD8E2}"/>
              </a:ext>
            </a:extLst>
          </p:cNvPr>
          <p:cNvSpPr txBox="1"/>
          <p:nvPr/>
        </p:nvSpPr>
        <p:spPr>
          <a:xfrm>
            <a:off x="1034683" y="6070748"/>
            <a:ext cx="1882418" cy="221599"/>
          </a:xfrm>
          <a:prstGeom prst="rect">
            <a:avLst/>
          </a:prstGeom>
          <a:solidFill>
            <a:schemeClr val="bg1">
              <a:lumMod val="85000"/>
            </a:schemeClr>
          </a:solidFill>
          <a:ln>
            <a:solidFill>
              <a:schemeClr val="bg1">
                <a:lumMod val="85000"/>
              </a:schemeClr>
            </a:solidFill>
          </a:ln>
        </p:spPr>
        <p:txBody>
          <a:bodyPr wrap="square" lIns="0" tIns="0" rIns="0" bIns="0" rtlCol="0">
            <a:spAutoFit/>
          </a:bodyPr>
          <a:lstStyle/>
          <a:p>
            <a:pPr defTabSz="548640" fontAlgn="base">
              <a:spcBef>
                <a:spcPct val="0"/>
              </a:spcBef>
              <a:spcAft>
                <a:spcPct val="0"/>
              </a:spcAft>
            </a:pPr>
            <a:r>
              <a:rPr lang="en-US" sz="1440" b="1" dirty="0">
                <a:solidFill>
                  <a:prstClr val="black"/>
                </a:solidFill>
                <a:latin typeface="Arial" charset="0"/>
                <a:ea typeface="ＭＳ Ｐゴシック" charset="0"/>
              </a:rPr>
              <a:t>*Sustainability case</a:t>
            </a:r>
            <a:endParaRPr lang="fi-FI" sz="1440" b="1"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49686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26FC46D-D990-4E6D-9C22-8A7F57E79535}"/>
              </a:ext>
            </a:extLst>
          </p:cNvPr>
          <p:cNvSpPr>
            <a:spLocks noGrp="1"/>
          </p:cNvSpPr>
          <p:nvPr>
            <p:ph type="title"/>
          </p:nvPr>
        </p:nvSpPr>
        <p:spPr>
          <a:xfrm>
            <a:off x="838200" y="668377"/>
            <a:ext cx="10515600" cy="1325563"/>
          </a:xfrm>
        </p:spPr>
        <p:txBody>
          <a:bodyPr>
            <a:normAutofit/>
          </a:bodyPr>
          <a:lstStyle/>
          <a:p>
            <a:r>
              <a:rPr lang="fi-FI"/>
              <a:t>What’s wrong with corporate sustainability?</a:t>
            </a:r>
            <a:endParaRPr lang="en-GB" dirty="0"/>
          </a:p>
        </p:txBody>
      </p:sp>
      <p:sp>
        <p:nvSpPr>
          <p:cNvPr id="7" name="Content Placeholder 6">
            <a:extLst>
              <a:ext uri="{FF2B5EF4-FFF2-40B4-BE49-F238E27FC236}">
                <a16:creationId xmlns:a16="http://schemas.microsoft.com/office/drawing/2014/main" id="{D30BB1F7-F8A8-4D52-B38A-38E62A4C1977}"/>
              </a:ext>
            </a:extLst>
          </p:cNvPr>
          <p:cNvSpPr>
            <a:spLocks noGrp="1"/>
          </p:cNvSpPr>
          <p:nvPr>
            <p:ph sz="half" idx="1"/>
          </p:nvPr>
        </p:nvSpPr>
        <p:spPr>
          <a:xfrm>
            <a:off x="838200" y="2177456"/>
            <a:ext cx="5097780" cy="3795748"/>
          </a:xfrm>
        </p:spPr>
        <p:txBody>
          <a:bodyPr>
            <a:normAutofit fontScale="92500" lnSpcReduction="10000"/>
          </a:bodyPr>
          <a:lstStyle/>
          <a:p>
            <a:r>
              <a:rPr lang="fi-FI" sz="2300" dirty="0"/>
              <a:t>The business case for sustainability simply is not enough</a:t>
            </a:r>
          </a:p>
          <a:p>
            <a:pPr lvl="1"/>
            <a:r>
              <a:rPr lang="fi-FI" sz="1900" dirty="0"/>
              <a:t>Prioritizing profits over planet and people leads to very little for the latter two</a:t>
            </a:r>
          </a:p>
          <a:p>
            <a:r>
              <a:rPr lang="fi-FI" sz="2300" dirty="0"/>
              <a:t>Talk vs walk (greenwashing)</a:t>
            </a:r>
          </a:p>
          <a:p>
            <a:pPr lvl="1"/>
            <a:r>
              <a:rPr lang="fi-FI" sz="1900" dirty="0"/>
              <a:t>Glossy words alone don’t mean much</a:t>
            </a:r>
          </a:p>
          <a:p>
            <a:pPr lvl="1"/>
            <a:r>
              <a:rPr lang="fi-FI" sz="1900" dirty="0"/>
              <a:t>Time frames businesses give themselves tend to be relaxed and flexible</a:t>
            </a:r>
          </a:p>
          <a:p>
            <a:r>
              <a:rPr lang="fi-FI" sz="2300" dirty="0"/>
              <a:t>Reducing unsustainability is different from sustainability</a:t>
            </a:r>
          </a:p>
          <a:p>
            <a:endParaRPr lang="en-GB" sz="1900" dirty="0"/>
          </a:p>
        </p:txBody>
      </p:sp>
      <p:sp>
        <p:nvSpPr>
          <p:cNvPr id="2" name="Content Placeholder 1">
            <a:extLst>
              <a:ext uri="{FF2B5EF4-FFF2-40B4-BE49-F238E27FC236}">
                <a16:creationId xmlns:a16="http://schemas.microsoft.com/office/drawing/2014/main" id="{6C69A6F3-A904-42E2-86BE-5C501E5B4273}"/>
              </a:ext>
            </a:extLst>
          </p:cNvPr>
          <p:cNvSpPr>
            <a:spLocks noGrp="1"/>
          </p:cNvSpPr>
          <p:nvPr>
            <p:ph sz="half" idx="2"/>
          </p:nvPr>
        </p:nvSpPr>
        <p:spPr>
          <a:xfrm>
            <a:off x="6256020" y="2177456"/>
            <a:ext cx="5097780" cy="3795748"/>
          </a:xfrm>
        </p:spPr>
        <p:txBody>
          <a:bodyPr>
            <a:normAutofit fontScale="92500" lnSpcReduction="10000"/>
          </a:bodyPr>
          <a:lstStyle/>
          <a:p>
            <a:r>
              <a:rPr lang="fi-FI" sz="2300" dirty="0"/>
              <a:t>End-of-pipe solutions are not effective enough</a:t>
            </a:r>
          </a:p>
          <a:p>
            <a:r>
              <a:rPr lang="fi-FI" sz="2300" dirty="0"/>
              <a:t>Solutions per unit of production do not necessarily generate total output reductions in environmental harm</a:t>
            </a:r>
          </a:p>
          <a:p>
            <a:pPr lvl="1"/>
            <a:r>
              <a:rPr lang="fi-FI" sz="1900" dirty="0"/>
              <a:t>If </a:t>
            </a:r>
            <a:r>
              <a:rPr lang="fi-FI" sz="1900" dirty="0" err="1"/>
              <a:t>Zara</a:t>
            </a:r>
            <a:r>
              <a:rPr lang="fi-FI" sz="1900" dirty="0"/>
              <a:t> says their target is to reduce CO2 generation per unit produced by 10% and increase sales by 20%, what will happen?</a:t>
            </a:r>
          </a:p>
          <a:p>
            <a:endParaRPr lang="en-GB" sz="2200" dirty="0"/>
          </a:p>
        </p:txBody>
      </p:sp>
    </p:spTree>
    <p:extLst>
      <p:ext uri="{BB962C8B-B14F-4D97-AF65-F5344CB8AC3E}">
        <p14:creationId xmlns:p14="http://schemas.microsoft.com/office/powerpoint/2010/main" val="10823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8344C4-62B2-4AE3-8C4A-5EF53E59475D}"/>
              </a:ext>
            </a:extLst>
          </p:cNvPr>
          <p:cNvSpPr>
            <a:spLocks noGrp="1"/>
          </p:cNvSpPr>
          <p:nvPr>
            <p:ph type="title"/>
          </p:nvPr>
        </p:nvSpPr>
        <p:spPr>
          <a:xfrm>
            <a:off x="838200" y="631825"/>
            <a:ext cx="10515600" cy="1325563"/>
          </a:xfrm>
        </p:spPr>
        <p:txBody>
          <a:bodyPr>
            <a:normAutofit/>
          </a:bodyPr>
          <a:lstStyle/>
          <a:p>
            <a:r>
              <a:rPr lang="fi-FI"/>
              <a:t>Problems with triple-bottom line</a:t>
            </a:r>
            <a:endParaRPr lang="en-GB" dirty="0"/>
          </a:p>
        </p:txBody>
      </p:sp>
      <p:sp>
        <p:nvSpPr>
          <p:cNvPr id="3" name="Content Placeholder 2">
            <a:extLst>
              <a:ext uri="{FF2B5EF4-FFF2-40B4-BE49-F238E27FC236}">
                <a16:creationId xmlns:a16="http://schemas.microsoft.com/office/drawing/2014/main" id="{A8EE0387-B612-4CD8-A13F-AFA212DBA8FB}"/>
              </a:ext>
            </a:extLst>
          </p:cNvPr>
          <p:cNvSpPr>
            <a:spLocks noGrp="1"/>
          </p:cNvSpPr>
          <p:nvPr>
            <p:ph idx="1"/>
          </p:nvPr>
        </p:nvSpPr>
        <p:spPr>
          <a:xfrm>
            <a:off x="838200" y="2057400"/>
            <a:ext cx="10515600" cy="3871762"/>
          </a:xfrm>
        </p:spPr>
        <p:txBody>
          <a:bodyPr>
            <a:normAutofit fontScale="92500"/>
          </a:bodyPr>
          <a:lstStyle/>
          <a:p>
            <a:r>
              <a:rPr lang="en-GB" dirty="0"/>
              <a:t>TBL, in practice, equates the </a:t>
            </a:r>
            <a:r>
              <a:rPr lang="en-GB" i="1" dirty="0"/>
              <a:t>reporting</a:t>
            </a:r>
            <a:r>
              <a:rPr lang="en-GB" dirty="0"/>
              <a:t> of environmental and social issues with </a:t>
            </a:r>
            <a:r>
              <a:rPr lang="en-GB" i="1" dirty="0"/>
              <a:t>doing</a:t>
            </a:r>
            <a:r>
              <a:rPr lang="en-GB" dirty="0"/>
              <a:t>  something in their benefit</a:t>
            </a:r>
          </a:p>
          <a:p>
            <a:pPr lvl="1"/>
            <a:r>
              <a:rPr lang="en-GB" dirty="0"/>
              <a:t>As such, TBL communicates genuine </a:t>
            </a:r>
            <a:r>
              <a:rPr lang="en-GB" i="1" dirty="0"/>
              <a:t>impacts</a:t>
            </a:r>
            <a:r>
              <a:rPr lang="en-GB" dirty="0"/>
              <a:t> of corporate activity quite poorly</a:t>
            </a:r>
          </a:p>
          <a:p>
            <a:r>
              <a:rPr lang="fi-FI" dirty="0"/>
              <a:t>TBL is essentially a manifestation of </a:t>
            </a:r>
            <a:r>
              <a:rPr lang="fi-FI" b="1" dirty="0"/>
              <a:t>weak sustainability</a:t>
            </a:r>
            <a:endParaRPr lang="fi-FI" dirty="0"/>
          </a:p>
          <a:p>
            <a:pPr lvl="1"/>
            <a:r>
              <a:rPr lang="en-GB" dirty="0"/>
              <a:t>The proposed equality of people, profit, planet end up in the dominance of profit</a:t>
            </a:r>
          </a:p>
          <a:p>
            <a:pPr lvl="1"/>
            <a:r>
              <a:rPr lang="en-GB" dirty="0"/>
              <a:t>This is evidenced (economic) value-generation impetus</a:t>
            </a:r>
          </a:p>
          <a:p>
            <a:r>
              <a:rPr lang="en-GB" dirty="0"/>
              <a:t>It has in fact been argued that TBL has had a hand in the corporate ‘</a:t>
            </a:r>
            <a:r>
              <a:rPr lang="en-GB" dirty="0" err="1"/>
              <a:t>blanding</a:t>
            </a:r>
            <a:r>
              <a:rPr lang="en-GB" dirty="0"/>
              <a:t>’ of sustainability</a:t>
            </a:r>
          </a:p>
          <a:p>
            <a:endParaRPr lang="en-GB" sz="2400" dirty="0"/>
          </a:p>
        </p:txBody>
      </p:sp>
      <p:sp>
        <p:nvSpPr>
          <p:cNvPr id="6" name="TextBox 5">
            <a:extLst>
              <a:ext uri="{FF2B5EF4-FFF2-40B4-BE49-F238E27FC236}">
                <a16:creationId xmlns:a16="http://schemas.microsoft.com/office/drawing/2014/main" id="{8D776743-308D-4386-9319-2FDCA2B4044E}"/>
              </a:ext>
            </a:extLst>
          </p:cNvPr>
          <p:cNvSpPr txBox="1"/>
          <p:nvPr/>
        </p:nvSpPr>
        <p:spPr>
          <a:xfrm>
            <a:off x="9507181" y="5756969"/>
            <a:ext cx="2684819" cy="553998"/>
          </a:xfrm>
          <a:prstGeom prst="rect">
            <a:avLst/>
          </a:prstGeom>
          <a:noFill/>
        </p:spPr>
        <p:txBody>
          <a:bodyPr wrap="square" rtlCol="0">
            <a:spAutoFit/>
          </a:bodyPr>
          <a:lstStyle/>
          <a:p>
            <a:r>
              <a:rPr lang="fi-FI" sz="1000" dirty="0"/>
              <a:t>Source: </a:t>
            </a:r>
          </a:p>
          <a:p>
            <a:endParaRPr lang="fi-FI" sz="1000" dirty="0"/>
          </a:p>
          <a:p>
            <a:r>
              <a:rPr lang="fi-FI" sz="1000" dirty="0"/>
              <a:t>Milne &amp; Gray, 2013</a:t>
            </a:r>
            <a:endParaRPr lang="en-GB" sz="1000" dirty="0"/>
          </a:p>
        </p:txBody>
      </p:sp>
    </p:spTree>
    <p:extLst>
      <p:ext uri="{BB962C8B-B14F-4D97-AF65-F5344CB8AC3E}">
        <p14:creationId xmlns:p14="http://schemas.microsoft.com/office/powerpoint/2010/main" val="1138891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7C80-D21B-4B47-8F99-9F46F2105133}"/>
              </a:ext>
            </a:extLst>
          </p:cNvPr>
          <p:cNvSpPr>
            <a:spLocks noGrp="1"/>
          </p:cNvSpPr>
          <p:nvPr>
            <p:ph type="title"/>
          </p:nvPr>
        </p:nvSpPr>
        <p:spPr>
          <a:xfrm>
            <a:off x="648929" y="629266"/>
            <a:ext cx="3505495" cy="1622321"/>
          </a:xfrm>
        </p:spPr>
        <p:txBody>
          <a:bodyPr>
            <a:normAutofit fontScale="90000"/>
          </a:bodyPr>
          <a:lstStyle/>
          <a:p>
            <a:r>
              <a:rPr lang="fi-FI" sz="3400" dirty="0"/>
              <a:t>Why is corporate sustainability so difficult?</a:t>
            </a:r>
            <a:endParaRPr lang="en-GB" sz="3400" dirty="0"/>
          </a:p>
        </p:txBody>
      </p:sp>
      <p:sp>
        <p:nvSpPr>
          <p:cNvPr id="3" name="Content Placeholder 2">
            <a:extLst>
              <a:ext uri="{FF2B5EF4-FFF2-40B4-BE49-F238E27FC236}">
                <a16:creationId xmlns:a16="http://schemas.microsoft.com/office/drawing/2014/main" id="{6702B8D8-E066-4BE7-8563-570DFA2B7631}"/>
              </a:ext>
            </a:extLst>
          </p:cNvPr>
          <p:cNvSpPr>
            <a:spLocks noGrp="1"/>
          </p:cNvSpPr>
          <p:nvPr>
            <p:ph idx="1"/>
          </p:nvPr>
        </p:nvSpPr>
        <p:spPr>
          <a:xfrm>
            <a:off x="648931" y="2438400"/>
            <a:ext cx="3505494" cy="3785419"/>
          </a:xfrm>
        </p:spPr>
        <p:txBody>
          <a:bodyPr>
            <a:normAutofit/>
          </a:bodyPr>
          <a:lstStyle/>
          <a:p>
            <a:r>
              <a:rPr lang="fi-FI" sz="2000" dirty="0" err="1"/>
              <a:t>Again</a:t>
            </a:r>
            <a:r>
              <a:rPr lang="fi-FI" sz="2000" dirty="0"/>
              <a:t>: </a:t>
            </a:r>
            <a:r>
              <a:rPr lang="fi-FI" sz="2000" dirty="0" err="1"/>
              <a:t>weak</a:t>
            </a:r>
            <a:r>
              <a:rPr lang="fi-FI" sz="2000" dirty="0"/>
              <a:t> </a:t>
            </a:r>
            <a:r>
              <a:rPr lang="fi-FI" sz="2000" dirty="0" err="1"/>
              <a:t>sustainability</a:t>
            </a:r>
            <a:endParaRPr lang="fi-FI" sz="2000" dirty="0"/>
          </a:p>
          <a:p>
            <a:r>
              <a:rPr lang="fi-FI" sz="2000" dirty="0"/>
              <a:t>Sustainability interests compete with many other issues that require attention and resources</a:t>
            </a:r>
          </a:p>
          <a:p>
            <a:r>
              <a:rPr lang="fi-FI" sz="2000" dirty="0"/>
              <a:t>They end up essentially an afterthought, typically</a:t>
            </a:r>
            <a:endParaRPr lang="en-GB"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A92327-5F1D-48DA-92FD-3EE0E7B9F23F}"/>
              </a:ext>
            </a:extLst>
          </p:cNvPr>
          <p:cNvPicPr>
            <a:picLocks noChangeAspect="1"/>
          </p:cNvPicPr>
          <p:nvPr/>
        </p:nvPicPr>
        <p:blipFill>
          <a:blip r:embed="rId3"/>
          <a:stretch>
            <a:fillRect/>
          </a:stretch>
        </p:blipFill>
        <p:spPr>
          <a:xfrm>
            <a:off x="5405862" y="1710454"/>
            <a:ext cx="6019331" cy="3433845"/>
          </a:xfrm>
          <a:prstGeom prst="rect">
            <a:avLst/>
          </a:prstGeom>
          <a:effectLst/>
        </p:spPr>
      </p:pic>
      <p:sp>
        <p:nvSpPr>
          <p:cNvPr id="5" name="TextBox 4">
            <a:extLst>
              <a:ext uri="{FF2B5EF4-FFF2-40B4-BE49-F238E27FC236}">
                <a16:creationId xmlns:a16="http://schemas.microsoft.com/office/drawing/2014/main" id="{ACC08851-884B-4D7A-B7B7-9BAA28D0054A}"/>
              </a:ext>
            </a:extLst>
          </p:cNvPr>
          <p:cNvSpPr txBox="1"/>
          <p:nvPr/>
        </p:nvSpPr>
        <p:spPr>
          <a:xfrm>
            <a:off x="9589539" y="5823709"/>
            <a:ext cx="2684819" cy="400110"/>
          </a:xfrm>
          <a:prstGeom prst="rect">
            <a:avLst/>
          </a:prstGeom>
          <a:noFill/>
        </p:spPr>
        <p:txBody>
          <a:bodyPr wrap="square" rtlCol="0">
            <a:spAutoFit/>
          </a:bodyPr>
          <a:lstStyle/>
          <a:p>
            <a:r>
              <a:rPr lang="fi-FI" sz="1000" dirty="0"/>
              <a:t>Source: </a:t>
            </a:r>
          </a:p>
          <a:p>
            <a:r>
              <a:rPr lang="fi-FI" sz="1000" dirty="0"/>
              <a:t>Hoffman, 2000</a:t>
            </a:r>
            <a:endParaRPr lang="en-GB" sz="1000" dirty="0"/>
          </a:p>
        </p:txBody>
      </p:sp>
      <p:sp>
        <p:nvSpPr>
          <p:cNvPr id="6" name="TextBox 5">
            <a:extLst>
              <a:ext uri="{FF2B5EF4-FFF2-40B4-BE49-F238E27FC236}">
                <a16:creationId xmlns:a16="http://schemas.microsoft.com/office/drawing/2014/main" id="{6CCA60E8-2554-4BB6-9184-F0A59E23EBEC}"/>
              </a:ext>
            </a:extLst>
          </p:cNvPr>
          <p:cNvSpPr txBox="1"/>
          <p:nvPr/>
        </p:nvSpPr>
        <p:spPr>
          <a:xfrm>
            <a:off x="5726430" y="960120"/>
            <a:ext cx="5589270" cy="646331"/>
          </a:xfrm>
          <a:prstGeom prst="rect">
            <a:avLst/>
          </a:prstGeom>
          <a:noFill/>
        </p:spPr>
        <p:txBody>
          <a:bodyPr wrap="square" rtlCol="0">
            <a:spAutoFit/>
          </a:bodyPr>
          <a:lstStyle/>
          <a:p>
            <a:pPr algn="ctr"/>
            <a:r>
              <a:rPr lang="en-GB" sz="1800" b="0" i="0" u="none" strike="noStrike" baseline="0" dirty="0">
                <a:latin typeface="+mj-lt"/>
              </a:rPr>
              <a:t>Environmental strategy as a composite of existing business interests</a:t>
            </a:r>
            <a:endParaRPr lang="en-GB" dirty="0">
              <a:latin typeface="+mj-lt"/>
            </a:endParaRPr>
          </a:p>
        </p:txBody>
      </p:sp>
    </p:spTree>
    <p:extLst>
      <p:ext uri="{BB962C8B-B14F-4D97-AF65-F5344CB8AC3E}">
        <p14:creationId xmlns:p14="http://schemas.microsoft.com/office/powerpoint/2010/main" val="3724720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27A0B9-632D-41B0-BCE8-397CD72EF0F5}"/>
              </a:ext>
            </a:extLst>
          </p:cNvPr>
          <p:cNvSpPr>
            <a:spLocks noGrp="1"/>
          </p:cNvSpPr>
          <p:nvPr>
            <p:ph type="title"/>
          </p:nvPr>
        </p:nvSpPr>
        <p:spPr>
          <a:xfrm>
            <a:off x="838200" y="631825"/>
            <a:ext cx="10515600" cy="1325563"/>
          </a:xfrm>
        </p:spPr>
        <p:txBody>
          <a:bodyPr>
            <a:normAutofit/>
          </a:bodyPr>
          <a:lstStyle/>
          <a:p>
            <a:pPr algn="ctr"/>
            <a:r>
              <a:rPr lang="fi-FI" dirty="0"/>
              <a:t>Wrap-up</a:t>
            </a:r>
            <a:endParaRPr lang="en-GB"/>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DA7592-28C7-486A-A447-E995E833FBE2}"/>
              </a:ext>
            </a:extLst>
          </p:cNvPr>
          <p:cNvSpPr>
            <a:spLocks noGrp="1"/>
          </p:cNvSpPr>
          <p:nvPr>
            <p:ph idx="1"/>
          </p:nvPr>
        </p:nvSpPr>
        <p:spPr>
          <a:xfrm>
            <a:off x="838200" y="2269173"/>
            <a:ext cx="10515600" cy="3659988"/>
          </a:xfrm>
        </p:spPr>
        <p:txBody>
          <a:bodyPr>
            <a:normAutofit lnSpcReduction="10000"/>
          </a:bodyPr>
          <a:lstStyle/>
          <a:p>
            <a:r>
              <a:rPr lang="fi-FI" dirty="0"/>
              <a:t>To summarize: </a:t>
            </a:r>
          </a:p>
          <a:p>
            <a:pPr lvl="1"/>
            <a:r>
              <a:rPr lang="fi-FI" dirty="0" err="1"/>
              <a:t>Integrated</a:t>
            </a:r>
            <a:r>
              <a:rPr lang="fi-FI" dirty="0"/>
              <a:t> corporate sustainability has </a:t>
            </a:r>
            <a:r>
              <a:rPr lang="fi-FI" i="1" dirty="0"/>
              <a:t>enough scope</a:t>
            </a:r>
            <a:r>
              <a:rPr lang="fi-FI" dirty="0"/>
              <a:t>, but </a:t>
            </a:r>
            <a:r>
              <a:rPr lang="fi-FI" i="1" dirty="0" err="1"/>
              <a:t>lacks</a:t>
            </a:r>
            <a:r>
              <a:rPr lang="fi-FI" i="1" dirty="0"/>
              <a:t> ambition</a:t>
            </a:r>
          </a:p>
          <a:p>
            <a:pPr lvl="1"/>
            <a:r>
              <a:rPr lang="fi-FI" dirty="0" err="1"/>
              <a:t>Innovative</a:t>
            </a:r>
            <a:r>
              <a:rPr lang="fi-FI" dirty="0"/>
              <a:t> </a:t>
            </a:r>
            <a:r>
              <a:rPr lang="fi-FI" dirty="0" err="1"/>
              <a:t>corporate</a:t>
            </a:r>
            <a:r>
              <a:rPr lang="fi-FI" dirty="0"/>
              <a:t> </a:t>
            </a:r>
            <a:r>
              <a:rPr lang="fi-FI" dirty="0" err="1"/>
              <a:t>sustainability</a:t>
            </a:r>
            <a:r>
              <a:rPr lang="fi-FI" dirty="0"/>
              <a:t> </a:t>
            </a:r>
            <a:r>
              <a:rPr lang="fi-FI" dirty="0" err="1"/>
              <a:t>has</a:t>
            </a:r>
            <a:r>
              <a:rPr lang="fi-FI" dirty="0"/>
              <a:t> </a:t>
            </a:r>
            <a:r>
              <a:rPr lang="fi-FI" i="1" dirty="0" err="1"/>
              <a:t>enough</a:t>
            </a:r>
            <a:r>
              <a:rPr lang="fi-FI" i="1" dirty="0"/>
              <a:t> ambition</a:t>
            </a:r>
            <a:r>
              <a:rPr lang="fi-FI" dirty="0"/>
              <a:t>, </a:t>
            </a:r>
            <a:r>
              <a:rPr lang="fi-FI" dirty="0" err="1"/>
              <a:t>but</a:t>
            </a:r>
            <a:r>
              <a:rPr lang="fi-FI" dirty="0"/>
              <a:t> </a:t>
            </a:r>
            <a:r>
              <a:rPr lang="fi-FI" i="1" dirty="0" err="1"/>
              <a:t>lacks</a:t>
            </a:r>
            <a:r>
              <a:rPr lang="fi-FI" i="1" dirty="0"/>
              <a:t> </a:t>
            </a:r>
            <a:r>
              <a:rPr lang="fi-FI" i="1" dirty="0" err="1"/>
              <a:t>scope</a:t>
            </a:r>
            <a:endParaRPr lang="fi-FI" i="1" dirty="0"/>
          </a:p>
          <a:p>
            <a:r>
              <a:rPr lang="fi-FI" dirty="0"/>
              <a:t>The most common, business-as-usual notion of corporate typically focuses on the business case of sustainability</a:t>
            </a:r>
          </a:p>
          <a:p>
            <a:pPr lvl="1"/>
            <a:r>
              <a:rPr lang="fi-FI" dirty="0"/>
              <a:t>Profit before planets and people, though symbolically </a:t>
            </a:r>
            <a:r>
              <a:rPr lang="fi-FI" dirty="0" err="1"/>
              <a:t>they’re</a:t>
            </a:r>
            <a:r>
              <a:rPr lang="fi-FI" dirty="0"/>
              <a:t> </a:t>
            </a:r>
            <a:r>
              <a:rPr lang="fi-FI" dirty="0" err="1"/>
              <a:t>equal</a:t>
            </a:r>
            <a:endParaRPr lang="fi-FI" dirty="0"/>
          </a:p>
        </p:txBody>
      </p:sp>
    </p:spTree>
    <p:extLst>
      <p:ext uri="{BB962C8B-B14F-4D97-AF65-F5344CB8AC3E}">
        <p14:creationId xmlns:p14="http://schemas.microsoft.com/office/powerpoint/2010/main" val="3796148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0C4E-CE0E-4D34-AFEE-5D1FC8978BCF}"/>
              </a:ext>
            </a:extLst>
          </p:cNvPr>
          <p:cNvSpPr>
            <a:spLocks noGrp="1"/>
          </p:cNvSpPr>
          <p:nvPr>
            <p:ph type="title"/>
          </p:nvPr>
        </p:nvSpPr>
        <p:spPr/>
        <p:txBody>
          <a:bodyPr/>
          <a:lstStyle/>
          <a:p>
            <a:r>
              <a:rPr lang="fi-FI" dirty="0"/>
              <a:t>References</a:t>
            </a:r>
            <a:endParaRPr lang="en-GB" dirty="0"/>
          </a:p>
        </p:txBody>
      </p:sp>
      <p:sp>
        <p:nvSpPr>
          <p:cNvPr id="3" name="Content Placeholder 2">
            <a:extLst>
              <a:ext uri="{FF2B5EF4-FFF2-40B4-BE49-F238E27FC236}">
                <a16:creationId xmlns:a16="http://schemas.microsoft.com/office/drawing/2014/main" id="{43F9F728-71F7-429D-890F-C1CC0222B404}"/>
              </a:ext>
            </a:extLst>
          </p:cNvPr>
          <p:cNvSpPr>
            <a:spLocks noGrp="1"/>
          </p:cNvSpPr>
          <p:nvPr>
            <p:ph idx="1"/>
          </p:nvPr>
        </p:nvSpPr>
        <p:spPr/>
        <p:txBody>
          <a:bodyPr>
            <a:normAutofit fontScale="55000" lnSpcReduction="20000"/>
          </a:bodyPr>
          <a:lstStyle/>
          <a:p>
            <a:pPr marL="0" indent="0">
              <a:buNone/>
            </a:pPr>
            <a:r>
              <a:rPr lang="en-GB" dirty="0" err="1">
                <a:effectLst/>
              </a:rPr>
              <a:t>Ergene</a:t>
            </a:r>
            <a:r>
              <a:rPr lang="en-GB" dirty="0">
                <a:effectLst/>
              </a:rPr>
              <a:t>, S., Banerjee, S. B., &amp; Hoffman, A. 2020. (Un)Sustainability and Organization Studies: Towards a Radical Engagement. </a:t>
            </a:r>
            <a:r>
              <a:rPr lang="en-GB" b="1" i="1" dirty="0">
                <a:effectLst/>
              </a:rPr>
              <a:t>Organization Studies</a:t>
            </a:r>
            <a:r>
              <a:rPr lang="en-GB" dirty="0">
                <a:effectLst/>
              </a:rPr>
              <a:t>, 017084062093789.</a:t>
            </a:r>
          </a:p>
          <a:p>
            <a:pPr marL="0" indent="0">
              <a:buNone/>
            </a:pPr>
            <a:r>
              <a:rPr lang="en-GB" dirty="0">
                <a:effectLst/>
              </a:rPr>
              <a:t>Hart, S. L. 1995. A Natural-Resource-Based View of the Firm. </a:t>
            </a:r>
            <a:r>
              <a:rPr lang="en-GB" b="1" i="1" dirty="0">
                <a:effectLst/>
              </a:rPr>
              <a:t>The Academy of Management Review</a:t>
            </a:r>
            <a:r>
              <a:rPr lang="en-GB" dirty="0">
                <a:effectLst/>
              </a:rPr>
              <a:t>, 20(4): 986.</a:t>
            </a:r>
          </a:p>
          <a:p>
            <a:pPr marL="0" indent="0">
              <a:buNone/>
            </a:pPr>
            <a:r>
              <a:rPr lang="en-GB" dirty="0" err="1">
                <a:effectLst/>
              </a:rPr>
              <a:t>Halme</a:t>
            </a:r>
            <a:r>
              <a:rPr lang="en-GB" dirty="0">
                <a:effectLst/>
              </a:rPr>
              <a:t>, M., &amp; </a:t>
            </a:r>
            <a:r>
              <a:rPr lang="en-GB" dirty="0" err="1">
                <a:effectLst/>
              </a:rPr>
              <a:t>Laurila</a:t>
            </a:r>
            <a:r>
              <a:rPr lang="en-GB" dirty="0">
                <a:effectLst/>
              </a:rPr>
              <a:t>, J. 2008. Philanthropy, Integration or Innovation? Exploring the Financial and Societal Outcomes of Different Types of Corporate Responsibility. </a:t>
            </a:r>
            <a:r>
              <a:rPr lang="en-GB" b="1" i="1" dirty="0">
                <a:effectLst/>
              </a:rPr>
              <a:t>Journal of Business Ethics</a:t>
            </a:r>
            <a:r>
              <a:rPr lang="en-GB" dirty="0">
                <a:effectLst/>
              </a:rPr>
              <a:t>, 84(3): 325–339.</a:t>
            </a:r>
          </a:p>
          <a:p>
            <a:pPr marL="0" indent="0">
              <a:buNone/>
            </a:pPr>
            <a:r>
              <a:rPr lang="en-US" dirty="0">
                <a:effectLst/>
              </a:rPr>
              <a:t>Halme, M., Rintamäki, J., Knudsen, J. S., Lankoski, L., &amp; </a:t>
            </a:r>
            <a:r>
              <a:rPr lang="en-US" dirty="0" err="1">
                <a:effectLst/>
              </a:rPr>
              <a:t>Kuisma</a:t>
            </a:r>
            <a:r>
              <a:rPr lang="en-US" dirty="0">
                <a:effectLst/>
              </a:rPr>
              <a:t>, M. 2020. When Is There a Sustainability Case for CSR? Pathways to Environmental and Social Performance Improvements. </a:t>
            </a:r>
            <a:r>
              <a:rPr lang="en-US" b="1" i="1" dirty="0">
                <a:effectLst/>
              </a:rPr>
              <a:t>Business and Society</a:t>
            </a:r>
            <a:r>
              <a:rPr lang="en-US" dirty="0">
                <a:effectLst/>
              </a:rPr>
              <a:t>, 59(6): 1181–1227.</a:t>
            </a:r>
            <a:endParaRPr lang="en-GB" dirty="0">
              <a:effectLst/>
            </a:endParaRPr>
          </a:p>
          <a:p>
            <a:pPr marL="0" indent="0">
              <a:buNone/>
            </a:pPr>
            <a:r>
              <a:rPr lang="en-GB" b="0" i="0" dirty="0">
                <a:solidFill>
                  <a:srgbClr val="222222"/>
                </a:solidFill>
                <a:effectLst/>
              </a:rPr>
              <a:t>Hoffman, A. J., 2000. </a:t>
            </a:r>
            <a:r>
              <a:rPr lang="en-GB" b="1" i="1" dirty="0">
                <a:solidFill>
                  <a:srgbClr val="222222"/>
                </a:solidFill>
                <a:effectLst/>
              </a:rPr>
              <a:t>Competitive environmental strategy: A guide to the changing business landscape</a:t>
            </a:r>
            <a:r>
              <a:rPr lang="en-GB" b="0" i="0" dirty="0">
                <a:solidFill>
                  <a:srgbClr val="222222"/>
                </a:solidFill>
                <a:effectLst/>
              </a:rPr>
              <a:t>. Island press</a:t>
            </a:r>
            <a:r>
              <a:rPr lang="en-GB" b="0" i="0" dirty="0">
                <a:solidFill>
                  <a:srgbClr val="222222"/>
                </a:solidFill>
                <a:effectLst/>
                <a:latin typeface="Arial" panose="020B0604020202020204" pitchFamily="34" charset="0"/>
              </a:rPr>
              <a:t>.</a:t>
            </a:r>
            <a:endParaRPr lang="en-GB" dirty="0">
              <a:effectLst/>
            </a:endParaRPr>
          </a:p>
          <a:p>
            <a:pPr marL="0" indent="0">
              <a:buNone/>
            </a:pPr>
            <a:r>
              <a:rPr lang="en-GB" dirty="0">
                <a:effectLst/>
              </a:rPr>
              <a:t>Hoffman, A. J., &amp; Bansal, P. 2012. Retrospective, Perspective, and Prospective: Introduction to the Oxford Handbook on Business and the Natural Environment. </a:t>
            </a:r>
            <a:r>
              <a:rPr lang="en-GB" b="1" i="1" dirty="0">
                <a:effectLst/>
              </a:rPr>
              <a:t>The Oxford Handbook of Business and the Natural Environment</a:t>
            </a:r>
            <a:r>
              <a:rPr lang="en-GB" dirty="0">
                <a:effectLst/>
              </a:rPr>
              <a:t>, (October): 1–25.</a:t>
            </a:r>
          </a:p>
          <a:p>
            <a:pPr marL="0" indent="0">
              <a:buNone/>
            </a:pPr>
            <a:r>
              <a:rPr lang="en-GB" dirty="0">
                <a:effectLst/>
              </a:rPr>
              <a:t>Hoffman, A. J., &amp; Ehrenfeld, J. R. 2015. The fourth wave: Management science and practice in the age of the </a:t>
            </a:r>
            <a:r>
              <a:rPr lang="en-GB" dirty="0" err="1">
                <a:effectLst/>
              </a:rPr>
              <a:t>anthropocene</a:t>
            </a:r>
            <a:r>
              <a:rPr lang="en-GB" dirty="0">
                <a:effectLst/>
              </a:rPr>
              <a:t>. In S. </a:t>
            </a:r>
            <a:r>
              <a:rPr lang="en-GB" dirty="0" err="1">
                <a:effectLst/>
              </a:rPr>
              <a:t>Mohrman</a:t>
            </a:r>
            <a:r>
              <a:rPr lang="en-GB" dirty="0">
                <a:effectLst/>
              </a:rPr>
              <a:t>, J. O’Toole, &amp; E. Lawler (Eds.), </a:t>
            </a:r>
            <a:r>
              <a:rPr lang="en-GB" b="1" i="1" dirty="0">
                <a:effectLst/>
              </a:rPr>
              <a:t>Corporate Stewardship: Achieving Sustainable Effectiveness. </a:t>
            </a:r>
            <a:r>
              <a:rPr lang="en-GB" dirty="0">
                <a:effectLst/>
              </a:rPr>
              <a:t>Taylor &amp; Francis.</a:t>
            </a:r>
          </a:p>
          <a:p>
            <a:pPr marL="0" indent="0">
              <a:buNone/>
            </a:pPr>
            <a:r>
              <a:rPr lang="en-GB" dirty="0">
                <a:effectLst/>
              </a:rPr>
              <a:t>Landrum, N. E., &amp; </a:t>
            </a:r>
            <a:r>
              <a:rPr lang="en-GB" dirty="0" err="1">
                <a:effectLst/>
              </a:rPr>
              <a:t>Ohsowski</a:t>
            </a:r>
            <a:r>
              <a:rPr lang="en-GB" dirty="0">
                <a:effectLst/>
              </a:rPr>
              <a:t>, B. 2018. Identifying Worldviews on Corporate Sustainability: A Content Analysis of Corporate Sustainability Reports. </a:t>
            </a:r>
            <a:r>
              <a:rPr lang="en-GB" b="1" i="1" dirty="0">
                <a:effectLst/>
              </a:rPr>
              <a:t>Business Strategy and the Environment</a:t>
            </a:r>
            <a:r>
              <a:rPr lang="en-GB" dirty="0">
                <a:effectLst/>
              </a:rPr>
              <a:t>, 27(1): 128–151.</a:t>
            </a:r>
          </a:p>
          <a:p>
            <a:pPr marL="0" indent="0">
              <a:buNone/>
            </a:pPr>
            <a:endParaRPr lang="en-GB" dirty="0">
              <a:effectLst/>
            </a:endParaRPr>
          </a:p>
          <a:p>
            <a:pPr marL="0" indent="0">
              <a:buNone/>
            </a:pPr>
            <a:endParaRPr lang="en-GB" dirty="0">
              <a:effectLst/>
            </a:endParaRPr>
          </a:p>
          <a:p>
            <a:pPr marL="0" indent="0">
              <a:buNone/>
            </a:pPr>
            <a:endParaRPr lang="en-GB" dirty="0"/>
          </a:p>
          <a:p>
            <a:endParaRPr lang="en-GB" dirty="0"/>
          </a:p>
        </p:txBody>
      </p:sp>
    </p:spTree>
    <p:extLst>
      <p:ext uri="{BB962C8B-B14F-4D97-AF65-F5344CB8AC3E}">
        <p14:creationId xmlns:p14="http://schemas.microsoft.com/office/powerpoint/2010/main" val="389566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79588-C42E-4668-83DC-B76FA03573F8}"/>
              </a:ext>
            </a:extLst>
          </p:cNvPr>
          <p:cNvSpPr>
            <a:spLocks noGrp="1"/>
          </p:cNvSpPr>
          <p:nvPr>
            <p:ph type="title"/>
          </p:nvPr>
        </p:nvSpPr>
        <p:spPr>
          <a:xfrm>
            <a:off x="838200" y="631825"/>
            <a:ext cx="10515600" cy="1325563"/>
          </a:xfrm>
        </p:spPr>
        <p:txBody>
          <a:bodyPr>
            <a:normAutofit/>
          </a:bodyPr>
          <a:lstStyle/>
          <a:p>
            <a:r>
              <a:rPr lang="fi-FI"/>
              <a:t>Reviewing previous lecture</a:t>
            </a:r>
            <a:endParaRPr lang="en-GB" dirty="0"/>
          </a:p>
        </p:txBody>
      </p:sp>
      <p:sp>
        <p:nvSpPr>
          <p:cNvPr id="3" name="Content Placeholder 2">
            <a:extLst>
              <a:ext uri="{FF2B5EF4-FFF2-40B4-BE49-F238E27FC236}">
                <a16:creationId xmlns:a16="http://schemas.microsoft.com/office/drawing/2014/main" id="{C6ECDF0E-0F2E-43FC-9C5B-978EFECBC8C1}"/>
              </a:ext>
            </a:extLst>
          </p:cNvPr>
          <p:cNvSpPr>
            <a:spLocks noGrp="1"/>
          </p:cNvSpPr>
          <p:nvPr>
            <p:ph idx="1"/>
          </p:nvPr>
        </p:nvSpPr>
        <p:spPr>
          <a:xfrm>
            <a:off x="838200" y="2057399"/>
            <a:ext cx="10515600" cy="4168775"/>
          </a:xfrm>
        </p:spPr>
        <p:txBody>
          <a:bodyPr>
            <a:normAutofit/>
          </a:bodyPr>
          <a:lstStyle/>
          <a:p>
            <a:r>
              <a:rPr lang="fi-FI" dirty="0"/>
              <a:t>We discussed some primary sustainability problems that we’re collectively facing</a:t>
            </a:r>
          </a:p>
          <a:p>
            <a:pPr lvl="1"/>
            <a:r>
              <a:rPr lang="fi-FI" dirty="0"/>
              <a:t>Biodiversity loss, climate change, chemical flows/accumulation...</a:t>
            </a:r>
          </a:p>
          <a:p>
            <a:pPr lvl="1"/>
            <a:r>
              <a:rPr lang="fi-FI" dirty="0"/>
              <a:t>Poverty, modern slavery, human rights issues more broadly...</a:t>
            </a:r>
          </a:p>
          <a:p>
            <a:r>
              <a:rPr lang="fi-FI" dirty="0"/>
              <a:t>We learned to distinguish between weak and strong sustainability</a:t>
            </a:r>
          </a:p>
          <a:p>
            <a:r>
              <a:rPr lang="fi-FI" dirty="0"/>
              <a:t>What else?</a:t>
            </a:r>
          </a:p>
          <a:p>
            <a:r>
              <a:rPr lang="fi-FI" dirty="0"/>
              <a:t>Questions?</a:t>
            </a:r>
            <a:endParaRPr lang="en-GB" dirty="0"/>
          </a:p>
        </p:txBody>
      </p:sp>
    </p:spTree>
    <p:extLst>
      <p:ext uri="{BB962C8B-B14F-4D97-AF65-F5344CB8AC3E}">
        <p14:creationId xmlns:p14="http://schemas.microsoft.com/office/powerpoint/2010/main" val="3954616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F5EE1-182B-04C7-EDD1-CD64696B0D74}"/>
              </a:ext>
            </a:extLst>
          </p:cNvPr>
          <p:cNvSpPr>
            <a:spLocks noGrp="1"/>
          </p:cNvSpPr>
          <p:nvPr>
            <p:ph type="title"/>
          </p:nvPr>
        </p:nvSpPr>
        <p:spPr/>
        <p:txBody>
          <a:bodyPr/>
          <a:lstStyle/>
          <a:p>
            <a:r>
              <a:rPr lang="en-US" dirty="0"/>
              <a:t>In-class task: Case investigations of strategic sustainability</a:t>
            </a:r>
          </a:p>
        </p:txBody>
      </p:sp>
      <p:sp>
        <p:nvSpPr>
          <p:cNvPr id="3" name="Content Placeholder 2">
            <a:extLst>
              <a:ext uri="{FF2B5EF4-FFF2-40B4-BE49-F238E27FC236}">
                <a16:creationId xmlns:a16="http://schemas.microsoft.com/office/drawing/2014/main" id="{FE0ADB5B-0952-D94C-7AAE-2249365EFA1B}"/>
              </a:ext>
            </a:extLst>
          </p:cNvPr>
          <p:cNvSpPr>
            <a:spLocks noGrp="1"/>
          </p:cNvSpPr>
          <p:nvPr>
            <p:ph sz="half" idx="1"/>
          </p:nvPr>
        </p:nvSpPr>
        <p:spPr/>
        <p:txBody>
          <a:bodyPr>
            <a:normAutofit/>
          </a:bodyPr>
          <a:lstStyle/>
          <a:p>
            <a:r>
              <a:rPr lang="en-US" sz="2200" dirty="0"/>
              <a:t>Pick case companies and examine their CSR strategies / strategic aspects of their CSR</a:t>
            </a:r>
          </a:p>
          <a:p>
            <a:pPr lvl="1"/>
            <a:r>
              <a:rPr lang="en-US" sz="1900" dirty="0"/>
              <a:t>Examine their websites on CSR/sustainability, and their latest CSR/Sustainability reports</a:t>
            </a:r>
          </a:p>
          <a:p>
            <a:pPr lvl="1"/>
            <a:r>
              <a:rPr lang="en-US" sz="1900" dirty="0"/>
              <a:t>What can you say about them on the basis of what we have been discussing?</a:t>
            </a:r>
          </a:p>
          <a:p>
            <a:pPr lvl="2"/>
            <a:r>
              <a:rPr lang="en-US" sz="1700" dirty="0"/>
              <a:t>Can you identify strategic elements? Such as?</a:t>
            </a:r>
          </a:p>
          <a:p>
            <a:r>
              <a:rPr lang="en-US" sz="2200" dirty="0"/>
              <a:t>Prepare a 5-7min presentation</a:t>
            </a:r>
          </a:p>
          <a:p>
            <a:endParaRPr lang="en-US" dirty="0"/>
          </a:p>
        </p:txBody>
      </p:sp>
      <p:sp>
        <p:nvSpPr>
          <p:cNvPr id="5" name="Content Placeholder 4">
            <a:extLst>
              <a:ext uri="{FF2B5EF4-FFF2-40B4-BE49-F238E27FC236}">
                <a16:creationId xmlns:a16="http://schemas.microsoft.com/office/drawing/2014/main" id="{DD855F1D-3CBF-2ABA-636D-77ABA84826E1}"/>
              </a:ext>
            </a:extLst>
          </p:cNvPr>
          <p:cNvSpPr>
            <a:spLocks noGrp="1"/>
          </p:cNvSpPr>
          <p:nvPr>
            <p:ph sz="half" idx="2"/>
          </p:nvPr>
        </p:nvSpPr>
        <p:spPr/>
        <p:txBody>
          <a:bodyPr>
            <a:normAutofit/>
          </a:bodyPr>
          <a:lstStyle/>
          <a:p>
            <a:r>
              <a:rPr lang="en-US" dirty="0"/>
              <a:t>Cases:</a:t>
            </a:r>
          </a:p>
          <a:p>
            <a:pPr lvl="1"/>
            <a:r>
              <a:rPr lang="en-US" dirty="0"/>
              <a:t>Novo Nordisk</a:t>
            </a:r>
          </a:p>
          <a:p>
            <a:pPr lvl="1"/>
            <a:r>
              <a:rPr lang="en-US" dirty="0" err="1"/>
              <a:t>Asket</a:t>
            </a:r>
            <a:endParaRPr lang="en-US" dirty="0"/>
          </a:p>
          <a:p>
            <a:pPr lvl="1"/>
            <a:r>
              <a:rPr lang="en-US" dirty="0" err="1"/>
              <a:t>Fairphone</a:t>
            </a:r>
            <a:endParaRPr lang="en-US" dirty="0"/>
          </a:p>
          <a:p>
            <a:pPr lvl="1"/>
            <a:r>
              <a:rPr lang="en-US" dirty="0"/>
              <a:t>Miele</a:t>
            </a:r>
          </a:p>
          <a:p>
            <a:pPr lvl="1"/>
            <a:r>
              <a:rPr lang="en-US" dirty="0"/>
              <a:t>Tony’s </a:t>
            </a:r>
            <a:r>
              <a:rPr lang="en-US" dirty="0" err="1"/>
              <a:t>Chocolonely</a:t>
            </a:r>
            <a:endParaRPr lang="en-US" dirty="0"/>
          </a:p>
        </p:txBody>
      </p:sp>
    </p:spTree>
    <p:extLst>
      <p:ext uri="{BB962C8B-B14F-4D97-AF65-F5344CB8AC3E}">
        <p14:creationId xmlns:p14="http://schemas.microsoft.com/office/powerpoint/2010/main" val="241852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F5EE1-182B-04C7-EDD1-CD64696B0D74}"/>
              </a:ext>
            </a:extLst>
          </p:cNvPr>
          <p:cNvSpPr>
            <a:spLocks noGrp="1"/>
          </p:cNvSpPr>
          <p:nvPr>
            <p:ph type="title"/>
          </p:nvPr>
        </p:nvSpPr>
        <p:spPr/>
        <p:txBody>
          <a:bodyPr/>
          <a:lstStyle/>
          <a:p>
            <a:r>
              <a:rPr lang="en-US" dirty="0"/>
              <a:t>In-class task: Case investigations of strategic sustainability</a:t>
            </a:r>
          </a:p>
        </p:txBody>
      </p:sp>
      <p:sp>
        <p:nvSpPr>
          <p:cNvPr id="3" name="Content Placeholder 2">
            <a:extLst>
              <a:ext uri="{FF2B5EF4-FFF2-40B4-BE49-F238E27FC236}">
                <a16:creationId xmlns:a16="http://schemas.microsoft.com/office/drawing/2014/main" id="{FE0ADB5B-0952-D94C-7AAE-2249365EFA1B}"/>
              </a:ext>
            </a:extLst>
          </p:cNvPr>
          <p:cNvSpPr>
            <a:spLocks noGrp="1"/>
          </p:cNvSpPr>
          <p:nvPr>
            <p:ph sz="half" idx="1"/>
          </p:nvPr>
        </p:nvSpPr>
        <p:spPr/>
        <p:txBody>
          <a:bodyPr>
            <a:normAutofit/>
          </a:bodyPr>
          <a:lstStyle/>
          <a:p>
            <a:r>
              <a:rPr lang="en-US" sz="2200" dirty="0"/>
              <a:t>Pick case companies and examine their CSR strategies / strategic aspects of their CSR</a:t>
            </a:r>
          </a:p>
          <a:p>
            <a:pPr lvl="1"/>
            <a:r>
              <a:rPr lang="en-US" sz="1900" dirty="0"/>
              <a:t>Examine their websites on CSR/sustainability, and their latest CSR/Sustainability reports</a:t>
            </a:r>
          </a:p>
          <a:p>
            <a:pPr lvl="1"/>
            <a:r>
              <a:rPr lang="en-US" sz="1900" dirty="0"/>
              <a:t>What can you say about them on the basis of what we have been discussing?</a:t>
            </a:r>
          </a:p>
          <a:p>
            <a:pPr lvl="2"/>
            <a:r>
              <a:rPr lang="en-US" sz="1700" dirty="0"/>
              <a:t>Can you identify strategic elements? Such as?</a:t>
            </a:r>
          </a:p>
          <a:p>
            <a:r>
              <a:rPr lang="en-US" sz="2200" dirty="0"/>
              <a:t>Prepare a 5-7min presentation</a:t>
            </a:r>
          </a:p>
          <a:p>
            <a:endParaRPr lang="en-US" dirty="0"/>
          </a:p>
        </p:txBody>
      </p:sp>
      <p:sp>
        <p:nvSpPr>
          <p:cNvPr id="5" name="Content Placeholder 4">
            <a:extLst>
              <a:ext uri="{FF2B5EF4-FFF2-40B4-BE49-F238E27FC236}">
                <a16:creationId xmlns:a16="http://schemas.microsoft.com/office/drawing/2014/main" id="{DD855F1D-3CBF-2ABA-636D-77ABA84826E1}"/>
              </a:ext>
            </a:extLst>
          </p:cNvPr>
          <p:cNvSpPr>
            <a:spLocks noGrp="1"/>
          </p:cNvSpPr>
          <p:nvPr>
            <p:ph sz="half" idx="2"/>
          </p:nvPr>
        </p:nvSpPr>
        <p:spPr/>
        <p:txBody>
          <a:bodyPr>
            <a:normAutofit/>
          </a:bodyPr>
          <a:lstStyle/>
          <a:p>
            <a:r>
              <a:rPr lang="en-US" dirty="0"/>
              <a:t>Cases:</a:t>
            </a:r>
          </a:p>
          <a:p>
            <a:pPr lvl="1"/>
            <a:r>
              <a:rPr lang="en-US" dirty="0"/>
              <a:t>Novo Nordisk</a:t>
            </a:r>
          </a:p>
          <a:p>
            <a:pPr lvl="1"/>
            <a:r>
              <a:rPr lang="en-US" dirty="0" err="1"/>
              <a:t>Asket</a:t>
            </a:r>
            <a:endParaRPr lang="en-US" dirty="0"/>
          </a:p>
          <a:p>
            <a:pPr lvl="1"/>
            <a:r>
              <a:rPr lang="en-US" dirty="0" err="1"/>
              <a:t>Fairphone</a:t>
            </a:r>
            <a:endParaRPr lang="en-US" dirty="0"/>
          </a:p>
          <a:p>
            <a:pPr lvl="1"/>
            <a:r>
              <a:rPr lang="en-US" dirty="0"/>
              <a:t>Miele</a:t>
            </a:r>
          </a:p>
          <a:p>
            <a:pPr lvl="1"/>
            <a:r>
              <a:rPr lang="en-US" dirty="0"/>
              <a:t>Tony’s </a:t>
            </a:r>
            <a:r>
              <a:rPr lang="en-US" dirty="0" err="1"/>
              <a:t>Chocolonely</a:t>
            </a:r>
            <a:endParaRPr lang="en-US" dirty="0"/>
          </a:p>
        </p:txBody>
      </p:sp>
    </p:spTree>
    <p:extLst>
      <p:ext uri="{BB962C8B-B14F-4D97-AF65-F5344CB8AC3E}">
        <p14:creationId xmlns:p14="http://schemas.microsoft.com/office/powerpoint/2010/main" val="101073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79588-C42E-4668-83DC-B76FA03573F8}"/>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rPr>
              <a:t>A reminder: systems perspective</a:t>
            </a:r>
          </a:p>
        </p:txBody>
      </p:sp>
      <p:pic>
        <p:nvPicPr>
          <p:cNvPr id="5" name="Content Placeholder 4" descr="Chart&#10;&#10;Description automatically generated">
            <a:extLst>
              <a:ext uri="{FF2B5EF4-FFF2-40B4-BE49-F238E27FC236}">
                <a16:creationId xmlns:a16="http://schemas.microsoft.com/office/drawing/2014/main" id="{1ABE02D3-B671-4D8C-89C2-0CA2100EFD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2673" y="643466"/>
            <a:ext cx="6749986" cy="5568739"/>
          </a:xfrm>
          <a:prstGeom prst="rect">
            <a:avLst/>
          </a:prstGeom>
        </p:spPr>
      </p:pic>
    </p:spTree>
    <p:extLst>
      <p:ext uri="{BB962C8B-B14F-4D97-AF65-F5344CB8AC3E}">
        <p14:creationId xmlns:p14="http://schemas.microsoft.com/office/powerpoint/2010/main" val="173640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72D0E-E15E-4476-8C56-7C77777DB08A}"/>
              </a:ext>
            </a:extLst>
          </p:cNvPr>
          <p:cNvSpPr>
            <a:spLocks noGrp="1"/>
          </p:cNvSpPr>
          <p:nvPr>
            <p:ph type="title"/>
          </p:nvPr>
        </p:nvSpPr>
        <p:spPr>
          <a:xfrm>
            <a:off x="594360" y="637125"/>
            <a:ext cx="3802276" cy="5256371"/>
          </a:xfrm>
        </p:spPr>
        <p:txBody>
          <a:bodyPr>
            <a:normAutofit/>
          </a:bodyPr>
          <a:lstStyle/>
          <a:p>
            <a:r>
              <a:rPr lang="fi-FI" sz="4800">
                <a:solidFill>
                  <a:schemeClr val="bg1"/>
                </a:solidFill>
              </a:rPr>
              <a:t>Agenda</a:t>
            </a:r>
            <a:endParaRPr lang="en-GB" sz="4800">
              <a:solidFill>
                <a:schemeClr val="bg1"/>
              </a:solidFill>
            </a:endParaRPr>
          </a:p>
        </p:txBody>
      </p:sp>
      <p:graphicFrame>
        <p:nvGraphicFramePr>
          <p:cNvPr id="5" name="Content Placeholder 2">
            <a:extLst>
              <a:ext uri="{FF2B5EF4-FFF2-40B4-BE49-F238E27FC236}">
                <a16:creationId xmlns:a16="http://schemas.microsoft.com/office/drawing/2014/main" id="{631CE9F6-CB8B-4019-9B18-A032F54D7450}"/>
              </a:ext>
            </a:extLst>
          </p:cNvPr>
          <p:cNvGraphicFramePr>
            <a:graphicFrameLocks noGrp="1"/>
          </p:cNvGraphicFramePr>
          <p:nvPr>
            <p:ph idx="1"/>
            <p:extLst>
              <p:ext uri="{D42A27DB-BD31-4B8C-83A1-F6EECF244321}">
                <p14:modId xmlns:p14="http://schemas.microsoft.com/office/powerpoint/2010/main" val="405638488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49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9E56-31A9-4E6B-8A7A-0C80641EA9F5}"/>
              </a:ext>
            </a:extLst>
          </p:cNvPr>
          <p:cNvSpPr>
            <a:spLocks noGrp="1"/>
          </p:cNvSpPr>
          <p:nvPr>
            <p:ph type="title"/>
          </p:nvPr>
        </p:nvSpPr>
        <p:spPr>
          <a:xfrm>
            <a:off x="4965430" y="629268"/>
            <a:ext cx="6586491" cy="1286160"/>
          </a:xfrm>
        </p:spPr>
        <p:txBody>
          <a:bodyPr anchor="b">
            <a:normAutofit/>
          </a:bodyPr>
          <a:lstStyle/>
          <a:p>
            <a:r>
              <a:rPr lang="fi-FI" sz="4100"/>
              <a:t>Expected learning outcomes</a:t>
            </a:r>
            <a:endParaRPr lang="en-GB" sz="4100"/>
          </a:p>
        </p:txBody>
      </p:sp>
      <p:sp>
        <p:nvSpPr>
          <p:cNvPr id="3" name="Content Placeholder 2">
            <a:extLst>
              <a:ext uri="{FF2B5EF4-FFF2-40B4-BE49-F238E27FC236}">
                <a16:creationId xmlns:a16="http://schemas.microsoft.com/office/drawing/2014/main" id="{C77B926C-F5C1-482A-B202-9529BAF74D7D}"/>
              </a:ext>
            </a:extLst>
          </p:cNvPr>
          <p:cNvSpPr>
            <a:spLocks noGrp="1"/>
          </p:cNvSpPr>
          <p:nvPr>
            <p:ph idx="1"/>
          </p:nvPr>
        </p:nvSpPr>
        <p:spPr>
          <a:xfrm>
            <a:off x="4965431" y="2438400"/>
            <a:ext cx="6586489" cy="3785419"/>
          </a:xfrm>
        </p:spPr>
        <p:txBody>
          <a:bodyPr>
            <a:normAutofit/>
          </a:bodyPr>
          <a:lstStyle/>
          <a:p>
            <a:r>
              <a:rPr lang="fi-FI" sz="2000" dirty="0"/>
              <a:t>Develop a basic grasp of the background/history of corporate sustainability</a:t>
            </a:r>
          </a:p>
          <a:p>
            <a:r>
              <a:rPr lang="fi-FI" sz="2000" dirty="0"/>
              <a:t>Develop an understanding of what is meant by contemporary, strategic corporate sustainability</a:t>
            </a:r>
          </a:p>
          <a:p>
            <a:r>
              <a:rPr lang="fi-FI" sz="2000" dirty="0"/>
              <a:t>Learn basic concepts around corporate sustainability</a:t>
            </a:r>
          </a:p>
          <a:p>
            <a:r>
              <a:rPr lang="fi-FI" sz="2000" dirty="0"/>
              <a:t>Know the basic critiques of integrated/strategic corporate sustainability</a:t>
            </a:r>
          </a:p>
          <a:p>
            <a:endParaRPr lang="en-GB" sz="2000" dirty="0"/>
          </a:p>
        </p:txBody>
      </p:sp>
      <p:pic>
        <p:nvPicPr>
          <p:cNvPr id="6" name="Picture 4" descr="White puzzle with one red piece">
            <a:extLst>
              <a:ext uri="{FF2B5EF4-FFF2-40B4-BE49-F238E27FC236}">
                <a16:creationId xmlns:a16="http://schemas.microsoft.com/office/drawing/2014/main" id="{59576ABF-0AC4-4F36-A8A7-FC45CC33BC9A}"/>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80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6BB08B-348E-4FD6-AFFB-59DF744F8082}"/>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n-US" sz="6600" kern="1200" dirty="0">
                <a:solidFill>
                  <a:srgbClr val="FFFFFF"/>
                </a:solidFill>
              </a:rPr>
              <a:t>The story so far</a:t>
            </a:r>
          </a:p>
        </p:txBody>
      </p:sp>
      <p:sp>
        <p:nvSpPr>
          <p:cNvPr id="14" name="Rectangle 13">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90D586A0-30CE-438A-A35C-53A613793563}"/>
              </a:ext>
            </a:extLst>
          </p:cNvPr>
          <p:cNvSpPr>
            <a:spLocks noGrp="1"/>
          </p:cNvSpPr>
          <p:nvPr>
            <p:ph type="body" idx="1"/>
          </p:nvPr>
        </p:nvSpPr>
        <p:spPr>
          <a:xfrm>
            <a:off x="1079499" y="4843002"/>
            <a:ext cx="10012680" cy="1234345"/>
          </a:xfrm>
        </p:spPr>
        <p:txBody>
          <a:bodyPr vert="horz" lIns="91440" tIns="45720" rIns="91440" bIns="45720" rtlCol="0" anchor="ctr">
            <a:normAutofit/>
          </a:bodyPr>
          <a:lstStyle/>
          <a:p>
            <a:endParaRPr lang="en-US" sz="2600" kern="1200">
              <a:solidFill>
                <a:srgbClr val="1B1B1B"/>
              </a:solidFill>
              <a:latin typeface="+mn-lt"/>
              <a:ea typeface="+mn-ea"/>
              <a:cs typeface="+mn-cs"/>
            </a:endParaRPr>
          </a:p>
        </p:txBody>
      </p:sp>
      <p:sp>
        <p:nvSpPr>
          <p:cNvPr id="18" name="Rectangle 17">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descr="Checkmark">
            <a:extLst>
              <a:ext uri="{FF2B5EF4-FFF2-40B4-BE49-F238E27FC236}">
                <a16:creationId xmlns:a16="http://schemas.microsoft.com/office/drawing/2014/main" id="{72E0462E-4D03-4445-92A5-09F84434D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spTree>
    <p:extLst>
      <p:ext uri="{BB962C8B-B14F-4D97-AF65-F5344CB8AC3E}">
        <p14:creationId xmlns:p14="http://schemas.microsoft.com/office/powerpoint/2010/main" val="267277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EDDE3-C1A4-4211-B618-333F320A174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rPr>
              <a:t>Three waves of business sustainability</a:t>
            </a:r>
          </a:p>
        </p:txBody>
      </p:sp>
      <p:pic>
        <p:nvPicPr>
          <p:cNvPr id="5" name="Content Placeholder 4">
            <a:extLst>
              <a:ext uri="{FF2B5EF4-FFF2-40B4-BE49-F238E27FC236}">
                <a16:creationId xmlns:a16="http://schemas.microsoft.com/office/drawing/2014/main" id="{66BBB360-8E1D-4C28-B7F2-1690503D9E84}"/>
              </a:ext>
            </a:extLst>
          </p:cNvPr>
          <p:cNvPicPr>
            <a:picLocks noGrp="1" noChangeAspect="1"/>
          </p:cNvPicPr>
          <p:nvPr>
            <p:ph idx="1"/>
          </p:nvPr>
        </p:nvPicPr>
        <p:blipFill>
          <a:blip r:embed="rId2"/>
          <a:stretch>
            <a:fillRect/>
          </a:stretch>
        </p:blipFill>
        <p:spPr>
          <a:xfrm>
            <a:off x="4777316" y="798389"/>
            <a:ext cx="6780700" cy="5258892"/>
          </a:xfrm>
          <a:prstGeom prst="rect">
            <a:avLst/>
          </a:prstGeom>
        </p:spPr>
      </p:pic>
      <p:sp>
        <p:nvSpPr>
          <p:cNvPr id="3" name="TextBox 2">
            <a:extLst>
              <a:ext uri="{FF2B5EF4-FFF2-40B4-BE49-F238E27FC236}">
                <a16:creationId xmlns:a16="http://schemas.microsoft.com/office/drawing/2014/main" id="{4AAD5275-70E3-4877-9E9C-C924E506681C}"/>
              </a:ext>
            </a:extLst>
          </p:cNvPr>
          <p:cNvSpPr txBox="1"/>
          <p:nvPr/>
        </p:nvSpPr>
        <p:spPr>
          <a:xfrm>
            <a:off x="9772274" y="6308203"/>
            <a:ext cx="3571484" cy="400110"/>
          </a:xfrm>
          <a:prstGeom prst="rect">
            <a:avLst/>
          </a:prstGeom>
          <a:noFill/>
        </p:spPr>
        <p:txBody>
          <a:bodyPr wrap="square" rtlCol="0">
            <a:spAutoFit/>
          </a:bodyPr>
          <a:lstStyle/>
          <a:p>
            <a:r>
              <a:rPr lang="fi-FI" sz="1000" dirty="0"/>
              <a:t>Source:</a:t>
            </a:r>
            <a:endParaRPr lang="en-GB" sz="1000" dirty="0"/>
          </a:p>
          <a:p>
            <a:r>
              <a:rPr lang="en-GB" sz="1000" dirty="0"/>
              <a:t>Hoffman &amp; Bansal, 2012</a:t>
            </a:r>
            <a:endParaRPr lang="fi-FI" sz="1000" dirty="0"/>
          </a:p>
        </p:txBody>
      </p:sp>
    </p:spTree>
    <p:extLst>
      <p:ext uri="{BB962C8B-B14F-4D97-AF65-F5344CB8AC3E}">
        <p14:creationId xmlns:p14="http://schemas.microsoft.com/office/powerpoint/2010/main" val="235263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70DF60-2438-4FA5-B7A9-0E520E644ABD}"/>
              </a:ext>
            </a:extLst>
          </p:cNvPr>
          <p:cNvSpPr>
            <a:spLocks noGrp="1"/>
          </p:cNvSpPr>
          <p:nvPr>
            <p:ph type="title"/>
          </p:nvPr>
        </p:nvSpPr>
        <p:spPr>
          <a:xfrm>
            <a:off x="1288060" y="1369938"/>
            <a:ext cx="3210854" cy="4114800"/>
          </a:xfrm>
        </p:spPr>
        <p:txBody>
          <a:bodyPr>
            <a:normAutofit fontScale="90000"/>
          </a:bodyPr>
          <a:lstStyle/>
          <a:p>
            <a:pPr algn="r"/>
            <a:r>
              <a:rPr lang="fi-FI" sz="2500" dirty="0"/>
              <a:t>Late 1960s-1970s</a:t>
            </a:r>
            <a:br>
              <a:rPr lang="fi-FI" dirty="0"/>
            </a:br>
            <a:br>
              <a:rPr lang="fi-FI" dirty="0"/>
            </a:br>
            <a:r>
              <a:rPr lang="fi-FI" dirty="0"/>
              <a:t>First wave:</a:t>
            </a:r>
            <a:br>
              <a:rPr lang="fi-FI" dirty="0"/>
            </a:br>
            <a:br>
              <a:rPr lang="fi-FI" dirty="0"/>
            </a:br>
            <a:r>
              <a:rPr lang="fi-FI" dirty="0"/>
              <a:t> Regulatory compliance</a:t>
            </a:r>
            <a:endParaRPr lang="en-GB" dirty="0"/>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A65BC2-A541-4ED8-AF77-830D6DA3257A}"/>
              </a:ext>
            </a:extLst>
          </p:cNvPr>
          <p:cNvSpPr>
            <a:spLocks noGrp="1"/>
          </p:cNvSpPr>
          <p:nvPr>
            <p:ph idx="1"/>
          </p:nvPr>
        </p:nvSpPr>
        <p:spPr>
          <a:xfrm>
            <a:off x="5030505" y="1371600"/>
            <a:ext cx="5872185" cy="4114800"/>
          </a:xfrm>
        </p:spPr>
        <p:txBody>
          <a:bodyPr anchor="ctr">
            <a:normAutofit lnSpcReduction="10000"/>
          </a:bodyPr>
          <a:lstStyle/>
          <a:p>
            <a:r>
              <a:rPr lang="fi-FI" sz="1700"/>
              <a:t>Triggered by various acknowledged threats to the natural environment</a:t>
            </a:r>
          </a:p>
          <a:p>
            <a:pPr lvl="1"/>
            <a:r>
              <a:rPr lang="fi-FI" sz="1700"/>
              <a:t>The Silent Spring (1968 book by Rachel Carson)</a:t>
            </a:r>
          </a:p>
          <a:p>
            <a:pPr lvl="1"/>
            <a:r>
              <a:rPr lang="fi-FI" sz="1700"/>
              <a:t>The formation of the Club of Rome (1969); Santa Barbara oil spill (1969); the first Earth Day (1970)</a:t>
            </a:r>
          </a:p>
          <a:p>
            <a:r>
              <a:rPr lang="fi-FI" sz="1700"/>
              <a:t>Environmental government agencies were formed (e.g. EPA in the US)</a:t>
            </a:r>
          </a:p>
          <a:p>
            <a:r>
              <a:rPr lang="fi-FI" sz="1700"/>
              <a:t>Corporate departments in the style of ”Environmental Health &amp; Safety” started appearing</a:t>
            </a:r>
          </a:p>
          <a:p>
            <a:pPr lvl="1"/>
            <a:r>
              <a:rPr lang="fi-FI" sz="1700"/>
              <a:t>Environmental issues were not a matter of huge importance for corporations, and these departments mostly focused on fulfilling legal requirements</a:t>
            </a:r>
            <a:endParaRPr lang="en-GB" sz="1700"/>
          </a:p>
        </p:txBody>
      </p:sp>
    </p:spTree>
    <p:extLst>
      <p:ext uri="{BB962C8B-B14F-4D97-AF65-F5344CB8AC3E}">
        <p14:creationId xmlns:p14="http://schemas.microsoft.com/office/powerpoint/2010/main" val="1516244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bf8b357-a6dc-4a53-8774-ed69568ed8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3.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5588</TotalTime>
  <Words>1998</Words>
  <Application>Microsoft Office PowerPoint</Application>
  <PresentationFormat>Widescreen</PresentationFormat>
  <Paragraphs>210</Paragraphs>
  <Slides>31</Slides>
  <Notes>9</Notes>
  <HiddenSlides>3</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31</vt:i4>
      </vt:variant>
    </vt:vector>
  </HeadingPairs>
  <TitlesOfParts>
    <vt:vector size="44" baseType="lpstr">
      <vt:lpstr>Abadi</vt:lpstr>
      <vt:lpstr>Arial</vt:lpstr>
      <vt:lpstr>Besley</vt:lpstr>
      <vt:lpstr>Calibri</vt:lpstr>
      <vt:lpstr>Courier New</vt:lpstr>
      <vt:lpstr>Georgia</vt:lpstr>
      <vt:lpstr>Inter</vt:lpstr>
      <vt:lpstr>Lucida Grande</vt:lpstr>
      <vt:lpstr>Symbol</vt:lpstr>
      <vt:lpstr>Office Theme</vt:lpstr>
      <vt:lpstr>BIZ_EN</vt:lpstr>
      <vt:lpstr>1_Office Theme</vt:lpstr>
      <vt:lpstr>2_Office Theme</vt:lpstr>
      <vt:lpstr>Sustainability &amp; Strategy</vt:lpstr>
      <vt:lpstr>Group project</vt:lpstr>
      <vt:lpstr>Reviewing previous lecture</vt:lpstr>
      <vt:lpstr>A reminder: systems perspective</vt:lpstr>
      <vt:lpstr>Agenda</vt:lpstr>
      <vt:lpstr>Expected learning outcomes</vt:lpstr>
      <vt:lpstr>The story so far</vt:lpstr>
      <vt:lpstr>Three waves of business sustainability</vt:lpstr>
      <vt:lpstr>Late 1960s-1970s  First wave:   Regulatory compliance</vt:lpstr>
      <vt:lpstr>Rachel Carson’s Silent Spring</vt:lpstr>
      <vt:lpstr>Late 1980s-1990s  Second wave:   Strategic environmentalism</vt:lpstr>
      <vt:lpstr>The Union Carbide Bhopal disaster</vt:lpstr>
      <vt:lpstr>2010   Third wave:   Corporate sustainability</vt:lpstr>
      <vt:lpstr>Strategic sustainability?</vt:lpstr>
      <vt:lpstr>Strategic sustainability?</vt:lpstr>
      <vt:lpstr>Definitions are easy, but…</vt:lpstr>
      <vt:lpstr>Definitions are easy, but…</vt:lpstr>
      <vt:lpstr>Approaches to sustainability strategy</vt:lpstr>
      <vt:lpstr>Three general approaches</vt:lpstr>
      <vt:lpstr>Integrated corporate sustainability</vt:lpstr>
      <vt:lpstr>Example of integrated corporate sustainability</vt:lpstr>
      <vt:lpstr>Triple-bottom line</vt:lpstr>
      <vt:lpstr>Critiquing strategic corporate sustainability</vt:lpstr>
      <vt:lpstr>Will sustainability strategy improve  environmental and social performance?*</vt:lpstr>
      <vt:lpstr>What’s wrong with corporate sustainability?</vt:lpstr>
      <vt:lpstr>Problems with triple-bottom line</vt:lpstr>
      <vt:lpstr>Why is corporate sustainability so difficult?</vt:lpstr>
      <vt:lpstr>Wrap-up</vt:lpstr>
      <vt:lpstr>References</vt:lpstr>
      <vt:lpstr>In-class task: Case investigations of strategic sustainability</vt:lpstr>
      <vt:lpstr>In-class task: Case investigations of strategic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Rintamäki Jukka</cp:lastModifiedBy>
  <cp:revision>17</cp:revision>
  <dcterms:created xsi:type="dcterms:W3CDTF">2020-11-13T14:22:55Z</dcterms:created>
  <dcterms:modified xsi:type="dcterms:W3CDTF">2024-02-20T06:51:54Z</dcterms:modified>
</cp:coreProperties>
</file>