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3" r:id="rId3"/>
    <p:sldId id="256" r:id="rId4"/>
    <p:sldId id="260" r:id="rId5"/>
    <p:sldId id="258"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1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52DB20-1957-CAAB-5889-E677597329AD}" v="98" dt="2024-02-21T08:42:04.402"/>
    <p1510:client id="{712B8DD2-F58F-75D6-7E62-7429F686771F}" v="54" dt="2024-02-21T08:59:30.295"/>
    <p1510:client id="{A195D53F-3C1B-E2F9-8E0B-95C52D68F9D3}" v="146" dt="2024-02-21T09:00:57.223"/>
    <p1510:client id="{BDA837CA-DC8B-C3E7-EDBE-ADD80B188583}" v="820" dt="2024-02-21T08:47:22.461"/>
    <p1510:client id="{C164524D-CE68-49ED-ACEA-405C4C6F3163}" v="11" dt="2024-02-21T08:12:08.3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0C688-AF2B-4805-A62B-DDE5448A107C}" type="datetimeFigureOut">
              <a:t>2/26/2024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BAF428-F3E4-4E8D-9E1F-34CCC75D924F}" type="slidenum">
              <a:t>‹#›</a:t>
            </a:fld>
            <a:endParaRPr lang="en-US"/>
          </a:p>
        </p:txBody>
      </p:sp>
    </p:spTree>
    <p:extLst>
      <p:ext uri="{BB962C8B-B14F-4D97-AF65-F5344CB8AC3E}">
        <p14:creationId xmlns:p14="http://schemas.microsoft.com/office/powerpoint/2010/main" val="176923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t>Bronze level certification means that a company has assessed the environmental risks for the final manufacturing stage and the product and has an environmental policy in place. They developed a plan to implement said environmental policy at all their manufacturing facilities and will be evaluated on their progress at recertification. Executives of the company must also demonstrate their commitment to achieving high levels of environmental performance.</a:t>
            </a:r>
          </a:p>
          <a:p>
            <a:pPr marL="285750" indent="-285750">
              <a:buFont typeface="Arial"/>
              <a:buChar char="•"/>
            </a:pPr>
            <a:r>
              <a:rPr lang="en-US"/>
              <a:t>Silver level certification means that the company has management systems in place to support the implementation and oversight of their environmental policy at their manufacturing facilities.</a:t>
            </a:r>
          </a:p>
          <a:p>
            <a:pPr marL="285750" indent="-285750">
              <a:buFont typeface="Arial"/>
              <a:buChar char="•"/>
            </a:pPr>
            <a:r>
              <a:rPr lang="en-US"/>
              <a:t>Gold level certification means that the company has responsible sourcing management systems in place to support the implementation and oversight of the environmental policy within the product’s supply chain.</a:t>
            </a:r>
          </a:p>
          <a:p>
            <a:pPr marL="285750" indent="-285750">
              <a:buFont typeface="Arial"/>
              <a:buChar char="•"/>
            </a:pPr>
            <a:r>
              <a:rPr lang="en-US"/>
              <a:t>Platinum level certification is the highest level of recognition. The company has incorporated environmental objectives into their employee performance evaluations and provides incentives for top management and employees to actively participate in achieving the company’s environmental goals.</a:t>
            </a:r>
          </a:p>
          <a:p>
            <a:endParaRPr lang="en-US">
              <a:cs typeface="Calibri"/>
            </a:endParaRPr>
          </a:p>
        </p:txBody>
      </p:sp>
      <p:sp>
        <p:nvSpPr>
          <p:cNvPr id="4" name="Slide Number Placeholder 3"/>
          <p:cNvSpPr>
            <a:spLocks noGrp="1"/>
          </p:cNvSpPr>
          <p:nvPr>
            <p:ph type="sldNum" sz="quarter" idx="5"/>
          </p:nvPr>
        </p:nvSpPr>
        <p:spPr/>
        <p:txBody>
          <a:bodyPr/>
          <a:lstStyle/>
          <a:p>
            <a:fld id="{B0BAF428-F3E4-4E8D-9E1F-34CCC75D924F}" type="slidenum">
              <a:t>4</a:t>
            </a:fld>
            <a:endParaRPr lang="en-US"/>
          </a:p>
        </p:txBody>
      </p:sp>
    </p:spTree>
    <p:extLst>
      <p:ext uri="{BB962C8B-B14F-4D97-AF65-F5344CB8AC3E}">
        <p14:creationId xmlns:p14="http://schemas.microsoft.com/office/powerpoint/2010/main" val="3405266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etgreenbadger.com/cradle-to-cradle/" TargetMode="External"/><Relationship Id="rId2" Type="http://schemas.openxmlformats.org/officeDocument/2006/relationships/hyperlink" Target="https://c2ccertified.org/" TargetMode="External"/><Relationship Id="rId1" Type="http://schemas.openxmlformats.org/officeDocument/2006/relationships/slideLayout" Target="../slideLayouts/slideLayout2.xml"/><Relationship Id="rId5" Type="http://schemas.openxmlformats.org/officeDocument/2006/relationships/hyperlink" Target="https://sustainabilityguide.eu/methods/cradle-to-cradle/" TargetMode="External"/><Relationship Id="rId4" Type="http://schemas.openxmlformats.org/officeDocument/2006/relationships/hyperlink" Target="https://en.wikipedia.org/wiki/Cradle-to-cradle_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Cradle-to-Cradle / Inside AT">
            <a:extLst>
              <a:ext uri="{FF2B5EF4-FFF2-40B4-BE49-F238E27FC236}">
                <a16:creationId xmlns:a16="http://schemas.microsoft.com/office/drawing/2014/main" id="{2811B39A-F967-7C7F-AC73-7CC3FB7129FE}"/>
              </a:ext>
            </a:extLst>
          </p:cNvPr>
          <p:cNvPicPr>
            <a:picLocks noChangeAspect="1"/>
          </p:cNvPicPr>
          <p:nvPr/>
        </p:nvPicPr>
        <p:blipFill rotWithShape="1">
          <a:blip r:embed="rId2"/>
          <a:srcRect l="4169" r="16942"/>
          <a:stretch/>
        </p:blipFill>
        <p:spPr>
          <a:xfrm>
            <a:off x="-1" y="-2"/>
            <a:ext cx="5410198" cy="6858002"/>
          </a:xfrm>
          <a:prstGeom prst="rect">
            <a:avLst/>
          </a:prstGeom>
        </p:spPr>
      </p:pic>
      <p:sp useBgFill="1">
        <p:nvSpPr>
          <p:cNvPr id="27" name="Rectangle 26">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0D921985-29B8-7C53-2071-0C40D5714B4B}"/>
              </a:ext>
            </a:extLst>
          </p:cNvPr>
          <p:cNvSpPr>
            <a:spLocks noGrp="1"/>
          </p:cNvSpPr>
          <p:nvPr>
            <p:ph type="title"/>
          </p:nvPr>
        </p:nvSpPr>
        <p:spPr>
          <a:xfrm>
            <a:off x="6115317" y="405685"/>
            <a:ext cx="5464968" cy="1559301"/>
          </a:xfrm>
        </p:spPr>
        <p:txBody>
          <a:bodyPr>
            <a:normAutofit/>
          </a:bodyPr>
          <a:lstStyle/>
          <a:p>
            <a:r>
              <a:rPr lang="en-US" b="1">
                <a:solidFill>
                  <a:srgbClr val="00B0F0"/>
                </a:solidFill>
                <a:latin typeface="Georgia Pro"/>
                <a:cs typeface="Calibri Light"/>
              </a:rPr>
              <a:t>Cradle to Cradle</a:t>
            </a:r>
            <a:r>
              <a:rPr lang="en-US" b="1">
                <a:latin typeface="Georgia Pro"/>
                <a:cs typeface="Calibri Light"/>
              </a:rPr>
              <a:t> </a:t>
            </a:r>
            <a:endParaRPr lang="en-US" b="1">
              <a:latin typeface="Georgia Pro"/>
            </a:endParaRPr>
          </a:p>
        </p:txBody>
      </p:sp>
      <p:sp>
        <p:nvSpPr>
          <p:cNvPr id="24" name="TextBox 23">
            <a:extLst>
              <a:ext uri="{FF2B5EF4-FFF2-40B4-BE49-F238E27FC236}">
                <a16:creationId xmlns:a16="http://schemas.microsoft.com/office/drawing/2014/main" id="{EEBB7ADD-9502-9F70-31B5-110EC6B1AF9E}"/>
              </a:ext>
            </a:extLst>
          </p:cNvPr>
          <p:cNvSpPr txBox="1"/>
          <p:nvPr/>
        </p:nvSpPr>
        <p:spPr>
          <a:xfrm>
            <a:off x="7218218" y="6109854"/>
            <a:ext cx="489065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Georgia Pro"/>
                <a:cs typeface="Calibri"/>
              </a:rPr>
              <a:t>Otso Järvenpää, Tilda Hyttinen, Max Mäkynen, and Juho Jääskeläinen</a:t>
            </a:r>
          </a:p>
        </p:txBody>
      </p:sp>
      <p:sp>
        <p:nvSpPr>
          <p:cNvPr id="26" name="TextBox 25">
            <a:extLst>
              <a:ext uri="{FF2B5EF4-FFF2-40B4-BE49-F238E27FC236}">
                <a16:creationId xmlns:a16="http://schemas.microsoft.com/office/drawing/2014/main" id="{F89525BB-AF2E-8BFE-ABA4-EA30852C67E2}"/>
              </a:ext>
            </a:extLst>
          </p:cNvPr>
          <p:cNvSpPr txBox="1"/>
          <p:nvPr/>
        </p:nvSpPr>
        <p:spPr>
          <a:xfrm>
            <a:off x="5874327" y="2729345"/>
            <a:ext cx="606829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latin typeface="Georgia Pro"/>
                <a:ea typeface="+mn-lt"/>
                <a:cs typeface="+mn-lt"/>
              </a:rPr>
              <a:t>Sustainable design philosophy</a:t>
            </a:r>
            <a:endParaRPr lang="en-US">
              <a:latin typeface="Georgia Pro"/>
            </a:endParaRPr>
          </a:p>
        </p:txBody>
      </p:sp>
    </p:spTree>
    <p:extLst>
      <p:ext uri="{BB962C8B-B14F-4D97-AF65-F5344CB8AC3E}">
        <p14:creationId xmlns:p14="http://schemas.microsoft.com/office/powerpoint/2010/main" val="30114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0F9D24-65DB-F089-A1B1-868661807167}"/>
              </a:ext>
            </a:extLst>
          </p:cNvPr>
          <p:cNvSpPr>
            <a:spLocks noGrp="1"/>
          </p:cNvSpPr>
          <p:nvPr>
            <p:ph idx="1"/>
          </p:nvPr>
        </p:nvSpPr>
        <p:spPr>
          <a:xfrm>
            <a:off x="1168534" y="957747"/>
            <a:ext cx="9860547" cy="4351338"/>
          </a:xfrm>
        </p:spPr>
        <p:txBody>
          <a:bodyPr vert="horz" lIns="91440" tIns="45720" rIns="91440" bIns="45720" rtlCol="0" anchor="t">
            <a:noAutofit/>
          </a:bodyPr>
          <a:lstStyle/>
          <a:p>
            <a:pPr marL="0" indent="0">
              <a:lnSpc>
                <a:spcPct val="150000"/>
              </a:lnSpc>
              <a:buNone/>
            </a:pPr>
            <a:r>
              <a:rPr lang="en-US" sz="3000">
                <a:solidFill>
                  <a:srgbClr val="251969"/>
                </a:solidFill>
                <a:latin typeface="Georgia Pro"/>
                <a:ea typeface="+mn-lt"/>
                <a:cs typeface="+mn-lt"/>
              </a:rPr>
              <a:t>"</a:t>
            </a:r>
            <a:r>
              <a:rPr lang="en-US" sz="3000" b="1">
                <a:solidFill>
                  <a:srgbClr val="251969"/>
                </a:solidFill>
                <a:latin typeface="Georgia Pro"/>
                <a:ea typeface="+mn-lt"/>
                <a:cs typeface="+mn-lt"/>
              </a:rPr>
              <a:t>Cradle to Cradle (C2C)</a:t>
            </a:r>
            <a:r>
              <a:rPr lang="en-US" sz="3000">
                <a:solidFill>
                  <a:srgbClr val="251969"/>
                </a:solidFill>
                <a:latin typeface="Georgia Pro"/>
                <a:ea typeface="+mn-lt"/>
                <a:cs typeface="+mn-lt"/>
              </a:rPr>
              <a:t> is about seeing garbage as an </a:t>
            </a:r>
            <a:r>
              <a:rPr lang="en-US" sz="3000" b="1">
                <a:solidFill>
                  <a:srgbClr val="251969"/>
                </a:solidFill>
                <a:latin typeface="Georgia Pro"/>
                <a:ea typeface="+mn-lt"/>
                <a:cs typeface="+mn-lt"/>
              </a:rPr>
              <a:t>eternal resource</a:t>
            </a:r>
            <a:r>
              <a:rPr lang="en-US" sz="3000">
                <a:solidFill>
                  <a:srgbClr val="251969"/>
                </a:solidFill>
                <a:latin typeface="Georgia Pro"/>
                <a:ea typeface="+mn-lt"/>
                <a:cs typeface="+mn-lt"/>
              </a:rPr>
              <a:t> and doing the right thing from the beginning. It is about making community and product development function in the same way as a </a:t>
            </a:r>
            <a:r>
              <a:rPr lang="en-US" sz="3000" b="1">
                <a:solidFill>
                  <a:srgbClr val="251969"/>
                </a:solidFill>
                <a:latin typeface="Georgia Pro"/>
                <a:ea typeface="+mn-lt"/>
                <a:cs typeface="+mn-lt"/>
              </a:rPr>
              <a:t>healthy ecological system</a:t>
            </a:r>
            <a:r>
              <a:rPr lang="en-US" sz="3000">
                <a:solidFill>
                  <a:srgbClr val="251969"/>
                </a:solidFill>
                <a:latin typeface="Georgia Pro"/>
                <a:ea typeface="+mn-lt"/>
                <a:cs typeface="+mn-lt"/>
              </a:rPr>
              <a:t> where all resources are used effectively, and in a cyclical way'' </a:t>
            </a:r>
            <a:endParaRPr lang="en-US" sz="3000">
              <a:solidFill>
                <a:srgbClr val="251969"/>
              </a:solidFill>
              <a:latin typeface="Georgia Pro"/>
              <a:cs typeface="Calibri" panose="020F0502020204030204"/>
            </a:endParaRPr>
          </a:p>
        </p:txBody>
      </p:sp>
      <p:sp>
        <p:nvSpPr>
          <p:cNvPr id="4" name="TextBox 3">
            <a:extLst>
              <a:ext uri="{FF2B5EF4-FFF2-40B4-BE49-F238E27FC236}">
                <a16:creationId xmlns:a16="http://schemas.microsoft.com/office/drawing/2014/main" id="{3A366F13-952D-037F-E14D-1219440258E1}"/>
              </a:ext>
            </a:extLst>
          </p:cNvPr>
          <p:cNvSpPr txBox="1"/>
          <p:nvPr/>
        </p:nvSpPr>
        <p:spPr>
          <a:xfrm>
            <a:off x="6168189" y="6368716"/>
            <a:ext cx="59248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https://sustainabilityguide.eu/methods/cradle-to-cradle/</a:t>
            </a:r>
          </a:p>
        </p:txBody>
      </p:sp>
    </p:spTree>
    <p:extLst>
      <p:ext uri="{BB962C8B-B14F-4D97-AF65-F5344CB8AC3E}">
        <p14:creationId xmlns:p14="http://schemas.microsoft.com/office/powerpoint/2010/main" val="2054052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BCAB0A3-9A20-D501-3E45-9805B8658330}"/>
              </a:ext>
            </a:extLst>
          </p:cNvPr>
          <p:cNvSpPr txBox="1"/>
          <p:nvPr/>
        </p:nvSpPr>
        <p:spPr>
          <a:xfrm>
            <a:off x="627529" y="267705"/>
            <a:ext cx="8375596"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a:solidFill>
                  <a:srgbClr val="251969"/>
                </a:solidFill>
                <a:latin typeface="Georgia Pro"/>
                <a:cs typeface="Calibri"/>
              </a:rPr>
              <a:t>What is Cradle to Cradle? (C2C)</a:t>
            </a:r>
          </a:p>
        </p:txBody>
      </p:sp>
      <p:pic>
        <p:nvPicPr>
          <p:cNvPr id="8" name="Picture 7" descr="A diagram of a product and technical cycle&#10;&#10;Description automatically generated">
            <a:extLst>
              <a:ext uri="{FF2B5EF4-FFF2-40B4-BE49-F238E27FC236}">
                <a16:creationId xmlns:a16="http://schemas.microsoft.com/office/drawing/2014/main" id="{3861E82D-EA4C-775B-5004-E1E433190BC3}"/>
              </a:ext>
            </a:extLst>
          </p:cNvPr>
          <p:cNvPicPr>
            <a:picLocks noChangeAspect="1"/>
          </p:cNvPicPr>
          <p:nvPr/>
        </p:nvPicPr>
        <p:blipFill>
          <a:blip r:embed="rId2"/>
          <a:stretch>
            <a:fillRect/>
          </a:stretch>
        </p:blipFill>
        <p:spPr>
          <a:xfrm>
            <a:off x="5785603" y="2474150"/>
            <a:ext cx="6283037" cy="2940320"/>
          </a:xfrm>
          <a:prstGeom prst="rect">
            <a:avLst/>
          </a:prstGeom>
        </p:spPr>
      </p:pic>
      <p:sp>
        <p:nvSpPr>
          <p:cNvPr id="9" name="Subtitle 8">
            <a:extLst>
              <a:ext uri="{FF2B5EF4-FFF2-40B4-BE49-F238E27FC236}">
                <a16:creationId xmlns:a16="http://schemas.microsoft.com/office/drawing/2014/main" id="{49D398B9-B109-E62E-3139-3921BA74A200}"/>
              </a:ext>
            </a:extLst>
          </p:cNvPr>
          <p:cNvSpPr>
            <a:spLocks noGrp="1"/>
          </p:cNvSpPr>
          <p:nvPr>
            <p:ph type="subTitle" idx="1"/>
          </p:nvPr>
        </p:nvSpPr>
        <p:spPr>
          <a:xfrm>
            <a:off x="631152" y="1455392"/>
            <a:ext cx="4979939" cy="4426671"/>
          </a:xfrm>
        </p:spPr>
        <p:txBody>
          <a:bodyPr vert="horz" lIns="91440" tIns="45720" rIns="91440" bIns="45720" rtlCol="0" anchor="t">
            <a:noAutofit/>
          </a:bodyPr>
          <a:lstStyle/>
          <a:p>
            <a:pPr algn="l"/>
            <a:endParaRPr lang="en-US" sz="1800">
              <a:solidFill>
                <a:srgbClr val="000000"/>
              </a:solidFill>
              <a:latin typeface="Georgia Pro"/>
              <a:ea typeface="+mn-lt"/>
              <a:cs typeface="+mn-lt"/>
            </a:endParaRPr>
          </a:p>
          <a:p>
            <a:pPr marL="342900" indent="-342900" algn="l">
              <a:buChar char="•"/>
            </a:pPr>
            <a:r>
              <a:rPr lang="en-US" sz="1800">
                <a:latin typeface="Georgia Pro"/>
                <a:ea typeface="+mn-lt"/>
                <a:cs typeface="+mn-lt"/>
              </a:rPr>
              <a:t>Introduced by William McDonough and Michael </a:t>
            </a:r>
            <a:r>
              <a:rPr lang="en-US" sz="1800" err="1">
                <a:latin typeface="Georgia Pro"/>
                <a:ea typeface="+mn-lt"/>
                <a:cs typeface="+mn-lt"/>
              </a:rPr>
              <a:t>Braungart</a:t>
            </a:r>
            <a:r>
              <a:rPr lang="en-US" sz="1800">
                <a:latin typeface="Georgia Pro"/>
                <a:ea typeface="+mn-lt"/>
                <a:cs typeface="+mn-lt"/>
              </a:rPr>
              <a:t> in their book "Cradle to Cradle: Remaking the Way We Make Things."</a:t>
            </a:r>
            <a:endParaRPr lang="en-US" sz="1800">
              <a:latin typeface="Georgia Pro"/>
              <a:cs typeface="Calibri"/>
            </a:endParaRPr>
          </a:p>
          <a:p>
            <a:pPr marL="342900" indent="-342900" algn="l">
              <a:buChar char="•"/>
            </a:pPr>
            <a:r>
              <a:rPr lang="en-US" sz="1800">
                <a:latin typeface="Georgia Pro"/>
                <a:cs typeface="Calibri"/>
              </a:rPr>
              <a:t>Created in contrast to Cradle to Grave model. </a:t>
            </a:r>
          </a:p>
          <a:p>
            <a:pPr marL="342900" indent="-342900" algn="l">
              <a:buChar char="•"/>
            </a:pPr>
            <a:r>
              <a:rPr lang="en-US" sz="1800">
                <a:latin typeface="Georgia Pro"/>
                <a:ea typeface="+mn-lt"/>
                <a:cs typeface="+mn-lt"/>
              </a:rPr>
              <a:t>Cradle to Cradle is a sustainable design philosophy where products are designed according to the principles of an ideal waste-free ecosystem. </a:t>
            </a:r>
            <a:endParaRPr lang="en-US" sz="1800">
              <a:latin typeface="Georgia Pro"/>
              <a:cs typeface="Calibri"/>
            </a:endParaRPr>
          </a:p>
          <a:p>
            <a:pPr marL="342900" indent="-342900" algn="l">
              <a:buChar char="•"/>
            </a:pPr>
            <a:r>
              <a:rPr lang="en-US" sz="1800">
                <a:latin typeface="Georgia Pro"/>
                <a:cs typeface="Calibri"/>
              </a:rPr>
              <a:t>Materials are viewed as nutrients circulating in healthy safe metabolisms. </a:t>
            </a:r>
          </a:p>
          <a:p>
            <a:pPr marL="342900" indent="-342900" algn="l">
              <a:buChar char="•"/>
            </a:pPr>
            <a:r>
              <a:rPr lang="en-US" sz="1800">
                <a:latin typeface="Georgia Pro"/>
                <a:cs typeface="Calibri"/>
              </a:rPr>
              <a:t>Some of the key principles include: Waste equals food, Use of renewable energy, Respect for diversity, Social fairness, and Water stewardship. </a:t>
            </a:r>
          </a:p>
          <a:p>
            <a:pPr algn="l"/>
            <a:endParaRPr lang="en-US" sz="1800">
              <a:latin typeface="Georgia Pro"/>
              <a:cs typeface="Calibri"/>
            </a:endParaRPr>
          </a:p>
          <a:p>
            <a:pPr marL="342900" indent="-342900" algn="l">
              <a:buChar char="•"/>
            </a:pPr>
            <a:endParaRPr lang="en-US" sz="1800">
              <a:latin typeface="Georgia Pro"/>
              <a:cs typeface="Calibri"/>
            </a:endParaRPr>
          </a:p>
          <a:p>
            <a:endParaRPr lang="en-US">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descr="A group of white and blue labels with green and blue text&#10;&#10;Description automatically generated">
            <a:extLst>
              <a:ext uri="{FF2B5EF4-FFF2-40B4-BE49-F238E27FC236}">
                <a16:creationId xmlns:a16="http://schemas.microsoft.com/office/drawing/2014/main" id="{860507A0-2705-7396-7025-90F58081C241}"/>
              </a:ext>
            </a:extLst>
          </p:cNvPr>
          <p:cNvPicPr>
            <a:picLocks noGrp="1" noChangeAspect="1"/>
          </p:cNvPicPr>
          <p:nvPr>
            <p:ph idx="1"/>
          </p:nvPr>
        </p:nvPicPr>
        <p:blipFill rotWithShape="1">
          <a:blip r:embed="rId3"/>
          <a:srcRect b="2616"/>
          <a:stretch/>
        </p:blipFill>
        <p:spPr>
          <a:xfrm>
            <a:off x="20" y="1282"/>
            <a:ext cx="12191980" cy="6856718"/>
          </a:xfrm>
          <a:prstGeom prst="rect">
            <a:avLst/>
          </a:prstGeom>
        </p:spPr>
      </p:pic>
    </p:spTree>
    <p:extLst>
      <p:ext uri="{BB962C8B-B14F-4D97-AF65-F5344CB8AC3E}">
        <p14:creationId xmlns:p14="http://schemas.microsoft.com/office/powerpoint/2010/main" val="179569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screenshot of a website&#10;&#10;Description automatically generated">
            <a:extLst>
              <a:ext uri="{FF2B5EF4-FFF2-40B4-BE49-F238E27FC236}">
                <a16:creationId xmlns:a16="http://schemas.microsoft.com/office/drawing/2014/main" id="{05C7A16D-BB78-CC0D-0ADF-30A0DA9EA6F3}"/>
              </a:ext>
            </a:extLst>
          </p:cNvPr>
          <p:cNvPicPr>
            <a:picLocks noGrp="1" noChangeAspect="1"/>
          </p:cNvPicPr>
          <p:nvPr>
            <p:ph idx="1"/>
          </p:nvPr>
        </p:nvPicPr>
        <p:blipFill>
          <a:blip r:embed="rId2"/>
          <a:stretch>
            <a:fillRect/>
          </a:stretch>
        </p:blipFill>
        <p:spPr>
          <a:xfrm>
            <a:off x="209885" y="1730896"/>
            <a:ext cx="11852441" cy="4487321"/>
          </a:xfrm>
        </p:spPr>
      </p:pic>
      <p:pic>
        <p:nvPicPr>
          <p:cNvPr id="5" name="Picture 4" descr="A logo for a company&#10;&#10;Description automatically generated">
            <a:extLst>
              <a:ext uri="{FF2B5EF4-FFF2-40B4-BE49-F238E27FC236}">
                <a16:creationId xmlns:a16="http://schemas.microsoft.com/office/drawing/2014/main" id="{CAD2B58A-94FE-6A2B-1881-9DB2E1572F3E}"/>
              </a:ext>
            </a:extLst>
          </p:cNvPr>
          <p:cNvPicPr>
            <a:picLocks noChangeAspect="1"/>
          </p:cNvPicPr>
          <p:nvPr/>
        </p:nvPicPr>
        <p:blipFill>
          <a:blip r:embed="rId3"/>
          <a:stretch>
            <a:fillRect/>
          </a:stretch>
        </p:blipFill>
        <p:spPr>
          <a:xfrm>
            <a:off x="9166166" y="60419"/>
            <a:ext cx="2952750" cy="2695575"/>
          </a:xfrm>
          <a:prstGeom prst="rect">
            <a:avLst/>
          </a:prstGeom>
        </p:spPr>
      </p:pic>
    </p:spTree>
    <p:extLst>
      <p:ext uri="{BB962C8B-B14F-4D97-AF65-F5344CB8AC3E}">
        <p14:creationId xmlns:p14="http://schemas.microsoft.com/office/powerpoint/2010/main" val="62988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A44D9-0A38-5B40-E041-DA919232281A}"/>
              </a:ext>
            </a:extLst>
          </p:cNvPr>
          <p:cNvSpPr>
            <a:spLocks noGrp="1"/>
          </p:cNvSpPr>
          <p:nvPr>
            <p:ph type="title"/>
          </p:nvPr>
        </p:nvSpPr>
        <p:spPr>
          <a:xfrm>
            <a:off x="664411" y="4178"/>
            <a:ext cx="10515600" cy="1325563"/>
          </a:xfrm>
        </p:spPr>
        <p:txBody>
          <a:bodyPr/>
          <a:lstStyle/>
          <a:p>
            <a:r>
              <a:rPr lang="en-US" b="1">
                <a:solidFill>
                  <a:srgbClr val="251969"/>
                </a:solidFill>
                <a:cs typeface="Calibri Light"/>
              </a:rPr>
              <a:t>Process of certifying a product of material</a:t>
            </a:r>
          </a:p>
        </p:txBody>
      </p:sp>
      <p:pic>
        <p:nvPicPr>
          <p:cNvPr id="4" name="Content Placeholder 3">
            <a:extLst>
              <a:ext uri="{FF2B5EF4-FFF2-40B4-BE49-F238E27FC236}">
                <a16:creationId xmlns:a16="http://schemas.microsoft.com/office/drawing/2014/main" id="{B689DED5-ECB2-6F99-D19D-68E9CCFF03DD}"/>
              </a:ext>
            </a:extLst>
          </p:cNvPr>
          <p:cNvPicPr>
            <a:picLocks noGrp="1" noChangeAspect="1"/>
          </p:cNvPicPr>
          <p:nvPr>
            <p:ph idx="1"/>
          </p:nvPr>
        </p:nvPicPr>
        <p:blipFill>
          <a:blip r:embed="rId2"/>
          <a:stretch>
            <a:fillRect/>
          </a:stretch>
        </p:blipFill>
        <p:spPr>
          <a:xfrm>
            <a:off x="766111" y="1090363"/>
            <a:ext cx="8721357" cy="5607968"/>
          </a:xfrm>
        </p:spPr>
      </p:pic>
    </p:spTree>
    <p:extLst>
      <p:ext uri="{BB962C8B-B14F-4D97-AF65-F5344CB8AC3E}">
        <p14:creationId xmlns:p14="http://schemas.microsoft.com/office/powerpoint/2010/main" val="25295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F6F5A-2322-A0C0-7EC4-8C32B03B2AE9}"/>
              </a:ext>
            </a:extLst>
          </p:cNvPr>
          <p:cNvSpPr>
            <a:spLocks noGrp="1"/>
          </p:cNvSpPr>
          <p:nvPr>
            <p:ph type="title"/>
          </p:nvPr>
        </p:nvSpPr>
        <p:spPr/>
        <p:txBody>
          <a:bodyPr/>
          <a:lstStyle/>
          <a:p>
            <a:r>
              <a:rPr lang="en-US">
                <a:cs typeface="Calibri Light"/>
              </a:rPr>
              <a:t>References</a:t>
            </a:r>
            <a:endParaRPr lang="en-US"/>
          </a:p>
        </p:txBody>
      </p:sp>
      <p:sp>
        <p:nvSpPr>
          <p:cNvPr id="3" name="Content Placeholder 2">
            <a:extLst>
              <a:ext uri="{FF2B5EF4-FFF2-40B4-BE49-F238E27FC236}">
                <a16:creationId xmlns:a16="http://schemas.microsoft.com/office/drawing/2014/main" id="{BC5FC18C-0D85-AB34-ECBE-46BD4C8ACC95}"/>
              </a:ext>
            </a:extLst>
          </p:cNvPr>
          <p:cNvSpPr>
            <a:spLocks noGrp="1"/>
          </p:cNvSpPr>
          <p:nvPr>
            <p:ph idx="1"/>
          </p:nvPr>
        </p:nvSpPr>
        <p:spPr/>
        <p:txBody>
          <a:bodyPr vert="horz" lIns="91440" tIns="45720" rIns="91440" bIns="45720" rtlCol="0" anchor="t">
            <a:normAutofit/>
          </a:bodyPr>
          <a:lstStyle/>
          <a:p>
            <a:pPr marL="0" indent="0">
              <a:buNone/>
            </a:pPr>
            <a:r>
              <a:rPr lang="en-US">
                <a:ea typeface="+mn-lt"/>
                <a:cs typeface="+mn-lt"/>
                <a:hlinkClick r:id="rId2"/>
              </a:rPr>
              <a:t>https://c2ccertified.org/</a:t>
            </a:r>
            <a:endParaRPr lang="en-US">
              <a:ea typeface="+mn-lt"/>
              <a:cs typeface="+mn-lt"/>
            </a:endParaRPr>
          </a:p>
          <a:p>
            <a:pPr marL="0" indent="0">
              <a:buNone/>
            </a:pPr>
            <a:r>
              <a:rPr lang="en-US" sz="1800">
                <a:cs typeface="Calibri"/>
                <a:hlinkClick r:id="rId3"/>
              </a:rPr>
              <a:t>https://getgreenbadger.com/cradle-to-cradle/</a:t>
            </a:r>
            <a:endParaRPr lang="en-US">
              <a:cs typeface="Calibri"/>
            </a:endParaRPr>
          </a:p>
          <a:p>
            <a:pPr marL="0" indent="0">
              <a:buNone/>
            </a:pPr>
            <a:r>
              <a:rPr lang="en-US" sz="1800">
                <a:ea typeface="+mn-lt"/>
                <a:cs typeface="+mn-lt"/>
                <a:hlinkClick r:id="rId4"/>
              </a:rPr>
              <a:t>https://en.wikipedia.org/wiki/Cradle-to-cradle_design</a:t>
            </a:r>
            <a:endParaRPr lang="en-US"/>
          </a:p>
          <a:p>
            <a:pPr marL="0" indent="0">
              <a:buNone/>
            </a:pPr>
            <a:r>
              <a:rPr lang="en-US" sz="1800">
                <a:ea typeface="+mn-lt"/>
                <a:cs typeface="+mn-lt"/>
                <a:hlinkClick r:id="rId5"/>
              </a:rPr>
              <a:t>https://sustainabilityguide.eu/methods/cradle-to-cradle/</a:t>
            </a:r>
            <a:endParaRPr lang="en-US">
              <a:ea typeface="+mn-lt"/>
              <a:cs typeface="+mn-lt"/>
            </a:endParaRPr>
          </a:p>
          <a:p>
            <a:pPr marL="0" indent="0">
              <a:buNone/>
            </a:pPr>
            <a:endParaRPr lang="en-US" sz="1800">
              <a:ea typeface="+mn-lt"/>
              <a:cs typeface="+mn-lt"/>
            </a:endParaRPr>
          </a:p>
          <a:p>
            <a:endParaRPr lang="en-US">
              <a:cs typeface="Calibri"/>
            </a:endParaRPr>
          </a:p>
        </p:txBody>
      </p:sp>
    </p:spTree>
    <p:extLst>
      <p:ext uri="{BB962C8B-B14F-4D97-AF65-F5344CB8AC3E}">
        <p14:creationId xmlns:p14="http://schemas.microsoft.com/office/powerpoint/2010/main" val="19867000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7</Slides>
  <Notes>1</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Cradle to Cradle </vt:lpstr>
      <vt:lpstr>PowerPoint Presentation</vt:lpstr>
      <vt:lpstr>PowerPoint Presentation</vt:lpstr>
      <vt:lpstr>PowerPoint Presentation</vt:lpstr>
      <vt:lpstr>PowerPoint Presentation</vt:lpstr>
      <vt:lpstr>Process of certifying a product of material</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2024-02-21T08:11:11Z</dcterms:created>
  <dcterms:modified xsi:type="dcterms:W3CDTF">2024-02-26T08:38:22Z</dcterms:modified>
</cp:coreProperties>
</file>