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3" r:id="rId5"/>
    <p:sldId id="264" r:id="rId6"/>
    <p:sldId id="265" r:id="rId7"/>
    <p:sldId id="260" r:id="rId8"/>
    <p:sldId id="261" r:id="rId9"/>
    <p:sldId id="262" r:id="rId10"/>
    <p:sldId id="259" r:id="rId11"/>
    <p:sldId id="267" r:id="rId12"/>
    <p:sldId id="266" r:id="rId13"/>
  </p:sldIdLst>
  <p:sldSz cx="12192000" cy="6858000"/>
  <p:notesSz cx="6858000" cy="9144000"/>
  <p:defaultTextStyle>
    <a:defPPr rtl="0"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710646-1A77-4851-A1F7-7D142D200519}" v="633" dt="2024-02-21T08:37:39.666"/>
    <p1510:client id="{AA0C3A21-2162-424B-8CB3-00BFF79BD327}" v="479" dt="2024-02-21T08:38:59.697"/>
    <p1510:client id="{B1B29870-EF18-3F41-94D6-6CEA9F4E37DE}" v="634" dt="2024-02-21T08:40:58.235"/>
    <p1510:client id="{BCE7D07F-AEE0-7D40-9493-1FF2CD17F6B3}" v="773" dt="2024-02-21T08:40:18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4"/>
    <p:restoredTop sz="94648"/>
  </p:normalViewPr>
  <p:slideViewPr>
    <p:cSldViewPr snapToGrid="0">
      <p:cViewPr varScale="1">
        <p:scale>
          <a:sx n="117" d="100"/>
          <a:sy n="117" d="100"/>
        </p:scale>
        <p:origin x="4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849495B2-A3C9-4728-9748-1DECFAD147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83134DD-5FF9-488D-85CA-D1A0580285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A52B7-DC37-4794-8A81-EE17B8C75E37}" type="datetime1">
              <a:rPr lang="fi-FI" smtClean="0"/>
              <a:t>21.2.2024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505BB5D-FBE0-4E2D-AF34-D9A4828C36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363ACA-D95F-4F80-9913-B041FD2737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EAD5E-D478-40F0-8855-E86C14AB9F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97968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66A73-F136-486B-95D8-36B8E193CDF5}" type="datetime1">
              <a:rPr lang="fi-FI" smtClean="0"/>
              <a:pPr/>
              <a:t>21.2.2024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8C681-E5EA-475F-9380-23B7ECD2E7C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76496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8C681-E5EA-475F-9380-23B7ECD2E7C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4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2/21/24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68873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7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6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0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1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9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178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7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5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3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7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ugaad" TargetMode="External"/><Relationship Id="rId2" Type="http://schemas.openxmlformats.org/officeDocument/2006/relationships/hyperlink" Target="https://etimg.etb2bimg.com/photo/70390085.cm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ademia.edu/42043702/JUGAAD_INNOVATION_TAKING_INTERNATIONAL_PRODUCT_LIFE_CYCLE_TO_REVERSE_INNOVATIO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792EA91-3BEC-413E-9CC0-329F1915E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ector background of vibrant colors splashing">
            <a:extLst>
              <a:ext uri="{FF2B5EF4-FFF2-40B4-BE49-F238E27FC236}">
                <a16:creationId xmlns:a16="http://schemas.microsoft.com/office/drawing/2014/main" id="{2BAE7EEF-C8C8-5775-C71C-8DC16AF4AB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79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97C0394-A9D4-466F-A671-B2752CC7F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62919"/>
            <a:ext cx="12191999" cy="4114799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56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rtlCol="0">
            <a:normAutofit fontScale="90000"/>
          </a:bodyPr>
          <a:lstStyle/>
          <a:p>
            <a:pPr rtl="0"/>
            <a:r>
              <a:rPr lang="fi-FI" sz="7200">
                <a:solidFill>
                  <a:schemeClr val="bg1"/>
                </a:solidFill>
              </a:rPr>
              <a:t>Jugaad</a:t>
            </a:r>
            <a:br>
              <a:rPr lang="fi-FI">
                <a:solidFill>
                  <a:schemeClr val="bg1"/>
                </a:solidFill>
              </a:rPr>
            </a:br>
            <a:br>
              <a:rPr lang="fi-FI">
                <a:solidFill>
                  <a:schemeClr val="bg1"/>
                </a:solidFill>
              </a:rPr>
            </a:br>
            <a:r>
              <a:rPr lang="fi-FI">
                <a:solidFill>
                  <a:schemeClr val="bg1"/>
                </a:solidFill>
              </a:rPr>
              <a:t>- lifehacks for business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 rtlCol="0">
            <a:normAutofit/>
          </a:bodyPr>
          <a:lstStyle/>
          <a:p>
            <a:pPr rtl="0"/>
            <a:r>
              <a:rPr lang="fi-FI">
                <a:solidFill>
                  <a:schemeClr val="bg1"/>
                </a:solidFill>
              </a:rPr>
              <a:t>Anton, Otava, Onni, and Pinja</a:t>
            </a:r>
          </a:p>
        </p:txBody>
      </p:sp>
    </p:spTree>
    <p:extLst>
      <p:ext uri="{BB962C8B-B14F-4D97-AF65-F5344CB8AC3E}">
        <p14:creationId xmlns:p14="http://schemas.microsoft.com/office/powerpoint/2010/main" val="362262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843B56B-DD63-40AB-85E1-E18901E1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9344E4-CB02-427C-9FF0-E06375167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2000" cy="6099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9F35E-7C83-232F-5356-ADC68BCD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48536"/>
            <a:ext cx="10668000" cy="9640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Examples</a:t>
            </a:r>
          </a:p>
        </p:txBody>
      </p:sp>
      <p:pic>
        <p:nvPicPr>
          <p:cNvPr id="11" name="Picture 10" descr="A water bottle with a label&#10;&#10;Description automatically generated">
            <a:extLst>
              <a:ext uri="{FF2B5EF4-FFF2-40B4-BE49-F238E27FC236}">
                <a16:creationId xmlns:a16="http://schemas.microsoft.com/office/drawing/2014/main" id="{F912FBD5-D96B-9EBB-3D18-A2CA0EEA4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53" r="5" b="5164"/>
          <a:stretch/>
        </p:blipFill>
        <p:spPr>
          <a:xfrm>
            <a:off x="421838" y="2700154"/>
            <a:ext cx="3762107" cy="2817818"/>
          </a:xfrm>
          <a:prstGeom prst="rect">
            <a:avLst/>
          </a:prstGeom>
        </p:spPr>
      </p:pic>
      <p:pic>
        <p:nvPicPr>
          <p:cNvPr id="5" name="Content Placeholder 4" descr="A pot of milk on top of a stack of books&#10;&#10;Description automatically generated">
            <a:extLst>
              <a:ext uri="{FF2B5EF4-FFF2-40B4-BE49-F238E27FC236}">
                <a16:creationId xmlns:a16="http://schemas.microsoft.com/office/drawing/2014/main" id="{8F76A9F4-DA55-85E2-4533-D2DD1DB3F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879" b="4"/>
          <a:stretch/>
        </p:blipFill>
        <p:spPr>
          <a:xfrm>
            <a:off x="4214953" y="2700154"/>
            <a:ext cx="3762094" cy="2817830"/>
          </a:xfrm>
          <a:prstGeom prst="rect">
            <a:avLst/>
          </a:prstGeom>
        </p:spPr>
      </p:pic>
      <p:pic>
        <p:nvPicPr>
          <p:cNvPr id="9" name="Picture 8" descr="A person shaving his face with a razor&#10;&#10;Description automatically generated">
            <a:extLst>
              <a:ext uri="{FF2B5EF4-FFF2-40B4-BE49-F238E27FC236}">
                <a16:creationId xmlns:a16="http://schemas.microsoft.com/office/drawing/2014/main" id="{42AD7682-8E57-EC50-7843-052587736E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885" b="3"/>
          <a:stretch/>
        </p:blipFill>
        <p:spPr>
          <a:xfrm>
            <a:off x="8008055" y="2700155"/>
            <a:ext cx="3762116" cy="28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16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192000" cy="6095999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A8306-7EAF-DF6D-3587-BE6409C9D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940" y="1517650"/>
            <a:ext cx="5998059" cy="1344613"/>
          </a:xfrm>
        </p:spPr>
        <p:txBody>
          <a:bodyPr>
            <a:normAutofit/>
          </a:bodyPr>
          <a:lstStyle/>
          <a:p>
            <a:r>
              <a:rPr lang="en-FI" dirty="0"/>
              <a:t>Case Viagra</a:t>
            </a:r>
          </a:p>
        </p:txBody>
      </p:sp>
      <p:pic>
        <p:nvPicPr>
          <p:cNvPr id="5" name="Picture 4" descr="A row of samples for medical testing">
            <a:extLst>
              <a:ext uri="{FF2B5EF4-FFF2-40B4-BE49-F238E27FC236}">
                <a16:creationId xmlns:a16="http://schemas.microsoft.com/office/drawing/2014/main" id="{BE193CDF-D314-4946-12E5-7FCB85D7D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39" r="-1" b="-1"/>
          <a:stretch/>
        </p:blipFill>
        <p:spPr>
          <a:xfrm>
            <a:off x="0" y="761998"/>
            <a:ext cx="5182525" cy="6096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48563-9864-CAB6-874E-676F0F849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940" y="2432844"/>
            <a:ext cx="5998059" cy="31257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FI" sz="2000" dirty="0"/>
              <a:t>Initial intent was to help </a:t>
            </a:r>
            <a:r>
              <a:rPr lang="en-GB" sz="2000" b="0" i="0" u="none" strike="noStrike" dirty="0">
                <a:effectLst/>
              </a:rPr>
              <a:t>in hypertension (high blood pressure) and angina pectoris. </a:t>
            </a:r>
          </a:p>
          <a:p>
            <a:pPr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Jugaad “happens”.</a:t>
            </a:r>
          </a:p>
          <a:p>
            <a:pPr lv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dirty="0"/>
              <a:t> Created a solution for a challenge that wasn’t the first intent – create something from an existing good for a new purpose.</a:t>
            </a:r>
          </a:p>
          <a:p>
            <a:pPr lv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dirty="0"/>
              <a:t> Helped tens of millions of men and generated over 30 billion </a:t>
            </a:r>
            <a:r>
              <a:rPr lang="en-GB" dirty="0" err="1"/>
              <a:t>usd</a:t>
            </a:r>
            <a:r>
              <a:rPr lang="en-GB" dirty="0"/>
              <a:t> in 17 years. 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03885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504D9-17F6-C5C9-505F-05F0512A3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References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3626E-DA53-6CC5-6F7B-69BAE5FEA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https://etimg.etb2bimg.com/photo/70390085.cms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https://en.wikipedia.org/wiki/Jugaad</a:t>
            </a:r>
            <a:r>
              <a:rPr lang="en-GB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https://www.academia.edu/42043702/JUGAAD_INNOVATION_TAKING_INTERNATIONAL_PRODUCT_LIFE_CYCLE_TO_REVERSE_INNOVATION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None/>
            </a:pP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1820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50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53" name="Rectangle 1052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192000" cy="6095999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9FDAB-72A2-A42B-2C6F-11FBD96BE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940" y="1517650"/>
            <a:ext cx="5998059" cy="1344613"/>
          </a:xfrm>
        </p:spPr>
        <p:txBody>
          <a:bodyPr>
            <a:normAutofit/>
          </a:bodyPr>
          <a:lstStyle/>
          <a:p>
            <a:r>
              <a:rPr lang="en-GB" dirty="0"/>
              <a:t>What is it?</a:t>
            </a:r>
            <a:endParaRPr lang="LID4096"/>
          </a:p>
        </p:txBody>
      </p:sp>
      <p:pic>
        <p:nvPicPr>
          <p:cNvPr id="1026" name="Picture 2" descr="Jugaads: Delhi HC asks police to take necessary action against 'jugaad'  vehicles, ET Auto">
            <a:extLst>
              <a:ext uri="{FF2B5EF4-FFF2-40B4-BE49-F238E27FC236}">
                <a16:creationId xmlns:a16="http://schemas.microsoft.com/office/drawing/2014/main" id="{54A6C9AC-315E-DA9E-3F02-4EDBC3C5F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4" r="26861" b="1"/>
          <a:stretch/>
        </p:blipFill>
        <p:spPr bwMode="auto">
          <a:xfrm>
            <a:off x="0" y="858982"/>
            <a:ext cx="5100074" cy="599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55AD4-0EF4-BFB1-CB65-BD8CDC051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939" y="2609994"/>
            <a:ext cx="5998059" cy="31257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Innovative fix, improvised solution, resourcefulness, working with what you have </a:t>
            </a:r>
          </a:p>
          <a:p>
            <a:pPr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Similar terms in other languages, “DIY”</a:t>
            </a:r>
          </a:p>
          <a:p>
            <a:pPr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Inventing things using everyday items/ideas</a:t>
            </a:r>
          </a:p>
          <a:p>
            <a:pPr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Etymology: Joining/union (yoke), fixing, solution (</a:t>
            </a:r>
            <a:r>
              <a:rPr lang="en-GB" sz="2000" dirty="0" err="1"/>
              <a:t>yukti</a:t>
            </a:r>
            <a:r>
              <a:rPr lang="en-GB" sz="2000" dirty="0"/>
              <a:t>)</a:t>
            </a:r>
          </a:p>
          <a:p>
            <a:pPr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Jugaad is also a vehicle made from recycled parts</a:t>
            </a:r>
            <a:endParaRPr lang="LID4096" sz="2000"/>
          </a:p>
        </p:txBody>
      </p:sp>
    </p:spTree>
    <p:extLst>
      <p:ext uri="{BB962C8B-B14F-4D97-AF65-F5344CB8AC3E}">
        <p14:creationId xmlns:p14="http://schemas.microsoft.com/office/powerpoint/2010/main" val="345748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192000" cy="6095999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A5BC-C710-62E4-74B5-0DD56DBE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940" y="1517650"/>
            <a:ext cx="5998059" cy="1344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Six principles</a:t>
            </a:r>
          </a:p>
        </p:txBody>
      </p:sp>
      <p:pic>
        <p:nvPicPr>
          <p:cNvPr id="40" name="Picture 39" descr="Heart-shaped puzzle missing one piece at the centre">
            <a:extLst>
              <a:ext uri="{FF2B5EF4-FFF2-40B4-BE49-F238E27FC236}">
                <a16:creationId xmlns:a16="http://schemas.microsoft.com/office/drawing/2014/main" id="{C3CEAE04-CA15-89F3-D552-FE23852E7E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42" r="29309" b="-2"/>
          <a:stretch/>
        </p:blipFill>
        <p:spPr>
          <a:xfrm>
            <a:off x="762000" y="1520823"/>
            <a:ext cx="3892291" cy="457835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E7FC599-51AE-02F2-6C41-41ED2589F8AD}"/>
              </a:ext>
            </a:extLst>
          </p:cNvPr>
          <p:cNvSpPr txBox="1"/>
          <p:nvPr/>
        </p:nvSpPr>
        <p:spPr>
          <a:xfrm>
            <a:off x="5416291" y="2432844"/>
            <a:ext cx="5998059" cy="312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defTabSz="914400">
              <a:lnSpc>
                <a:spcPct val="105000"/>
              </a:lnSpc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US" sz="2000" dirty="0">
                <a:effectLst/>
              </a:rPr>
              <a:t>Seek opportunity in adversity.</a:t>
            </a:r>
          </a:p>
          <a:p>
            <a:pPr marL="457200" indent="-457200" defTabSz="914400">
              <a:lnSpc>
                <a:spcPct val="105000"/>
              </a:lnSpc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US" sz="2000" dirty="0">
                <a:effectLst/>
              </a:rPr>
              <a:t>Do more with less.</a:t>
            </a:r>
          </a:p>
          <a:p>
            <a:pPr marL="457200" indent="-457200" defTabSz="914400">
              <a:lnSpc>
                <a:spcPct val="105000"/>
              </a:lnSpc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2000" dirty="0">
                <a:effectLst/>
              </a:rPr>
              <a:t>Think and act flexibly.</a:t>
            </a:r>
          </a:p>
          <a:p>
            <a:pPr marL="457200" indent="-457200" defTabSz="914400">
              <a:lnSpc>
                <a:spcPct val="105000"/>
              </a:lnSpc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US" sz="2000" dirty="0">
                <a:effectLst/>
              </a:rPr>
              <a:t>Keep it simple.</a:t>
            </a:r>
          </a:p>
          <a:p>
            <a:pPr marL="457200" indent="-457200" defTabSz="914400">
              <a:lnSpc>
                <a:spcPct val="105000"/>
              </a:lnSpc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US" sz="2000" dirty="0"/>
              <a:t>I</a:t>
            </a:r>
            <a:r>
              <a:rPr lang="en-US" sz="2000" dirty="0">
                <a:effectLst/>
              </a:rPr>
              <a:t>nclude the margin.</a:t>
            </a:r>
          </a:p>
          <a:p>
            <a:pPr marL="457200" indent="-457200" defTabSz="914400">
              <a:lnSpc>
                <a:spcPct val="105000"/>
              </a:lnSpc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US" sz="2000" dirty="0">
                <a:effectLst/>
              </a:rPr>
              <a:t>Follow your heart.</a:t>
            </a:r>
          </a:p>
        </p:txBody>
      </p:sp>
    </p:spTree>
    <p:extLst>
      <p:ext uri="{BB962C8B-B14F-4D97-AF65-F5344CB8AC3E}">
        <p14:creationId xmlns:p14="http://schemas.microsoft.com/office/powerpoint/2010/main" val="2579756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852F-5A24-FBFF-232B-9F7D98A4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Seek opportunity in adversity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D805B-D5E5-1D51-70D4-A9B11C575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See an opportunity in constraints or problems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Bring value to the entrepreneurs and their communities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2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852F-5A24-FBFF-232B-9F7D98A4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Do more with 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D805B-D5E5-1D51-70D4-A9B11C575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“what you’ve got” to innovate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Optimize the use of scarce resources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Raising capitals is not a major concern</a:t>
            </a:r>
          </a:p>
        </p:txBody>
      </p:sp>
    </p:spTree>
    <p:extLst>
      <p:ext uri="{BB962C8B-B14F-4D97-AF65-F5344CB8AC3E}">
        <p14:creationId xmlns:p14="http://schemas.microsoft.com/office/powerpoint/2010/main" val="302646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852F-5A24-FBFF-232B-9F7D98A4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Think and act flexibly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D805B-D5E5-1D51-70D4-A9B11C575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Question everything and keep all options open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Transform existing products into something else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Thinking outside of the box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28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852F-5A24-FBFF-232B-9F7D98A4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 Keep it simple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D805B-D5E5-1D51-70D4-A9B11C575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 “good enough” solutions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not overengineer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Creative simplicity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 solutions easy to implement and understand</a:t>
            </a:r>
          </a:p>
        </p:txBody>
      </p:sp>
    </p:spTree>
    <p:extLst>
      <p:ext uri="{BB962C8B-B14F-4D97-AF65-F5344CB8AC3E}">
        <p14:creationId xmlns:p14="http://schemas.microsoft.com/office/powerpoint/2010/main" val="3510469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78A57-7048-B26D-BA9C-FF953B049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5. Include the Margin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1097C-7C81-41FB-1676-3667C2067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432305"/>
            <a:ext cx="9144000" cy="312724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Seek underserved markets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See these markets as cocreators of value and pull them into mainstream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Including bottom of the pyramid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In contrast, western companies typically only serve mainstream</a:t>
            </a:r>
          </a:p>
        </p:txBody>
      </p:sp>
    </p:spTree>
    <p:extLst>
      <p:ext uri="{BB962C8B-B14F-4D97-AF65-F5344CB8AC3E}">
        <p14:creationId xmlns:p14="http://schemas.microsoft.com/office/powerpoint/2010/main" val="1241114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21F75-9095-C4D1-CCC0-81E036E96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6. Follow Your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66F5E-3427-A3BB-4348-38C709533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862072"/>
            <a:ext cx="9144000" cy="31272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Do not rely on formal market research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Do not worry about investors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Trusting intuition rather than analytical thinking</a:t>
            </a:r>
          </a:p>
        </p:txBody>
      </p:sp>
    </p:spTree>
    <p:extLst>
      <p:ext uri="{BB962C8B-B14F-4D97-AF65-F5344CB8AC3E}">
        <p14:creationId xmlns:p14="http://schemas.microsoft.com/office/powerpoint/2010/main" val="877559997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RegularSeedRightStep">
      <a:dk1>
        <a:srgbClr val="000000"/>
      </a:dk1>
      <a:lt1>
        <a:srgbClr val="FFFFFF"/>
      </a:lt1>
      <a:dk2>
        <a:srgbClr val="1C2732"/>
      </a:dk2>
      <a:lt2>
        <a:srgbClr val="F3F0F1"/>
      </a:lt2>
      <a:accent1>
        <a:srgbClr val="21B780"/>
      </a:accent1>
      <a:accent2>
        <a:srgbClr val="14B2BA"/>
      </a:accent2>
      <a:accent3>
        <a:srgbClr val="298EE7"/>
      </a:accent3>
      <a:accent4>
        <a:srgbClr val="2C40D9"/>
      </a:accent4>
      <a:accent5>
        <a:srgbClr val="6229E7"/>
      </a:accent5>
      <a:accent6>
        <a:srgbClr val="A017D5"/>
      </a:accent6>
      <a:hlink>
        <a:srgbClr val="BF3F6E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372</Words>
  <Application>Microsoft Macintosh PowerPoint</Application>
  <PresentationFormat>Widescreen</PresentationFormat>
  <Paragraphs>52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Aharoni</vt:lpstr>
      <vt:lpstr>Arial</vt:lpstr>
      <vt:lpstr>Avenir Next LT Pro</vt:lpstr>
      <vt:lpstr>Calibri</vt:lpstr>
      <vt:lpstr>PrismaticVTI</vt:lpstr>
      <vt:lpstr>Jugaad  - lifehacks for business</vt:lpstr>
      <vt:lpstr>What is it?</vt:lpstr>
      <vt:lpstr>Six principles</vt:lpstr>
      <vt:lpstr>1. Seek opportunity in adversity </vt:lpstr>
      <vt:lpstr>2. Do more with less</vt:lpstr>
      <vt:lpstr>3. Think and act flexibly</vt:lpstr>
      <vt:lpstr>4. Keep it simple</vt:lpstr>
      <vt:lpstr>5. Include the Margin</vt:lpstr>
      <vt:lpstr>6. Follow Your Heart</vt:lpstr>
      <vt:lpstr>Examples</vt:lpstr>
      <vt:lpstr>Case Viagra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Tuomi Otava</cp:lastModifiedBy>
  <cp:revision>2</cp:revision>
  <dcterms:created xsi:type="dcterms:W3CDTF">2024-02-21T08:11:08Z</dcterms:created>
  <dcterms:modified xsi:type="dcterms:W3CDTF">2024-02-21T08:40:58Z</dcterms:modified>
</cp:coreProperties>
</file>