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59" r:id="rId5"/>
    <p:sldId id="258" r:id="rId6"/>
    <p:sldId id="336" r:id="rId7"/>
    <p:sldId id="356" r:id="rId8"/>
    <p:sldId id="491" r:id="rId9"/>
    <p:sldId id="343" r:id="rId10"/>
    <p:sldId id="345" r:id="rId11"/>
    <p:sldId id="347" r:id="rId12"/>
    <p:sldId id="268" r:id="rId13"/>
    <p:sldId id="337" r:id="rId14"/>
    <p:sldId id="365" r:id="rId15"/>
    <p:sldId id="492" r:id="rId16"/>
    <p:sldId id="358" r:id="rId17"/>
    <p:sldId id="350" r:id="rId18"/>
    <p:sldId id="355" r:id="rId19"/>
    <p:sldId id="273" r:id="rId20"/>
    <p:sldId id="351" r:id="rId21"/>
    <p:sldId id="335" r:id="rId22"/>
    <p:sldId id="354" r:id="rId23"/>
    <p:sldId id="353" r:id="rId24"/>
    <p:sldId id="357" r:id="rId25"/>
    <p:sldId id="326" r:id="rId26"/>
    <p:sldId id="49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kka Rintamäki" initials="JR" lastIdx="1" clrIdx="0">
    <p:extLst>
      <p:ext uri="{19B8F6BF-5375-455C-9EA6-DF929625EA0E}">
        <p15:presenceInfo xmlns:p15="http://schemas.microsoft.com/office/powerpoint/2012/main" userId="baffe08812e67b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57" autoAdjust="0"/>
  </p:normalViewPr>
  <p:slideViewPr>
    <p:cSldViewPr snapToGrid="0">
      <p:cViewPr varScale="1">
        <p:scale>
          <a:sx n="48" d="100"/>
          <a:sy n="48" d="100"/>
        </p:scale>
        <p:origin x="13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1DA074-9C93-4233-A6EC-2857953ED3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0082F06F-A9A1-4BC0-B109-A0ACC1694675}">
      <dgm:prSet/>
      <dgm:spPr/>
      <dgm:t>
        <a:bodyPr/>
        <a:lstStyle/>
        <a:p>
          <a:r>
            <a:rPr lang="fi-FI" dirty="0" err="1"/>
            <a:t>What</a:t>
          </a:r>
          <a:r>
            <a:rPr lang="fi-FI" dirty="0"/>
            <a:t> is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innovative</a:t>
          </a:r>
          <a:r>
            <a:rPr lang="fi-FI" dirty="0"/>
            <a:t> </a:t>
          </a:r>
          <a:r>
            <a:rPr lang="fi-FI" dirty="0" err="1"/>
            <a:t>sustainability</a:t>
          </a:r>
          <a:r>
            <a:rPr lang="fi-FI" dirty="0"/>
            <a:t> </a:t>
          </a:r>
          <a:r>
            <a:rPr lang="fi-FI" dirty="0" err="1"/>
            <a:t>approach</a:t>
          </a:r>
          <a:r>
            <a:rPr lang="fi-FI" dirty="0"/>
            <a:t>?</a:t>
          </a:r>
          <a:endParaRPr lang="en-US" dirty="0"/>
        </a:p>
      </dgm:t>
    </dgm:pt>
    <dgm:pt modelId="{0A6B24B4-D79A-490A-B796-9BD05CFE54C5}" type="parTrans" cxnId="{456DF852-F2EA-4A25-B674-733FB728DD97}">
      <dgm:prSet/>
      <dgm:spPr/>
      <dgm:t>
        <a:bodyPr/>
        <a:lstStyle/>
        <a:p>
          <a:endParaRPr lang="en-US"/>
        </a:p>
      </dgm:t>
    </dgm:pt>
    <dgm:pt modelId="{4FACBF8C-4F10-4A5C-830B-854AE74B6A87}" type="sibTrans" cxnId="{456DF852-F2EA-4A25-B674-733FB728DD97}">
      <dgm:prSet/>
      <dgm:spPr/>
      <dgm:t>
        <a:bodyPr/>
        <a:lstStyle/>
        <a:p>
          <a:endParaRPr lang="en-US"/>
        </a:p>
      </dgm:t>
    </dgm:pt>
    <dgm:pt modelId="{664FB775-6577-4E9D-8F5A-302E2A0445D1}">
      <dgm:prSet/>
      <dgm:spPr/>
      <dgm:t>
        <a:bodyPr/>
        <a:lstStyle/>
        <a:p>
          <a:endParaRPr lang="en-US"/>
        </a:p>
      </dgm:t>
    </dgm:pt>
    <dgm:pt modelId="{190F2D53-F498-4FAA-A0F5-A9D5A9D6187F}" type="parTrans" cxnId="{B55266FC-8A73-491A-A6B5-690EFE2945E7}">
      <dgm:prSet/>
      <dgm:spPr/>
      <dgm:t>
        <a:bodyPr/>
        <a:lstStyle/>
        <a:p>
          <a:endParaRPr lang="en-US"/>
        </a:p>
      </dgm:t>
    </dgm:pt>
    <dgm:pt modelId="{0AA40A48-73B9-4790-BA16-D0EF73D84218}" type="sibTrans" cxnId="{B55266FC-8A73-491A-A6B5-690EFE2945E7}">
      <dgm:prSet/>
      <dgm:spPr/>
      <dgm:t>
        <a:bodyPr/>
        <a:lstStyle/>
        <a:p>
          <a:endParaRPr lang="en-US"/>
        </a:p>
      </dgm:t>
    </dgm:pt>
    <dgm:pt modelId="{7C1721F4-15CB-4313-9B87-0DFCA6A8FC0E}">
      <dgm:prSet/>
      <dgm:spPr/>
      <dgm:t>
        <a:bodyPr/>
        <a:lstStyle/>
        <a:p>
          <a:r>
            <a:rPr lang="fi-FI" dirty="0" err="1"/>
            <a:t>Creating</a:t>
          </a:r>
          <a:r>
            <a:rPr lang="fi-FI" dirty="0"/>
            <a:t> </a:t>
          </a:r>
          <a:r>
            <a:rPr lang="fi-FI" dirty="0" err="1"/>
            <a:t>shared</a:t>
          </a:r>
          <a:r>
            <a:rPr lang="fi-FI" dirty="0"/>
            <a:t> </a:t>
          </a:r>
          <a:r>
            <a:rPr lang="fi-FI" dirty="0" err="1"/>
            <a:t>value</a:t>
          </a:r>
          <a:r>
            <a:rPr lang="fi-FI" dirty="0"/>
            <a:t> and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base</a:t>
          </a:r>
          <a:r>
            <a:rPr lang="fi-FI" dirty="0"/>
            <a:t> of </a:t>
          </a:r>
          <a:r>
            <a:rPr lang="fi-FI" dirty="0" err="1"/>
            <a:t>the</a:t>
          </a:r>
          <a:r>
            <a:rPr lang="fi-FI" dirty="0"/>
            <a:t> </a:t>
          </a:r>
          <a:r>
            <a:rPr lang="fi-FI" dirty="0" err="1"/>
            <a:t>pyramid</a:t>
          </a:r>
          <a:endParaRPr lang="en-US" dirty="0"/>
        </a:p>
      </dgm:t>
    </dgm:pt>
    <dgm:pt modelId="{52ADACBC-05FB-491F-A407-D90DE5DE0321}" type="parTrans" cxnId="{D4750965-AF4D-407A-AA79-80EA6F9CD405}">
      <dgm:prSet/>
      <dgm:spPr/>
      <dgm:t>
        <a:bodyPr/>
        <a:lstStyle/>
        <a:p>
          <a:endParaRPr lang="en-US"/>
        </a:p>
      </dgm:t>
    </dgm:pt>
    <dgm:pt modelId="{4E06AB05-E425-4D95-8805-007508365FCF}" type="sibTrans" cxnId="{D4750965-AF4D-407A-AA79-80EA6F9CD405}">
      <dgm:prSet/>
      <dgm:spPr/>
      <dgm:t>
        <a:bodyPr/>
        <a:lstStyle/>
        <a:p>
          <a:endParaRPr lang="en-US"/>
        </a:p>
      </dgm:t>
    </dgm:pt>
    <dgm:pt modelId="{8B4A86BC-4209-432F-8779-C26510C6C879}">
      <dgm:prSet/>
      <dgm:spPr/>
      <dgm:t>
        <a:bodyPr/>
        <a:lstStyle/>
        <a:p>
          <a:r>
            <a:rPr lang="fi-FI" dirty="0"/>
            <a:t>Critical </a:t>
          </a:r>
          <a:r>
            <a:rPr lang="fi-FI" dirty="0" err="1"/>
            <a:t>analysis</a:t>
          </a:r>
          <a:r>
            <a:rPr lang="fi-FI" dirty="0"/>
            <a:t> of </a:t>
          </a:r>
          <a:r>
            <a:rPr lang="fi-FI" dirty="0" err="1"/>
            <a:t>sustainable</a:t>
          </a:r>
          <a:r>
            <a:rPr lang="fi-FI" dirty="0"/>
            <a:t> business </a:t>
          </a:r>
          <a:r>
            <a:rPr lang="fi-FI" dirty="0" err="1"/>
            <a:t>model</a:t>
          </a:r>
          <a:r>
            <a:rPr lang="fi-FI" dirty="0"/>
            <a:t> </a:t>
          </a:r>
          <a:r>
            <a:rPr lang="fi-FI" dirty="0" err="1"/>
            <a:t>approaches</a:t>
          </a:r>
          <a:r>
            <a:rPr lang="fi-FI" dirty="0"/>
            <a:t> </a:t>
          </a:r>
          <a:endParaRPr lang="en-US" dirty="0"/>
        </a:p>
      </dgm:t>
    </dgm:pt>
    <dgm:pt modelId="{99FAE3A7-7155-45EC-99A6-C862BCE7CC60}" type="parTrans" cxnId="{3DE19A16-7C64-4CBD-B4AF-F964B973AFB5}">
      <dgm:prSet/>
      <dgm:spPr/>
      <dgm:t>
        <a:bodyPr/>
        <a:lstStyle/>
        <a:p>
          <a:endParaRPr lang="en-US"/>
        </a:p>
      </dgm:t>
    </dgm:pt>
    <dgm:pt modelId="{CCB373FB-2174-4589-AD9E-C0897FBD115A}" type="sibTrans" cxnId="{3DE19A16-7C64-4CBD-B4AF-F964B973AFB5}">
      <dgm:prSet/>
      <dgm:spPr/>
      <dgm:t>
        <a:bodyPr/>
        <a:lstStyle/>
        <a:p>
          <a:endParaRPr lang="en-US"/>
        </a:p>
      </dgm:t>
    </dgm:pt>
    <dgm:pt modelId="{5930D62D-D843-4A7F-8E9A-56C79444FC48}" type="pres">
      <dgm:prSet presAssocID="{E61DA074-9C93-4233-A6EC-2857953ED36C}" presName="root" presStyleCnt="0">
        <dgm:presLayoutVars>
          <dgm:dir/>
          <dgm:resizeHandles val="exact"/>
        </dgm:presLayoutVars>
      </dgm:prSet>
      <dgm:spPr/>
    </dgm:pt>
    <dgm:pt modelId="{D98B9110-84ED-40D4-8F6D-776C12A54B6C}" type="pres">
      <dgm:prSet presAssocID="{0082F06F-A9A1-4BC0-B109-A0ACC1694675}" presName="compNode" presStyleCnt="0"/>
      <dgm:spPr/>
    </dgm:pt>
    <dgm:pt modelId="{D2AB4EF7-391F-4064-A5B5-6A2899EE53FF}" type="pres">
      <dgm:prSet presAssocID="{0082F06F-A9A1-4BC0-B109-A0ACC1694675}" presName="bgRect" presStyleLbl="bgShp" presStyleIdx="0" presStyleCnt="3"/>
      <dgm:spPr/>
    </dgm:pt>
    <dgm:pt modelId="{032E8815-2388-48BD-9C36-EAB4D913A0A6}" type="pres">
      <dgm:prSet presAssocID="{0082F06F-A9A1-4BC0-B109-A0ACC169467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BEEE3877-6AB6-4013-8998-C9DEE56422A5}" type="pres">
      <dgm:prSet presAssocID="{0082F06F-A9A1-4BC0-B109-A0ACC1694675}" presName="spaceRect" presStyleCnt="0"/>
      <dgm:spPr/>
    </dgm:pt>
    <dgm:pt modelId="{094D73DA-F26F-4164-A3E2-A29333A165EB}" type="pres">
      <dgm:prSet presAssocID="{0082F06F-A9A1-4BC0-B109-A0ACC1694675}" presName="parTx" presStyleLbl="revTx" presStyleIdx="0" presStyleCnt="4">
        <dgm:presLayoutVars>
          <dgm:chMax val="0"/>
          <dgm:chPref val="0"/>
        </dgm:presLayoutVars>
      </dgm:prSet>
      <dgm:spPr/>
    </dgm:pt>
    <dgm:pt modelId="{01A95F6F-CE1A-4666-80CB-645748C73F70}" type="pres">
      <dgm:prSet presAssocID="{0082F06F-A9A1-4BC0-B109-A0ACC1694675}" presName="desTx" presStyleLbl="revTx" presStyleIdx="1" presStyleCnt="4">
        <dgm:presLayoutVars/>
      </dgm:prSet>
      <dgm:spPr/>
    </dgm:pt>
    <dgm:pt modelId="{3CF9D468-B74C-41FB-B435-663222ED5D73}" type="pres">
      <dgm:prSet presAssocID="{4FACBF8C-4F10-4A5C-830B-854AE74B6A87}" presName="sibTrans" presStyleCnt="0"/>
      <dgm:spPr/>
    </dgm:pt>
    <dgm:pt modelId="{D70FE66C-7FF7-4B86-A60C-B1B0A37B668B}" type="pres">
      <dgm:prSet presAssocID="{7C1721F4-15CB-4313-9B87-0DFCA6A8FC0E}" presName="compNode" presStyleCnt="0"/>
      <dgm:spPr/>
    </dgm:pt>
    <dgm:pt modelId="{C5B75B0E-DAAF-4EDF-A26A-61F5FFEDE59C}" type="pres">
      <dgm:prSet presAssocID="{7C1721F4-15CB-4313-9B87-0DFCA6A8FC0E}" presName="bgRect" presStyleLbl="bgShp" presStyleIdx="1" presStyleCnt="3"/>
      <dgm:spPr/>
    </dgm:pt>
    <dgm:pt modelId="{18696261-A653-45F0-8088-6DDAFB27629A}" type="pres">
      <dgm:prSet presAssocID="{7C1721F4-15CB-4313-9B87-0DFCA6A8FC0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BB29FEA-C961-4B44-AE9D-6FA82E5E4BC4}" type="pres">
      <dgm:prSet presAssocID="{7C1721F4-15CB-4313-9B87-0DFCA6A8FC0E}" presName="spaceRect" presStyleCnt="0"/>
      <dgm:spPr/>
    </dgm:pt>
    <dgm:pt modelId="{64D63A83-202D-460B-A330-39629A83B928}" type="pres">
      <dgm:prSet presAssocID="{7C1721F4-15CB-4313-9B87-0DFCA6A8FC0E}" presName="parTx" presStyleLbl="revTx" presStyleIdx="2" presStyleCnt="4">
        <dgm:presLayoutVars>
          <dgm:chMax val="0"/>
          <dgm:chPref val="0"/>
        </dgm:presLayoutVars>
      </dgm:prSet>
      <dgm:spPr/>
    </dgm:pt>
    <dgm:pt modelId="{136380A6-CF15-42C9-BA1E-6C0510EB1D3E}" type="pres">
      <dgm:prSet presAssocID="{4E06AB05-E425-4D95-8805-007508365FCF}" presName="sibTrans" presStyleCnt="0"/>
      <dgm:spPr/>
    </dgm:pt>
    <dgm:pt modelId="{E1172AA9-03C2-481F-B174-34DB096EC94E}" type="pres">
      <dgm:prSet presAssocID="{8B4A86BC-4209-432F-8779-C26510C6C879}" presName="compNode" presStyleCnt="0"/>
      <dgm:spPr/>
    </dgm:pt>
    <dgm:pt modelId="{88AAAF64-9E17-4EF6-A73F-6C50CB12E2F7}" type="pres">
      <dgm:prSet presAssocID="{8B4A86BC-4209-432F-8779-C26510C6C879}" presName="bgRect" presStyleLbl="bgShp" presStyleIdx="2" presStyleCnt="3"/>
      <dgm:spPr/>
    </dgm:pt>
    <dgm:pt modelId="{318DDF6C-9A55-4BE9-BC26-3CBE06661457}" type="pres">
      <dgm:prSet presAssocID="{8B4A86BC-4209-432F-8779-C26510C6C8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755CBED-0357-4935-8E69-D5639FD7A0C5}" type="pres">
      <dgm:prSet presAssocID="{8B4A86BC-4209-432F-8779-C26510C6C879}" presName="spaceRect" presStyleCnt="0"/>
      <dgm:spPr/>
    </dgm:pt>
    <dgm:pt modelId="{4EA21554-0495-4D18-BA45-08A23F2CC27A}" type="pres">
      <dgm:prSet presAssocID="{8B4A86BC-4209-432F-8779-C26510C6C87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82E0205-2905-49C1-A1F7-80C2D4A740E9}" type="presOf" srcId="{8B4A86BC-4209-432F-8779-C26510C6C879}" destId="{4EA21554-0495-4D18-BA45-08A23F2CC27A}" srcOrd="0" destOrd="0" presId="urn:microsoft.com/office/officeart/2018/2/layout/IconVerticalSolidList"/>
    <dgm:cxn modelId="{3DE19A16-7C64-4CBD-B4AF-F964B973AFB5}" srcId="{E61DA074-9C93-4233-A6EC-2857953ED36C}" destId="{8B4A86BC-4209-432F-8779-C26510C6C879}" srcOrd="2" destOrd="0" parTransId="{99FAE3A7-7155-45EC-99A6-C862BCE7CC60}" sibTransId="{CCB373FB-2174-4589-AD9E-C0897FBD115A}"/>
    <dgm:cxn modelId="{748DE228-FBD5-4A06-8748-B6B4ED224612}" type="presOf" srcId="{0082F06F-A9A1-4BC0-B109-A0ACC1694675}" destId="{094D73DA-F26F-4164-A3E2-A29333A165EB}" srcOrd="0" destOrd="0" presId="urn:microsoft.com/office/officeart/2018/2/layout/IconVerticalSolidList"/>
    <dgm:cxn modelId="{B0BAC243-1EEE-4239-BA9F-4B107E2991FF}" type="presOf" srcId="{664FB775-6577-4E9D-8F5A-302E2A0445D1}" destId="{01A95F6F-CE1A-4666-80CB-645748C73F70}" srcOrd="0" destOrd="0" presId="urn:microsoft.com/office/officeart/2018/2/layout/IconVerticalSolidList"/>
    <dgm:cxn modelId="{D4750965-AF4D-407A-AA79-80EA6F9CD405}" srcId="{E61DA074-9C93-4233-A6EC-2857953ED36C}" destId="{7C1721F4-15CB-4313-9B87-0DFCA6A8FC0E}" srcOrd="1" destOrd="0" parTransId="{52ADACBC-05FB-491F-A407-D90DE5DE0321}" sibTransId="{4E06AB05-E425-4D95-8805-007508365FCF}"/>
    <dgm:cxn modelId="{456DF852-F2EA-4A25-B674-733FB728DD97}" srcId="{E61DA074-9C93-4233-A6EC-2857953ED36C}" destId="{0082F06F-A9A1-4BC0-B109-A0ACC1694675}" srcOrd="0" destOrd="0" parTransId="{0A6B24B4-D79A-490A-B796-9BD05CFE54C5}" sibTransId="{4FACBF8C-4F10-4A5C-830B-854AE74B6A87}"/>
    <dgm:cxn modelId="{6325DFC3-4801-4F26-8EB1-B9CB77FE60F7}" type="presOf" srcId="{7C1721F4-15CB-4313-9B87-0DFCA6A8FC0E}" destId="{64D63A83-202D-460B-A330-39629A83B928}" srcOrd="0" destOrd="0" presId="urn:microsoft.com/office/officeart/2018/2/layout/IconVerticalSolidList"/>
    <dgm:cxn modelId="{62FBADEF-C7D1-40B3-AF3C-9DA04AFDE689}" type="presOf" srcId="{E61DA074-9C93-4233-A6EC-2857953ED36C}" destId="{5930D62D-D843-4A7F-8E9A-56C79444FC48}" srcOrd="0" destOrd="0" presId="urn:microsoft.com/office/officeart/2018/2/layout/IconVerticalSolidList"/>
    <dgm:cxn modelId="{B55266FC-8A73-491A-A6B5-690EFE2945E7}" srcId="{0082F06F-A9A1-4BC0-B109-A0ACC1694675}" destId="{664FB775-6577-4E9D-8F5A-302E2A0445D1}" srcOrd="0" destOrd="0" parTransId="{190F2D53-F498-4FAA-A0F5-A9D5A9D6187F}" sibTransId="{0AA40A48-73B9-4790-BA16-D0EF73D84218}"/>
    <dgm:cxn modelId="{FAEBE4CE-B6B2-4D7F-8659-8DFBAC792A8D}" type="presParOf" srcId="{5930D62D-D843-4A7F-8E9A-56C79444FC48}" destId="{D98B9110-84ED-40D4-8F6D-776C12A54B6C}" srcOrd="0" destOrd="0" presId="urn:microsoft.com/office/officeart/2018/2/layout/IconVerticalSolidList"/>
    <dgm:cxn modelId="{40367CC0-5409-4550-A213-34761B7E0780}" type="presParOf" srcId="{D98B9110-84ED-40D4-8F6D-776C12A54B6C}" destId="{D2AB4EF7-391F-4064-A5B5-6A2899EE53FF}" srcOrd="0" destOrd="0" presId="urn:microsoft.com/office/officeart/2018/2/layout/IconVerticalSolidList"/>
    <dgm:cxn modelId="{E1661847-95CD-4D28-813A-67DDEA5CFA9F}" type="presParOf" srcId="{D98B9110-84ED-40D4-8F6D-776C12A54B6C}" destId="{032E8815-2388-48BD-9C36-EAB4D913A0A6}" srcOrd="1" destOrd="0" presId="urn:microsoft.com/office/officeart/2018/2/layout/IconVerticalSolidList"/>
    <dgm:cxn modelId="{A2FC9AE1-A3C7-4671-A5D4-1F6E84DD1442}" type="presParOf" srcId="{D98B9110-84ED-40D4-8F6D-776C12A54B6C}" destId="{BEEE3877-6AB6-4013-8998-C9DEE56422A5}" srcOrd="2" destOrd="0" presId="urn:microsoft.com/office/officeart/2018/2/layout/IconVerticalSolidList"/>
    <dgm:cxn modelId="{5ABB2101-775D-4A85-AAD0-5DC619A617C1}" type="presParOf" srcId="{D98B9110-84ED-40D4-8F6D-776C12A54B6C}" destId="{094D73DA-F26F-4164-A3E2-A29333A165EB}" srcOrd="3" destOrd="0" presId="urn:microsoft.com/office/officeart/2018/2/layout/IconVerticalSolidList"/>
    <dgm:cxn modelId="{87C8C207-E52B-455C-B9B8-B896D8DA0543}" type="presParOf" srcId="{D98B9110-84ED-40D4-8F6D-776C12A54B6C}" destId="{01A95F6F-CE1A-4666-80CB-645748C73F70}" srcOrd="4" destOrd="0" presId="urn:microsoft.com/office/officeart/2018/2/layout/IconVerticalSolidList"/>
    <dgm:cxn modelId="{11DD17B8-8555-4B60-8516-B33A7BA10EC3}" type="presParOf" srcId="{5930D62D-D843-4A7F-8E9A-56C79444FC48}" destId="{3CF9D468-B74C-41FB-B435-663222ED5D73}" srcOrd="1" destOrd="0" presId="urn:microsoft.com/office/officeart/2018/2/layout/IconVerticalSolidList"/>
    <dgm:cxn modelId="{3E44637E-0123-40A2-8DA8-69899D0A3020}" type="presParOf" srcId="{5930D62D-D843-4A7F-8E9A-56C79444FC48}" destId="{D70FE66C-7FF7-4B86-A60C-B1B0A37B668B}" srcOrd="2" destOrd="0" presId="urn:microsoft.com/office/officeart/2018/2/layout/IconVerticalSolidList"/>
    <dgm:cxn modelId="{0A7B544E-0AF6-479A-9700-199DB7FDAE6C}" type="presParOf" srcId="{D70FE66C-7FF7-4B86-A60C-B1B0A37B668B}" destId="{C5B75B0E-DAAF-4EDF-A26A-61F5FFEDE59C}" srcOrd="0" destOrd="0" presId="urn:microsoft.com/office/officeart/2018/2/layout/IconVerticalSolidList"/>
    <dgm:cxn modelId="{70B25C4A-6BFE-43E4-BF4F-D81F6EE19377}" type="presParOf" srcId="{D70FE66C-7FF7-4B86-A60C-B1B0A37B668B}" destId="{18696261-A653-45F0-8088-6DDAFB27629A}" srcOrd="1" destOrd="0" presId="urn:microsoft.com/office/officeart/2018/2/layout/IconVerticalSolidList"/>
    <dgm:cxn modelId="{D29D5DAC-E328-485D-B391-CFF0D0AA060A}" type="presParOf" srcId="{D70FE66C-7FF7-4B86-A60C-B1B0A37B668B}" destId="{4BB29FEA-C961-4B44-AE9D-6FA82E5E4BC4}" srcOrd="2" destOrd="0" presId="urn:microsoft.com/office/officeart/2018/2/layout/IconVerticalSolidList"/>
    <dgm:cxn modelId="{C44954E7-E062-4774-992B-232D914BC576}" type="presParOf" srcId="{D70FE66C-7FF7-4B86-A60C-B1B0A37B668B}" destId="{64D63A83-202D-460B-A330-39629A83B928}" srcOrd="3" destOrd="0" presId="urn:microsoft.com/office/officeart/2018/2/layout/IconVerticalSolidList"/>
    <dgm:cxn modelId="{63FC43C5-A527-41EB-A77E-CF4F9EA39271}" type="presParOf" srcId="{5930D62D-D843-4A7F-8E9A-56C79444FC48}" destId="{136380A6-CF15-42C9-BA1E-6C0510EB1D3E}" srcOrd="3" destOrd="0" presId="urn:microsoft.com/office/officeart/2018/2/layout/IconVerticalSolidList"/>
    <dgm:cxn modelId="{917C395E-7A40-498D-9247-B148D97F6506}" type="presParOf" srcId="{5930D62D-D843-4A7F-8E9A-56C79444FC48}" destId="{E1172AA9-03C2-481F-B174-34DB096EC94E}" srcOrd="4" destOrd="0" presId="urn:microsoft.com/office/officeart/2018/2/layout/IconVerticalSolidList"/>
    <dgm:cxn modelId="{F22FC456-DA18-4316-8491-E085E7FC5294}" type="presParOf" srcId="{E1172AA9-03C2-481F-B174-34DB096EC94E}" destId="{88AAAF64-9E17-4EF6-A73F-6C50CB12E2F7}" srcOrd="0" destOrd="0" presId="urn:microsoft.com/office/officeart/2018/2/layout/IconVerticalSolidList"/>
    <dgm:cxn modelId="{84D7E7CC-C3B8-4217-BD27-BAB060F9FA74}" type="presParOf" srcId="{E1172AA9-03C2-481F-B174-34DB096EC94E}" destId="{318DDF6C-9A55-4BE9-BC26-3CBE06661457}" srcOrd="1" destOrd="0" presId="urn:microsoft.com/office/officeart/2018/2/layout/IconVerticalSolidList"/>
    <dgm:cxn modelId="{77B0939A-72C9-43E2-9500-15B3B469CE14}" type="presParOf" srcId="{E1172AA9-03C2-481F-B174-34DB096EC94E}" destId="{E755CBED-0357-4935-8E69-D5639FD7A0C5}" srcOrd="2" destOrd="0" presId="urn:microsoft.com/office/officeart/2018/2/layout/IconVerticalSolidList"/>
    <dgm:cxn modelId="{A70748BA-1968-4712-A050-AA12E2125902}" type="presParOf" srcId="{E1172AA9-03C2-481F-B174-34DB096EC94E}" destId="{4EA21554-0495-4D18-BA45-08A23F2CC2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87FFC1-6326-4CEC-B2FA-D8073A04AA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70E2234-3EEC-456D-B7B1-C19A36461B7E}">
      <dgm:prSet phldrT="[Text]"/>
      <dgm:spPr/>
      <dgm:t>
        <a:bodyPr/>
        <a:lstStyle/>
        <a:p>
          <a:r>
            <a:rPr lang="fi-FI"/>
            <a:t>Integrated corporate sustainability</a:t>
          </a:r>
          <a:endParaRPr lang="en-GB"/>
        </a:p>
      </dgm:t>
    </dgm:pt>
    <dgm:pt modelId="{495EA18F-479A-42D4-A80E-97C8F2094C9C}" type="parTrans" cxnId="{557950E9-0871-48FA-837E-6EE953115416}">
      <dgm:prSet/>
      <dgm:spPr/>
      <dgm:t>
        <a:bodyPr/>
        <a:lstStyle/>
        <a:p>
          <a:endParaRPr lang="en-GB"/>
        </a:p>
      </dgm:t>
    </dgm:pt>
    <dgm:pt modelId="{EC0FEC25-ABC7-424F-A7C2-AD775CAC370E}" type="sibTrans" cxnId="{557950E9-0871-48FA-837E-6EE953115416}">
      <dgm:prSet/>
      <dgm:spPr/>
      <dgm:t>
        <a:bodyPr/>
        <a:lstStyle/>
        <a:p>
          <a:endParaRPr lang="en-GB"/>
        </a:p>
      </dgm:t>
    </dgm:pt>
    <dgm:pt modelId="{975F0CC7-18C2-4D74-A5E7-AE07AB2D514B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/>
            <a:t>Innovative corporate sustainability</a:t>
          </a:r>
          <a:endParaRPr lang="en-GB"/>
        </a:p>
      </dgm:t>
    </dgm:pt>
    <dgm:pt modelId="{471D3B1F-233D-48C9-9836-573F08CFA251}" type="parTrans" cxnId="{0E3A5F18-EBD0-4ADE-8246-4CFBA56711CE}">
      <dgm:prSet/>
      <dgm:spPr/>
      <dgm:t>
        <a:bodyPr/>
        <a:lstStyle/>
        <a:p>
          <a:endParaRPr lang="en-GB"/>
        </a:p>
      </dgm:t>
    </dgm:pt>
    <dgm:pt modelId="{5846E1FA-775D-430E-BC34-C41D5577DE30}" type="sibTrans" cxnId="{0E3A5F18-EBD0-4ADE-8246-4CFBA56711CE}">
      <dgm:prSet/>
      <dgm:spPr/>
      <dgm:t>
        <a:bodyPr/>
        <a:lstStyle/>
        <a:p>
          <a:endParaRPr lang="en-GB"/>
        </a:p>
      </dgm:t>
    </dgm:pt>
    <dgm:pt modelId="{C2D1F75B-838C-4BD7-9726-E052D09DE21F}" type="pres">
      <dgm:prSet presAssocID="{5B87FFC1-6326-4CEC-B2FA-D8073A04AA6B}" presName="Name0" presStyleCnt="0">
        <dgm:presLayoutVars>
          <dgm:dir/>
          <dgm:resizeHandles val="exact"/>
        </dgm:presLayoutVars>
      </dgm:prSet>
      <dgm:spPr/>
    </dgm:pt>
    <dgm:pt modelId="{03A4A12D-A5D2-4279-B195-E1EB7A42D41D}" type="pres">
      <dgm:prSet presAssocID="{770E2234-3EEC-456D-B7B1-C19A36461B7E}" presName="node" presStyleLbl="node1" presStyleIdx="0" presStyleCnt="2" custScaleX="58619" custScaleY="29152">
        <dgm:presLayoutVars>
          <dgm:bulletEnabled val="1"/>
        </dgm:presLayoutVars>
      </dgm:prSet>
      <dgm:spPr/>
    </dgm:pt>
    <dgm:pt modelId="{2CD3A152-69B0-43AC-BAA6-F948652BC580}" type="pres">
      <dgm:prSet presAssocID="{EC0FEC25-ABC7-424F-A7C2-AD775CAC370E}" presName="sibTrans" presStyleLbl="sibTrans2D1" presStyleIdx="0" presStyleCnt="1" custScaleX="175016" custScaleY="34411"/>
      <dgm:spPr/>
    </dgm:pt>
    <dgm:pt modelId="{7B3B6586-70FD-41DF-BB71-61D99272B218}" type="pres">
      <dgm:prSet presAssocID="{EC0FEC25-ABC7-424F-A7C2-AD775CAC370E}" presName="connectorText" presStyleLbl="sibTrans2D1" presStyleIdx="0" presStyleCnt="1"/>
      <dgm:spPr/>
    </dgm:pt>
    <dgm:pt modelId="{28EF0E30-1920-48BA-96D3-22A48215D198}" type="pres">
      <dgm:prSet presAssocID="{975F0CC7-18C2-4D74-A5E7-AE07AB2D514B}" presName="node" presStyleLbl="node1" presStyleIdx="1" presStyleCnt="2" custScaleX="61798" custScaleY="31669">
        <dgm:presLayoutVars>
          <dgm:bulletEnabled val="1"/>
        </dgm:presLayoutVars>
      </dgm:prSet>
      <dgm:spPr/>
    </dgm:pt>
  </dgm:ptLst>
  <dgm:cxnLst>
    <dgm:cxn modelId="{0E3A5F18-EBD0-4ADE-8246-4CFBA56711CE}" srcId="{5B87FFC1-6326-4CEC-B2FA-D8073A04AA6B}" destId="{975F0CC7-18C2-4D74-A5E7-AE07AB2D514B}" srcOrd="1" destOrd="0" parTransId="{471D3B1F-233D-48C9-9836-573F08CFA251}" sibTransId="{5846E1FA-775D-430E-BC34-C41D5577DE30}"/>
    <dgm:cxn modelId="{E1D21A3D-144B-433A-AFCF-4642D3683446}" type="presOf" srcId="{EC0FEC25-ABC7-424F-A7C2-AD775CAC370E}" destId="{2CD3A152-69B0-43AC-BAA6-F948652BC580}" srcOrd="0" destOrd="0" presId="urn:microsoft.com/office/officeart/2005/8/layout/process1"/>
    <dgm:cxn modelId="{FC28DB5B-F13B-4C2D-B523-529BF8B04590}" type="presOf" srcId="{5B87FFC1-6326-4CEC-B2FA-D8073A04AA6B}" destId="{C2D1F75B-838C-4BD7-9726-E052D09DE21F}" srcOrd="0" destOrd="0" presId="urn:microsoft.com/office/officeart/2005/8/layout/process1"/>
    <dgm:cxn modelId="{360F4454-CA26-4A30-B586-ED0D83CC3E11}" type="presOf" srcId="{975F0CC7-18C2-4D74-A5E7-AE07AB2D514B}" destId="{28EF0E30-1920-48BA-96D3-22A48215D198}" srcOrd="0" destOrd="0" presId="urn:microsoft.com/office/officeart/2005/8/layout/process1"/>
    <dgm:cxn modelId="{43BAA480-5ECF-4F48-A7FA-76C5B5E106A4}" type="presOf" srcId="{770E2234-3EEC-456D-B7B1-C19A36461B7E}" destId="{03A4A12D-A5D2-4279-B195-E1EB7A42D41D}" srcOrd="0" destOrd="0" presId="urn:microsoft.com/office/officeart/2005/8/layout/process1"/>
    <dgm:cxn modelId="{8F2BA6E3-8EA6-402B-A957-FA2829DDDC00}" type="presOf" srcId="{EC0FEC25-ABC7-424F-A7C2-AD775CAC370E}" destId="{7B3B6586-70FD-41DF-BB71-61D99272B218}" srcOrd="1" destOrd="0" presId="urn:microsoft.com/office/officeart/2005/8/layout/process1"/>
    <dgm:cxn modelId="{557950E9-0871-48FA-837E-6EE953115416}" srcId="{5B87FFC1-6326-4CEC-B2FA-D8073A04AA6B}" destId="{770E2234-3EEC-456D-B7B1-C19A36461B7E}" srcOrd="0" destOrd="0" parTransId="{495EA18F-479A-42D4-A80E-97C8F2094C9C}" sibTransId="{EC0FEC25-ABC7-424F-A7C2-AD775CAC370E}"/>
    <dgm:cxn modelId="{7600426F-72FF-4EE3-9408-4178B8E89C0D}" type="presParOf" srcId="{C2D1F75B-838C-4BD7-9726-E052D09DE21F}" destId="{03A4A12D-A5D2-4279-B195-E1EB7A42D41D}" srcOrd="0" destOrd="0" presId="urn:microsoft.com/office/officeart/2005/8/layout/process1"/>
    <dgm:cxn modelId="{1594041A-A24A-447A-9F8E-6510B3B95177}" type="presParOf" srcId="{C2D1F75B-838C-4BD7-9726-E052D09DE21F}" destId="{2CD3A152-69B0-43AC-BAA6-F948652BC580}" srcOrd="1" destOrd="0" presId="urn:microsoft.com/office/officeart/2005/8/layout/process1"/>
    <dgm:cxn modelId="{5F3F6115-5F2A-40DC-AEB0-193709B47D66}" type="presParOf" srcId="{2CD3A152-69B0-43AC-BAA6-F948652BC580}" destId="{7B3B6586-70FD-41DF-BB71-61D99272B218}" srcOrd="0" destOrd="0" presId="urn:microsoft.com/office/officeart/2005/8/layout/process1"/>
    <dgm:cxn modelId="{B15B73B8-2DCC-48CC-84C5-0222C98E565E}" type="presParOf" srcId="{C2D1F75B-838C-4BD7-9726-E052D09DE21F}" destId="{28EF0E30-1920-48BA-96D3-22A48215D19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87FFC1-6326-4CEC-B2FA-D8073A04AA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70E2234-3EEC-456D-B7B1-C19A36461B7E}">
      <dgm:prSet phldrT="[Text]"/>
      <dgm:spPr/>
      <dgm:t>
        <a:bodyPr/>
        <a:lstStyle/>
        <a:p>
          <a:r>
            <a:rPr lang="fi-FI"/>
            <a:t>Reducing unsustainability</a:t>
          </a:r>
          <a:endParaRPr lang="en-GB"/>
        </a:p>
      </dgm:t>
    </dgm:pt>
    <dgm:pt modelId="{495EA18F-479A-42D4-A80E-97C8F2094C9C}" type="parTrans" cxnId="{557950E9-0871-48FA-837E-6EE953115416}">
      <dgm:prSet/>
      <dgm:spPr/>
      <dgm:t>
        <a:bodyPr/>
        <a:lstStyle/>
        <a:p>
          <a:endParaRPr lang="en-GB"/>
        </a:p>
      </dgm:t>
    </dgm:pt>
    <dgm:pt modelId="{EC0FEC25-ABC7-424F-A7C2-AD775CAC370E}" type="sibTrans" cxnId="{557950E9-0871-48FA-837E-6EE953115416}">
      <dgm:prSet/>
      <dgm:spPr/>
      <dgm:t>
        <a:bodyPr/>
        <a:lstStyle/>
        <a:p>
          <a:endParaRPr lang="en-GB"/>
        </a:p>
      </dgm:t>
    </dgm:pt>
    <dgm:pt modelId="{975F0CC7-18C2-4D74-A5E7-AE07AB2D514B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/>
            <a:t>Individual firm sustainability?</a:t>
          </a:r>
          <a:endParaRPr lang="en-GB"/>
        </a:p>
      </dgm:t>
    </dgm:pt>
    <dgm:pt modelId="{471D3B1F-233D-48C9-9836-573F08CFA251}" type="parTrans" cxnId="{0E3A5F18-EBD0-4ADE-8246-4CFBA56711CE}">
      <dgm:prSet/>
      <dgm:spPr/>
      <dgm:t>
        <a:bodyPr/>
        <a:lstStyle/>
        <a:p>
          <a:endParaRPr lang="en-GB"/>
        </a:p>
      </dgm:t>
    </dgm:pt>
    <dgm:pt modelId="{5846E1FA-775D-430E-BC34-C41D5577DE30}" type="sibTrans" cxnId="{0E3A5F18-EBD0-4ADE-8246-4CFBA56711CE}">
      <dgm:prSet/>
      <dgm:spPr/>
      <dgm:t>
        <a:bodyPr/>
        <a:lstStyle/>
        <a:p>
          <a:endParaRPr lang="en-GB"/>
        </a:p>
      </dgm:t>
    </dgm:pt>
    <dgm:pt modelId="{C2D1F75B-838C-4BD7-9726-E052D09DE21F}" type="pres">
      <dgm:prSet presAssocID="{5B87FFC1-6326-4CEC-B2FA-D8073A04AA6B}" presName="Name0" presStyleCnt="0">
        <dgm:presLayoutVars>
          <dgm:dir/>
          <dgm:resizeHandles val="exact"/>
        </dgm:presLayoutVars>
      </dgm:prSet>
      <dgm:spPr/>
    </dgm:pt>
    <dgm:pt modelId="{03A4A12D-A5D2-4279-B195-E1EB7A42D41D}" type="pres">
      <dgm:prSet presAssocID="{770E2234-3EEC-456D-B7B1-C19A36461B7E}" presName="node" presStyleLbl="node1" presStyleIdx="0" presStyleCnt="2" custScaleX="58619" custScaleY="29152">
        <dgm:presLayoutVars>
          <dgm:bulletEnabled val="1"/>
        </dgm:presLayoutVars>
      </dgm:prSet>
      <dgm:spPr/>
    </dgm:pt>
    <dgm:pt modelId="{2CD3A152-69B0-43AC-BAA6-F948652BC580}" type="pres">
      <dgm:prSet presAssocID="{EC0FEC25-ABC7-424F-A7C2-AD775CAC370E}" presName="sibTrans" presStyleLbl="sibTrans2D1" presStyleIdx="0" presStyleCnt="1" custScaleX="175016" custScaleY="34411"/>
      <dgm:spPr/>
    </dgm:pt>
    <dgm:pt modelId="{7B3B6586-70FD-41DF-BB71-61D99272B218}" type="pres">
      <dgm:prSet presAssocID="{EC0FEC25-ABC7-424F-A7C2-AD775CAC370E}" presName="connectorText" presStyleLbl="sibTrans2D1" presStyleIdx="0" presStyleCnt="1"/>
      <dgm:spPr/>
    </dgm:pt>
    <dgm:pt modelId="{28EF0E30-1920-48BA-96D3-22A48215D198}" type="pres">
      <dgm:prSet presAssocID="{975F0CC7-18C2-4D74-A5E7-AE07AB2D514B}" presName="node" presStyleLbl="node1" presStyleIdx="1" presStyleCnt="2" custScaleX="61798" custScaleY="31669">
        <dgm:presLayoutVars>
          <dgm:bulletEnabled val="1"/>
        </dgm:presLayoutVars>
      </dgm:prSet>
      <dgm:spPr/>
    </dgm:pt>
  </dgm:ptLst>
  <dgm:cxnLst>
    <dgm:cxn modelId="{0E3A5F18-EBD0-4ADE-8246-4CFBA56711CE}" srcId="{5B87FFC1-6326-4CEC-B2FA-D8073A04AA6B}" destId="{975F0CC7-18C2-4D74-A5E7-AE07AB2D514B}" srcOrd="1" destOrd="0" parTransId="{471D3B1F-233D-48C9-9836-573F08CFA251}" sibTransId="{5846E1FA-775D-430E-BC34-C41D5577DE30}"/>
    <dgm:cxn modelId="{E1D21A3D-144B-433A-AFCF-4642D3683446}" type="presOf" srcId="{EC0FEC25-ABC7-424F-A7C2-AD775CAC370E}" destId="{2CD3A152-69B0-43AC-BAA6-F948652BC580}" srcOrd="0" destOrd="0" presId="urn:microsoft.com/office/officeart/2005/8/layout/process1"/>
    <dgm:cxn modelId="{FC28DB5B-F13B-4C2D-B523-529BF8B04590}" type="presOf" srcId="{5B87FFC1-6326-4CEC-B2FA-D8073A04AA6B}" destId="{C2D1F75B-838C-4BD7-9726-E052D09DE21F}" srcOrd="0" destOrd="0" presId="urn:microsoft.com/office/officeart/2005/8/layout/process1"/>
    <dgm:cxn modelId="{360F4454-CA26-4A30-B586-ED0D83CC3E11}" type="presOf" srcId="{975F0CC7-18C2-4D74-A5E7-AE07AB2D514B}" destId="{28EF0E30-1920-48BA-96D3-22A48215D198}" srcOrd="0" destOrd="0" presId="urn:microsoft.com/office/officeart/2005/8/layout/process1"/>
    <dgm:cxn modelId="{43BAA480-5ECF-4F48-A7FA-76C5B5E106A4}" type="presOf" srcId="{770E2234-3EEC-456D-B7B1-C19A36461B7E}" destId="{03A4A12D-A5D2-4279-B195-E1EB7A42D41D}" srcOrd="0" destOrd="0" presId="urn:microsoft.com/office/officeart/2005/8/layout/process1"/>
    <dgm:cxn modelId="{8F2BA6E3-8EA6-402B-A957-FA2829DDDC00}" type="presOf" srcId="{EC0FEC25-ABC7-424F-A7C2-AD775CAC370E}" destId="{7B3B6586-70FD-41DF-BB71-61D99272B218}" srcOrd="1" destOrd="0" presId="urn:microsoft.com/office/officeart/2005/8/layout/process1"/>
    <dgm:cxn modelId="{557950E9-0871-48FA-837E-6EE953115416}" srcId="{5B87FFC1-6326-4CEC-B2FA-D8073A04AA6B}" destId="{770E2234-3EEC-456D-B7B1-C19A36461B7E}" srcOrd="0" destOrd="0" parTransId="{495EA18F-479A-42D4-A80E-97C8F2094C9C}" sibTransId="{EC0FEC25-ABC7-424F-A7C2-AD775CAC370E}"/>
    <dgm:cxn modelId="{7600426F-72FF-4EE3-9408-4178B8E89C0D}" type="presParOf" srcId="{C2D1F75B-838C-4BD7-9726-E052D09DE21F}" destId="{03A4A12D-A5D2-4279-B195-E1EB7A42D41D}" srcOrd="0" destOrd="0" presId="urn:microsoft.com/office/officeart/2005/8/layout/process1"/>
    <dgm:cxn modelId="{1594041A-A24A-447A-9F8E-6510B3B95177}" type="presParOf" srcId="{C2D1F75B-838C-4BD7-9726-E052D09DE21F}" destId="{2CD3A152-69B0-43AC-BAA6-F948652BC580}" srcOrd="1" destOrd="0" presId="urn:microsoft.com/office/officeart/2005/8/layout/process1"/>
    <dgm:cxn modelId="{5F3F6115-5F2A-40DC-AEB0-193709B47D66}" type="presParOf" srcId="{2CD3A152-69B0-43AC-BAA6-F948652BC580}" destId="{7B3B6586-70FD-41DF-BB71-61D99272B218}" srcOrd="0" destOrd="0" presId="urn:microsoft.com/office/officeart/2005/8/layout/process1"/>
    <dgm:cxn modelId="{B15B73B8-2DCC-48CC-84C5-0222C98E565E}" type="presParOf" srcId="{C2D1F75B-838C-4BD7-9726-E052D09DE21F}" destId="{28EF0E30-1920-48BA-96D3-22A48215D19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87FFC1-6326-4CEC-B2FA-D8073A04AA6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70E2234-3EEC-456D-B7B1-C19A36461B7E}">
      <dgm:prSet phldrT="[Text]"/>
      <dgm:spPr/>
      <dgm:t>
        <a:bodyPr/>
        <a:lstStyle/>
        <a:p>
          <a:r>
            <a:rPr lang="fi-FI"/>
            <a:t>Business-case motivation</a:t>
          </a:r>
          <a:endParaRPr lang="en-GB"/>
        </a:p>
      </dgm:t>
    </dgm:pt>
    <dgm:pt modelId="{495EA18F-479A-42D4-A80E-97C8F2094C9C}" type="parTrans" cxnId="{557950E9-0871-48FA-837E-6EE953115416}">
      <dgm:prSet/>
      <dgm:spPr/>
      <dgm:t>
        <a:bodyPr/>
        <a:lstStyle/>
        <a:p>
          <a:endParaRPr lang="en-GB"/>
        </a:p>
      </dgm:t>
    </dgm:pt>
    <dgm:pt modelId="{EC0FEC25-ABC7-424F-A7C2-AD775CAC370E}" type="sibTrans" cxnId="{557950E9-0871-48FA-837E-6EE953115416}">
      <dgm:prSet/>
      <dgm:spPr/>
      <dgm:t>
        <a:bodyPr/>
        <a:lstStyle/>
        <a:p>
          <a:endParaRPr lang="en-GB"/>
        </a:p>
      </dgm:t>
    </dgm:pt>
    <dgm:pt modelId="{975F0CC7-18C2-4D74-A5E7-AE07AB2D514B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/>
            <a:t>Shared-benefit aims</a:t>
          </a:r>
          <a:endParaRPr lang="en-GB"/>
        </a:p>
      </dgm:t>
    </dgm:pt>
    <dgm:pt modelId="{471D3B1F-233D-48C9-9836-573F08CFA251}" type="parTrans" cxnId="{0E3A5F18-EBD0-4ADE-8246-4CFBA56711CE}">
      <dgm:prSet/>
      <dgm:spPr/>
      <dgm:t>
        <a:bodyPr/>
        <a:lstStyle/>
        <a:p>
          <a:endParaRPr lang="en-GB"/>
        </a:p>
      </dgm:t>
    </dgm:pt>
    <dgm:pt modelId="{5846E1FA-775D-430E-BC34-C41D5577DE30}" type="sibTrans" cxnId="{0E3A5F18-EBD0-4ADE-8246-4CFBA56711CE}">
      <dgm:prSet/>
      <dgm:spPr/>
      <dgm:t>
        <a:bodyPr/>
        <a:lstStyle/>
        <a:p>
          <a:endParaRPr lang="en-GB"/>
        </a:p>
      </dgm:t>
    </dgm:pt>
    <dgm:pt modelId="{C2D1F75B-838C-4BD7-9726-E052D09DE21F}" type="pres">
      <dgm:prSet presAssocID="{5B87FFC1-6326-4CEC-B2FA-D8073A04AA6B}" presName="Name0" presStyleCnt="0">
        <dgm:presLayoutVars>
          <dgm:dir/>
          <dgm:resizeHandles val="exact"/>
        </dgm:presLayoutVars>
      </dgm:prSet>
      <dgm:spPr/>
    </dgm:pt>
    <dgm:pt modelId="{03A4A12D-A5D2-4279-B195-E1EB7A42D41D}" type="pres">
      <dgm:prSet presAssocID="{770E2234-3EEC-456D-B7B1-C19A36461B7E}" presName="node" presStyleLbl="node1" presStyleIdx="0" presStyleCnt="2" custScaleX="58619" custScaleY="29152">
        <dgm:presLayoutVars>
          <dgm:bulletEnabled val="1"/>
        </dgm:presLayoutVars>
      </dgm:prSet>
      <dgm:spPr/>
    </dgm:pt>
    <dgm:pt modelId="{2CD3A152-69B0-43AC-BAA6-F948652BC580}" type="pres">
      <dgm:prSet presAssocID="{EC0FEC25-ABC7-424F-A7C2-AD775CAC370E}" presName="sibTrans" presStyleLbl="sibTrans2D1" presStyleIdx="0" presStyleCnt="1" custScaleX="175016" custScaleY="34411"/>
      <dgm:spPr/>
    </dgm:pt>
    <dgm:pt modelId="{7B3B6586-70FD-41DF-BB71-61D99272B218}" type="pres">
      <dgm:prSet presAssocID="{EC0FEC25-ABC7-424F-A7C2-AD775CAC370E}" presName="connectorText" presStyleLbl="sibTrans2D1" presStyleIdx="0" presStyleCnt="1"/>
      <dgm:spPr/>
    </dgm:pt>
    <dgm:pt modelId="{28EF0E30-1920-48BA-96D3-22A48215D198}" type="pres">
      <dgm:prSet presAssocID="{975F0CC7-18C2-4D74-A5E7-AE07AB2D514B}" presName="node" presStyleLbl="node1" presStyleIdx="1" presStyleCnt="2" custScaleX="61798" custScaleY="31669">
        <dgm:presLayoutVars>
          <dgm:bulletEnabled val="1"/>
        </dgm:presLayoutVars>
      </dgm:prSet>
      <dgm:spPr/>
    </dgm:pt>
  </dgm:ptLst>
  <dgm:cxnLst>
    <dgm:cxn modelId="{0E3A5F18-EBD0-4ADE-8246-4CFBA56711CE}" srcId="{5B87FFC1-6326-4CEC-B2FA-D8073A04AA6B}" destId="{975F0CC7-18C2-4D74-A5E7-AE07AB2D514B}" srcOrd="1" destOrd="0" parTransId="{471D3B1F-233D-48C9-9836-573F08CFA251}" sibTransId="{5846E1FA-775D-430E-BC34-C41D5577DE30}"/>
    <dgm:cxn modelId="{E1D21A3D-144B-433A-AFCF-4642D3683446}" type="presOf" srcId="{EC0FEC25-ABC7-424F-A7C2-AD775CAC370E}" destId="{2CD3A152-69B0-43AC-BAA6-F948652BC580}" srcOrd="0" destOrd="0" presId="urn:microsoft.com/office/officeart/2005/8/layout/process1"/>
    <dgm:cxn modelId="{FC28DB5B-F13B-4C2D-B523-529BF8B04590}" type="presOf" srcId="{5B87FFC1-6326-4CEC-B2FA-D8073A04AA6B}" destId="{C2D1F75B-838C-4BD7-9726-E052D09DE21F}" srcOrd="0" destOrd="0" presId="urn:microsoft.com/office/officeart/2005/8/layout/process1"/>
    <dgm:cxn modelId="{360F4454-CA26-4A30-B586-ED0D83CC3E11}" type="presOf" srcId="{975F0CC7-18C2-4D74-A5E7-AE07AB2D514B}" destId="{28EF0E30-1920-48BA-96D3-22A48215D198}" srcOrd="0" destOrd="0" presId="urn:microsoft.com/office/officeart/2005/8/layout/process1"/>
    <dgm:cxn modelId="{43BAA480-5ECF-4F48-A7FA-76C5B5E106A4}" type="presOf" srcId="{770E2234-3EEC-456D-B7B1-C19A36461B7E}" destId="{03A4A12D-A5D2-4279-B195-E1EB7A42D41D}" srcOrd="0" destOrd="0" presId="urn:microsoft.com/office/officeart/2005/8/layout/process1"/>
    <dgm:cxn modelId="{8F2BA6E3-8EA6-402B-A957-FA2829DDDC00}" type="presOf" srcId="{EC0FEC25-ABC7-424F-A7C2-AD775CAC370E}" destId="{7B3B6586-70FD-41DF-BB71-61D99272B218}" srcOrd="1" destOrd="0" presId="urn:microsoft.com/office/officeart/2005/8/layout/process1"/>
    <dgm:cxn modelId="{557950E9-0871-48FA-837E-6EE953115416}" srcId="{5B87FFC1-6326-4CEC-B2FA-D8073A04AA6B}" destId="{770E2234-3EEC-456D-B7B1-C19A36461B7E}" srcOrd="0" destOrd="0" parTransId="{495EA18F-479A-42D4-A80E-97C8F2094C9C}" sibTransId="{EC0FEC25-ABC7-424F-A7C2-AD775CAC370E}"/>
    <dgm:cxn modelId="{7600426F-72FF-4EE3-9408-4178B8E89C0D}" type="presParOf" srcId="{C2D1F75B-838C-4BD7-9726-E052D09DE21F}" destId="{03A4A12D-A5D2-4279-B195-E1EB7A42D41D}" srcOrd="0" destOrd="0" presId="urn:microsoft.com/office/officeart/2005/8/layout/process1"/>
    <dgm:cxn modelId="{1594041A-A24A-447A-9F8E-6510B3B95177}" type="presParOf" srcId="{C2D1F75B-838C-4BD7-9726-E052D09DE21F}" destId="{2CD3A152-69B0-43AC-BAA6-F948652BC580}" srcOrd="1" destOrd="0" presId="urn:microsoft.com/office/officeart/2005/8/layout/process1"/>
    <dgm:cxn modelId="{5F3F6115-5F2A-40DC-AEB0-193709B47D66}" type="presParOf" srcId="{2CD3A152-69B0-43AC-BAA6-F948652BC580}" destId="{7B3B6586-70FD-41DF-BB71-61D99272B218}" srcOrd="0" destOrd="0" presId="urn:microsoft.com/office/officeart/2005/8/layout/process1"/>
    <dgm:cxn modelId="{B15B73B8-2DCC-48CC-84C5-0222C98E565E}" type="presParOf" srcId="{C2D1F75B-838C-4BD7-9726-E052D09DE21F}" destId="{28EF0E30-1920-48BA-96D3-22A48215D19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B4EF7-391F-4064-A5B5-6A2899EE53FF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E8815-2388-48BD-9C36-EAB4D913A0A6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D73DA-F26F-4164-A3E2-A29333A165EB}">
      <dsp:nvSpPr>
        <dsp:cNvPr id="0" name=""/>
        <dsp:cNvSpPr/>
      </dsp:nvSpPr>
      <dsp:spPr>
        <a:xfrm>
          <a:off x="1816103" y="671"/>
          <a:ext cx="281863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 err="1"/>
            <a:t>What</a:t>
          </a:r>
          <a:r>
            <a:rPr lang="fi-FI" sz="2300" kern="1200" dirty="0"/>
            <a:t> is </a:t>
          </a:r>
          <a:r>
            <a:rPr lang="fi-FI" sz="2300" kern="1200" dirty="0" err="1"/>
            <a:t>the</a:t>
          </a:r>
          <a:r>
            <a:rPr lang="fi-FI" sz="2300" kern="1200" dirty="0"/>
            <a:t> </a:t>
          </a:r>
          <a:r>
            <a:rPr lang="fi-FI" sz="2300" kern="1200" dirty="0" err="1"/>
            <a:t>innovative</a:t>
          </a:r>
          <a:r>
            <a:rPr lang="fi-FI" sz="2300" kern="1200" dirty="0"/>
            <a:t> </a:t>
          </a:r>
          <a:r>
            <a:rPr lang="fi-FI" sz="2300" kern="1200" dirty="0" err="1"/>
            <a:t>sustainability</a:t>
          </a:r>
          <a:r>
            <a:rPr lang="fi-FI" sz="2300" kern="1200" dirty="0"/>
            <a:t> </a:t>
          </a:r>
          <a:r>
            <a:rPr lang="fi-FI" sz="2300" kern="1200" dirty="0" err="1"/>
            <a:t>approach</a:t>
          </a:r>
          <a:r>
            <a:rPr lang="fi-FI" sz="2300" kern="1200" dirty="0"/>
            <a:t>?</a:t>
          </a:r>
          <a:endParaRPr lang="en-US" sz="2300" kern="1200" dirty="0"/>
        </a:p>
      </dsp:txBody>
      <dsp:txXfrm>
        <a:off x="1816103" y="671"/>
        <a:ext cx="2818638" cy="1572384"/>
      </dsp:txXfrm>
    </dsp:sp>
    <dsp:sp modelId="{01A95F6F-CE1A-4666-80CB-645748C73F70}">
      <dsp:nvSpPr>
        <dsp:cNvPr id="0" name=""/>
        <dsp:cNvSpPr/>
      </dsp:nvSpPr>
      <dsp:spPr>
        <a:xfrm>
          <a:off x="4634741" y="671"/>
          <a:ext cx="1628898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634741" y="671"/>
        <a:ext cx="1628898" cy="1572384"/>
      </dsp:txXfrm>
    </dsp:sp>
    <dsp:sp modelId="{C5B75B0E-DAAF-4EDF-A26A-61F5FFEDE59C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96261-A653-45F0-8088-6DDAFB27629A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63A83-202D-460B-A330-39629A83B928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 err="1"/>
            <a:t>Creating</a:t>
          </a:r>
          <a:r>
            <a:rPr lang="fi-FI" sz="2300" kern="1200" dirty="0"/>
            <a:t> </a:t>
          </a:r>
          <a:r>
            <a:rPr lang="fi-FI" sz="2300" kern="1200" dirty="0" err="1"/>
            <a:t>shared</a:t>
          </a:r>
          <a:r>
            <a:rPr lang="fi-FI" sz="2300" kern="1200" dirty="0"/>
            <a:t> </a:t>
          </a:r>
          <a:r>
            <a:rPr lang="fi-FI" sz="2300" kern="1200" dirty="0" err="1"/>
            <a:t>value</a:t>
          </a:r>
          <a:r>
            <a:rPr lang="fi-FI" sz="2300" kern="1200" dirty="0"/>
            <a:t> and </a:t>
          </a:r>
          <a:r>
            <a:rPr lang="fi-FI" sz="2300" kern="1200" dirty="0" err="1"/>
            <a:t>the</a:t>
          </a:r>
          <a:r>
            <a:rPr lang="fi-FI" sz="2300" kern="1200" dirty="0"/>
            <a:t> </a:t>
          </a:r>
          <a:r>
            <a:rPr lang="fi-FI" sz="2300" kern="1200" dirty="0" err="1"/>
            <a:t>base</a:t>
          </a:r>
          <a:r>
            <a:rPr lang="fi-FI" sz="2300" kern="1200" dirty="0"/>
            <a:t> of </a:t>
          </a:r>
          <a:r>
            <a:rPr lang="fi-FI" sz="2300" kern="1200" dirty="0" err="1"/>
            <a:t>the</a:t>
          </a:r>
          <a:r>
            <a:rPr lang="fi-FI" sz="2300" kern="1200" dirty="0"/>
            <a:t> </a:t>
          </a:r>
          <a:r>
            <a:rPr lang="fi-FI" sz="2300" kern="1200" dirty="0" err="1"/>
            <a:t>pyramid</a:t>
          </a:r>
          <a:endParaRPr lang="en-US" sz="2300" kern="1200" dirty="0"/>
        </a:p>
      </dsp:txBody>
      <dsp:txXfrm>
        <a:off x="1816103" y="1966151"/>
        <a:ext cx="4447536" cy="1572384"/>
      </dsp:txXfrm>
    </dsp:sp>
    <dsp:sp modelId="{88AAAF64-9E17-4EF6-A73F-6C50CB12E2F7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DDF6C-9A55-4BE9-BC26-3CBE06661457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21554-0495-4D18-BA45-08A23F2CC27A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Critical </a:t>
          </a:r>
          <a:r>
            <a:rPr lang="fi-FI" sz="2300" kern="1200" dirty="0" err="1"/>
            <a:t>analysis</a:t>
          </a:r>
          <a:r>
            <a:rPr lang="fi-FI" sz="2300" kern="1200" dirty="0"/>
            <a:t> of </a:t>
          </a:r>
          <a:r>
            <a:rPr lang="fi-FI" sz="2300" kern="1200" dirty="0" err="1"/>
            <a:t>sustainable</a:t>
          </a:r>
          <a:r>
            <a:rPr lang="fi-FI" sz="2300" kern="1200" dirty="0"/>
            <a:t> business </a:t>
          </a:r>
          <a:r>
            <a:rPr lang="fi-FI" sz="2300" kern="1200" dirty="0" err="1"/>
            <a:t>model</a:t>
          </a:r>
          <a:r>
            <a:rPr lang="fi-FI" sz="2300" kern="1200" dirty="0"/>
            <a:t> </a:t>
          </a:r>
          <a:r>
            <a:rPr lang="fi-FI" sz="2300" kern="1200" dirty="0" err="1"/>
            <a:t>approaches</a:t>
          </a:r>
          <a:r>
            <a:rPr lang="fi-FI" sz="2300" kern="1200" dirty="0"/>
            <a:t> </a:t>
          </a:r>
          <a:endParaRPr lang="en-US" sz="2300" kern="1200" dirty="0"/>
        </a:p>
      </dsp:txBody>
      <dsp:txXfrm>
        <a:off x="1816103" y="3931632"/>
        <a:ext cx="4447536" cy="1572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4A12D-A5D2-4279-B195-E1EB7A42D41D}">
      <dsp:nvSpPr>
        <dsp:cNvPr id="0" name=""/>
        <dsp:cNvSpPr/>
      </dsp:nvSpPr>
      <dsp:spPr>
        <a:xfrm>
          <a:off x="2770" y="679074"/>
          <a:ext cx="3840547" cy="1145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Integrated corporate sustainability</a:t>
          </a:r>
          <a:endParaRPr lang="en-GB" sz="3100" kern="1200"/>
        </a:p>
      </dsp:txBody>
      <dsp:txXfrm>
        <a:off x="36334" y="712638"/>
        <a:ext cx="3773419" cy="1078845"/>
      </dsp:txXfrm>
    </dsp:sp>
    <dsp:sp modelId="{2CD3A152-69B0-43AC-BAA6-F948652BC580}">
      <dsp:nvSpPr>
        <dsp:cNvPr id="0" name=""/>
        <dsp:cNvSpPr/>
      </dsp:nvSpPr>
      <dsp:spPr>
        <a:xfrm>
          <a:off x="3977517" y="972501"/>
          <a:ext cx="2430907" cy="559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977517" y="1084325"/>
        <a:ext cx="2263172" cy="335470"/>
      </dsp:txXfrm>
    </dsp:sp>
    <dsp:sp modelId="{28EF0E30-1920-48BA-96D3-22A48215D198}">
      <dsp:nvSpPr>
        <dsp:cNvPr id="0" name=""/>
        <dsp:cNvSpPr/>
      </dsp:nvSpPr>
      <dsp:spPr>
        <a:xfrm>
          <a:off x="6464002" y="629602"/>
          <a:ext cx="4048826" cy="124491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Innovative corporate sustainability</a:t>
          </a:r>
          <a:endParaRPr lang="en-GB" sz="3100" kern="1200"/>
        </a:p>
      </dsp:txBody>
      <dsp:txXfrm>
        <a:off x="6500464" y="666064"/>
        <a:ext cx="3975902" cy="1171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4A12D-A5D2-4279-B195-E1EB7A42D41D}">
      <dsp:nvSpPr>
        <dsp:cNvPr id="0" name=""/>
        <dsp:cNvSpPr/>
      </dsp:nvSpPr>
      <dsp:spPr>
        <a:xfrm>
          <a:off x="2770" y="679074"/>
          <a:ext cx="3840547" cy="1145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Reducing unsustainability</a:t>
          </a:r>
          <a:endParaRPr lang="en-GB" sz="3200" kern="1200"/>
        </a:p>
      </dsp:txBody>
      <dsp:txXfrm>
        <a:off x="36334" y="712638"/>
        <a:ext cx="3773419" cy="1078845"/>
      </dsp:txXfrm>
    </dsp:sp>
    <dsp:sp modelId="{2CD3A152-69B0-43AC-BAA6-F948652BC580}">
      <dsp:nvSpPr>
        <dsp:cNvPr id="0" name=""/>
        <dsp:cNvSpPr/>
      </dsp:nvSpPr>
      <dsp:spPr>
        <a:xfrm>
          <a:off x="3977517" y="972501"/>
          <a:ext cx="2430907" cy="559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977517" y="1084325"/>
        <a:ext cx="2263172" cy="335470"/>
      </dsp:txXfrm>
    </dsp:sp>
    <dsp:sp modelId="{28EF0E30-1920-48BA-96D3-22A48215D198}">
      <dsp:nvSpPr>
        <dsp:cNvPr id="0" name=""/>
        <dsp:cNvSpPr/>
      </dsp:nvSpPr>
      <dsp:spPr>
        <a:xfrm>
          <a:off x="6464002" y="629602"/>
          <a:ext cx="4048826" cy="124491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Individual firm sustainability?</a:t>
          </a:r>
          <a:endParaRPr lang="en-GB" sz="3200" kern="1200"/>
        </a:p>
      </dsp:txBody>
      <dsp:txXfrm>
        <a:off x="6500464" y="666064"/>
        <a:ext cx="3975902" cy="1171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4A12D-A5D2-4279-B195-E1EB7A42D41D}">
      <dsp:nvSpPr>
        <dsp:cNvPr id="0" name=""/>
        <dsp:cNvSpPr/>
      </dsp:nvSpPr>
      <dsp:spPr>
        <a:xfrm>
          <a:off x="2770" y="679074"/>
          <a:ext cx="3840547" cy="11459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Business-case motivation</a:t>
          </a:r>
          <a:endParaRPr lang="en-GB" sz="3200" kern="1200"/>
        </a:p>
      </dsp:txBody>
      <dsp:txXfrm>
        <a:off x="36334" y="712638"/>
        <a:ext cx="3773419" cy="1078845"/>
      </dsp:txXfrm>
    </dsp:sp>
    <dsp:sp modelId="{2CD3A152-69B0-43AC-BAA6-F948652BC580}">
      <dsp:nvSpPr>
        <dsp:cNvPr id="0" name=""/>
        <dsp:cNvSpPr/>
      </dsp:nvSpPr>
      <dsp:spPr>
        <a:xfrm>
          <a:off x="3977517" y="972501"/>
          <a:ext cx="2430907" cy="559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3977517" y="1084325"/>
        <a:ext cx="2263172" cy="335470"/>
      </dsp:txXfrm>
    </dsp:sp>
    <dsp:sp modelId="{28EF0E30-1920-48BA-96D3-22A48215D198}">
      <dsp:nvSpPr>
        <dsp:cNvPr id="0" name=""/>
        <dsp:cNvSpPr/>
      </dsp:nvSpPr>
      <dsp:spPr>
        <a:xfrm>
          <a:off x="6464002" y="629602"/>
          <a:ext cx="4048826" cy="124491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Shared-benefit aims</a:t>
          </a:r>
          <a:endParaRPr lang="en-GB" sz="3200" kern="1200"/>
        </a:p>
      </dsp:txBody>
      <dsp:txXfrm>
        <a:off x="6500464" y="666064"/>
        <a:ext cx="3975902" cy="1171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1277-DE19-4B03-99DF-B44B364FA9CA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85D1F-DCFC-44DB-B928-BDE1914808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8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5D1F-DCFC-44DB-B928-BDE19148086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55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85D1F-DCFC-44DB-B928-BDE1914808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80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85D1F-DCFC-44DB-B928-BDE1914808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41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5D1F-DCFC-44DB-B928-BDE1914808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92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In a large survey attempting to capture the situations of the poorest 4 billion, it turns out almost 60% of income is spent on food, followed by energy and housing at 9% and 7% respectively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5D1F-DCFC-44DB-B928-BDE19148086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76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Scalability: how many people can be reached, and how substantial problems can be remedied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5D1F-DCFC-44DB-B928-BDE19148086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7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Mexico: 50+ </a:t>
            </a:r>
            <a:r>
              <a:rPr lang="fi-FI" dirty="0" err="1"/>
              <a:t>million</a:t>
            </a:r>
            <a:r>
              <a:rPr lang="fi-FI" dirty="0"/>
              <a:t> </a:t>
            </a:r>
            <a:r>
              <a:rPr lang="fi-FI" dirty="0" err="1"/>
              <a:t>living</a:t>
            </a:r>
            <a:r>
              <a:rPr lang="fi-FI" dirty="0"/>
              <a:t> in </a:t>
            </a:r>
            <a:r>
              <a:rPr lang="fi-FI" dirty="0" err="1"/>
              <a:t>poverty</a:t>
            </a:r>
            <a:r>
              <a:rPr lang="fi-FI" dirty="0"/>
              <a:t>, 11.5 </a:t>
            </a:r>
            <a:r>
              <a:rPr lang="fi-FI" dirty="0" err="1"/>
              <a:t>million</a:t>
            </a:r>
            <a:r>
              <a:rPr lang="fi-FI" dirty="0"/>
              <a:t> on </a:t>
            </a:r>
            <a:r>
              <a:rPr lang="fi-FI" dirty="0" err="1"/>
              <a:t>less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3 USD per </a:t>
            </a:r>
            <a:r>
              <a:rPr lang="fi-FI" dirty="0" err="1"/>
              <a:t>day</a:t>
            </a:r>
            <a:r>
              <a:rPr lang="fi-FI" dirty="0"/>
              <a:t>. </a:t>
            </a:r>
            <a:r>
              <a:rPr lang="fi-FI" dirty="0" err="1"/>
              <a:t>Poor</a:t>
            </a:r>
            <a:r>
              <a:rPr lang="fi-FI" dirty="0"/>
              <a:t> </a:t>
            </a:r>
            <a:r>
              <a:rPr lang="fi-FI" dirty="0" err="1"/>
              <a:t>housing</a:t>
            </a:r>
            <a:r>
              <a:rPr lang="fi-FI" dirty="0"/>
              <a:t> </a:t>
            </a:r>
            <a:r>
              <a:rPr lang="fi-FI" dirty="0" err="1"/>
              <a:t>quality</a:t>
            </a:r>
            <a:r>
              <a:rPr lang="fi-FI" dirty="0"/>
              <a:t>. </a:t>
            </a:r>
            <a:r>
              <a:rPr lang="fi-FI" dirty="0" err="1"/>
              <a:t>Palomares-Aguirre</a:t>
            </a:r>
            <a:r>
              <a:rPr lang="fi-FI" dirty="0"/>
              <a:t> et </a:t>
            </a:r>
            <a:r>
              <a:rPr lang="fi-FI" dirty="0" err="1"/>
              <a:t>al</a:t>
            </a:r>
            <a:r>
              <a:rPr lang="fi-FI" dirty="0"/>
              <a:t> </a:t>
            </a:r>
            <a:r>
              <a:rPr lang="fi-FI" dirty="0" err="1"/>
              <a:t>studied</a:t>
            </a:r>
            <a:r>
              <a:rPr lang="fi-FI" dirty="0"/>
              <a:t> </a:t>
            </a:r>
            <a:r>
              <a:rPr lang="fi-FI" dirty="0" err="1"/>
              <a:t>three</a:t>
            </a:r>
            <a:r>
              <a:rPr lang="fi-FI" dirty="0"/>
              <a:t> </a:t>
            </a:r>
            <a:r>
              <a:rPr lang="fi-FI" dirty="0" err="1"/>
              <a:t>firms</a:t>
            </a:r>
            <a:r>
              <a:rPr lang="fi-FI" dirty="0"/>
              <a:t>: Casa </a:t>
            </a:r>
            <a:r>
              <a:rPr lang="fi-FI" dirty="0" err="1"/>
              <a:t>para</a:t>
            </a:r>
            <a:r>
              <a:rPr lang="fi-FI" dirty="0"/>
              <a:t> </a:t>
            </a:r>
            <a:r>
              <a:rPr lang="fi-FI" dirty="0" err="1"/>
              <a:t>Ensamblar</a:t>
            </a:r>
            <a:r>
              <a:rPr lang="fi-FI" dirty="0"/>
              <a:t>, ¡?</a:t>
            </a:r>
            <a:r>
              <a:rPr lang="fi-FI" dirty="0" err="1"/>
              <a:t>Echale</a:t>
            </a:r>
            <a:r>
              <a:rPr lang="fi-FI" dirty="0"/>
              <a:t>! a </a:t>
            </a:r>
            <a:r>
              <a:rPr lang="fi-FI" dirty="0" err="1"/>
              <a:t>tu</a:t>
            </a:r>
            <a:r>
              <a:rPr lang="fi-FI" dirty="0"/>
              <a:t> Casa, and MIA. </a:t>
            </a:r>
          </a:p>
          <a:p>
            <a:endParaRPr lang="fi-FI" dirty="0"/>
          </a:p>
          <a:p>
            <a:r>
              <a:rPr lang="fi-FI" dirty="0" err="1"/>
              <a:t>Ensamblar</a:t>
            </a:r>
            <a:r>
              <a:rPr lang="fi-FI" dirty="0"/>
              <a:t>: </a:t>
            </a:r>
            <a:r>
              <a:rPr lang="fi-FI" dirty="0" err="1"/>
              <a:t>technological</a:t>
            </a:r>
            <a:r>
              <a:rPr lang="fi-FI" dirty="0"/>
              <a:t> </a:t>
            </a:r>
            <a:r>
              <a:rPr lang="fi-FI" dirty="0" err="1"/>
              <a:t>innovation</a:t>
            </a:r>
            <a:r>
              <a:rPr lang="fi-FI" dirty="0"/>
              <a:t> in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cement</a:t>
            </a:r>
            <a:r>
              <a:rPr lang="fi-FI" dirty="0"/>
              <a:t>, </a:t>
            </a:r>
            <a:r>
              <a:rPr lang="fi-FI" dirty="0" err="1"/>
              <a:t>modular</a:t>
            </a:r>
            <a:r>
              <a:rPr lang="fi-FI" dirty="0"/>
              <a:t> </a:t>
            </a:r>
            <a:r>
              <a:rPr lang="fi-FI" dirty="0" err="1"/>
              <a:t>housing</a:t>
            </a:r>
            <a:r>
              <a:rPr lang="fi-FI" dirty="0"/>
              <a:t>, </a:t>
            </a:r>
            <a:r>
              <a:rPr lang="fi-FI" dirty="0" err="1"/>
              <a:t>dependence</a:t>
            </a:r>
            <a:r>
              <a:rPr lang="fi-FI" dirty="0"/>
              <a:t> on CEO</a:t>
            </a:r>
          </a:p>
          <a:p>
            <a:r>
              <a:rPr lang="fi-FI" dirty="0" err="1"/>
              <a:t>Echale</a:t>
            </a:r>
            <a:r>
              <a:rPr lang="fi-FI" dirty="0"/>
              <a:t>: </a:t>
            </a:r>
            <a:r>
              <a:rPr lang="fi-FI" dirty="0" err="1"/>
              <a:t>community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</a:t>
            </a:r>
            <a:r>
              <a:rPr lang="fi-FI" dirty="0" err="1"/>
              <a:t>selling</a:t>
            </a:r>
            <a:r>
              <a:rPr lang="fi-FI" dirty="0"/>
              <a:t> </a:t>
            </a:r>
            <a:r>
              <a:rPr lang="fi-FI" dirty="0" err="1"/>
              <a:t>materials</a:t>
            </a:r>
            <a:r>
              <a:rPr lang="fi-FI" dirty="0"/>
              <a:t> for </a:t>
            </a:r>
            <a:r>
              <a:rPr lang="fi-FI" dirty="0" err="1"/>
              <a:t>several</a:t>
            </a:r>
            <a:r>
              <a:rPr lang="fi-FI" dirty="0"/>
              <a:t> </a:t>
            </a:r>
            <a:r>
              <a:rPr lang="fi-FI" dirty="0" err="1"/>
              <a:t>houses</a:t>
            </a:r>
            <a:r>
              <a:rPr lang="fi-FI" dirty="0"/>
              <a:t> at a </a:t>
            </a:r>
            <a:r>
              <a:rPr lang="fi-FI" dirty="0" err="1"/>
              <a:t>time</a:t>
            </a:r>
            <a:r>
              <a:rPr lang="fi-FI" dirty="0"/>
              <a:t> and </a:t>
            </a:r>
            <a:r>
              <a:rPr lang="fi-FI" dirty="0" err="1"/>
              <a:t>engaging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population</a:t>
            </a:r>
            <a:endParaRPr lang="fi-FI" dirty="0"/>
          </a:p>
          <a:p>
            <a:r>
              <a:rPr lang="fi-FI" dirty="0"/>
              <a:t>MIA: </a:t>
            </a:r>
            <a:r>
              <a:rPr lang="fi-FI" dirty="0" err="1"/>
              <a:t>Provides</a:t>
            </a:r>
            <a:r>
              <a:rPr lang="fi-FI" dirty="0"/>
              <a:t> a </a:t>
            </a:r>
            <a:r>
              <a:rPr lang="fi-FI" dirty="0" err="1"/>
              <a:t>structural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 </a:t>
            </a:r>
            <a:r>
              <a:rPr lang="fi-FI" dirty="0" err="1"/>
              <a:t>package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financial</a:t>
            </a:r>
            <a:r>
              <a:rPr lang="fi-FI" dirty="0"/>
              <a:t> management, </a:t>
            </a:r>
            <a:r>
              <a:rPr lang="fi-FI" dirty="0" err="1"/>
              <a:t>materials</a:t>
            </a:r>
            <a:r>
              <a:rPr lang="fi-FI" dirty="0"/>
              <a:t>, and </a:t>
            </a:r>
            <a:r>
              <a:rPr lang="fi-FI" dirty="0" err="1"/>
              <a:t>construction</a:t>
            </a:r>
            <a:r>
              <a:rPr lang="fi-FI" dirty="0"/>
              <a:t> supervision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85D1F-DCFC-44DB-B928-BDE19148086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3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Inter" panose="02000503000000020004" pitchFamily="50" charset="0"/>
                <a:ea typeface="Inter" panose="02000503000000020004" pitchFamily="50" charset="0"/>
                <a:cs typeface="Inter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4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85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0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4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6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6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8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7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4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22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5DB7A-C50D-4D4E-ACF6-17A2DE2D018D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2E6F8-D79F-4019-BC4C-72B37B0CA51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yellow exclamation mark on a black background&#10;&#10;Description automatically generated">
            <a:extLst>
              <a:ext uri="{FF2B5EF4-FFF2-40B4-BE49-F238E27FC236}">
                <a16:creationId xmlns:a16="http://schemas.microsoft.com/office/drawing/2014/main" id="{F3D3331C-02CB-4393-BF1B-139AF0E8DB0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1" y="5963587"/>
            <a:ext cx="854272" cy="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5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Inter" panose="02000503000000020004" pitchFamily="50" charset="0"/>
          <a:ea typeface="Inter" panose="02000503000000020004" pitchFamily="50" charset="0"/>
          <a:cs typeface="Inter" panose="02000503000000020004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sley" pitchFamily="2" charset="0"/>
          <a:ea typeface="Besley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rltZYI-M9k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oilwatch.e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VjT6XE2a-4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K3cxnP6I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FD12-81E5-9C30-FF44-6F8EB49C1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5313"/>
            <a:ext cx="9144000" cy="2387600"/>
          </a:xfrm>
        </p:spPr>
        <p:txBody>
          <a:bodyPr/>
          <a:lstStyle/>
          <a:p>
            <a:r>
              <a:rPr lang="en-US" dirty="0"/>
              <a:t>Sustainability and innovations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99D93-044B-1DA6-46B9-982E30200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8857" y="6099542"/>
            <a:ext cx="2882168" cy="539383"/>
          </a:xfrm>
        </p:spPr>
        <p:txBody>
          <a:bodyPr/>
          <a:lstStyle/>
          <a:p>
            <a:pPr algn="l"/>
            <a:r>
              <a:rPr lang="en-US" dirty="0"/>
              <a:t>Jukka Rintamäki</a:t>
            </a:r>
          </a:p>
        </p:txBody>
      </p:sp>
    </p:spTree>
    <p:extLst>
      <p:ext uri="{BB962C8B-B14F-4D97-AF65-F5344CB8AC3E}">
        <p14:creationId xmlns:p14="http://schemas.microsoft.com/office/powerpoint/2010/main" val="29431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72D466-C5F3-471F-999B-A952F621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rgbClr val="000000"/>
                </a:solidFill>
              </a:rPr>
              <a:t>Creating shared value</a:t>
            </a:r>
            <a:endParaRPr lang="en-GB" sz="3600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382B31-30A0-45DA-8447-56870E53D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07" y="2421682"/>
            <a:ext cx="4650524" cy="363928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i-FI" sz="1700">
                <a:solidFill>
                  <a:srgbClr val="000000"/>
                </a:solidFill>
              </a:rPr>
              <a:t>How to create shared value:</a:t>
            </a:r>
          </a:p>
          <a:p>
            <a:r>
              <a:rPr lang="fi-FI" sz="1700">
                <a:solidFill>
                  <a:srgbClr val="000000"/>
                </a:solidFill>
              </a:rPr>
              <a:t>Reconceive products and markets</a:t>
            </a:r>
          </a:p>
          <a:p>
            <a:pPr lvl="1"/>
            <a:r>
              <a:rPr lang="fi-FI" sz="1700">
                <a:solidFill>
                  <a:srgbClr val="000000"/>
                </a:solidFill>
              </a:rPr>
              <a:t>KQ: Is our product good for our customers?</a:t>
            </a:r>
          </a:p>
          <a:p>
            <a:r>
              <a:rPr lang="fi-FI" sz="1700">
                <a:solidFill>
                  <a:srgbClr val="000000"/>
                </a:solidFill>
              </a:rPr>
              <a:t>Redefine productivity in the value chain</a:t>
            </a:r>
          </a:p>
          <a:p>
            <a:pPr lvl="1"/>
            <a:r>
              <a:rPr lang="fi-FI" sz="1700">
                <a:solidFill>
                  <a:srgbClr val="000000"/>
                </a:solidFill>
              </a:rPr>
              <a:t>KQ: How can externalities be addressed to create social value and avoid economic cost?</a:t>
            </a:r>
          </a:p>
          <a:p>
            <a:r>
              <a:rPr lang="fi-FI" sz="1700">
                <a:solidFill>
                  <a:srgbClr val="000000"/>
                </a:solidFill>
              </a:rPr>
              <a:t>Enable local cluster development</a:t>
            </a:r>
          </a:p>
          <a:p>
            <a:pPr lvl="1"/>
            <a:r>
              <a:rPr lang="fi-FI" sz="1700">
                <a:solidFill>
                  <a:srgbClr val="000000"/>
                </a:solidFill>
              </a:rPr>
              <a:t>KQ: How can addressing gaps in a cluster’s framework conditions improve productivity?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27F3-0015-7D23-0920-507DD701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/>
              <a:t>Case example: St1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70DE95-D857-BE01-BD70-C9FB6FF0F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7719"/>
            <a:ext cx="5556423" cy="4414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St1 has been designing a variety of waste based or assisted fuel manufacturing facilities/technologies</a:t>
            </a:r>
          </a:p>
          <a:p>
            <a:r>
              <a:rPr lang="en-US" sz="2000" dirty="0"/>
              <a:t>E.g. producing methanol using CO2 captured from a local cement factory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St1 thus generate revenues through the reduction of CO2 emissions generated by other companies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F704DDB-2646-0696-5820-7A87853EF5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71653"/>
            <a:ext cx="1668163" cy="809707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8C6ABD16-6790-5FC7-B560-9F366CEB4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726" y="1671653"/>
            <a:ext cx="3249376" cy="48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2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5559-C1FF-F27D-0089-69844F4A3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example: Toast Ale</a:t>
            </a:r>
          </a:p>
        </p:txBody>
      </p:sp>
      <p:pic>
        <p:nvPicPr>
          <p:cNvPr id="4" name="Online Media 3" title="Toast Ale: The Story of Turning Surplus Bread into Beer">
            <a:hlinkClick r:id="" action="ppaction://media"/>
            <a:extLst>
              <a:ext uri="{FF2B5EF4-FFF2-40B4-BE49-F238E27FC236}">
                <a16:creationId xmlns:a16="http://schemas.microsoft.com/office/drawing/2014/main" id="{26F48F69-8EB4-A61C-1B8C-A8380C1469E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2125" y="1552040"/>
            <a:ext cx="8553450" cy="483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7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42863-DA19-48AD-A635-2020E849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i-FI" sz="4800"/>
              <a:t>Case example: Soilwatch</a:t>
            </a:r>
            <a:endParaRPr lang="en-GB" sz="48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3BB4E-F006-4FDE-B7C7-8FEC4B90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 lnSpcReduction="10000"/>
          </a:bodyPr>
          <a:lstStyle/>
          <a:p>
            <a:r>
              <a:rPr lang="fi-FI" sz="1900"/>
              <a:t>A company aiming to connect farmers around Africa to the global carbon offset market</a:t>
            </a:r>
          </a:p>
          <a:p>
            <a:pPr lvl="1"/>
            <a:r>
              <a:rPr lang="fi-FI" sz="1900"/>
              <a:t>Soilwatch (</a:t>
            </a:r>
            <a:r>
              <a:rPr lang="fi-FI" sz="1900">
                <a:hlinkClick r:id="rId2"/>
              </a:rPr>
              <a:t>www.soilwatch.eu</a:t>
            </a:r>
            <a:r>
              <a:rPr lang="fi-FI" sz="1900"/>
              <a:t>) </a:t>
            </a:r>
          </a:p>
          <a:p>
            <a:pPr lvl="1"/>
            <a:r>
              <a:rPr lang="fi-FI" sz="1900"/>
              <a:t>Teach and incentivize farmers to take up regenerative farming practices that bind CO2 to the soil</a:t>
            </a:r>
          </a:p>
          <a:p>
            <a:pPr lvl="2"/>
            <a:r>
              <a:rPr lang="fi-FI" sz="1900"/>
              <a:t>This makes the soil better for farming, too</a:t>
            </a:r>
          </a:p>
          <a:p>
            <a:pPr lvl="1"/>
            <a:r>
              <a:rPr lang="fi-FI" sz="1900"/>
              <a:t>Use machine-learning to analyze satellite images to monitor results</a:t>
            </a:r>
          </a:p>
        </p:txBody>
      </p:sp>
      <p:pic>
        <p:nvPicPr>
          <p:cNvPr id="9" name="Picture 8" descr="A picture containing website&#10;&#10;Description automatically generated">
            <a:extLst>
              <a:ext uri="{FF2B5EF4-FFF2-40B4-BE49-F238E27FC236}">
                <a16:creationId xmlns:a16="http://schemas.microsoft.com/office/drawing/2014/main" id="{977DD42A-BA3B-42DB-9347-1F1DC47A9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532" y="2860672"/>
            <a:ext cx="5150277" cy="2961409"/>
          </a:xfrm>
          <a:prstGeom prst="rect">
            <a:avLst/>
          </a:prstGeom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4D1680-69FE-4332-AC4E-C7F07D4E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Base of the pyramid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CCD2B-9B3D-491F-9FAC-0C0DEEFB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480" y="1234285"/>
            <a:ext cx="5013661" cy="168329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61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6FC46D-D990-4E6D-9C22-8A7F57E7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Base of the pyramid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0BB1F7-F8A8-4D52-B38A-38E62A4C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i-FI" sz="2200"/>
              <a:t>Billions of people in the world live on very low income and lack access to the products and services needed to meet basic human needs</a:t>
            </a:r>
          </a:p>
          <a:p>
            <a:pPr lvl="1"/>
            <a:r>
              <a:rPr lang="fi-FI" sz="1800"/>
              <a:t>In other words: Potential large, untapped markets and unrealized business opportunities</a:t>
            </a:r>
          </a:p>
          <a:p>
            <a:r>
              <a:rPr lang="fi-FI" sz="2200"/>
              <a:t>Central idea: Though these people have little purchasing power as individuals, their huge number makes up for it</a:t>
            </a:r>
          </a:p>
          <a:p>
            <a:r>
              <a:rPr lang="fi-FI" sz="2200"/>
              <a:t>Beginning in early 21st century, this was seen as a challenge MNCs could tackle</a:t>
            </a:r>
          </a:p>
          <a:p>
            <a:pPr lvl="1"/>
            <a:r>
              <a:rPr lang="fi-FI" sz="1800"/>
              <a:t>In actuality, small firms target this field more frequently</a:t>
            </a:r>
            <a:endParaRPr lang="en-GB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643EE-0306-4B27-9BF1-DB6C3AFF9883}"/>
              </a:ext>
            </a:extLst>
          </p:cNvPr>
          <p:cNvSpPr txBox="1"/>
          <p:nvPr/>
        </p:nvSpPr>
        <p:spPr>
          <a:xfrm>
            <a:off x="9578340" y="6015987"/>
            <a:ext cx="2874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Source: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rPr>
              <a:t>Palomares-Aguirre et al., 2018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5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CD729-6818-43BC-A2D1-F0900041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Base of the pyramid: case Cemex</a:t>
            </a:r>
            <a:endParaRPr lang="en-GB"/>
          </a:p>
        </p:txBody>
      </p:sp>
      <p:pic>
        <p:nvPicPr>
          <p:cNvPr id="4" name="Online Media 3" title="Patrimonio Hoy English">
            <a:hlinkClick r:id="" action="ppaction://media"/>
            <a:extLst>
              <a:ext uri="{FF2B5EF4-FFF2-40B4-BE49-F238E27FC236}">
                <a16:creationId xmlns:a16="http://schemas.microsoft.com/office/drawing/2014/main" id="{DD933B09-A2C2-4ECB-A26F-1D2EC023B1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1558790"/>
            <a:ext cx="9142303" cy="51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4D1680-69FE-4332-AC4E-C7F07D4E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5400" dirty="0"/>
              <a:t>Critical </a:t>
            </a:r>
            <a:r>
              <a:rPr lang="fi-FI" sz="5400" dirty="0" err="1"/>
              <a:t>analysis</a:t>
            </a:r>
            <a:r>
              <a:rPr lang="fi-FI" sz="5400" dirty="0"/>
              <a:t> of </a:t>
            </a:r>
            <a:r>
              <a:rPr lang="fi-FI" sz="5400" dirty="0" err="1"/>
              <a:t>the</a:t>
            </a:r>
            <a:r>
              <a:rPr lang="fi-FI" sz="5400" dirty="0"/>
              <a:t> </a:t>
            </a:r>
            <a:r>
              <a:rPr lang="fi-FI" sz="5400" dirty="0" err="1"/>
              <a:t>sustainable</a:t>
            </a:r>
            <a:r>
              <a:rPr lang="fi-FI" sz="5400" dirty="0"/>
              <a:t> business </a:t>
            </a:r>
            <a:r>
              <a:rPr lang="fi-FI" sz="5400" dirty="0" err="1"/>
              <a:t>model</a:t>
            </a:r>
            <a:r>
              <a:rPr lang="fi-FI" sz="5400" dirty="0"/>
              <a:t> </a:t>
            </a:r>
            <a:r>
              <a:rPr lang="fi-FI" sz="5400" dirty="0" err="1"/>
              <a:t>approach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CCD2B-9B3D-491F-9FAC-0C0DEEFB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480" y="1234285"/>
            <a:ext cx="5013661" cy="168329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01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6FC46D-D990-4E6D-9C22-8A7F57E7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Revisiting CEMEX’s Patrimonio Hoy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0BB1F7-F8A8-4D52-B38A-38E62A4C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r>
              <a:rPr lang="en-US" sz="2200" dirty="0"/>
              <a:t>The </a:t>
            </a:r>
            <a:r>
              <a:rPr lang="en-US" sz="2200" dirty="0" err="1"/>
              <a:t>Patrimonio</a:t>
            </a:r>
            <a:r>
              <a:rPr lang="en-US" sz="2200" dirty="0"/>
              <a:t> Hoy initiative eventually failed to grow into a truly large scale solution</a:t>
            </a:r>
          </a:p>
          <a:p>
            <a:pPr lvl="1"/>
            <a:r>
              <a:rPr lang="en-US" sz="1800" dirty="0"/>
              <a:t>The base of the pyramid did not have the purchasing power to support the program’s infrastructure</a:t>
            </a:r>
          </a:p>
          <a:p>
            <a:pPr lvl="1"/>
            <a:r>
              <a:rPr lang="en-US" sz="1800" dirty="0"/>
              <a:t>CEMEX begun tapping into the ”middle” of the pyramid to be able to maintain the program</a:t>
            </a:r>
          </a:p>
          <a:p>
            <a:r>
              <a:rPr lang="en-US" sz="2200" dirty="0"/>
              <a:t>CEMEX faced the problem for which sustainable business models are accused of perhaps the most: </a:t>
            </a:r>
            <a:r>
              <a:rPr lang="en-US" sz="2200" b="1" dirty="0"/>
              <a:t>Lack of scalability</a:t>
            </a:r>
          </a:p>
          <a:p>
            <a:r>
              <a:rPr lang="en-US" sz="2200" dirty="0"/>
              <a:t>Scalability: ”The ability of a social business to increase the impact of a given program for more beneficiaries, while maintaining financial </a:t>
            </a:r>
            <a:r>
              <a:rPr lang="en-GB" sz="2200" dirty="0"/>
              <a:t>stability to ensure survival.”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643EE-0306-4B27-9BF1-DB6C3AFF9883}"/>
              </a:ext>
            </a:extLst>
          </p:cNvPr>
          <p:cNvSpPr txBox="1"/>
          <p:nvPr/>
        </p:nvSpPr>
        <p:spPr>
          <a:xfrm>
            <a:off x="9578340" y="6015987"/>
            <a:ext cx="2874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Source:</a:t>
            </a:r>
          </a:p>
          <a:p>
            <a:r>
              <a:rPr lang="fi-FI" sz="1000"/>
              <a:t>Palomares-Aguirre et al., 2018</a:t>
            </a:r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08235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6FC46D-D990-4E6D-9C22-8A7F57E7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350" y="541696"/>
            <a:ext cx="9958111" cy="1693776"/>
          </a:xfrm>
        </p:spPr>
        <p:txBody>
          <a:bodyPr>
            <a:normAutofit/>
          </a:bodyPr>
          <a:lstStyle/>
          <a:p>
            <a:r>
              <a:rPr lang="fi-FI" sz="3600"/>
              <a:t>How to remedy the scalability problem?</a:t>
            </a:r>
            <a:endParaRPr lang="en-GB" sz="3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36855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263370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9FE65-614F-4B06-87DB-19ECA8007A3D}"/>
              </a:ext>
            </a:extLst>
          </p:cNvPr>
          <p:cNvSpPr txBox="1"/>
          <p:nvPr/>
        </p:nvSpPr>
        <p:spPr>
          <a:xfrm>
            <a:off x="9961022" y="273280"/>
            <a:ext cx="2874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/>
              <a:t>Source:</a:t>
            </a:r>
          </a:p>
          <a:p>
            <a:r>
              <a:rPr lang="fi-FI" sz="1000"/>
              <a:t>Palomares-Aguirre et al., 2018</a:t>
            </a:r>
            <a:endParaRPr lang="en-GB" sz="1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184CD-C5B8-4885-8043-5AF64001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50" y="2028378"/>
            <a:ext cx="9523107" cy="47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12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B72D0E-E15E-4476-8C56-7C77777DB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fi-FI" sz="5200"/>
              <a:t>Agenda</a:t>
            </a:r>
            <a:endParaRPr lang="en-GB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F6BA50-4CC8-4B6A-B354-F701AF7CE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0823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749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6FC46D-D990-4E6D-9C22-8A7F57E7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Problems with sustainable business models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0BB1F7-F8A8-4D52-B38A-38E62A4C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r>
              <a:rPr lang="fi-FI" sz="2200"/>
              <a:t>Large scale problems require scalable business models</a:t>
            </a:r>
          </a:p>
          <a:p>
            <a:pPr lvl="1"/>
            <a:r>
              <a:rPr lang="fi-FI" sz="2200"/>
              <a:t>Sustainable business models are typically not scalable</a:t>
            </a:r>
          </a:p>
          <a:p>
            <a:pPr lvl="1"/>
            <a:r>
              <a:rPr lang="fi-FI" sz="2200"/>
              <a:t>The scale of these initiatives is miniscule in the grand scheme</a:t>
            </a:r>
          </a:p>
          <a:p>
            <a:r>
              <a:rPr lang="fi-FI" sz="2200"/>
              <a:t>Focus on small, isolated problems</a:t>
            </a:r>
          </a:p>
          <a:p>
            <a:pPr lvl="1"/>
            <a:r>
              <a:rPr lang="fi-FI" sz="2200"/>
              <a:t>Large, complex (wicked) problems can rarely be broken down to small, atomized bits</a:t>
            </a:r>
          </a:p>
          <a:p>
            <a:r>
              <a:rPr lang="fi-FI" sz="2200"/>
              <a:t>Whether there is a business case or not determines if something can be done for a problem (and what and how)</a:t>
            </a:r>
          </a:p>
          <a:p>
            <a:pPr lvl="1"/>
            <a:r>
              <a:rPr lang="fi-FI" sz="2200"/>
              <a:t>Generally a very selective way of solving issues</a:t>
            </a:r>
          </a:p>
        </p:txBody>
      </p:sp>
    </p:spTree>
    <p:extLst>
      <p:ext uri="{BB962C8B-B14F-4D97-AF65-F5344CB8AC3E}">
        <p14:creationId xmlns:p14="http://schemas.microsoft.com/office/powerpoint/2010/main" val="383259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6FC46D-D990-4E6D-9C22-8A7F57E7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Wrap-up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0BB1F7-F8A8-4D52-B38A-38E62A4C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Sustainable business models are an attempt to integrate sustainability goals into the earnings logic of the firm</a:t>
            </a:r>
          </a:p>
          <a:p>
            <a:pPr lvl="1"/>
            <a:r>
              <a:rPr lang="en-US" sz="1800" dirty="0"/>
              <a:t>Find new sources of revenue from making the world a better place</a:t>
            </a:r>
          </a:p>
          <a:p>
            <a:pPr lvl="1"/>
            <a:r>
              <a:rPr lang="en-US" sz="1800" dirty="0"/>
              <a:t>This can be called innovative corporate sustainability</a:t>
            </a:r>
          </a:p>
          <a:p>
            <a:r>
              <a:rPr lang="en-US" sz="2200" dirty="0"/>
              <a:t>Creating shared value and base-of-the-pyramid models are the most wide-spread manifestations</a:t>
            </a:r>
          </a:p>
          <a:p>
            <a:r>
              <a:rPr lang="en-US" sz="2200" dirty="0"/>
              <a:t>In many cases, they have yielded reasonable results</a:t>
            </a:r>
          </a:p>
          <a:p>
            <a:r>
              <a:rPr lang="en-US" sz="2200" dirty="0"/>
              <a:t>However, problems persist, such as scalability, isolated and selective issues, the poorest often being left out etc. etc.</a:t>
            </a:r>
          </a:p>
        </p:txBody>
      </p:sp>
    </p:spTree>
    <p:extLst>
      <p:ext uri="{BB962C8B-B14F-4D97-AF65-F5344CB8AC3E}">
        <p14:creationId xmlns:p14="http://schemas.microsoft.com/office/powerpoint/2010/main" val="2256111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0C4E-CE0E-4D34-AFEE-5D1FC897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References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9F728-71F7-429D-890F-C1CC0222B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>
                <a:effectLst/>
              </a:rPr>
              <a:t>Crane, A., Palazzo, G., Spence, L. J., &amp; Matten, D. 2014. Contesting the Value of “Creating Shared Value.” </a:t>
            </a:r>
            <a:r>
              <a:rPr lang="en-GB" sz="1200" b="1" i="1" dirty="0">
                <a:effectLst/>
              </a:rPr>
              <a:t>California Management Review</a:t>
            </a:r>
            <a:r>
              <a:rPr lang="en-GB" sz="1200" dirty="0">
                <a:effectLst/>
              </a:rPr>
              <a:t>, 56(2): 130–153.</a:t>
            </a:r>
          </a:p>
          <a:p>
            <a:pPr marL="0" indent="0">
              <a:buNone/>
            </a:pPr>
            <a:r>
              <a:rPr lang="en-GB" sz="1200" dirty="0">
                <a:effectLst/>
              </a:rPr>
              <a:t>Halme, M., &amp; </a:t>
            </a:r>
            <a:r>
              <a:rPr lang="en-GB" sz="1200" dirty="0" err="1">
                <a:effectLst/>
              </a:rPr>
              <a:t>Laurila</a:t>
            </a:r>
            <a:r>
              <a:rPr lang="en-GB" sz="1200" dirty="0">
                <a:effectLst/>
              </a:rPr>
              <a:t>, J. 2008. Philanthropy, Integration or Innovation? Exploring the Financial and Societal Outcomes of Different Types of Corporate Responsibility. </a:t>
            </a:r>
            <a:r>
              <a:rPr lang="en-GB" sz="1200" b="1" i="1" dirty="0">
                <a:effectLst/>
              </a:rPr>
              <a:t>Journal of Business Ethics</a:t>
            </a:r>
            <a:r>
              <a:rPr lang="en-GB" sz="1200" dirty="0">
                <a:effectLst/>
              </a:rPr>
              <a:t>, 84(3): 325–339.</a:t>
            </a:r>
          </a:p>
          <a:p>
            <a:pPr marL="0" indent="0">
              <a:buNone/>
            </a:pPr>
            <a:r>
              <a:rPr lang="en-GB" sz="1200" dirty="0">
                <a:effectLst/>
              </a:rPr>
              <a:t>Hart, S., Sharma, S., &amp; Halme, M. 2016. Poverty, Business Strategy, and Sustainable Development. </a:t>
            </a:r>
            <a:r>
              <a:rPr lang="en-GB" sz="1200" b="1" i="1" dirty="0">
                <a:effectLst/>
              </a:rPr>
              <a:t>Organization and Environment</a:t>
            </a:r>
            <a:r>
              <a:rPr lang="en-GB" sz="1200" dirty="0">
                <a:effectLst/>
              </a:rPr>
              <a:t>, 29(4): 401–415.</a:t>
            </a:r>
          </a:p>
          <a:p>
            <a:pPr marL="0" indent="0">
              <a:buNone/>
            </a:pPr>
            <a:r>
              <a:rPr lang="en-US" sz="1200" dirty="0" err="1">
                <a:effectLst/>
              </a:rPr>
              <a:t>Klewitz</a:t>
            </a:r>
            <a:r>
              <a:rPr lang="en-US" sz="1200" dirty="0">
                <a:effectLst/>
              </a:rPr>
              <a:t>, J., &amp; Hansen, E. G. 2011. Sustainability-oriented </a:t>
            </a:r>
            <a:r>
              <a:rPr lang="en-US" sz="1200" dirty="0" err="1">
                <a:effectLst/>
              </a:rPr>
              <a:t>innvation</a:t>
            </a:r>
            <a:r>
              <a:rPr lang="en-US" sz="1200" dirty="0">
                <a:effectLst/>
              </a:rPr>
              <a:t> in SME’s: A systematic literature review of existing practices and actors involved. </a:t>
            </a:r>
            <a:r>
              <a:rPr lang="en-US" sz="1200" b="1" i="1" dirty="0">
                <a:effectLst/>
              </a:rPr>
              <a:t>ISPIM Conference (International Society for Professional Innovation Management), Sustainability in Innovation: Innovation Management Challenges</a:t>
            </a:r>
            <a:r>
              <a:rPr lang="en-US" sz="1200" dirty="0">
                <a:effectLst/>
              </a:rPr>
              <a:t>, (June 2011): 12–15.</a:t>
            </a:r>
            <a:endParaRPr lang="en-GB" sz="1200" dirty="0">
              <a:effectLst/>
            </a:endParaRPr>
          </a:p>
          <a:p>
            <a:pPr marL="0" indent="0">
              <a:buNone/>
            </a:pPr>
            <a:r>
              <a:rPr lang="en-GB" sz="1200" dirty="0">
                <a:effectLst/>
              </a:rPr>
              <a:t>Kolk, A., Rivera-Santos, M., &amp; </a:t>
            </a:r>
            <a:r>
              <a:rPr lang="en-GB" sz="1200" dirty="0" err="1">
                <a:effectLst/>
              </a:rPr>
              <a:t>Rufín</a:t>
            </a:r>
            <a:r>
              <a:rPr lang="en-GB" sz="1200" dirty="0">
                <a:effectLst/>
              </a:rPr>
              <a:t>, C. 2014. Reviewing a Decade of Research on the “Base/Bottom of the Pyramid” (BOP) Concept. </a:t>
            </a:r>
            <a:r>
              <a:rPr lang="en-GB" sz="1200" b="1" i="1" dirty="0">
                <a:effectLst/>
              </a:rPr>
              <a:t>Business and Society</a:t>
            </a:r>
            <a:r>
              <a:rPr lang="en-GB" sz="1200" dirty="0">
                <a:effectLst/>
              </a:rPr>
              <a:t>, 53(3): 338–377.</a:t>
            </a:r>
          </a:p>
          <a:p>
            <a:pPr marL="0" indent="0">
              <a:buNone/>
            </a:pPr>
            <a:r>
              <a:rPr lang="en-GB" sz="1200" dirty="0" err="1">
                <a:effectLst/>
                <a:ea typeface="Times New Roman" panose="02020603050405020304" pitchFamily="18" charset="0"/>
              </a:rPr>
              <a:t>Lüdeke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-Freund, F., &amp; </a:t>
            </a:r>
            <a:r>
              <a:rPr lang="en-GB" sz="1200" dirty="0" err="1">
                <a:effectLst/>
                <a:ea typeface="Times New Roman" panose="02020603050405020304" pitchFamily="18" charset="0"/>
              </a:rPr>
              <a:t>Dembek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, K. 2017. Sustainable business model research and practice: Emerging field or passing fancy? </a:t>
            </a:r>
            <a:r>
              <a:rPr lang="en-GB" sz="1200" b="1" i="1" dirty="0">
                <a:effectLst/>
                <a:ea typeface="Times New Roman" panose="02020603050405020304" pitchFamily="18" charset="0"/>
              </a:rPr>
              <a:t>Journal of Cleaner Production</a:t>
            </a:r>
            <a:r>
              <a:rPr lang="en-GB" sz="1200" dirty="0">
                <a:effectLst/>
                <a:ea typeface="Times New Roman" panose="02020603050405020304" pitchFamily="18" charset="0"/>
              </a:rPr>
              <a:t>, 168: 1668–1678.</a:t>
            </a:r>
            <a:endParaRPr lang="en-GB" sz="1200" dirty="0">
              <a:effectLst/>
            </a:endParaRPr>
          </a:p>
          <a:p>
            <a:pPr marL="0" indent="0">
              <a:buNone/>
            </a:pPr>
            <a:r>
              <a:rPr lang="en-GB" sz="1200" dirty="0" err="1">
                <a:effectLst/>
              </a:rPr>
              <a:t>Palomares</a:t>
            </a:r>
            <a:r>
              <a:rPr lang="en-GB" sz="1200" dirty="0">
                <a:effectLst/>
              </a:rPr>
              <a:t>-Aguirre, I., Barnett, M., </a:t>
            </a:r>
            <a:r>
              <a:rPr lang="en-GB" sz="1200" dirty="0" err="1">
                <a:effectLst/>
              </a:rPr>
              <a:t>Layrisse</a:t>
            </a:r>
            <a:r>
              <a:rPr lang="en-GB" sz="1200" dirty="0">
                <a:effectLst/>
              </a:rPr>
              <a:t>, F., &amp; Husted, B. W. 2018. Built to scale? How sustainable business models can better serve the base of the pyramid. </a:t>
            </a:r>
            <a:r>
              <a:rPr lang="en-GB" sz="1200" b="1" i="1" dirty="0">
                <a:effectLst/>
              </a:rPr>
              <a:t>Journal of Cleaner Production</a:t>
            </a:r>
            <a:r>
              <a:rPr lang="en-GB" sz="1200" dirty="0">
                <a:effectLst/>
              </a:rPr>
              <a:t>, 172: 4506–4513.</a:t>
            </a:r>
          </a:p>
          <a:p>
            <a:pPr marL="0" indent="0">
              <a:buNone/>
            </a:pPr>
            <a:r>
              <a:rPr lang="en-GB" sz="1200" dirty="0">
                <a:effectLst/>
              </a:rPr>
              <a:t>Porter, M. E., &amp; Kramer, M. R. 2011. Creating Shared Value. </a:t>
            </a:r>
            <a:r>
              <a:rPr lang="en-GB" sz="1200" b="1" i="1" dirty="0">
                <a:effectLst/>
              </a:rPr>
              <a:t>Harvard Business Review</a:t>
            </a:r>
            <a:r>
              <a:rPr lang="en-GB" sz="1200" dirty="0">
                <a:effectLst/>
              </a:rPr>
              <a:t>, 89(1/2): 62–77.</a:t>
            </a:r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663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DF86-DAC1-EB6C-ED6A-56ABFB19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task: Sustainability and innovations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764E-3471-E94F-2E22-47E989B31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Craft a brief, 5-min presentation of one of the concepts listed below.</a:t>
            </a:r>
          </a:p>
          <a:p>
            <a:pPr lvl="1"/>
            <a:r>
              <a:rPr lang="en-US" dirty="0"/>
              <a:t>The purpose is to introduce the concept for your classmates</a:t>
            </a:r>
          </a:p>
          <a:p>
            <a:pPr lvl="1"/>
            <a:r>
              <a:rPr lang="en-US" dirty="0"/>
              <a:t>Think of yourselves as a team of teachers</a:t>
            </a:r>
          </a:p>
          <a:p>
            <a:pPr lvl="1"/>
            <a:r>
              <a:rPr lang="en-US" dirty="0"/>
              <a:t>Give an example or two to illustrate</a:t>
            </a:r>
          </a:p>
          <a:p>
            <a:r>
              <a:rPr lang="en-US" dirty="0"/>
              <a:t>Cases</a:t>
            </a:r>
          </a:p>
          <a:p>
            <a:pPr lvl="1"/>
            <a:r>
              <a:rPr lang="en-US" dirty="0"/>
              <a:t>Biomimicry</a:t>
            </a:r>
          </a:p>
          <a:p>
            <a:pPr lvl="1"/>
            <a:r>
              <a:rPr lang="en-US" dirty="0"/>
              <a:t>Life-cycle assessment</a:t>
            </a:r>
          </a:p>
          <a:p>
            <a:pPr lvl="1"/>
            <a:r>
              <a:rPr lang="en-US" dirty="0"/>
              <a:t>Cradle to cradle</a:t>
            </a:r>
          </a:p>
          <a:p>
            <a:pPr lvl="1"/>
            <a:r>
              <a:rPr lang="en-US" dirty="0" err="1"/>
              <a:t>Kalundborg</a:t>
            </a:r>
            <a:r>
              <a:rPr lang="en-US" dirty="0"/>
              <a:t> industrial symbiosis</a:t>
            </a:r>
          </a:p>
          <a:p>
            <a:pPr lvl="1"/>
            <a:r>
              <a:rPr lang="en-US" dirty="0"/>
              <a:t>Jugaad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4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87F3C2-07B7-4624-8081-C730E730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700" kern="1200" dirty="0">
                <a:solidFill>
                  <a:schemeClr val="tx1"/>
                </a:solidFill>
              </a:rPr>
              <a:t>Innovative sustainable business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8A4F2-9572-4059-918F-4074908AC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480" y="1234285"/>
            <a:ext cx="5013661" cy="16832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</a:rPr>
              <a:t>Creating shared value, or digging at the base of the pyramid?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953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6FC46D-D990-4E6D-9C22-8A7F57E7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accent1"/>
                </a:solidFill>
              </a:rPr>
              <a:t>What is a business model?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0BB1F7-F8A8-4D52-B38A-38E62A4C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i-FI" sz="2200"/>
              <a:t>Business model commonly refers to the rationale of how a firm creates, delivers, and captures value</a:t>
            </a:r>
            <a:endParaRPr lang="fi-FI" sz="1800"/>
          </a:p>
          <a:p>
            <a:pPr lvl="1"/>
            <a:r>
              <a:rPr lang="fi-FI" sz="1800"/>
              <a:t>I.e. How the firm makes a profit</a:t>
            </a:r>
          </a:p>
          <a:p>
            <a:r>
              <a:rPr lang="en-GB" sz="2200"/>
              <a:t>The basic elements:</a:t>
            </a:r>
          </a:p>
          <a:p>
            <a:pPr lvl="1"/>
            <a:r>
              <a:rPr lang="en-GB" sz="1800"/>
              <a:t>Customer value proposition</a:t>
            </a:r>
          </a:p>
          <a:p>
            <a:pPr lvl="1"/>
            <a:r>
              <a:rPr lang="en-GB" sz="1800"/>
              <a:t>Profit formula</a:t>
            </a:r>
          </a:p>
          <a:p>
            <a:pPr lvl="1"/>
            <a:r>
              <a:rPr lang="en-GB" sz="1800"/>
              <a:t>Key resources and processes</a:t>
            </a:r>
          </a:p>
          <a:p>
            <a:r>
              <a:rPr lang="en-GB" sz="2200"/>
              <a:t>Business models should </a:t>
            </a:r>
          </a:p>
          <a:p>
            <a:pPr lvl="1"/>
            <a:r>
              <a:rPr lang="en-GB" sz="1800"/>
              <a:t>Be difficult to imitate</a:t>
            </a:r>
          </a:p>
          <a:p>
            <a:pPr lvl="1"/>
            <a:r>
              <a:rPr lang="en-GB" sz="1800"/>
              <a:t>Depict the relationship between the firm, its customers, and its suppliers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643EE-0306-4B27-9BF1-DB6C3AFF9883}"/>
              </a:ext>
            </a:extLst>
          </p:cNvPr>
          <p:cNvSpPr txBox="1"/>
          <p:nvPr/>
        </p:nvSpPr>
        <p:spPr>
          <a:xfrm>
            <a:off x="9578340" y="6015987"/>
            <a:ext cx="2874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sley" pitchFamily="2" charset="0"/>
                <a:ea typeface="Besley" pitchFamily="2" charset="0"/>
              </a:rPr>
              <a:t>Source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sley" pitchFamily="2" charset="0"/>
                <a:ea typeface="Besley" pitchFamily="2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sley" pitchFamily="2" charset="0"/>
                <a:ea typeface="Besley" pitchFamily="2" charset="0"/>
              </a:rPr>
              <a:t>Ludeke-Freund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sley" pitchFamily="2" charset="0"/>
                <a:ea typeface="Besley" pitchFamily="2" charset="0"/>
              </a:rPr>
              <a:t> &amp;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sley" pitchFamily="2" charset="0"/>
                <a:ea typeface="Besley" pitchFamily="2" charset="0"/>
              </a:rPr>
              <a:t>Dembek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sley" pitchFamily="2" charset="0"/>
                <a:ea typeface="Besley" pitchFamily="2" charset="0"/>
              </a:rPr>
              <a:t>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dirty="0" err="1">
                <a:solidFill>
                  <a:prstClr val="black"/>
                </a:solidFill>
                <a:latin typeface="Besley" pitchFamily="2" charset="0"/>
                <a:ea typeface="Besley" pitchFamily="2" charset="0"/>
              </a:rPr>
              <a:t>Palomares-Aguirre</a:t>
            </a:r>
            <a:r>
              <a:rPr lang="fi-FI" sz="1000" dirty="0">
                <a:solidFill>
                  <a:prstClr val="black"/>
                </a:solidFill>
                <a:latin typeface="Besley" pitchFamily="2" charset="0"/>
                <a:ea typeface="Besley" pitchFamily="2" charset="0"/>
              </a:rPr>
              <a:t> et al., 2018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sley" pitchFamily="2" charset="0"/>
              <a:ea typeface="Bes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badi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6FC46D-D990-4E6D-9C22-8A7F57E7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 sz="3600" dirty="0" err="1">
                <a:solidFill>
                  <a:schemeClr val="accent1"/>
                </a:solidFill>
              </a:rPr>
              <a:t>Sustainability-oriented</a:t>
            </a:r>
            <a:r>
              <a:rPr lang="fi-FI" sz="3600" dirty="0">
                <a:solidFill>
                  <a:schemeClr val="accent1"/>
                </a:solidFill>
              </a:rPr>
              <a:t> </a:t>
            </a:r>
            <a:r>
              <a:rPr lang="fi-FI" sz="3600" dirty="0" err="1">
                <a:solidFill>
                  <a:schemeClr val="accent1"/>
                </a:solidFill>
              </a:rPr>
              <a:t>innovation</a:t>
            </a:r>
            <a:endParaRPr lang="en-GB" sz="3600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0BB1F7-F8A8-4D52-B38A-38E62A4C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“An improvement of a product, technology, service, process, management technique or business model, which, in comparison to a prior version and based on a rigorous and traceable analysis, has a positive net effect” on the sustainability of the system”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Challenge: the double externality problem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Technology spillovers (with all innovation)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Positive environmental/societal externalities (with SOI)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-&gt; Value appropriation is difficult, leads to underinvestment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643EE-0306-4B27-9BF1-DB6C3AFF9883}"/>
              </a:ext>
            </a:extLst>
          </p:cNvPr>
          <p:cNvSpPr txBox="1"/>
          <p:nvPr/>
        </p:nvSpPr>
        <p:spPr>
          <a:xfrm>
            <a:off x="9578340" y="6015987"/>
            <a:ext cx="2874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i-FI" sz="1000" dirty="0" err="1">
                <a:solidFill>
                  <a:prstClr val="black"/>
                </a:solidFill>
                <a:latin typeface="Besley" pitchFamily="2" charset="0"/>
                <a:ea typeface="Besley" pitchFamily="2" charset="0"/>
              </a:rPr>
              <a:t>Source</a:t>
            </a:r>
            <a:r>
              <a:rPr lang="fi-FI" sz="1000" dirty="0">
                <a:solidFill>
                  <a:prstClr val="black"/>
                </a:solidFill>
                <a:latin typeface="Besley" pitchFamily="2" charset="0"/>
                <a:ea typeface="Besley" pitchFamily="2" charset="0"/>
              </a:rPr>
              <a:t>:</a:t>
            </a:r>
          </a:p>
          <a:p>
            <a:pPr lvl="0">
              <a:defRPr/>
            </a:pPr>
            <a:r>
              <a:rPr lang="fi-FI" sz="1000" dirty="0" err="1">
                <a:solidFill>
                  <a:prstClr val="black"/>
                </a:solidFill>
                <a:latin typeface="Besley" pitchFamily="2" charset="0"/>
                <a:ea typeface="Besley" pitchFamily="2" charset="0"/>
              </a:rPr>
              <a:t>Klewitz</a:t>
            </a:r>
            <a:r>
              <a:rPr lang="fi-FI" sz="1000" dirty="0">
                <a:solidFill>
                  <a:prstClr val="black"/>
                </a:solidFill>
                <a:latin typeface="Besley" pitchFamily="2" charset="0"/>
                <a:ea typeface="Besley" pitchFamily="2" charset="0"/>
              </a:rPr>
              <a:t> &amp; Hansen, 2011</a:t>
            </a:r>
          </a:p>
        </p:txBody>
      </p:sp>
    </p:spTree>
    <p:extLst>
      <p:ext uri="{BB962C8B-B14F-4D97-AF65-F5344CB8AC3E}">
        <p14:creationId xmlns:p14="http://schemas.microsoft.com/office/powerpoint/2010/main" val="423916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1F885-7EDE-4728-A437-2104EF85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fi-FI" sz="3600" dirty="0" err="1">
                <a:solidFill>
                  <a:schemeClr val="accent1"/>
                </a:solidFill>
              </a:rPr>
              <a:t>Innovative</a:t>
            </a:r>
            <a:r>
              <a:rPr lang="fi-FI" sz="3600" dirty="0">
                <a:solidFill>
                  <a:schemeClr val="accent1"/>
                </a:solidFill>
              </a:rPr>
              <a:t> </a:t>
            </a:r>
            <a:r>
              <a:rPr lang="fi-FI" sz="3600" dirty="0" err="1">
                <a:solidFill>
                  <a:schemeClr val="accent1"/>
                </a:solidFill>
              </a:rPr>
              <a:t>corporate</a:t>
            </a:r>
            <a:r>
              <a:rPr lang="fi-FI" sz="3600" dirty="0">
                <a:solidFill>
                  <a:schemeClr val="accent1"/>
                </a:solidFill>
              </a:rPr>
              <a:t> </a:t>
            </a:r>
            <a:r>
              <a:rPr lang="fi-FI" sz="3600" dirty="0" err="1">
                <a:solidFill>
                  <a:schemeClr val="accent1"/>
                </a:solidFill>
              </a:rPr>
              <a:t>sustainability</a:t>
            </a:r>
            <a:endParaRPr lang="en-GB" sz="36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EB44-0AA1-4263-8104-957A8ACD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fi-FI" sz="2200" b="1" dirty="0" err="1"/>
              <a:t>Relationship</a:t>
            </a:r>
            <a:r>
              <a:rPr lang="fi-FI" sz="2200" b="1" dirty="0"/>
              <a:t> to </a:t>
            </a:r>
            <a:r>
              <a:rPr lang="fi-FI" sz="2200" b="1" dirty="0" err="1"/>
              <a:t>core</a:t>
            </a:r>
            <a:r>
              <a:rPr lang="fi-FI" sz="2200" b="1" dirty="0"/>
              <a:t> business</a:t>
            </a:r>
            <a:r>
              <a:rPr lang="fi-FI" sz="2200" dirty="0"/>
              <a:t>: </a:t>
            </a:r>
            <a:r>
              <a:rPr lang="fi-FI" sz="2200" dirty="0" err="1"/>
              <a:t>Enlarging</a:t>
            </a:r>
            <a:r>
              <a:rPr lang="fi-FI" sz="2200" dirty="0"/>
              <a:t> </a:t>
            </a:r>
            <a:r>
              <a:rPr lang="fi-FI" sz="2200" dirty="0" err="1"/>
              <a:t>core</a:t>
            </a:r>
            <a:r>
              <a:rPr lang="fi-FI" sz="2200" dirty="0"/>
              <a:t> business </a:t>
            </a:r>
            <a:r>
              <a:rPr lang="fi-FI" sz="2200" dirty="0" err="1"/>
              <a:t>or</a:t>
            </a:r>
            <a:r>
              <a:rPr lang="fi-FI" sz="2200" dirty="0"/>
              <a:t> </a:t>
            </a:r>
            <a:r>
              <a:rPr lang="fi-FI" sz="2200" dirty="0" err="1"/>
              <a:t>developing</a:t>
            </a:r>
            <a:r>
              <a:rPr lang="fi-FI" sz="2200" dirty="0"/>
              <a:t> a </a:t>
            </a:r>
            <a:r>
              <a:rPr lang="fi-FI" sz="2200" dirty="0" err="1"/>
              <a:t>new</a:t>
            </a:r>
            <a:r>
              <a:rPr lang="fi-FI" sz="2200" dirty="0"/>
              <a:t> business </a:t>
            </a:r>
            <a:r>
              <a:rPr lang="fi-FI" sz="2200" dirty="0" err="1"/>
              <a:t>model</a:t>
            </a:r>
            <a:endParaRPr lang="fi-FI" sz="2200" dirty="0"/>
          </a:p>
          <a:p>
            <a:r>
              <a:rPr lang="fi-FI" sz="2200" b="1" dirty="0"/>
              <a:t>Target of </a:t>
            </a:r>
            <a:r>
              <a:rPr lang="fi-FI" sz="2200" b="1" dirty="0" err="1"/>
              <a:t>sustainability</a:t>
            </a:r>
            <a:r>
              <a:rPr lang="fi-FI" sz="2200" dirty="0"/>
              <a:t>: New </a:t>
            </a:r>
            <a:r>
              <a:rPr lang="fi-FI" sz="2200" dirty="0" err="1"/>
              <a:t>product</a:t>
            </a:r>
            <a:r>
              <a:rPr lang="fi-FI" sz="2200" dirty="0"/>
              <a:t> </a:t>
            </a:r>
            <a:r>
              <a:rPr lang="fi-FI" sz="2200" dirty="0" err="1"/>
              <a:t>or</a:t>
            </a:r>
            <a:r>
              <a:rPr lang="fi-FI" sz="2200" dirty="0"/>
              <a:t> </a:t>
            </a:r>
            <a:r>
              <a:rPr lang="fi-FI" sz="2200" dirty="0" err="1"/>
              <a:t>service</a:t>
            </a:r>
            <a:r>
              <a:rPr lang="fi-FI" sz="2200" dirty="0"/>
              <a:t> </a:t>
            </a:r>
            <a:r>
              <a:rPr lang="fi-FI" sz="2200" dirty="0" err="1"/>
              <a:t>development</a:t>
            </a:r>
            <a:endParaRPr lang="fi-FI" sz="2200" dirty="0"/>
          </a:p>
          <a:p>
            <a:r>
              <a:rPr lang="fi-FI" sz="2200" b="1" dirty="0" err="1"/>
              <a:t>Expected</a:t>
            </a:r>
            <a:r>
              <a:rPr lang="fi-FI" sz="2200" b="1" dirty="0"/>
              <a:t> </a:t>
            </a:r>
            <a:r>
              <a:rPr lang="fi-FI" sz="2200" b="1" dirty="0" err="1"/>
              <a:t>benefits</a:t>
            </a:r>
            <a:r>
              <a:rPr lang="fi-FI" sz="2200" dirty="0"/>
              <a:t>: </a:t>
            </a:r>
            <a:r>
              <a:rPr lang="fi-FI" sz="2200" dirty="0" err="1"/>
              <a:t>Alleviation</a:t>
            </a:r>
            <a:r>
              <a:rPr lang="fi-FI" sz="2200" dirty="0"/>
              <a:t> of </a:t>
            </a:r>
            <a:r>
              <a:rPr lang="fi-FI" sz="2200" dirty="0" err="1"/>
              <a:t>social</a:t>
            </a:r>
            <a:r>
              <a:rPr lang="fi-FI" sz="2200" dirty="0"/>
              <a:t> </a:t>
            </a:r>
            <a:r>
              <a:rPr lang="fi-FI" sz="2200" dirty="0" err="1"/>
              <a:t>or</a:t>
            </a:r>
            <a:r>
              <a:rPr lang="fi-FI" sz="2200" dirty="0"/>
              <a:t> </a:t>
            </a:r>
            <a:r>
              <a:rPr lang="fi-FI" sz="2200" dirty="0" err="1"/>
              <a:t>environmental</a:t>
            </a:r>
            <a:r>
              <a:rPr lang="fi-FI" sz="2200" dirty="0"/>
              <a:t> </a:t>
            </a:r>
            <a:r>
              <a:rPr lang="fi-FI" sz="2200" dirty="0" err="1"/>
              <a:t>problem</a:t>
            </a:r>
            <a:endParaRPr lang="fi-FI" sz="2200" dirty="0"/>
          </a:p>
          <a:p>
            <a:r>
              <a:rPr lang="fi-FI" sz="2200" b="1" dirty="0" err="1"/>
              <a:t>Aim</a:t>
            </a:r>
            <a:r>
              <a:rPr lang="fi-FI" sz="2200" b="1" dirty="0"/>
              <a:t>: </a:t>
            </a:r>
            <a:r>
              <a:rPr lang="fi-FI" sz="2200" dirty="0" err="1"/>
              <a:t>Generating</a:t>
            </a:r>
            <a:r>
              <a:rPr lang="fi-FI" sz="2200" dirty="0"/>
              <a:t> </a:t>
            </a:r>
            <a:r>
              <a:rPr lang="fi-FI" sz="2200" dirty="0" err="1"/>
              <a:t>genuine</a:t>
            </a:r>
            <a:r>
              <a:rPr lang="fi-FI" sz="2200" dirty="0"/>
              <a:t> </a:t>
            </a:r>
            <a:r>
              <a:rPr lang="fi-FI" sz="2200" dirty="0" err="1"/>
              <a:t>win-win</a:t>
            </a:r>
            <a:r>
              <a:rPr lang="fi-FI" sz="2200" dirty="0"/>
              <a:t> </a:t>
            </a:r>
            <a:r>
              <a:rPr lang="fi-FI" sz="2200" dirty="0" err="1"/>
              <a:t>situations</a:t>
            </a:r>
            <a:r>
              <a:rPr lang="fi-FI" sz="2200" dirty="0"/>
              <a:t> </a:t>
            </a:r>
            <a:r>
              <a:rPr lang="fi-FI" sz="2200" dirty="0" err="1"/>
              <a:t>where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benefits</a:t>
            </a:r>
            <a:r>
              <a:rPr lang="fi-FI" sz="2200" dirty="0"/>
              <a:t> for </a:t>
            </a:r>
            <a:r>
              <a:rPr lang="fi-FI" sz="2200" dirty="0" err="1"/>
              <a:t>the</a:t>
            </a:r>
            <a:r>
              <a:rPr lang="fi-FI" sz="2200" dirty="0"/>
              <a:t> </a:t>
            </a:r>
            <a:r>
              <a:rPr lang="fi-FI" sz="2200" dirty="0" err="1"/>
              <a:t>environment</a:t>
            </a:r>
            <a:r>
              <a:rPr lang="fi-FI" sz="2200" dirty="0"/>
              <a:t> </a:t>
            </a:r>
            <a:r>
              <a:rPr lang="fi-FI" sz="2200" dirty="0" err="1"/>
              <a:t>or</a:t>
            </a:r>
            <a:r>
              <a:rPr lang="fi-FI" sz="2200" dirty="0"/>
              <a:t> </a:t>
            </a:r>
            <a:r>
              <a:rPr lang="fi-FI" sz="2200" dirty="0" err="1"/>
              <a:t>people</a:t>
            </a:r>
            <a:r>
              <a:rPr lang="fi-FI" sz="2200" dirty="0"/>
              <a:t> </a:t>
            </a:r>
            <a:r>
              <a:rPr lang="fi-FI" sz="2200" dirty="0" err="1"/>
              <a:t>are</a:t>
            </a:r>
            <a:r>
              <a:rPr lang="fi-FI" sz="2200" dirty="0"/>
              <a:t> (at </a:t>
            </a:r>
            <a:r>
              <a:rPr lang="fi-FI" sz="2200" dirty="0" err="1"/>
              <a:t>least</a:t>
            </a:r>
            <a:r>
              <a:rPr lang="fi-FI" sz="2200" dirty="0"/>
              <a:t>) on par </a:t>
            </a:r>
            <a:r>
              <a:rPr lang="fi-FI" sz="2200" dirty="0" err="1"/>
              <a:t>with</a:t>
            </a:r>
            <a:r>
              <a:rPr lang="fi-FI" sz="2200" dirty="0"/>
              <a:t> </a:t>
            </a:r>
            <a:r>
              <a:rPr lang="fi-FI" sz="2200" dirty="0" err="1"/>
              <a:t>the</a:t>
            </a:r>
            <a:r>
              <a:rPr lang="fi-FI" sz="2200" dirty="0"/>
              <a:t> business </a:t>
            </a:r>
            <a:r>
              <a:rPr lang="fi-FI" sz="2200" dirty="0" err="1"/>
              <a:t>benefit</a:t>
            </a:r>
            <a:endParaRPr lang="fi-FI" sz="2200" dirty="0"/>
          </a:p>
          <a:p>
            <a:r>
              <a:rPr lang="fi-FI" sz="2200" b="1" dirty="0" err="1"/>
              <a:t>Examples</a:t>
            </a:r>
            <a:r>
              <a:rPr lang="fi-FI" sz="2200" dirty="0"/>
              <a:t>: </a:t>
            </a:r>
            <a:r>
              <a:rPr lang="fi-FI" sz="2200" dirty="0" err="1"/>
              <a:t>CEMEX’s</a:t>
            </a:r>
            <a:r>
              <a:rPr lang="fi-FI" sz="2200" dirty="0"/>
              <a:t> </a:t>
            </a:r>
            <a:r>
              <a:rPr lang="fi-FI" sz="2200" dirty="0" err="1"/>
              <a:t>Patrimonia</a:t>
            </a:r>
            <a:r>
              <a:rPr lang="fi-FI" sz="2200" dirty="0"/>
              <a:t> </a:t>
            </a:r>
            <a:r>
              <a:rPr lang="fi-FI" sz="2200" dirty="0" err="1"/>
              <a:t>Hoy</a:t>
            </a:r>
            <a:r>
              <a:rPr lang="fi-FI" sz="2200" dirty="0"/>
              <a:t>, </a:t>
            </a:r>
            <a:r>
              <a:rPr lang="fi-FI" sz="2200" dirty="0" err="1"/>
              <a:t>various</a:t>
            </a:r>
            <a:r>
              <a:rPr lang="fi-FI" sz="2200" dirty="0"/>
              <a:t> </a:t>
            </a:r>
            <a:r>
              <a:rPr lang="fi-FI" sz="2200" dirty="0" err="1"/>
              <a:t>forms</a:t>
            </a:r>
            <a:r>
              <a:rPr lang="fi-FI" sz="2200" dirty="0"/>
              <a:t> of </a:t>
            </a:r>
            <a:r>
              <a:rPr lang="fi-FI" sz="2200" dirty="0" err="1"/>
              <a:t>social</a:t>
            </a:r>
            <a:r>
              <a:rPr lang="fi-FI" sz="2200" dirty="0"/>
              <a:t> </a:t>
            </a:r>
            <a:r>
              <a:rPr lang="fi-FI" sz="2200" dirty="0" err="1"/>
              <a:t>entrepreneurship</a:t>
            </a:r>
            <a:r>
              <a:rPr lang="fi-FI" sz="2200" dirty="0"/>
              <a:t> </a:t>
            </a:r>
            <a:r>
              <a:rPr lang="fi-FI" sz="2200" dirty="0" err="1"/>
              <a:t>or</a:t>
            </a:r>
            <a:r>
              <a:rPr lang="fi-FI" sz="2200" dirty="0"/>
              <a:t> </a:t>
            </a:r>
            <a:r>
              <a:rPr lang="fi-FI" sz="2200" dirty="0" err="1"/>
              <a:t>base</a:t>
            </a:r>
            <a:r>
              <a:rPr lang="fi-FI" sz="2200" dirty="0"/>
              <a:t>-of-</a:t>
            </a:r>
            <a:r>
              <a:rPr lang="fi-FI" sz="2200" dirty="0" err="1"/>
              <a:t>the</a:t>
            </a:r>
            <a:r>
              <a:rPr lang="fi-FI" sz="2200" dirty="0"/>
              <a:t>-</a:t>
            </a:r>
            <a:r>
              <a:rPr lang="fi-FI" sz="2200" dirty="0" err="1"/>
              <a:t>pyramid</a:t>
            </a:r>
            <a:r>
              <a:rPr lang="fi-FI" sz="2200" dirty="0"/>
              <a:t> business </a:t>
            </a:r>
            <a:r>
              <a:rPr lang="fi-FI" sz="2200" dirty="0" err="1"/>
              <a:t>models</a:t>
            </a: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2855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3E9B-78BE-4075-97EC-D593537A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From integrated to innovative</a:t>
            </a:r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E0F4FC-55CA-4F89-8E4D-1D39DD6C2F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83992"/>
              </p:ext>
            </p:extLst>
          </p:nvPr>
        </p:nvGraphicFramePr>
        <p:xfrm>
          <a:off x="838200" y="1279208"/>
          <a:ext cx="10515600" cy="250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13E21092-1D7F-45FE-A0F6-D77FC08A9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643936"/>
              </p:ext>
            </p:extLst>
          </p:nvPr>
        </p:nvGraphicFramePr>
        <p:xfrm>
          <a:off x="838200" y="2677478"/>
          <a:ext cx="10515600" cy="250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96883318-2550-4713-BD1A-07AAD20ED1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326933"/>
              </p:ext>
            </p:extLst>
          </p:nvPr>
        </p:nvGraphicFramePr>
        <p:xfrm>
          <a:off x="838200" y="4110038"/>
          <a:ext cx="10515600" cy="250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3761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4D1680-69FE-4332-AC4E-C7F07D4E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shared value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CCD2B-9B3D-491F-9FAC-0C0DEEFB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480" y="1234285"/>
            <a:ext cx="5013661" cy="168329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14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C8A4-8B1F-472D-98B4-9BF7A865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Creating shared value</a:t>
            </a:r>
            <a:endParaRPr lang="en-GB"/>
          </a:p>
        </p:txBody>
      </p:sp>
      <p:pic>
        <p:nvPicPr>
          <p:cNvPr id="4" name="Online Media 3" title="Creating Shared Value: It's the Future">
            <a:hlinkClick r:id="" action="ppaction://media"/>
            <a:extLst>
              <a:ext uri="{FF2B5EF4-FFF2-40B4-BE49-F238E27FC236}">
                <a16:creationId xmlns:a16="http://schemas.microsoft.com/office/drawing/2014/main" id="{F6F29ED7-FD2C-41E1-8D08-4FCEC8D166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88558" y="1409220"/>
            <a:ext cx="9229061" cy="519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712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f860b55-7abf-48c1-9d16-ee555eccf37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209C64FE13EB409B94F4FE8546D032" ma:contentTypeVersion="12" ma:contentTypeDescription="Create a new document." ma:contentTypeScope="" ma:versionID="327828e6dc193a4bdb4807996674e7b1">
  <xsd:schema xmlns:xsd="http://www.w3.org/2001/XMLSchema" xmlns:xs="http://www.w3.org/2001/XMLSchema" xmlns:p="http://schemas.microsoft.com/office/2006/metadata/properties" xmlns:ns3="c474ab70-47e1-44e0-8114-215623864490" xmlns:ns4="37ffbe1f-485a-480d-844c-f76942ae438a" targetNamespace="http://schemas.microsoft.com/office/2006/metadata/properties" ma:root="true" ma:fieldsID="09948767101396dc41b31c4cb95ccb0b" ns3:_="" ns4:_="">
    <xsd:import namespace="c474ab70-47e1-44e0-8114-215623864490"/>
    <xsd:import namespace="37ffbe1f-485a-480d-844c-f76942ae43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4ab70-47e1-44e0-8114-215623864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fbe1f-485a-480d-844c-f76942ae438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F9998C-A4B5-46D3-AF9C-F351D9C9B39A}">
  <ds:schemaRefs>
    <ds:schemaRef ds:uri="37ffbe1f-485a-480d-844c-f76942ae438a"/>
    <ds:schemaRef ds:uri="c474ab70-47e1-44e0-8114-2156238644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F0CFA4-49B4-430E-810A-466A9F211AEA}">
  <ds:schemaRefs>
    <ds:schemaRef ds:uri="37ffbe1f-485a-480d-844c-f76942ae438a"/>
    <ds:schemaRef ds:uri="c474ab70-47e1-44e0-8114-2156238644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B20F469-090C-42AD-BCCC-FF98FE0B66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1413</Words>
  <Application>Microsoft Office PowerPoint</Application>
  <PresentationFormat>Widescreen</PresentationFormat>
  <Paragraphs>139</Paragraphs>
  <Slides>23</Slides>
  <Notes>7</Notes>
  <HiddenSlides>1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Abadi</vt:lpstr>
      <vt:lpstr>Arial</vt:lpstr>
      <vt:lpstr>Besley</vt:lpstr>
      <vt:lpstr>Calibri</vt:lpstr>
      <vt:lpstr>Inter</vt:lpstr>
      <vt:lpstr>Office Theme</vt:lpstr>
      <vt:lpstr>Sustainability and innovations</vt:lpstr>
      <vt:lpstr>Agenda</vt:lpstr>
      <vt:lpstr>Innovative sustainable business</vt:lpstr>
      <vt:lpstr>What is a business model?</vt:lpstr>
      <vt:lpstr>Sustainability-oriented innovation</vt:lpstr>
      <vt:lpstr>Innovative corporate sustainability</vt:lpstr>
      <vt:lpstr>From integrated to innovative</vt:lpstr>
      <vt:lpstr>Creating shared value</vt:lpstr>
      <vt:lpstr>Creating shared value</vt:lpstr>
      <vt:lpstr>Creating shared value</vt:lpstr>
      <vt:lpstr>Case example: St1</vt:lpstr>
      <vt:lpstr>Case example: Toast Ale</vt:lpstr>
      <vt:lpstr>Case example: Soilwatch</vt:lpstr>
      <vt:lpstr>Base of the pyramid</vt:lpstr>
      <vt:lpstr>Base of the pyramid</vt:lpstr>
      <vt:lpstr>Base of the pyramid: case Cemex</vt:lpstr>
      <vt:lpstr>Critical analysis of the sustainable business model approach</vt:lpstr>
      <vt:lpstr>Revisiting CEMEX’s Patrimonio Hoy</vt:lpstr>
      <vt:lpstr>How to remedy the scalability problem?</vt:lpstr>
      <vt:lpstr>Problems with sustainable business models</vt:lpstr>
      <vt:lpstr>Wrap-up</vt:lpstr>
      <vt:lpstr>References</vt:lpstr>
      <vt:lpstr>In-class task: Sustainability and innovations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Jukka Rintamäki</dc:title>
  <dc:creator>Jukka Rintamaki</dc:creator>
  <cp:lastModifiedBy>Rintamäki Jukka</cp:lastModifiedBy>
  <cp:revision>5</cp:revision>
  <dcterms:created xsi:type="dcterms:W3CDTF">2020-11-19T08:24:24Z</dcterms:created>
  <dcterms:modified xsi:type="dcterms:W3CDTF">2024-02-21T06:53:38Z</dcterms:modified>
</cp:coreProperties>
</file>