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19" r:id="rId3"/>
    <p:sldId id="263" r:id="rId4"/>
    <p:sldId id="315" r:id="rId5"/>
    <p:sldId id="313" r:id="rId6"/>
    <p:sldId id="314" r:id="rId7"/>
    <p:sldId id="312" r:id="rId8"/>
    <p:sldId id="275" r:id="rId9"/>
    <p:sldId id="261" r:id="rId10"/>
    <p:sldId id="276" r:id="rId11"/>
    <p:sldId id="277" r:id="rId12"/>
    <p:sldId id="278" r:id="rId13"/>
    <p:sldId id="279" r:id="rId14"/>
    <p:sldId id="307" r:id="rId15"/>
    <p:sldId id="308" r:id="rId16"/>
    <p:sldId id="310" r:id="rId17"/>
    <p:sldId id="311" r:id="rId18"/>
    <p:sldId id="318" r:id="rId19"/>
    <p:sldId id="272" r:id="rId20"/>
    <p:sldId id="316" r:id="rId21"/>
    <p:sldId id="274" r:id="rId22"/>
    <p:sldId id="306" r:id="rId23"/>
    <p:sldId id="271" r:id="rId24"/>
    <p:sldId id="31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5" autoAdjust="0"/>
    <p:restoredTop sz="83297" autoAdjust="0"/>
  </p:normalViewPr>
  <p:slideViewPr>
    <p:cSldViewPr snapToGrid="0">
      <p:cViewPr varScale="1">
        <p:scale>
          <a:sx n="55" d="100"/>
          <a:sy n="55" d="100"/>
        </p:scale>
        <p:origin x="10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CB5D7-B2A6-417B-A365-B9BB68341A30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E4B25-93A6-4561-A7A8-A61525EE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4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4B25-93A6-4561-A7A8-A61525EE63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20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41792">
              <a:defRPr/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Halme, M., Rintamäki, J., </a:t>
            </a:r>
            <a:r>
              <a:rPr lang="fi-FI" dirty="0" err="1">
                <a:latin typeface="Calibri" panose="020F0502020204030204" pitchFamily="34" charset="0"/>
                <a:ea typeface="Calibri" panose="020F0502020204030204" pitchFamily="34" charset="0"/>
              </a:rPr>
              <a:t>Knudsen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, J., Lankoski, L. and Kuisma, M. 2020.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When Is There a Sustainability Case for CSR? Pathways to Environmental and Social Performance Improvements. 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</a:rPr>
              <a:t>Business and Society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59 (6): 1181-1227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Best Paper Award of Business and Society 2020.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6A5FF2-0573-2649-A39A-26FA52E05379}" type="slidenum">
              <a:rPr kumimoji="0" lang="fi-FI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i-FI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80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4B25-93A6-4561-A7A8-A61525EE63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7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4B25-93A6-4561-A7A8-A61525EE63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60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universities as organizations vs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4B25-93A6-4561-A7A8-A61525EE63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64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200" dirty="0" err="1"/>
              <a:t>Firms</a:t>
            </a:r>
            <a:r>
              <a:rPr lang="fi-FI" sz="1200" dirty="0"/>
              <a:t> </a:t>
            </a:r>
            <a:r>
              <a:rPr lang="fi-FI" sz="1200" dirty="0" err="1"/>
              <a:t>are</a:t>
            </a:r>
            <a:r>
              <a:rPr lang="fi-FI" sz="1200" dirty="0"/>
              <a:t> </a:t>
            </a:r>
            <a:r>
              <a:rPr lang="fi-FI" sz="1200" b="1" dirty="0" err="1"/>
              <a:t>less</a:t>
            </a:r>
            <a:r>
              <a:rPr lang="fi-FI" sz="1200" dirty="0"/>
              <a:t> </a:t>
            </a:r>
            <a:r>
              <a:rPr lang="fi-FI" sz="1200" dirty="0" err="1"/>
              <a:t>likely</a:t>
            </a:r>
            <a:r>
              <a:rPr lang="fi-FI" sz="1200" dirty="0"/>
              <a:t> to act </a:t>
            </a:r>
            <a:r>
              <a:rPr lang="fi-FI" sz="1200" dirty="0" err="1"/>
              <a:t>responsibly</a:t>
            </a:r>
            <a:r>
              <a:rPr lang="fi-FI" sz="1200" dirty="0"/>
              <a:t> </a:t>
            </a:r>
            <a:r>
              <a:rPr lang="fi-FI" sz="1200" dirty="0" err="1"/>
              <a:t>if</a:t>
            </a:r>
            <a:r>
              <a:rPr lang="fi-FI" sz="1200" dirty="0"/>
              <a:t> </a:t>
            </a:r>
          </a:p>
          <a:p>
            <a:r>
              <a:rPr lang="fi-FI" sz="1200" dirty="0" err="1"/>
              <a:t>They</a:t>
            </a:r>
            <a:r>
              <a:rPr lang="fi-FI" sz="1200" dirty="0"/>
              <a:t> </a:t>
            </a:r>
            <a:r>
              <a:rPr lang="fi-FI" sz="1200" dirty="0" err="1"/>
              <a:t>are</a:t>
            </a:r>
            <a:r>
              <a:rPr lang="fi-FI" sz="1200" dirty="0"/>
              <a:t> </a:t>
            </a:r>
            <a:r>
              <a:rPr lang="fi-FI" sz="1200" dirty="0" err="1"/>
              <a:t>doing</a:t>
            </a:r>
            <a:r>
              <a:rPr lang="fi-FI" sz="1200" dirty="0"/>
              <a:t> </a:t>
            </a:r>
            <a:r>
              <a:rPr lang="fi-FI" sz="1200" dirty="0" err="1"/>
              <a:t>poorly</a:t>
            </a:r>
            <a:r>
              <a:rPr lang="fi-FI" sz="1200" dirty="0"/>
              <a:t> </a:t>
            </a:r>
            <a:r>
              <a:rPr lang="fi-FI" sz="1200" dirty="0" err="1"/>
              <a:t>financially</a:t>
            </a:r>
            <a:r>
              <a:rPr lang="fi-FI" sz="1200" dirty="0"/>
              <a:t> </a:t>
            </a:r>
            <a:r>
              <a:rPr lang="fi-FI" sz="1200" dirty="0" err="1"/>
              <a:t>or</a:t>
            </a:r>
            <a:r>
              <a:rPr lang="fi-FI" sz="1200" dirty="0"/>
              <a:t> </a:t>
            </a:r>
            <a:r>
              <a:rPr lang="fi-FI" sz="1200" dirty="0" err="1"/>
              <a:t>are</a:t>
            </a:r>
            <a:r>
              <a:rPr lang="fi-FI" sz="1200" dirty="0"/>
              <a:t> in an </a:t>
            </a:r>
            <a:r>
              <a:rPr lang="fi-FI" sz="1200" dirty="0" err="1"/>
              <a:t>unhealthy</a:t>
            </a:r>
            <a:r>
              <a:rPr lang="fi-FI" sz="1200" dirty="0"/>
              <a:t> </a:t>
            </a:r>
            <a:r>
              <a:rPr lang="fi-FI" sz="1200" dirty="0" err="1"/>
              <a:t>economic</a:t>
            </a:r>
            <a:r>
              <a:rPr lang="fi-FI" sz="1200" dirty="0"/>
              <a:t> </a:t>
            </a:r>
            <a:r>
              <a:rPr lang="fi-FI" sz="1200" dirty="0" err="1"/>
              <a:t>environment</a:t>
            </a:r>
            <a:endParaRPr lang="fi-FI" sz="1200" dirty="0"/>
          </a:p>
          <a:p>
            <a:r>
              <a:rPr lang="fi-FI" sz="1200" dirty="0" err="1"/>
              <a:t>There</a:t>
            </a:r>
            <a:r>
              <a:rPr lang="fi-FI" sz="1200" dirty="0"/>
              <a:t> is </a:t>
            </a:r>
            <a:r>
              <a:rPr lang="fi-FI" sz="1200" dirty="0" err="1"/>
              <a:t>too</a:t>
            </a:r>
            <a:r>
              <a:rPr lang="fi-FI" sz="1200" dirty="0"/>
              <a:t> </a:t>
            </a:r>
            <a:r>
              <a:rPr lang="fi-FI" sz="1200" dirty="0" err="1"/>
              <a:t>little</a:t>
            </a:r>
            <a:r>
              <a:rPr lang="fi-FI" sz="1200" dirty="0"/>
              <a:t> </a:t>
            </a:r>
            <a:r>
              <a:rPr lang="fi-FI" sz="1200" dirty="0" err="1"/>
              <a:t>or</a:t>
            </a:r>
            <a:r>
              <a:rPr lang="fi-FI" sz="1200" dirty="0"/>
              <a:t> </a:t>
            </a:r>
            <a:r>
              <a:rPr lang="fi-FI" sz="1200" dirty="0" err="1"/>
              <a:t>too</a:t>
            </a:r>
            <a:r>
              <a:rPr lang="fi-FI" sz="1200" dirty="0"/>
              <a:t> </a:t>
            </a:r>
            <a:r>
              <a:rPr lang="fi-FI" sz="1200" dirty="0" err="1"/>
              <a:t>much</a:t>
            </a:r>
            <a:r>
              <a:rPr lang="fi-FI" sz="1200" dirty="0"/>
              <a:t> </a:t>
            </a:r>
            <a:r>
              <a:rPr lang="fi-FI" sz="1200" dirty="0" err="1"/>
              <a:t>competition</a:t>
            </a:r>
            <a:endParaRPr lang="fi-FI" sz="1200" dirty="0"/>
          </a:p>
          <a:p>
            <a:endParaRPr lang="fi-FI" sz="1200" dirty="0"/>
          </a:p>
          <a:p>
            <a:r>
              <a:rPr lang="fi-FI" sz="1200" dirty="0" err="1"/>
              <a:t>These</a:t>
            </a:r>
            <a:r>
              <a:rPr lang="fi-FI" sz="1200" dirty="0"/>
              <a:t> </a:t>
            </a:r>
            <a:r>
              <a:rPr lang="fi-FI" sz="1200" dirty="0" err="1"/>
              <a:t>are</a:t>
            </a:r>
            <a:r>
              <a:rPr lang="fi-FI" sz="1200" dirty="0"/>
              <a:t> </a:t>
            </a:r>
            <a:r>
              <a:rPr lang="fi-FI" sz="1200" dirty="0" err="1"/>
              <a:t>all</a:t>
            </a:r>
            <a:r>
              <a:rPr lang="fi-FI" sz="1200" dirty="0"/>
              <a:t> </a:t>
            </a:r>
            <a:r>
              <a:rPr lang="fi-FI" sz="1200" dirty="0" err="1"/>
              <a:t>factors</a:t>
            </a:r>
            <a:r>
              <a:rPr lang="fi-FI" sz="1200" dirty="0"/>
              <a:t> </a:t>
            </a:r>
            <a:r>
              <a:rPr lang="fi-FI" sz="1200" dirty="0" err="1"/>
              <a:t>connected</a:t>
            </a:r>
            <a:r>
              <a:rPr lang="fi-FI" sz="1200" dirty="0"/>
              <a:t> to </a:t>
            </a:r>
            <a:r>
              <a:rPr lang="fi-FI" sz="1200" dirty="0" err="1"/>
              <a:t>the</a:t>
            </a:r>
            <a:r>
              <a:rPr lang="fi-FI" sz="1200" dirty="0"/>
              <a:t> </a:t>
            </a:r>
            <a:r>
              <a:rPr lang="fi-FI" sz="1200" dirty="0" err="1"/>
              <a:t>institutional</a:t>
            </a:r>
            <a:r>
              <a:rPr lang="fi-FI" sz="1200" dirty="0"/>
              <a:t> </a:t>
            </a:r>
            <a:r>
              <a:rPr lang="fi-FI" sz="1200" dirty="0" err="1"/>
              <a:t>environment</a:t>
            </a:r>
            <a:r>
              <a:rPr lang="fi-FI" sz="1200" dirty="0"/>
              <a:t> of </a:t>
            </a:r>
            <a:r>
              <a:rPr lang="fi-FI" sz="1200" dirty="0" err="1"/>
              <a:t>the</a:t>
            </a:r>
            <a:r>
              <a:rPr lang="fi-FI" sz="1200" dirty="0"/>
              <a:t> </a:t>
            </a:r>
            <a:r>
              <a:rPr lang="fi-FI" sz="1200" dirty="0" err="1"/>
              <a:t>company</a:t>
            </a:r>
            <a:r>
              <a:rPr lang="fi-FI" sz="1200" dirty="0"/>
              <a:t>: </a:t>
            </a:r>
            <a:r>
              <a:rPr lang="fi-FI" sz="1200" dirty="0" err="1"/>
              <a:t>regulatory</a:t>
            </a:r>
            <a:r>
              <a:rPr lang="fi-FI" sz="1200" dirty="0"/>
              <a:t>, </a:t>
            </a:r>
            <a:r>
              <a:rPr lang="fi-FI" sz="1200" dirty="0" err="1"/>
              <a:t>normative</a:t>
            </a:r>
            <a:r>
              <a:rPr lang="fi-FI" sz="1200" dirty="0"/>
              <a:t>, and </a:t>
            </a:r>
            <a:r>
              <a:rPr lang="fi-FI" sz="1200" dirty="0" err="1"/>
              <a:t>cognitive</a:t>
            </a:r>
            <a:r>
              <a:rPr lang="fi-FI" sz="1200" dirty="0"/>
              <a:t> </a:t>
            </a:r>
            <a:r>
              <a:rPr lang="fi-FI" sz="1200" dirty="0" err="1"/>
              <a:t>structures</a:t>
            </a:r>
            <a:r>
              <a:rPr lang="fi-FI" sz="1200" dirty="0"/>
              <a:t> </a:t>
            </a:r>
            <a:r>
              <a:rPr lang="fi-FI" sz="1200" dirty="0" err="1"/>
              <a:t>that</a:t>
            </a:r>
            <a:r>
              <a:rPr lang="fi-FI" sz="1200" dirty="0"/>
              <a:t> </a:t>
            </a:r>
            <a:r>
              <a:rPr lang="fi-FI" sz="1200" dirty="0" err="1"/>
              <a:t>shape</a:t>
            </a:r>
            <a:r>
              <a:rPr lang="fi-FI" sz="1200" dirty="0"/>
              <a:t> </a:t>
            </a:r>
            <a:r>
              <a:rPr lang="fi-FI" sz="1200" dirty="0" err="1"/>
              <a:t>the</a:t>
            </a:r>
            <a:r>
              <a:rPr lang="fi-FI" sz="1200" dirty="0"/>
              <a:t> </a:t>
            </a:r>
            <a:r>
              <a:rPr lang="fi-FI" sz="1200" dirty="0" err="1"/>
              <a:t>behavior</a:t>
            </a:r>
            <a:r>
              <a:rPr lang="fi-FI" sz="1200" dirty="0"/>
              <a:t> of </a:t>
            </a:r>
            <a:r>
              <a:rPr lang="fi-FI" sz="1200" dirty="0" err="1"/>
              <a:t>organizations</a:t>
            </a:r>
            <a:r>
              <a:rPr lang="fi-FI" sz="1200" dirty="0"/>
              <a:t> and </a:t>
            </a:r>
            <a:r>
              <a:rPr lang="fi-FI" sz="1200" dirty="0" err="1"/>
              <a:t>their</a:t>
            </a:r>
            <a:r>
              <a:rPr lang="fi-FI" sz="1200" dirty="0"/>
              <a:t> </a:t>
            </a:r>
            <a:r>
              <a:rPr lang="fi-FI" sz="1200" dirty="0" err="1"/>
              <a:t>members</a:t>
            </a:r>
            <a:r>
              <a:rPr lang="fi-FI" sz="1200" dirty="0"/>
              <a:t> in </a:t>
            </a:r>
            <a:r>
              <a:rPr lang="fi-FI" sz="1200" dirty="0" err="1"/>
              <a:t>their</a:t>
            </a:r>
            <a:r>
              <a:rPr lang="fi-FI" sz="1200" dirty="0"/>
              <a:t> </a:t>
            </a:r>
            <a:r>
              <a:rPr lang="fi-FI" sz="1200" dirty="0" err="1"/>
              <a:t>delimited</a:t>
            </a:r>
            <a:r>
              <a:rPr lang="fi-FI" sz="1200" dirty="0"/>
              <a:t> ”</a:t>
            </a:r>
            <a:r>
              <a:rPr lang="fi-FI" sz="1200" dirty="0" err="1"/>
              <a:t>fields</a:t>
            </a:r>
            <a:r>
              <a:rPr lang="fi-FI" sz="1200" dirty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4B25-93A6-4561-A7A8-A61525EE63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63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Political system: Largely about the role and responsibilities of the state</a:t>
            </a:r>
          </a:p>
          <a:p>
            <a:r>
              <a:rPr lang="en-US" dirty="0"/>
              <a:t>Financial system: Where do companies get their financing from, and who owns them? Are they dispersed between numerous owners in a stock market, or owned by a small number of huge financial institutions for instance?</a:t>
            </a:r>
          </a:p>
          <a:p>
            <a:r>
              <a:rPr lang="en-US" dirty="0"/>
              <a:t>Education and labor system: How organized is the labor market? How powerful are the unions (both labor and industrial)? Who trains the workforce and how, what kinds of labor policies exist?</a:t>
            </a:r>
          </a:p>
          <a:p>
            <a:r>
              <a:rPr lang="en-US" dirty="0"/>
              <a:t>Cultural system: What are the assumptions, beliefs, norms etc. about society, the state, businesses? What kinds of values dominate?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4B25-93A6-4561-A7A8-A61525EE63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8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4B25-93A6-4561-A7A8-A61525EE63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17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US, there is less cooperation between firms, business associations are less influential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E4B25-93A6-4561-A7A8-A61525EE63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54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Tax law and philanthropy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8A8D5B-7522-4D7F-A584-DC50ADD04E5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81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Pressure-policy example: Oil companies facing pressures to go renewable and improve their sustainability, but they do token investments mostly and have glossy CSR statements while continuing polluting the planet. Or: Volkswagen.</a:t>
            </a:r>
          </a:p>
          <a:p>
            <a:r>
              <a:rPr lang="fi-FI" dirty="0"/>
              <a:t>Policy-practice decoupling: Difference between your CSR statements and what you actually do. Volkswagen, for instance. Neste Oil and palm oil; promising </a:t>
            </a:r>
          </a:p>
          <a:p>
            <a:r>
              <a:rPr lang="fi-FI" dirty="0"/>
              <a:t>Means-ends decoupling: When your CSR management practices do not produce the results they’re intended to. Unintended consequences, such as the water device case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8A8D5B-7522-4D7F-A584-DC50ADD04E5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1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66CD-F79A-9220-5980-BAF52797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62D52-8396-E99A-4E06-FD299013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esley" pitchFamily="2" charset="0"/>
                <a:ea typeface="Besle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486E3-6729-12B0-232D-0CB3755D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A1CBF-32DD-1246-55C8-EB6551CF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7ABC-C437-BD2D-21F1-1204A979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1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7591-2DBC-1C0D-9765-D6BA7009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AC246-2DF5-C106-5C14-72698D61C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E59FC-FB30-B5EF-00A5-C13D841EF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DD41-F247-F1DC-4E71-E2C60DE1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957A9-475E-2CE6-CD30-721BF5BE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E6AC4-6618-673B-3F5B-5EE42D44F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550F1-0EB4-FDA7-0372-C14E3EE99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A92-D6C5-8173-7B87-93A51C2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236EA-1268-D7F5-FAE7-2A30ED54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3F467-A5A8-731A-89BC-4A5B7139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7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AC85-008F-4732-AA22-6A9A7E93A366}" type="datetime1">
              <a:rPr lang="en-GB" smtClean="0"/>
              <a:t>22/02/2024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Sustainability in Business 2022</a:t>
            </a: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1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0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4E08-56C6-045C-0320-40BBFAD7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F1F8-5B36-60E0-3607-8624FB6BD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esley" pitchFamily="2" charset="0"/>
                <a:ea typeface="Besley" pitchFamily="2" charset="0"/>
              </a:defRPr>
            </a:lvl1pPr>
            <a:lvl2pPr>
              <a:defRPr>
                <a:latin typeface="Besley" pitchFamily="2" charset="0"/>
                <a:ea typeface="Besley" pitchFamily="2" charset="0"/>
              </a:defRPr>
            </a:lvl2pPr>
            <a:lvl3pPr>
              <a:defRPr>
                <a:latin typeface="Besley" pitchFamily="2" charset="0"/>
                <a:ea typeface="Besley" pitchFamily="2" charset="0"/>
              </a:defRPr>
            </a:lvl3pPr>
            <a:lvl4pPr>
              <a:defRPr>
                <a:latin typeface="Besley" pitchFamily="2" charset="0"/>
                <a:ea typeface="Besley" pitchFamily="2" charset="0"/>
              </a:defRPr>
            </a:lvl4pPr>
            <a:lvl5pPr>
              <a:defRPr>
                <a:latin typeface="Besley" pitchFamily="2" charset="0"/>
                <a:ea typeface="Besle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C1648-5CAB-495A-9EC7-A3F792E2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8A084-808D-A8F3-7DD5-55660359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7FBB4-0599-BDE2-BDE2-17805D02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08DD-E818-C9AD-0FF2-ECD7BFBD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EC64E-9F20-09D8-D302-0BF37435D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Besley" pitchFamily="2" charset="0"/>
                <a:ea typeface="Besle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40261-C4C6-2BA5-7FBD-971DABD6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7412-9200-EE5E-292F-E2C580A2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0D4AD-E9AB-913A-E8FB-38F025DD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3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C075-8944-D89B-5A96-D2F08126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DEDAD-4262-BE73-44A6-F5879A1A9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2C5DE-1E4F-8A62-A262-151E6CD42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EDA39-ED21-CA62-7A2E-93683F20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ECC60-DC2F-497F-980A-369D0798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8841B-A513-F5B4-0561-19509842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0385-F53C-E32C-0C92-8328AEC8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16024-EF7A-020F-021C-9DEC564CA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A613D-D102-896A-C9CB-907BD9108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4F67A-CE28-6B4C-E5BB-5B108EE86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9E235-25B0-81C7-E7B2-410F53527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4D822D-53B7-384D-B3AA-D9A81987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E39E6-C9ED-0959-8685-7F451E8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ACA1D-8FE3-747C-A279-43772373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6051-5FE3-3A65-C13F-86E4D0A0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9E729-3B4F-ACE1-8535-89712EFF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AAC6C-9E47-A55A-3851-5840D462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4ED2E-547E-6159-203C-C7E8BDC0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3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79BFD-F27A-CB0C-D69C-622D616F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A7F7A-DE3A-E571-D312-3C6503FC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DFC6D-F870-4697-93A5-0E326B2D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4568-468E-115C-F579-BF29C39C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C446-B47F-A252-7FE8-661EDE91B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A0E04-C58E-FFBB-4323-1BC1A5474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BE2EB-7C50-7591-F2F7-115D027B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DA8F0-FCCC-6BB6-97EC-82AA9344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FD686-2384-3636-FFB8-2CE82CF2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3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644-C7BA-BDCA-89F8-0F20312C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25A5A-7F11-EEC1-57F1-063142565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5FC1C-E1B9-FAC8-5D2F-F6C45799C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9FB61-5617-7E6E-0D75-ACBF880A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B51FB-19FB-0525-5D4C-3EAA074E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0709F-C013-7BF1-7620-7AA4F253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C8015-83DC-29DF-B01B-22F9F111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43FE1-AA22-6626-9C55-268958692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D215-6833-4968-3903-CD52FD5C3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1F92-EA96-4004-B503-51CFAA206AD9}" type="datetimeFigureOut">
              <a:rPr lang="en-US" smtClean="0"/>
              <a:t>22.2.2024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281D4-B64C-0088-1DA5-5AC690D0C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1BB7-A12E-0746-F72D-303300C1D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Inter" panose="02000503000000020004" pitchFamily="50" charset="0"/>
          <a:ea typeface="Inter" panose="02000503000000020004" pitchFamily="50" charset="0"/>
          <a:cs typeface="Inter" panose="02000503000000020004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F60170-91B4-45F0-B88B-9C07AEC46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7D7C94-41C0-4614-8A18-941174D4D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8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C5FC585-4A9E-129F-0C09-08BE26726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8" y="1238032"/>
            <a:ext cx="9611581" cy="2558305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2"/>
                </a:solidFill>
              </a:rPr>
              <a:t>Institutional underpinnings of corporate sustainability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5459" y="6074067"/>
            <a:ext cx="2914642" cy="348390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en-US" sz="2200" dirty="0">
                <a:solidFill>
                  <a:schemeClr val="tx2"/>
                </a:solidFill>
              </a:rPr>
              <a:t>Jukka Rintamäki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6FBC1-6409-4059-B87B-1BE513242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6A98E26-C7DC-48E3-8F50-FBF7F3C50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B3D45F-509E-43F3-B685-A5E78AD0D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C53B0F8-0414-437D-87C2-23F48DF9C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0B56551-40C7-4552-A11A-6D86B7EB0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6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80" y="1575667"/>
            <a:ext cx="5489119" cy="437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National-level</a:t>
            </a: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>
                <a:solidFill>
                  <a:schemeClr val="tx2"/>
                </a:solidFill>
              </a:rPr>
              <a:t>Political system</a:t>
            </a:r>
          </a:p>
          <a:p>
            <a:r>
              <a:rPr lang="en-US" sz="2200" dirty="0">
                <a:solidFill>
                  <a:schemeClr val="tx2"/>
                </a:solidFill>
              </a:rPr>
              <a:t>Financial system</a:t>
            </a:r>
          </a:p>
          <a:p>
            <a:r>
              <a:rPr lang="en-US" sz="2200" dirty="0">
                <a:solidFill>
                  <a:schemeClr val="tx2"/>
                </a:solidFill>
              </a:rPr>
              <a:t>Education and labor system</a:t>
            </a:r>
          </a:p>
          <a:p>
            <a:r>
              <a:rPr lang="en-US" sz="2200" dirty="0">
                <a:solidFill>
                  <a:schemeClr val="tx2"/>
                </a:solidFill>
              </a:rPr>
              <a:t>Cultural system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F4E5463-7648-1464-9B1A-43481D62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Historicall</a:t>
            </a:r>
            <a:r>
              <a:rPr lang="en-US" dirty="0">
                <a:solidFill>
                  <a:schemeClr val="tx2"/>
                </a:solidFill>
              </a:rPr>
              <a:t>y grown national institutional framework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48E96-F63B-88DD-D015-C4ACFB8A86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400" y="1776426"/>
            <a:ext cx="5172598" cy="37624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18D48-E8C5-6869-EFC7-CF3E78C6348F}"/>
              </a:ext>
            </a:extLst>
          </p:cNvPr>
          <p:cNvSpPr txBox="1"/>
          <p:nvPr/>
        </p:nvSpPr>
        <p:spPr>
          <a:xfrm>
            <a:off x="8873411" y="655341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Matten &amp; Moon, 2008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435DED4-A1AF-C2BA-F74C-65F3F25C7CEC}"/>
              </a:ext>
            </a:extLst>
          </p:cNvPr>
          <p:cNvSpPr/>
          <p:nvPr/>
        </p:nvSpPr>
        <p:spPr>
          <a:xfrm>
            <a:off x="1376624" y="1979525"/>
            <a:ext cx="3376246" cy="823965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80" y="1575667"/>
            <a:ext cx="5489119" cy="437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Owners vs. managers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How much managerial discretion?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The role of stakeholders</a:t>
            </a:r>
          </a:p>
          <a:p>
            <a:pPr lvl="1"/>
            <a:r>
              <a:rPr lang="en-US" sz="1800" dirty="0"/>
              <a:t>What is the role of stakeholders in company decision-making?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Interconnected web of stakeholders vs. </a:t>
            </a:r>
            <a:r>
              <a:rPr lang="en-US" sz="1400" dirty="0"/>
              <a:t>a loosely connected independent actors responsible for themselves only</a:t>
            </a: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F4E5463-7648-1464-9B1A-43481D62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Nature of the firm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48E96-F63B-88DD-D015-C4ACFB8A86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400" y="1776426"/>
            <a:ext cx="5172598" cy="37624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18D48-E8C5-6869-EFC7-CF3E78C6348F}"/>
              </a:ext>
            </a:extLst>
          </p:cNvPr>
          <p:cNvSpPr txBox="1"/>
          <p:nvPr/>
        </p:nvSpPr>
        <p:spPr>
          <a:xfrm>
            <a:off x="8873411" y="655341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Matten &amp; Moon, 2008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A7EE5DD-25CC-77DE-C1EF-D04CA2AB96D0}"/>
              </a:ext>
            </a:extLst>
          </p:cNvPr>
          <p:cNvSpPr/>
          <p:nvPr/>
        </p:nvSpPr>
        <p:spPr>
          <a:xfrm>
            <a:off x="1336536" y="2773345"/>
            <a:ext cx="1085117" cy="63265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8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80" y="1575667"/>
            <a:ext cx="5489119" cy="437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Markets vs. alliances</a:t>
            </a:r>
          </a:p>
          <a:p>
            <a:pPr lvl="1"/>
            <a:r>
              <a:rPr lang="en-US" sz="1800" dirty="0"/>
              <a:t>Cooperation b/w firms within a sector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Role of business association</a:t>
            </a:r>
            <a:r>
              <a:rPr lang="en-US" sz="1800" dirty="0"/>
              <a:t>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Role of personal relationships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F4E5463-7648-1464-9B1A-43481D62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Organization of market processes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48E96-F63B-88DD-D015-C4ACFB8A86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400" y="1776426"/>
            <a:ext cx="5172598" cy="37624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18D48-E8C5-6869-EFC7-CF3E78C6348F}"/>
              </a:ext>
            </a:extLst>
          </p:cNvPr>
          <p:cNvSpPr txBox="1"/>
          <p:nvPr/>
        </p:nvSpPr>
        <p:spPr>
          <a:xfrm>
            <a:off x="8873411" y="655341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Matten &amp; Moon, 2008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A7EE5DD-25CC-77DE-C1EF-D04CA2AB96D0}"/>
              </a:ext>
            </a:extLst>
          </p:cNvPr>
          <p:cNvSpPr/>
          <p:nvPr/>
        </p:nvSpPr>
        <p:spPr>
          <a:xfrm>
            <a:off x="2475873" y="2749254"/>
            <a:ext cx="1161630" cy="63265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2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80" y="1575667"/>
            <a:ext cx="5489119" cy="437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The degree to which the state regulates:</a:t>
            </a:r>
          </a:p>
          <a:p>
            <a:r>
              <a:rPr lang="en-US" sz="2200" dirty="0">
                <a:solidFill>
                  <a:schemeClr val="tx2"/>
                </a:solidFill>
              </a:rPr>
              <a:t>Corporate res</a:t>
            </a:r>
            <a:r>
              <a:rPr lang="en-US" sz="2200" dirty="0"/>
              <a:t>ponsibilities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/>
              <a:t>E</a:t>
            </a:r>
            <a:r>
              <a:rPr lang="en-US" sz="2200" dirty="0">
                <a:solidFill>
                  <a:schemeClr val="tx2"/>
                </a:solidFill>
              </a:rPr>
              <a:t>mployment relations</a:t>
            </a:r>
          </a:p>
          <a:p>
            <a:pPr lvl="1"/>
            <a:r>
              <a:rPr lang="en-US" sz="1800" dirty="0"/>
              <a:t>How much do companies have discretion over matters of employment?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How protected are employees?</a:t>
            </a:r>
            <a:endParaRPr lang="en-US" sz="1800" dirty="0"/>
          </a:p>
          <a:p>
            <a:pPr lvl="2"/>
            <a:r>
              <a:rPr lang="en-US" sz="1400" dirty="0"/>
              <a:t>The sustainability implications are clear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F4E5463-7648-1464-9B1A-43481D62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Coordination and control systems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48E96-F63B-88DD-D015-C4ACFB8A8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400" y="1776426"/>
            <a:ext cx="5172598" cy="37624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18D48-E8C5-6869-EFC7-CF3E78C6348F}"/>
              </a:ext>
            </a:extLst>
          </p:cNvPr>
          <p:cNvSpPr txBox="1"/>
          <p:nvPr/>
        </p:nvSpPr>
        <p:spPr>
          <a:xfrm>
            <a:off x="8873411" y="655341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Matten &amp; Moon, 2008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A7EE5DD-25CC-77DE-C1EF-D04CA2AB96D0}"/>
              </a:ext>
            </a:extLst>
          </p:cNvPr>
          <p:cNvSpPr/>
          <p:nvPr/>
        </p:nvSpPr>
        <p:spPr>
          <a:xfrm>
            <a:off x="3591240" y="2749254"/>
            <a:ext cx="1161630" cy="63265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58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80" y="1575667"/>
            <a:ext cx="5489119" cy="4370978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sz="2200" dirty="0"/>
              <a:t>An interconnected, recognized system that often spans national boundaries</a:t>
            </a:r>
          </a:p>
          <a:p>
            <a:pPr lvl="1"/>
            <a:r>
              <a:rPr lang="en-US" sz="1800" dirty="0"/>
              <a:t>Typically global, instead of national</a:t>
            </a:r>
          </a:p>
          <a:p>
            <a:r>
              <a:rPr lang="en-US" sz="2200" dirty="0"/>
              <a:t>Examples: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Higher education</a:t>
            </a:r>
          </a:p>
          <a:p>
            <a:pPr lvl="1"/>
            <a:r>
              <a:rPr lang="en-US" sz="1800" dirty="0"/>
              <a:t>Public transport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Textile manufacturing</a:t>
            </a:r>
          </a:p>
          <a:p>
            <a:endParaRPr lang="en-US" sz="2200" dirty="0"/>
          </a:p>
          <a:p>
            <a:r>
              <a:rPr lang="en-US" sz="2200" dirty="0">
                <a:solidFill>
                  <a:schemeClr val="tx2"/>
                </a:solidFill>
              </a:rPr>
              <a:t>Key concept: </a:t>
            </a:r>
            <a:r>
              <a:rPr lang="en-US" sz="2200" b="1" dirty="0">
                <a:solidFill>
                  <a:schemeClr val="tx2"/>
                </a:solidFill>
              </a:rPr>
              <a:t>Legitimacy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 perception that “the actions of an entity are desirable, proper or appropriate within some socially constructed system of norms, values, beliefs and definitions”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F4E5463-7648-1464-9B1A-43481D62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Organizational field of the company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48E96-F63B-88DD-D015-C4ACFB8A8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400" y="1776426"/>
            <a:ext cx="5172598" cy="37624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18D48-E8C5-6869-EFC7-CF3E78C6348F}"/>
              </a:ext>
            </a:extLst>
          </p:cNvPr>
          <p:cNvSpPr txBox="1"/>
          <p:nvPr/>
        </p:nvSpPr>
        <p:spPr>
          <a:xfrm>
            <a:off x="7017976" y="6563956"/>
            <a:ext cx="5083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err="1">
                <a:latin typeface="Besley" pitchFamily="2" charset="0"/>
                <a:ea typeface="Besley" pitchFamily="2" charset="0"/>
              </a:rPr>
              <a:t>Sources</a:t>
            </a:r>
            <a:r>
              <a:rPr lang="fi-FI" sz="1400" dirty="0">
                <a:latin typeface="Besley" pitchFamily="2" charset="0"/>
                <a:ea typeface="Besley" pitchFamily="2" charset="0"/>
              </a:rPr>
              <a:t>: Matten &amp; Moon, 2008, Suddaby et al., 2017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435DED4-A1AF-C2BA-F74C-65F3F25C7CEC}"/>
              </a:ext>
            </a:extLst>
          </p:cNvPr>
          <p:cNvSpPr/>
          <p:nvPr/>
        </p:nvSpPr>
        <p:spPr>
          <a:xfrm>
            <a:off x="1350588" y="4714951"/>
            <a:ext cx="3376246" cy="823965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63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80" y="1575667"/>
            <a:ext cx="5489119" cy="437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Formal regulatory pressures from powerful actors</a:t>
            </a:r>
          </a:p>
          <a:p>
            <a:pPr lvl="1"/>
            <a:r>
              <a:rPr lang="en-US" sz="1800" dirty="0"/>
              <a:t>Regulation (state-level and beyond)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Sustainability </a:t>
            </a:r>
            <a:r>
              <a:rPr lang="en-US" sz="1800" dirty="0"/>
              <a:t>standards and certificates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Sustainable investing indices</a:t>
            </a:r>
          </a:p>
          <a:p>
            <a:pPr lvl="1"/>
            <a:r>
              <a:rPr lang="en-US" sz="1800" dirty="0"/>
              <a:t>Etc.</a:t>
            </a:r>
            <a:endParaRPr lang="en-US" sz="1800" dirty="0">
              <a:solidFill>
                <a:schemeClr val="tx2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F4E5463-7648-1464-9B1A-43481D62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Coercive isomorphisms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48E96-F63B-88DD-D015-C4ACFB8A8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400" y="1776426"/>
            <a:ext cx="5172598" cy="37624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18D48-E8C5-6869-EFC7-CF3E78C6348F}"/>
              </a:ext>
            </a:extLst>
          </p:cNvPr>
          <p:cNvSpPr txBox="1"/>
          <p:nvPr/>
        </p:nvSpPr>
        <p:spPr>
          <a:xfrm>
            <a:off x="8873411" y="655341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Matten &amp; Moon, 2008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A7EE5DD-25CC-77DE-C1EF-D04CA2AB96D0}"/>
              </a:ext>
            </a:extLst>
          </p:cNvPr>
          <p:cNvSpPr/>
          <p:nvPr/>
        </p:nvSpPr>
        <p:spPr>
          <a:xfrm>
            <a:off x="1267577" y="4177362"/>
            <a:ext cx="1259866" cy="63265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0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80" y="1575667"/>
            <a:ext cx="5489119" cy="437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In the face of uncertainty, decision-makers look to established actors and “best practices” for guidance</a:t>
            </a:r>
          </a:p>
          <a:p>
            <a:pPr lvl="1"/>
            <a:r>
              <a:rPr lang="en-US" sz="1800" dirty="0"/>
              <a:t>Tree-planting commitments</a:t>
            </a:r>
          </a:p>
          <a:p>
            <a:pPr lvl="1"/>
            <a:r>
              <a:rPr lang="en-US" sz="1800" dirty="0"/>
              <a:t>Voluntary sustainability initiatives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/>
              <a:t>Etc.</a:t>
            </a:r>
          </a:p>
          <a:p>
            <a:pPr marL="0" indent="0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200" dirty="0"/>
              <a:t>This process is further driven by education and training programs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F4E5463-7648-1464-9B1A-43481D62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Mimetic processes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48E96-F63B-88DD-D015-C4ACFB8A8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400" y="1776426"/>
            <a:ext cx="5172598" cy="37624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18D48-E8C5-6869-EFC7-CF3E78C6348F}"/>
              </a:ext>
            </a:extLst>
          </p:cNvPr>
          <p:cNvSpPr txBox="1"/>
          <p:nvPr/>
        </p:nvSpPr>
        <p:spPr>
          <a:xfrm>
            <a:off x="8873411" y="655341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Matten &amp; Moon, 2008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A7EE5DD-25CC-77DE-C1EF-D04CA2AB96D0}"/>
              </a:ext>
            </a:extLst>
          </p:cNvPr>
          <p:cNvSpPr/>
          <p:nvPr/>
        </p:nvSpPr>
        <p:spPr>
          <a:xfrm>
            <a:off x="2408008" y="4177362"/>
            <a:ext cx="1259866" cy="63265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17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80" y="1575667"/>
            <a:ext cx="5489119" cy="437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Educational and professional authorities set up standards to be followed/adopted</a:t>
            </a:r>
          </a:p>
          <a:p>
            <a:pPr lvl="1"/>
            <a:r>
              <a:rPr lang="en-US" sz="1800" dirty="0"/>
              <a:t>Essentially, they make a claim for legitimacy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Think of</a:t>
            </a:r>
          </a:p>
          <a:p>
            <a:pPr lvl="2"/>
            <a:r>
              <a:rPr lang="en-US" sz="1400" dirty="0"/>
              <a:t>University degrees and courses on corporate sustainability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Training programs and workshops by professional association</a:t>
            </a:r>
            <a:r>
              <a:rPr lang="en-US" sz="1400" dirty="0"/>
              <a:t>s such as FIBS in Finland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F4E5463-7648-1464-9B1A-43481D62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Normative pressures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48E96-F63B-88DD-D015-C4ACFB8A8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400" y="1776426"/>
            <a:ext cx="5172598" cy="37624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18D48-E8C5-6869-EFC7-CF3E78C6348F}"/>
              </a:ext>
            </a:extLst>
          </p:cNvPr>
          <p:cNvSpPr txBox="1"/>
          <p:nvPr/>
        </p:nvSpPr>
        <p:spPr>
          <a:xfrm>
            <a:off x="8873411" y="655341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Matten &amp; Moon, 2008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A7EE5DD-25CC-77DE-C1EF-D04CA2AB96D0}"/>
              </a:ext>
            </a:extLst>
          </p:cNvPr>
          <p:cNvSpPr/>
          <p:nvPr/>
        </p:nvSpPr>
        <p:spPr>
          <a:xfrm>
            <a:off x="3589536" y="4187636"/>
            <a:ext cx="1198221" cy="63265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53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89AD-0B7E-CE94-011B-E20A6E848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practical consequences of all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9F9AB-3EAA-E46F-31A9-060B9BCEE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to understand forms of corporate sustainability?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Philanthropy</a:t>
            </a:r>
          </a:p>
          <a:p>
            <a:pPr lvl="1"/>
            <a:r>
              <a:rPr lang="en-US" dirty="0"/>
              <a:t>Low-intervention state, large wealth disparities etc.</a:t>
            </a:r>
          </a:p>
          <a:p>
            <a:pPr lvl="2"/>
            <a:r>
              <a:rPr lang="en-US" dirty="0"/>
              <a:t>Stewardship of wealth, share wealth with discretion, support the weak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Integrated corporate sustainability</a:t>
            </a:r>
          </a:p>
          <a:p>
            <a:pPr lvl="1"/>
            <a:r>
              <a:rPr lang="en-US" dirty="0"/>
              <a:t>Uncertainty regarding severity of sustainability crisis, shareholder economy, medium-awareness audience</a:t>
            </a:r>
          </a:p>
          <a:p>
            <a:pPr lvl="2"/>
            <a:r>
              <a:rPr lang="en-US" dirty="0"/>
              <a:t>Broadly adopted but modest, loosely coupled commitments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Innovative corporate sustainability</a:t>
            </a:r>
          </a:p>
          <a:p>
            <a:pPr lvl="1"/>
            <a:r>
              <a:rPr lang="en-US" dirty="0"/>
              <a:t>Strong capitalist ethos, accelerating worry about sustainability crisis, limited state agency, strong push from private actors</a:t>
            </a:r>
          </a:p>
          <a:p>
            <a:pPr lvl="2"/>
            <a:r>
              <a:rPr lang="en-US" dirty="0"/>
              <a:t>Popular talking point, less popular and successful as a business model</a:t>
            </a:r>
          </a:p>
        </p:txBody>
      </p:sp>
    </p:spTree>
    <p:extLst>
      <p:ext uri="{BB962C8B-B14F-4D97-AF65-F5344CB8AC3E}">
        <p14:creationId xmlns:p14="http://schemas.microsoft.com/office/powerpoint/2010/main" val="4033125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E3066D-7D35-45E4-82FD-8272ACFE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Institutions and </a:t>
            </a:r>
            <a:r>
              <a:rPr lang="fi-FI" dirty="0" err="1"/>
              <a:t>corporate</a:t>
            </a:r>
            <a:r>
              <a:rPr lang="fi-FI" dirty="0"/>
              <a:t> </a:t>
            </a:r>
            <a:r>
              <a:rPr lang="fi-FI" dirty="0" err="1"/>
              <a:t>sustainability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E38BAB-6C13-459F-A188-C370DB66A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Some important instutions for </a:t>
            </a:r>
            <a:r>
              <a:rPr lang="fi-FI" dirty="0" err="1"/>
              <a:t>corporate</a:t>
            </a:r>
            <a:r>
              <a:rPr lang="fi-FI" dirty="0"/>
              <a:t> </a:t>
            </a:r>
            <a:r>
              <a:rPr lang="fi-FI" dirty="0" err="1"/>
              <a:t>sustainability</a:t>
            </a:r>
            <a:endParaRPr lang="fi-FI" dirty="0"/>
          </a:p>
          <a:p>
            <a:pPr lvl="1"/>
            <a:r>
              <a:rPr lang="fi-FI" dirty="0"/>
              <a:t>State regulation: tax law, laws on </a:t>
            </a:r>
            <a:r>
              <a:rPr lang="fi-FI" dirty="0" err="1"/>
              <a:t>corporate</a:t>
            </a:r>
            <a:r>
              <a:rPr lang="fi-FI" dirty="0"/>
              <a:t> </a:t>
            </a:r>
            <a:r>
              <a:rPr lang="fi-FI" dirty="0" err="1"/>
              <a:t>sustainability</a:t>
            </a:r>
            <a:r>
              <a:rPr lang="fi-FI" dirty="0"/>
              <a:t> etc.</a:t>
            </a:r>
          </a:p>
          <a:p>
            <a:pPr lvl="1"/>
            <a:r>
              <a:rPr lang="fi-FI" dirty="0"/>
              <a:t>Normative and/or cultural institutions</a:t>
            </a:r>
          </a:p>
          <a:p>
            <a:pPr lvl="2"/>
            <a:r>
              <a:rPr lang="fi-FI" dirty="0"/>
              <a:t>Norms regarding charity, responsible behavior, good citizenship etc.</a:t>
            </a:r>
          </a:p>
          <a:p>
            <a:pPr lvl="1"/>
            <a:r>
              <a:rPr lang="fi-FI" dirty="0"/>
              <a:t>Economic institutions</a:t>
            </a:r>
          </a:p>
          <a:p>
            <a:pPr lvl="1"/>
            <a:r>
              <a:rPr lang="fi-FI" dirty="0"/>
              <a:t>Media</a:t>
            </a:r>
          </a:p>
          <a:p>
            <a:pPr lvl="1"/>
            <a:r>
              <a:rPr lang="fi-FI" dirty="0"/>
              <a:t>Civil society</a:t>
            </a:r>
          </a:p>
          <a:p>
            <a:pPr lvl="1"/>
            <a:r>
              <a:rPr lang="en-GB" dirty="0"/>
              <a:t>International investors and investment standards</a:t>
            </a:r>
          </a:p>
          <a:p>
            <a:pPr lvl="1"/>
            <a:r>
              <a:rPr lang="en-GB" dirty="0"/>
              <a:t>International responsibility standards (self-regulation)</a:t>
            </a:r>
          </a:p>
          <a:p>
            <a:pPr lvl="1"/>
            <a:r>
              <a:rPr lang="en-GB" dirty="0"/>
              <a:t>Industry structure (level of competition etc.)</a:t>
            </a:r>
          </a:p>
          <a:p>
            <a:pPr lvl="1"/>
            <a:r>
              <a:rPr lang="en-GB" dirty="0"/>
              <a:t>Trade associations</a:t>
            </a:r>
          </a:p>
          <a:p>
            <a:pPr lvl="1"/>
            <a:r>
              <a:rPr lang="en-GB" dirty="0"/>
              <a:t>Unions</a:t>
            </a:r>
          </a:p>
          <a:p>
            <a:pPr lvl="1"/>
            <a:r>
              <a:rPr lang="en-GB" dirty="0"/>
              <a:t>Miscellaneous business-related institutions</a:t>
            </a:r>
          </a:p>
          <a:p>
            <a:pPr lvl="2"/>
            <a:r>
              <a:rPr lang="en-GB" dirty="0"/>
              <a:t>Business schools, chambers of commerce, business publications etc.</a:t>
            </a:r>
          </a:p>
          <a:p>
            <a:pPr lvl="1"/>
            <a:endParaRPr lang="en-GB" dirty="0"/>
          </a:p>
        </p:txBody>
      </p:sp>
      <p:pic>
        <p:nvPicPr>
          <p:cNvPr id="3" name="Picture 2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B1AE01A8-6244-55D0-7F68-DDC59D65A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1337-E5DD-DB9C-24C1-9CC471E8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key problems from previous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37AC4-B800-309B-033F-B512DBDA3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Difficulty of capturing the environmental or social value you generate through sustainability innovations</a:t>
            </a:r>
          </a:p>
          <a:p>
            <a:endParaRPr lang="en-US" dirty="0"/>
          </a:p>
          <a:p>
            <a:r>
              <a:rPr lang="en-US" dirty="0"/>
              <a:t>Difficulty of scaling up business models based on innovative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57864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20EFF-E6B1-1E5B-63F8-97710755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 of decoupling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2A7FF-E2D9-9E28-D038-5978E987C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and how companies commit greenwashing</a:t>
            </a:r>
          </a:p>
        </p:txBody>
      </p:sp>
      <p:pic>
        <p:nvPicPr>
          <p:cNvPr id="2" name="Picture 1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AF7FC53E-238C-E171-921C-05B384850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306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F00BC-0ABF-4E8E-BB99-8BD0C324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issue of decoupling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32184-B3F0-4570-9111-C73679766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Decoupling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Gaps between formal policies and actual activities</a:t>
            </a:r>
          </a:p>
          <a:p>
            <a:pPr lvl="1"/>
            <a:r>
              <a:rPr lang="en-GB" dirty="0"/>
              <a:t>Symbolic and rhetorical framing instead of substantive action</a:t>
            </a:r>
          </a:p>
          <a:p>
            <a:pPr lvl="2"/>
            <a:r>
              <a:rPr lang="en-GB" dirty="0"/>
              <a:t>Often works e.g. because of lack of transparency </a:t>
            </a:r>
            <a:r>
              <a:rPr lang="en-GB" dirty="0">
                <a:sym typeface="Wingdings" panose="05000000000000000000" pitchFamily="2" charset="2"/>
              </a:rPr>
              <a:t> legitimacy is maintained/regained</a:t>
            </a:r>
          </a:p>
          <a:p>
            <a:pPr lvl="3"/>
            <a:r>
              <a:rPr lang="en-GB" dirty="0">
                <a:sym typeface="Wingdings" panose="05000000000000000000" pitchFamily="2" charset="2"/>
              </a:rPr>
              <a:t>Transparency is no silver bullet though!</a:t>
            </a:r>
            <a:endParaRPr lang="en-GB" dirty="0"/>
          </a:p>
          <a:p>
            <a:r>
              <a:rPr lang="en-GB" dirty="0"/>
              <a:t>Types of decoupling relevant for corporate sustainability</a:t>
            </a:r>
          </a:p>
          <a:p>
            <a:pPr lvl="1"/>
            <a:r>
              <a:rPr lang="en-GB" dirty="0"/>
              <a:t>Pressure-policy decoupling</a:t>
            </a:r>
          </a:p>
          <a:p>
            <a:pPr lvl="1"/>
            <a:r>
              <a:rPr lang="en-GB" dirty="0"/>
              <a:t>Policy-practice decoupling</a:t>
            </a:r>
          </a:p>
          <a:p>
            <a:pPr lvl="1"/>
            <a:r>
              <a:rPr lang="en-GB" dirty="0"/>
              <a:t>Means-ends decoupling</a:t>
            </a:r>
          </a:p>
          <a:p>
            <a:pPr lvl="1"/>
            <a:endParaRPr lang="fi-FI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4F2376-1457-41A1-BAB4-AFE54AE999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418" y="4501204"/>
            <a:ext cx="509270" cy="6790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3DACDD-901D-D10C-1263-4A54D45B8B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438754"/>
            <a:ext cx="1346479" cy="15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874AE4E-F4B0-4FD0-9312-B37F422F6EA7}"/>
              </a:ext>
            </a:extLst>
          </p:cNvPr>
          <p:cNvSpPr txBox="1"/>
          <p:nvPr/>
        </p:nvSpPr>
        <p:spPr>
          <a:xfrm>
            <a:off x="5722476" y="1123909"/>
            <a:ext cx="2516765" cy="4414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134" b="1" dirty="0">
                <a:solidFill>
                  <a:srgbClr val="78BE20"/>
                </a:solidFill>
                <a:latin typeface="Arial"/>
                <a:ea typeface="ＭＳ Ｐゴシック" charset="0"/>
              </a:rPr>
              <a:t>OPERATIVE</a:t>
            </a:r>
            <a:r>
              <a:rPr lang="fi-FI" sz="1134" b="1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</a:t>
            </a:r>
            <a:r>
              <a:rPr lang="fi-FI" sz="1134" b="1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sustainability</a:t>
            </a:r>
            <a:r>
              <a:rPr lang="fi-FI" sz="1134" b="1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management: Implementation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588969-AE27-46C1-BB4E-56A427CC6C63}"/>
              </a:ext>
            </a:extLst>
          </p:cNvPr>
          <p:cNvSpPr txBox="1"/>
          <p:nvPr/>
        </p:nvSpPr>
        <p:spPr>
          <a:xfrm>
            <a:off x="2917100" y="1123910"/>
            <a:ext cx="2232670" cy="4414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134" b="1" dirty="0">
                <a:solidFill>
                  <a:srgbClr val="78BE20"/>
                </a:solidFill>
                <a:latin typeface="Arial"/>
                <a:ea typeface="ＭＳ Ｐゴシック" charset="0"/>
              </a:rPr>
              <a:t>STRATEGIC</a:t>
            </a:r>
            <a:r>
              <a:rPr lang="fi-FI" sz="1134" b="1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</a:t>
            </a:r>
            <a:r>
              <a:rPr lang="fi-FI" sz="1134" b="1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sustainability</a:t>
            </a:r>
            <a:r>
              <a:rPr lang="fi-FI" sz="1134" b="1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management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99724A-1497-43EC-B641-0C3A55743093}"/>
              </a:ext>
            </a:extLst>
          </p:cNvPr>
          <p:cNvSpPr/>
          <p:nvPr/>
        </p:nvSpPr>
        <p:spPr>
          <a:xfrm>
            <a:off x="3101967" y="1541389"/>
            <a:ext cx="1729822" cy="283141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endParaRPr lang="fi-FI" sz="1134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E283DD-7116-49DD-8632-BEAD15C0DC5C}"/>
              </a:ext>
            </a:extLst>
          </p:cNvPr>
          <p:cNvSpPr txBox="1"/>
          <p:nvPr/>
        </p:nvSpPr>
        <p:spPr>
          <a:xfrm>
            <a:off x="5054146" y="5052478"/>
            <a:ext cx="345334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6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”</a:t>
            </a:r>
            <a:r>
              <a:rPr lang="fi-FI" sz="1260" b="1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Look as </a:t>
            </a:r>
            <a:r>
              <a:rPr lang="fi-FI" sz="1260" b="1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if</a:t>
            </a:r>
            <a:r>
              <a:rPr lang="fi-FI" sz="126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”: </a:t>
            </a:r>
            <a:r>
              <a:rPr lang="fi-FI" sz="1260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symbolic</a:t>
            </a:r>
            <a:r>
              <a:rPr lang="fi-FI" sz="126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or no implementation</a:t>
            </a:r>
          </a:p>
        </p:txBody>
      </p:sp>
      <p:cxnSp>
        <p:nvCxnSpPr>
          <p:cNvPr id="10" name="Elbow Connector 78">
            <a:extLst>
              <a:ext uri="{FF2B5EF4-FFF2-40B4-BE49-F238E27FC236}">
                <a16:creationId xmlns:a16="http://schemas.microsoft.com/office/drawing/2014/main" id="{5A5F2F70-AD11-4B13-AAB9-C448E0B2DB49}"/>
              </a:ext>
            </a:extLst>
          </p:cNvPr>
          <p:cNvCxnSpPr>
            <a:cxnSpLocks/>
            <a:stCxn id="32" idx="2"/>
          </p:cNvCxnSpPr>
          <p:nvPr/>
        </p:nvCxnSpPr>
        <p:spPr>
          <a:xfrm rot="16200000" flipH="1">
            <a:off x="5015864" y="1553495"/>
            <a:ext cx="2180547" cy="6486097"/>
          </a:xfrm>
          <a:prstGeom prst="bentConnector2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81">
            <a:extLst>
              <a:ext uri="{FF2B5EF4-FFF2-40B4-BE49-F238E27FC236}">
                <a16:creationId xmlns:a16="http://schemas.microsoft.com/office/drawing/2014/main" id="{3C89D2CB-17DB-4AB7-9BBF-42E0B9B61351}"/>
              </a:ext>
            </a:extLst>
          </p:cNvPr>
          <p:cNvCxnSpPr>
            <a:cxnSpLocks/>
            <a:stCxn id="38" idx="2"/>
          </p:cNvCxnSpPr>
          <p:nvPr/>
        </p:nvCxnSpPr>
        <p:spPr>
          <a:xfrm rot="16200000" flipH="1">
            <a:off x="6398574" y="2291232"/>
            <a:ext cx="1742984" cy="4439260"/>
          </a:xfrm>
          <a:prstGeom prst="bentConnector2">
            <a:avLst/>
          </a:prstGeom>
          <a:ln w="762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86">
            <a:extLst>
              <a:ext uri="{FF2B5EF4-FFF2-40B4-BE49-F238E27FC236}">
                <a16:creationId xmlns:a16="http://schemas.microsoft.com/office/drawing/2014/main" id="{25CCDFA3-3F52-4535-90B6-A2A88869291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977264" y="3821579"/>
            <a:ext cx="2152618" cy="421943"/>
          </a:xfrm>
          <a:prstGeom prst="bentConnector3">
            <a:avLst>
              <a:gd name="adj1" fmla="val 57282"/>
            </a:avLst>
          </a:prstGeom>
          <a:ln w="762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19543D0-6147-4018-97DF-4BD9737D2A16}"/>
              </a:ext>
            </a:extLst>
          </p:cNvPr>
          <p:cNvSpPr/>
          <p:nvPr/>
        </p:nvSpPr>
        <p:spPr>
          <a:xfrm>
            <a:off x="3182020" y="2458346"/>
            <a:ext cx="1445017" cy="1057064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>
                <a:solidFill>
                  <a:prstClr val="white"/>
                </a:solidFill>
                <a:latin typeface="Arial"/>
              </a:rPr>
              <a:t>Strategic </a:t>
            </a:r>
            <a:r>
              <a:rPr lang="fi-FI" sz="1200" b="1" dirty="0" err="1">
                <a:solidFill>
                  <a:prstClr val="white"/>
                </a:solidFill>
                <a:latin typeface="Arial"/>
              </a:rPr>
              <a:t>goals</a:t>
            </a:r>
            <a:endParaRPr lang="fi-FI" sz="12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A4EF9E-2BBE-4E3A-BB59-6F2B9F4FE4A6}"/>
              </a:ext>
            </a:extLst>
          </p:cNvPr>
          <p:cNvSpPr/>
          <p:nvPr/>
        </p:nvSpPr>
        <p:spPr>
          <a:xfrm>
            <a:off x="5256859" y="1543055"/>
            <a:ext cx="3374339" cy="283141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endParaRPr lang="fi-FI" sz="1134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AA2416-EAA7-4A77-B4BE-11F7AA29E60C}"/>
              </a:ext>
            </a:extLst>
          </p:cNvPr>
          <p:cNvSpPr/>
          <p:nvPr/>
        </p:nvSpPr>
        <p:spPr>
          <a:xfrm>
            <a:off x="9096988" y="2270586"/>
            <a:ext cx="1445017" cy="1057064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>
                <a:solidFill>
                  <a:prstClr val="white"/>
                </a:solidFill>
                <a:latin typeface="Arial"/>
              </a:rPr>
              <a:t>Improved</a:t>
            </a:r>
          </a:p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>
                <a:solidFill>
                  <a:prstClr val="white"/>
                </a:solidFill>
                <a:latin typeface="Arial"/>
              </a:rPr>
              <a:t>sustainability performance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816C00-407C-4128-89A5-A24EA43D775A}"/>
              </a:ext>
            </a:extLst>
          </p:cNvPr>
          <p:cNvSpPr/>
          <p:nvPr/>
        </p:nvSpPr>
        <p:spPr>
          <a:xfrm>
            <a:off x="9317102" y="4817881"/>
            <a:ext cx="1445017" cy="1137941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134" b="1" dirty="0">
                <a:solidFill>
                  <a:prstClr val="white"/>
                </a:solidFill>
                <a:latin typeface="Arial"/>
              </a:rPr>
              <a:t>Non-improved</a:t>
            </a:r>
          </a:p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134" b="1" dirty="0">
                <a:solidFill>
                  <a:prstClr val="white"/>
                </a:solidFill>
                <a:latin typeface="Arial"/>
              </a:rPr>
              <a:t>sustainability performance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6DBEF7E-756A-4E0D-BB7D-380096DD3B4C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 flipV="1">
            <a:off x="4627038" y="2958764"/>
            <a:ext cx="629821" cy="28114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D8214E6-D270-4255-A9CF-AC23703D19FB}"/>
              </a:ext>
            </a:extLst>
          </p:cNvPr>
          <p:cNvCxnSpPr>
            <a:cxnSpLocks/>
          </p:cNvCxnSpPr>
          <p:nvPr/>
        </p:nvCxnSpPr>
        <p:spPr>
          <a:xfrm flipV="1">
            <a:off x="8629527" y="2889761"/>
            <a:ext cx="465791" cy="22342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9F25676-DBE9-4953-A8C5-6B419B419F91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 flipH="1">
            <a:off x="6986349" y="2657841"/>
            <a:ext cx="1" cy="607775"/>
          </a:xfrm>
          <a:prstGeom prst="straightConnector1">
            <a:avLst/>
          </a:prstGeom>
          <a:ln w="76200">
            <a:solidFill>
              <a:srgbClr val="92D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56C6C0E-5A59-403E-B6E0-BEE965DFB9B8}"/>
              </a:ext>
            </a:extLst>
          </p:cNvPr>
          <p:cNvSpPr/>
          <p:nvPr/>
        </p:nvSpPr>
        <p:spPr>
          <a:xfrm>
            <a:off x="6263841" y="1600778"/>
            <a:ext cx="1445017" cy="1057064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err="1">
                <a:solidFill>
                  <a:prstClr val="white"/>
                </a:solidFill>
                <a:latin typeface="Arial"/>
              </a:rPr>
              <a:t>Structures</a:t>
            </a:r>
            <a:endParaRPr lang="fi-FI" sz="1200" b="1" dirty="0">
              <a:solidFill>
                <a:prstClr val="white"/>
              </a:solidFill>
              <a:latin typeface="Arial"/>
            </a:endParaRPr>
          </a:p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>
                <a:solidFill>
                  <a:prstClr val="white"/>
                </a:solidFill>
                <a:latin typeface="Arial"/>
              </a:rPr>
              <a:t>”</a:t>
            </a:r>
            <a:r>
              <a:rPr lang="fi-FI" sz="1200" b="1" dirty="0" err="1">
                <a:solidFill>
                  <a:prstClr val="white"/>
                </a:solidFill>
                <a:latin typeface="Arial"/>
              </a:rPr>
              <a:t>Hard</a:t>
            </a:r>
            <a:r>
              <a:rPr lang="fi-FI" sz="1200" b="1" dirty="0">
                <a:solidFill>
                  <a:prstClr val="white"/>
                </a:solidFill>
                <a:latin typeface="Arial"/>
              </a:rPr>
              <a:t>”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262388-6EB4-41C9-9945-E30E6270165F}"/>
              </a:ext>
            </a:extLst>
          </p:cNvPr>
          <p:cNvSpPr/>
          <p:nvPr/>
        </p:nvSpPr>
        <p:spPr>
          <a:xfrm>
            <a:off x="6263840" y="3265617"/>
            <a:ext cx="1445017" cy="1057064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 err="1">
                <a:solidFill>
                  <a:prstClr val="white"/>
                </a:solidFill>
                <a:latin typeface="Arial"/>
              </a:rPr>
              <a:t>Practices</a:t>
            </a:r>
            <a:endParaRPr lang="fi-FI" sz="1200" b="1" dirty="0">
              <a:solidFill>
                <a:prstClr val="white"/>
              </a:solidFill>
              <a:latin typeface="Arial"/>
            </a:endParaRPr>
          </a:p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>
                <a:solidFill>
                  <a:prstClr val="white"/>
                </a:solidFill>
                <a:latin typeface="Arial"/>
              </a:rPr>
              <a:t>”Soft”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4C0E1BA-59F8-47BD-B9CB-E2B5892B9917}"/>
              </a:ext>
            </a:extLst>
          </p:cNvPr>
          <p:cNvCxnSpPr>
            <a:stCxn id="14" idx="1"/>
            <a:endCxn id="21" idx="1"/>
          </p:cNvCxnSpPr>
          <p:nvPr/>
        </p:nvCxnSpPr>
        <p:spPr>
          <a:xfrm>
            <a:off x="5256859" y="2958765"/>
            <a:ext cx="1006980" cy="835382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149A3F8-EB5B-477C-92D9-524DF3235982}"/>
              </a:ext>
            </a:extLst>
          </p:cNvPr>
          <p:cNvCxnSpPr>
            <a:stCxn id="14" idx="1"/>
            <a:endCxn id="20" idx="1"/>
          </p:cNvCxnSpPr>
          <p:nvPr/>
        </p:nvCxnSpPr>
        <p:spPr>
          <a:xfrm flipV="1">
            <a:off x="5256858" y="2129310"/>
            <a:ext cx="1006981" cy="829457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6305485-1451-47C4-9BAE-74FD44022994}"/>
              </a:ext>
            </a:extLst>
          </p:cNvPr>
          <p:cNvCxnSpPr>
            <a:cxnSpLocks/>
            <a:stCxn id="21" idx="3"/>
            <a:endCxn id="14" idx="3"/>
          </p:cNvCxnSpPr>
          <p:nvPr/>
        </p:nvCxnSpPr>
        <p:spPr>
          <a:xfrm flipV="1">
            <a:off x="7708857" y="2958764"/>
            <a:ext cx="922340" cy="83538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A7C977B-CC48-409C-A07D-C75232C6649D}"/>
              </a:ext>
            </a:extLst>
          </p:cNvPr>
          <p:cNvCxnSpPr>
            <a:cxnSpLocks/>
          </p:cNvCxnSpPr>
          <p:nvPr/>
        </p:nvCxnSpPr>
        <p:spPr>
          <a:xfrm>
            <a:off x="7737283" y="2224107"/>
            <a:ext cx="891326" cy="647826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843B4D9-9894-43E1-8DF1-7E000712A882}"/>
              </a:ext>
            </a:extLst>
          </p:cNvPr>
          <p:cNvSpPr/>
          <p:nvPr/>
        </p:nvSpPr>
        <p:spPr>
          <a:xfrm>
            <a:off x="1084244" y="2458346"/>
            <a:ext cx="1445017" cy="1057064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00" b="1" dirty="0">
                <a:solidFill>
                  <a:prstClr val="white"/>
                </a:solidFill>
                <a:latin typeface="Arial"/>
              </a:rPr>
              <a:t>Sustainability pressures in institutional environment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A0B616F-B7C5-48B7-854E-B82BB2548E90}"/>
              </a:ext>
            </a:extLst>
          </p:cNvPr>
          <p:cNvCxnSpPr>
            <a:stCxn id="26" idx="3"/>
            <a:endCxn id="13" idx="1"/>
          </p:cNvCxnSpPr>
          <p:nvPr/>
        </p:nvCxnSpPr>
        <p:spPr>
          <a:xfrm>
            <a:off x="2529261" y="2986878"/>
            <a:ext cx="652759" cy="0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93B8B02-586F-4637-B9B9-90266379DBC1}"/>
              </a:ext>
            </a:extLst>
          </p:cNvPr>
          <p:cNvSpPr txBox="1"/>
          <p:nvPr/>
        </p:nvSpPr>
        <p:spPr>
          <a:xfrm>
            <a:off x="2917101" y="5565011"/>
            <a:ext cx="768536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32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”</a:t>
            </a:r>
            <a:r>
              <a:rPr lang="fi-FI" sz="1320" b="1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Not</a:t>
            </a:r>
            <a:r>
              <a:rPr lang="fi-FI" sz="1320" b="1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</a:t>
            </a:r>
            <a:r>
              <a:rPr lang="fi-FI" sz="1320" b="1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even</a:t>
            </a:r>
            <a:r>
              <a:rPr lang="fi-FI" sz="1320" b="1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</a:t>
            </a:r>
            <a:r>
              <a:rPr lang="fi-FI" sz="1320" b="1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try</a:t>
            </a:r>
            <a:r>
              <a:rPr lang="fi-FI" sz="132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”: non-</a:t>
            </a:r>
            <a:r>
              <a:rPr lang="fi-FI" sz="1320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conforming</a:t>
            </a:r>
            <a:r>
              <a:rPr lang="fi-FI" sz="132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response, unambitious goals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B05676-11C3-456E-BA8E-B585989392E9}"/>
              </a:ext>
            </a:extLst>
          </p:cNvPr>
          <p:cNvSpPr txBox="1"/>
          <p:nvPr/>
        </p:nvSpPr>
        <p:spPr>
          <a:xfrm>
            <a:off x="9317101" y="4243869"/>
            <a:ext cx="352625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26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”</a:t>
            </a:r>
            <a:r>
              <a:rPr lang="fi-FI" sz="1260" b="1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Try</a:t>
            </a:r>
            <a:r>
              <a:rPr lang="fi-FI" sz="1260" b="1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</a:t>
            </a:r>
            <a:r>
              <a:rPr lang="fi-FI" sz="1260" b="1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but</a:t>
            </a:r>
            <a:r>
              <a:rPr lang="fi-FI" sz="1260" b="1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</a:t>
            </a:r>
            <a:r>
              <a:rPr lang="fi-FI" sz="1260" b="1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fail</a:t>
            </a:r>
            <a:r>
              <a:rPr lang="fi-FI" sz="126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”: </a:t>
            </a:r>
            <a:r>
              <a:rPr lang="fi-FI" sz="1260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ineffective</a:t>
            </a:r>
            <a:r>
              <a:rPr lang="fi-FI" sz="126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 </a:t>
            </a:r>
            <a:br>
              <a:rPr lang="fi-FI" sz="1260" dirty="0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</a:br>
            <a:r>
              <a:rPr lang="fi-FI" sz="1260" dirty="0" err="1">
                <a:solidFill>
                  <a:prstClr val="black"/>
                </a:solidFill>
                <a:latin typeface="Georgia" panose="02040502050405020303" pitchFamily="18" charset="0"/>
                <a:ea typeface="ＭＳ Ｐゴシック" charset="0"/>
              </a:rPr>
              <a:t>implementation</a:t>
            </a:r>
            <a:endParaRPr lang="fi-FI" sz="1260" dirty="0">
              <a:solidFill>
                <a:prstClr val="black"/>
              </a:solidFill>
              <a:latin typeface="Georgia" panose="02040502050405020303" pitchFamily="18" charset="0"/>
              <a:ea typeface="ＭＳ Ｐゴシック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AF45FD4-BB7A-43F2-9CBF-C7F94D415118}"/>
              </a:ext>
            </a:extLst>
          </p:cNvPr>
          <p:cNvGrpSpPr/>
          <p:nvPr/>
        </p:nvGrpSpPr>
        <p:grpSpPr>
          <a:xfrm>
            <a:off x="2553206" y="3093785"/>
            <a:ext cx="623105" cy="767263"/>
            <a:chOff x="1778817" y="2065959"/>
            <a:chExt cx="1531830" cy="1886227"/>
          </a:xfrm>
        </p:grpSpPr>
        <p:sp>
          <p:nvSpPr>
            <p:cNvPr id="31" name="Explosion 1 29">
              <a:extLst>
                <a:ext uri="{FF2B5EF4-FFF2-40B4-BE49-F238E27FC236}">
                  <a16:creationId xmlns:a16="http://schemas.microsoft.com/office/drawing/2014/main" id="{E1E9204C-A76C-4BA9-A49B-3D6A6B454E16}"/>
                </a:ext>
              </a:extLst>
            </p:cNvPr>
            <p:cNvSpPr/>
            <p:nvPr/>
          </p:nvSpPr>
          <p:spPr>
            <a:xfrm>
              <a:off x="1778817" y="2065959"/>
              <a:ext cx="1531830" cy="1886227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48640" fontAlgn="base">
                <a:spcBef>
                  <a:spcPct val="0"/>
                </a:spcBef>
                <a:spcAft>
                  <a:spcPct val="0"/>
                </a:spcAft>
              </a:pPr>
              <a:endParaRPr lang="fi-FI" sz="1920" b="1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3E0D489-6997-40B1-9A48-BFA5D2433477}"/>
                </a:ext>
              </a:extLst>
            </p:cNvPr>
            <p:cNvSpPr txBox="1"/>
            <p:nvPr/>
          </p:nvSpPr>
          <p:spPr>
            <a:xfrm>
              <a:off x="2155616" y="2618328"/>
              <a:ext cx="770022" cy="95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48640"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920" b="1" dirty="0">
                  <a:solidFill>
                    <a:prstClr val="white"/>
                  </a:solidFill>
                  <a:latin typeface="Arial"/>
                  <a:ea typeface="ＭＳ Ｐゴシック" charset="0"/>
                </a:rPr>
                <a:t>!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2C72161-FD48-49FA-B6AC-3BF2446863ED}"/>
              </a:ext>
            </a:extLst>
          </p:cNvPr>
          <p:cNvGrpSpPr/>
          <p:nvPr/>
        </p:nvGrpSpPr>
        <p:grpSpPr>
          <a:xfrm>
            <a:off x="8551705" y="2960419"/>
            <a:ext cx="623105" cy="767263"/>
            <a:chOff x="1778817" y="2065959"/>
            <a:chExt cx="1531830" cy="1886227"/>
          </a:xfrm>
        </p:grpSpPr>
        <p:sp>
          <p:nvSpPr>
            <p:cNvPr id="34" name="Explosion 1 29">
              <a:extLst>
                <a:ext uri="{FF2B5EF4-FFF2-40B4-BE49-F238E27FC236}">
                  <a16:creationId xmlns:a16="http://schemas.microsoft.com/office/drawing/2014/main" id="{6EA26E53-E2BA-4E20-8D94-596B775DFFB8}"/>
                </a:ext>
              </a:extLst>
            </p:cNvPr>
            <p:cNvSpPr/>
            <p:nvPr/>
          </p:nvSpPr>
          <p:spPr>
            <a:xfrm>
              <a:off x="1778817" y="2065959"/>
              <a:ext cx="1531830" cy="1886227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48640" fontAlgn="base">
                <a:spcBef>
                  <a:spcPct val="0"/>
                </a:spcBef>
                <a:spcAft>
                  <a:spcPct val="0"/>
                </a:spcAft>
              </a:pPr>
              <a:endParaRPr lang="fi-FI" sz="1920" b="1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70A53CE-52CA-4ABC-A775-6745CA1DF6E9}"/>
                </a:ext>
              </a:extLst>
            </p:cNvPr>
            <p:cNvSpPr txBox="1"/>
            <p:nvPr/>
          </p:nvSpPr>
          <p:spPr>
            <a:xfrm>
              <a:off x="2155616" y="2618328"/>
              <a:ext cx="770022" cy="95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48640"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920" b="1" dirty="0">
                  <a:solidFill>
                    <a:prstClr val="white"/>
                  </a:solidFill>
                  <a:latin typeface="Arial"/>
                  <a:ea typeface="ＭＳ Ｐゴシック" charset="0"/>
                </a:rPr>
                <a:t>!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15AB4D9-4CFE-4DFC-96A5-2A49A5CB31B7}"/>
              </a:ext>
            </a:extLst>
          </p:cNvPr>
          <p:cNvGrpSpPr/>
          <p:nvPr/>
        </p:nvGrpSpPr>
        <p:grpSpPr>
          <a:xfrm>
            <a:off x="4740553" y="3026884"/>
            <a:ext cx="623105" cy="767263"/>
            <a:chOff x="1778817" y="2065959"/>
            <a:chExt cx="1531830" cy="1886227"/>
          </a:xfrm>
        </p:grpSpPr>
        <p:sp>
          <p:nvSpPr>
            <p:cNvPr id="37" name="Explosion 1 29">
              <a:extLst>
                <a:ext uri="{FF2B5EF4-FFF2-40B4-BE49-F238E27FC236}">
                  <a16:creationId xmlns:a16="http://schemas.microsoft.com/office/drawing/2014/main" id="{E4E0A9AB-6C5A-497E-9C51-3E2A2C28B9BB}"/>
                </a:ext>
              </a:extLst>
            </p:cNvPr>
            <p:cNvSpPr/>
            <p:nvPr/>
          </p:nvSpPr>
          <p:spPr>
            <a:xfrm>
              <a:off x="1778817" y="2065959"/>
              <a:ext cx="1531830" cy="1886227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48640" fontAlgn="base">
                <a:spcBef>
                  <a:spcPct val="0"/>
                </a:spcBef>
                <a:spcAft>
                  <a:spcPct val="0"/>
                </a:spcAft>
              </a:pPr>
              <a:endParaRPr lang="fi-FI" sz="1920" b="1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87A59B1-8488-4C35-BE41-A06D3A3CCC9A}"/>
                </a:ext>
              </a:extLst>
            </p:cNvPr>
            <p:cNvSpPr txBox="1"/>
            <p:nvPr/>
          </p:nvSpPr>
          <p:spPr>
            <a:xfrm>
              <a:off x="2155616" y="2618328"/>
              <a:ext cx="770022" cy="95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48640"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920" b="1" dirty="0">
                  <a:solidFill>
                    <a:prstClr val="white"/>
                  </a:solidFill>
                  <a:latin typeface="Arial"/>
                  <a:ea typeface="ＭＳ Ｐゴシック" charset="0"/>
                </a:rPr>
                <a:t>!</a:t>
              </a:r>
            </a:p>
          </p:txBody>
        </p:sp>
      </p:grpSp>
      <p:sp>
        <p:nvSpPr>
          <p:cNvPr id="44" name="Title 43">
            <a:extLst>
              <a:ext uri="{FF2B5EF4-FFF2-40B4-BE49-F238E27FC236}">
                <a16:creationId xmlns:a16="http://schemas.microsoft.com/office/drawing/2014/main" id="{6CD0280F-7634-4A42-8493-47B467B4F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966" y="281862"/>
            <a:ext cx="10369152" cy="910930"/>
          </a:xfrm>
        </p:spPr>
        <p:txBody>
          <a:bodyPr/>
          <a:lstStyle/>
          <a:p>
            <a:r>
              <a:rPr lang="en-US" sz="4400" dirty="0"/>
              <a:t>The issue of decoupling</a:t>
            </a:r>
            <a:endParaRPr lang="en-FI" sz="4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BBA67D8-1C76-4551-ABF8-5C1698E14DF3}"/>
              </a:ext>
            </a:extLst>
          </p:cNvPr>
          <p:cNvSpPr txBox="1"/>
          <p:nvPr/>
        </p:nvSpPr>
        <p:spPr>
          <a:xfrm>
            <a:off x="1565097" y="3760043"/>
            <a:ext cx="1229060" cy="790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134" b="1" dirty="0" err="1">
                <a:solidFill>
                  <a:srgbClr val="FF0000"/>
                </a:solidFill>
                <a:latin typeface="Georgia" panose="02040502050405020303" pitchFamily="18" charset="0"/>
                <a:ea typeface="ＭＳ Ｐゴシック" charset="0"/>
              </a:rPr>
              <a:t>Risk</a:t>
            </a:r>
            <a:r>
              <a:rPr lang="fi-FI" sz="1134" b="1" dirty="0">
                <a:solidFill>
                  <a:srgbClr val="FF0000"/>
                </a:solidFill>
                <a:latin typeface="Georgia" panose="02040502050405020303" pitchFamily="18" charset="0"/>
                <a:ea typeface="ＭＳ Ｐゴシック" charset="0"/>
              </a:rPr>
              <a:t> of PRESSURE-POLICY </a:t>
            </a:r>
            <a:r>
              <a:rPr lang="fi-FI" sz="1134" b="1" dirty="0" err="1">
                <a:solidFill>
                  <a:srgbClr val="FF0000"/>
                </a:solidFill>
                <a:latin typeface="Georgia" panose="02040502050405020303" pitchFamily="18" charset="0"/>
                <a:ea typeface="ＭＳ Ｐゴシック" charset="0"/>
              </a:rPr>
              <a:t>decoupling</a:t>
            </a:r>
            <a:endParaRPr lang="fi-FI" sz="1134" b="1" dirty="0">
              <a:solidFill>
                <a:srgbClr val="FF0000"/>
              </a:solidFill>
              <a:latin typeface="Georgia" panose="02040502050405020303" pitchFamily="18" charset="0"/>
              <a:ea typeface="ＭＳ Ｐゴシック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D966415-92E3-4B9D-A0AB-921896B50CF4}"/>
              </a:ext>
            </a:extLst>
          </p:cNvPr>
          <p:cNvSpPr txBox="1"/>
          <p:nvPr/>
        </p:nvSpPr>
        <p:spPr>
          <a:xfrm>
            <a:off x="3189377" y="3691202"/>
            <a:ext cx="1659564" cy="61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134" b="1" dirty="0" err="1">
                <a:solidFill>
                  <a:srgbClr val="FF0000"/>
                </a:solidFill>
                <a:latin typeface="Georgia" panose="02040502050405020303" pitchFamily="18" charset="0"/>
                <a:ea typeface="ＭＳ Ｐゴシック" charset="0"/>
              </a:rPr>
              <a:t>Risk</a:t>
            </a:r>
            <a:r>
              <a:rPr lang="fi-FI" sz="1134" b="1" dirty="0">
                <a:solidFill>
                  <a:srgbClr val="FF0000"/>
                </a:solidFill>
                <a:latin typeface="Georgia" panose="02040502050405020303" pitchFamily="18" charset="0"/>
                <a:ea typeface="ＭＳ Ｐゴシック" charset="0"/>
              </a:rPr>
              <a:t> of POLICY-PRACTICE </a:t>
            </a:r>
            <a:r>
              <a:rPr lang="fi-FI" sz="1134" b="1" dirty="0" err="1">
                <a:solidFill>
                  <a:srgbClr val="FF0000"/>
                </a:solidFill>
                <a:latin typeface="Georgia" panose="02040502050405020303" pitchFamily="18" charset="0"/>
                <a:ea typeface="ＭＳ Ｐゴシック" charset="0"/>
              </a:rPr>
              <a:t>decoupling</a:t>
            </a:r>
            <a:endParaRPr lang="fi-FI" sz="1134" b="1" dirty="0">
              <a:solidFill>
                <a:srgbClr val="FF0000"/>
              </a:solidFill>
              <a:latin typeface="Georgia" panose="02040502050405020303" pitchFamily="18" charset="0"/>
              <a:ea typeface="ＭＳ Ｐゴシック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A9A85CE-FBE1-42E4-A267-3F364EF367AA}"/>
              </a:ext>
            </a:extLst>
          </p:cNvPr>
          <p:cNvSpPr txBox="1"/>
          <p:nvPr/>
        </p:nvSpPr>
        <p:spPr>
          <a:xfrm>
            <a:off x="8890373" y="3655732"/>
            <a:ext cx="1785780" cy="441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134" b="1" dirty="0" err="1">
                <a:solidFill>
                  <a:srgbClr val="FF0000"/>
                </a:solidFill>
                <a:latin typeface="Georgia" panose="02040502050405020303" pitchFamily="18" charset="0"/>
                <a:ea typeface="ＭＳ Ｐゴシック" charset="0"/>
              </a:rPr>
              <a:t>Risk</a:t>
            </a:r>
            <a:r>
              <a:rPr lang="fi-FI" sz="1134" b="1" dirty="0">
                <a:solidFill>
                  <a:srgbClr val="FF0000"/>
                </a:solidFill>
                <a:latin typeface="Georgia" panose="02040502050405020303" pitchFamily="18" charset="0"/>
                <a:ea typeface="ＭＳ Ｐゴシック" charset="0"/>
              </a:rPr>
              <a:t> of MEANS-ENDS </a:t>
            </a:r>
            <a:r>
              <a:rPr lang="fi-FI" sz="1134" b="1" dirty="0" err="1">
                <a:solidFill>
                  <a:srgbClr val="FF0000"/>
                </a:solidFill>
                <a:latin typeface="Georgia" panose="02040502050405020303" pitchFamily="18" charset="0"/>
                <a:ea typeface="ＭＳ Ｐゴシック" charset="0"/>
              </a:rPr>
              <a:t>decoupling</a:t>
            </a:r>
            <a:endParaRPr lang="fi-FI" sz="1134" b="1" dirty="0">
              <a:solidFill>
                <a:srgbClr val="FF0000"/>
              </a:solidFill>
              <a:latin typeface="Georgia" panose="02040502050405020303" pitchFamily="18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4BFF4F-57E2-AB2C-8EA2-A34ABE7218A4}"/>
              </a:ext>
            </a:extLst>
          </p:cNvPr>
          <p:cNvSpPr txBox="1"/>
          <p:nvPr/>
        </p:nvSpPr>
        <p:spPr>
          <a:xfrm>
            <a:off x="8873411" y="655341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Halme et al., 2020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62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3A352B0-4D76-4365-9F76-0C36DEF4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References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AC36852-B1CC-F98C-EA82-E47193C3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/>
              <a:t>Campbell, J. L. 2007. Why would corporations behave in socially responsible ways? An institutional theory of corporate social responsibility. </a:t>
            </a:r>
            <a:r>
              <a:rPr lang="en-GB" sz="1400" b="1" i="1" dirty="0"/>
              <a:t>Academy of Management Review</a:t>
            </a:r>
            <a:r>
              <a:rPr lang="en-GB" sz="1400" dirty="0"/>
              <a:t>, 32(3): 946–967.</a:t>
            </a:r>
          </a:p>
          <a:p>
            <a:pPr marL="0" indent="0">
              <a:buNone/>
            </a:pPr>
            <a:r>
              <a:rPr lang="en-GB" sz="1400" dirty="0"/>
              <a:t>Campbell, J. L. 2018. Reflections on the 2017 decade award: Corporate social responsibility and the financial crisis. </a:t>
            </a:r>
            <a:r>
              <a:rPr lang="en-GB" sz="1400" b="1" i="1" dirty="0"/>
              <a:t>Academy of Management Review</a:t>
            </a:r>
            <a:r>
              <a:rPr lang="en-GB" sz="1400" dirty="0"/>
              <a:t>, 43(4): 546–556.</a:t>
            </a:r>
          </a:p>
          <a:p>
            <a:pPr marL="0" indent="0">
              <a:buNone/>
            </a:pPr>
            <a:r>
              <a:rPr lang="en-GB" sz="1400" dirty="0"/>
              <a:t>Halme, M., Rintamäki, J., Knudsen, J. S., Lankoski, L., &amp; </a:t>
            </a:r>
            <a:r>
              <a:rPr lang="en-GB" sz="1400" dirty="0" err="1"/>
              <a:t>Kuisma</a:t>
            </a:r>
            <a:r>
              <a:rPr lang="en-GB" sz="1400" dirty="0"/>
              <a:t>, M. 2018. When Is There a Sustainability Case for CSR? Pathways to Environmental and Social Performance Improvements. </a:t>
            </a:r>
            <a:r>
              <a:rPr lang="en-GB" sz="1400" b="1" i="1" dirty="0"/>
              <a:t>Business &amp; Society.</a:t>
            </a:r>
            <a:endParaRPr lang="en-GB" sz="1400" dirty="0"/>
          </a:p>
          <a:p>
            <a:pPr marL="0" indent="0">
              <a:buNone/>
            </a:pPr>
            <a:r>
              <a:rPr lang="en-GB" sz="1400" dirty="0" err="1"/>
              <a:t>Maignan</a:t>
            </a:r>
            <a:r>
              <a:rPr lang="en-GB" sz="1400" dirty="0"/>
              <a:t>, I., &amp; Ralston, D. 2002. Corporate social responsibility in Europe and the US: Insights from businesses self-presentations. </a:t>
            </a:r>
            <a:r>
              <a:rPr lang="en-GB" sz="1400" b="1" i="1" dirty="0"/>
              <a:t>Journal of International Business Studies</a:t>
            </a:r>
            <a:r>
              <a:rPr lang="en-GB" sz="1400" dirty="0"/>
              <a:t>, 33: 497–514.</a:t>
            </a:r>
          </a:p>
          <a:p>
            <a:pPr marL="0" indent="0">
              <a:buNone/>
            </a:pPr>
            <a:r>
              <a:rPr lang="en-GB" sz="1400" dirty="0"/>
              <a:t>Matten, D., &amp; Moon, J. 2008. “Implicit” and “Explicit” CSR: A Conceptual Framework for a Comparative Understanding of Corporate Social Responsibility. </a:t>
            </a:r>
            <a:r>
              <a:rPr lang="en-GB" sz="1400" b="1" i="1" dirty="0"/>
              <a:t>Academy of Management Review</a:t>
            </a:r>
            <a:r>
              <a:rPr lang="en-GB" sz="1400" dirty="0"/>
              <a:t>, 33(2): 404–424.</a:t>
            </a:r>
          </a:p>
          <a:p>
            <a:pPr marL="0" indent="0">
              <a:buNone/>
            </a:pPr>
            <a:r>
              <a:rPr lang="en-US" sz="1400" dirty="0"/>
              <a:t>Palmer, D. 2017. Institutions, Institutional Theory and Organizational Wrongdoing. In R. Greenwood, C. Oliver, T. B. Lawrence, &amp; J. W. Meyer (Eds.), </a:t>
            </a:r>
            <a:r>
              <a:rPr lang="en-US" sz="1400" b="1" i="1" dirty="0"/>
              <a:t>The SAGE Handbook of Organizational Institutionalism</a:t>
            </a:r>
            <a:r>
              <a:rPr lang="en-US" sz="1400" dirty="0"/>
              <a:t>: 737–758. Sage.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Suddaby, R., </a:t>
            </a:r>
            <a:r>
              <a:rPr lang="en-US" sz="1400" dirty="0" err="1">
                <a:effectLst/>
              </a:rPr>
              <a:t>Bitektine</a:t>
            </a:r>
            <a:r>
              <a:rPr lang="en-US" sz="1400" dirty="0">
                <a:effectLst/>
              </a:rPr>
              <a:t>, A., &amp; Haack, P. 2017. Legitimacy. </a:t>
            </a:r>
            <a:r>
              <a:rPr lang="en-US" sz="1400" b="1" i="1" dirty="0">
                <a:effectLst/>
              </a:rPr>
              <a:t>Academy of Management Annals</a:t>
            </a:r>
            <a:r>
              <a:rPr lang="en-US" sz="1400" dirty="0">
                <a:effectLst/>
              </a:rPr>
              <a:t>, 11(1): 451–478.</a:t>
            </a:r>
          </a:p>
        </p:txBody>
      </p:sp>
    </p:spTree>
    <p:extLst>
      <p:ext uri="{BB962C8B-B14F-4D97-AF65-F5344CB8AC3E}">
        <p14:creationId xmlns:p14="http://schemas.microsoft.com/office/powerpoint/2010/main" val="3772988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53845-93FF-83EE-0E1B-5E5DDB4B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group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8CE07-E54E-F40D-E5FE-F4074A8DE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54219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Prepare a 5-7min presentation on one of the topics below</a:t>
            </a:r>
          </a:p>
          <a:p>
            <a:r>
              <a:rPr lang="en-US" dirty="0"/>
              <a:t>Give a short introduction </a:t>
            </a:r>
          </a:p>
          <a:p>
            <a:r>
              <a:rPr lang="en-US" dirty="0"/>
              <a:t>Reflect on the topic from an institutional perspective</a:t>
            </a:r>
          </a:p>
          <a:p>
            <a:pPr lvl="1"/>
            <a:r>
              <a:rPr lang="en-US" dirty="0"/>
              <a:t>Coercive, mimetic, normative pressures</a:t>
            </a:r>
          </a:p>
          <a:p>
            <a:pPr lvl="1"/>
            <a:r>
              <a:rPr lang="en-US" dirty="0"/>
              <a:t>Pressures from which kinds of actors?</a:t>
            </a:r>
          </a:p>
          <a:p>
            <a:r>
              <a:rPr lang="en-US" dirty="0"/>
              <a:t>Also: What do you think are the underlying assumptions around legitimacy regarding your topic? What is the source of legitimacy?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3256301-72A4-EC4B-4A1A-AF998D1BA076}"/>
              </a:ext>
            </a:extLst>
          </p:cNvPr>
          <p:cNvSpPr txBox="1">
            <a:spLocks/>
          </p:cNvSpPr>
          <p:nvPr/>
        </p:nvSpPr>
        <p:spPr>
          <a:xfrm>
            <a:off x="838200" y="4996988"/>
            <a:ext cx="5345097" cy="1495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Triple-bottom line</a:t>
            </a:r>
          </a:p>
          <a:p>
            <a:r>
              <a:rPr lang="en-US" sz="2000" dirty="0"/>
              <a:t>Science-based targets</a:t>
            </a:r>
          </a:p>
          <a:p>
            <a:r>
              <a:rPr lang="en-US" sz="2000" dirty="0"/>
              <a:t>ESG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E0AE19-B2CF-3B5E-B919-317C1AA61260}"/>
              </a:ext>
            </a:extLst>
          </p:cNvPr>
          <p:cNvSpPr txBox="1">
            <a:spLocks/>
          </p:cNvSpPr>
          <p:nvPr/>
        </p:nvSpPr>
        <p:spPr>
          <a:xfrm>
            <a:off x="4452892" y="4996987"/>
            <a:ext cx="5345097" cy="1495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Besley" pitchFamily="2" charset="0"/>
                <a:ea typeface="Besley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EU Taxonomy</a:t>
            </a:r>
          </a:p>
          <a:p>
            <a:r>
              <a:rPr lang="en-US" sz="2000" dirty="0"/>
              <a:t>CSRD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FD72C244-4A1D-4B92-A9C2-6CB5641B6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3A352B0-4D76-4365-9F76-0C36DEF4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Agenda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D871C496-9E43-F90A-E299-117C6AFA3001}"/>
              </a:ext>
            </a:extLst>
          </p:cNvPr>
          <p:cNvSpPr txBox="1">
            <a:spLocks/>
          </p:cNvSpPr>
          <p:nvPr/>
        </p:nvSpPr>
        <p:spPr>
          <a:xfrm>
            <a:off x="860315" y="2055813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870575-0C00-DE20-0433-69586E93D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What is institutional theory?</a:t>
            </a:r>
          </a:p>
          <a:p>
            <a:r>
              <a:rPr lang="en-US" dirty="0">
                <a:solidFill>
                  <a:schemeClr val="tx2"/>
                </a:solidFill>
              </a:rPr>
              <a:t>What institutions are, and how they affect corporate sustainability</a:t>
            </a:r>
          </a:p>
          <a:p>
            <a:r>
              <a:rPr lang="en-US" dirty="0"/>
              <a:t>A few notes on decoupling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In-class task</a:t>
            </a:r>
          </a:p>
        </p:txBody>
      </p:sp>
    </p:spTree>
    <p:extLst>
      <p:ext uri="{BB962C8B-B14F-4D97-AF65-F5344CB8AC3E}">
        <p14:creationId xmlns:p14="http://schemas.microsoft.com/office/powerpoint/2010/main" val="124128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20EFF-E6B1-1E5B-63F8-97710755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institutional theory?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2A7FF-E2D9-9E28-D038-5978E987C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7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5FC585-4A9E-129F-0C09-08BE26726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67" y="1275388"/>
            <a:ext cx="3792673" cy="47421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</a:rPr>
              <a:t>What is institutional theory?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0" y="1275388"/>
            <a:ext cx="6091517" cy="474217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Seeks to understand how organizations are influenced by social and institutional forces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primary concerns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Why do organizations in a field tend to appear similar (and homogenize over time)?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Why do organizations in a field tend to appear different?</a:t>
            </a:r>
          </a:p>
        </p:txBody>
      </p: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5944D3-F70D-F59A-57C7-AA1CF724E171}"/>
              </a:ext>
            </a:extLst>
          </p:cNvPr>
          <p:cNvSpPr txBox="1"/>
          <p:nvPr/>
        </p:nvSpPr>
        <p:spPr>
          <a:xfrm>
            <a:off x="9719281" y="6525881"/>
            <a:ext cx="539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Palmer, 2017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6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5FC585-4A9E-129F-0C09-08BE26726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67" y="1275388"/>
            <a:ext cx="3792673" cy="47421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</a:rPr>
              <a:t>What are institutions?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0" y="1275388"/>
            <a:ext cx="6091517" cy="47421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sz="2400" b="1" dirty="0"/>
              <a:t>”Old” </a:t>
            </a:r>
            <a:r>
              <a:rPr lang="fi-FI" sz="2400" b="1" dirty="0" err="1"/>
              <a:t>institutionalism</a:t>
            </a:r>
            <a:endParaRPr lang="fi-FI" sz="2400" b="1" dirty="0"/>
          </a:p>
          <a:p>
            <a:pPr marL="0" indent="0">
              <a:buNone/>
            </a:pPr>
            <a:r>
              <a:rPr lang="fi-FI" sz="2400" dirty="0"/>
              <a:t>”</a:t>
            </a:r>
            <a:r>
              <a:rPr lang="en-GB" sz="2400" i="1" dirty="0"/>
              <a:t>Social structures that influence the forms that organizations take and the </a:t>
            </a:r>
            <a:r>
              <a:rPr lang="en-GB" sz="2400" i="1" dirty="0" err="1"/>
              <a:t>behaviors</a:t>
            </a:r>
            <a:r>
              <a:rPr lang="en-GB" sz="2400" i="1" dirty="0"/>
              <a:t> in which they engage.</a:t>
            </a:r>
            <a:r>
              <a:rPr lang="en-GB" sz="2400" dirty="0"/>
              <a:t>”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“New” institutionalism</a:t>
            </a:r>
          </a:p>
          <a:p>
            <a:pPr marL="0" indent="0">
              <a:buNone/>
            </a:pPr>
            <a:r>
              <a:rPr lang="en-GB" sz="2400" dirty="0"/>
              <a:t>“</a:t>
            </a:r>
            <a:r>
              <a:rPr lang="en-GB" sz="2400" i="1" dirty="0"/>
              <a:t>Regulative, normative and cognitive structures that shape the </a:t>
            </a:r>
            <a:r>
              <a:rPr lang="en-GB" sz="2400" i="1" dirty="0" err="1"/>
              <a:t>behavior</a:t>
            </a:r>
            <a:r>
              <a:rPr lang="en-GB" sz="2400" i="1" dirty="0"/>
              <a:t> of organizations and their members in a delimited ‘field’.</a:t>
            </a:r>
            <a:r>
              <a:rPr lang="en-GB" sz="2400" dirty="0"/>
              <a:t>”</a:t>
            </a:r>
          </a:p>
        </p:txBody>
      </p: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5944D3-F70D-F59A-57C7-AA1CF724E171}"/>
              </a:ext>
            </a:extLst>
          </p:cNvPr>
          <p:cNvSpPr txBox="1"/>
          <p:nvPr/>
        </p:nvSpPr>
        <p:spPr>
          <a:xfrm>
            <a:off x="9719281" y="6525881"/>
            <a:ext cx="539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Palmer, 2017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11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20EFF-E6B1-1E5B-63F8-97710755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Institutions and corporate sustainability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2A7FF-E2D9-9E28-D038-5978E987C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4934A98-A8A4-C2BC-1DA5-E58D6B97D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9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3A352B0-4D76-4365-9F76-0C36DEF4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>
                <a:solidFill>
                  <a:schemeClr val="tx2"/>
                </a:solidFill>
              </a:rPr>
              <a:t>Why would companies behave sustainably? </a:t>
            </a:r>
            <a:endParaRPr lang="en-US" dirty="0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CF2E3F81-18B8-9A58-E88E-A0FF4EE7E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99034" y="2055813"/>
            <a:ext cx="5181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Healthy norms are cultivated in business-related institutions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They are part of trade associations that promote responsible behavior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They are engaged in institutionalized dialogue with important stakeholders</a:t>
            </a:r>
          </a:p>
          <a:p>
            <a:endParaRPr lang="en-GB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D871C496-9E43-F90A-E299-117C6AFA3001}"/>
              </a:ext>
            </a:extLst>
          </p:cNvPr>
          <p:cNvSpPr txBox="1">
            <a:spLocks/>
          </p:cNvSpPr>
          <p:nvPr/>
        </p:nvSpPr>
        <p:spPr>
          <a:xfrm>
            <a:off x="860315" y="2055813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2"/>
                </a:solidFill>
              </a:rPr>
              <a:t>Firms are </a:t>
            </a:r>
            <a:r>
              <a:rPr lang="en-US" b="1" dirty="0">
                <a:solidFill>
                  <a:schemeClr val="tx2"/>
                </a:solidFill>
              </a:rPr>
              <a:t>more</a:t>
            </a:r>
            <a:r>
              <a:rPr lang="en-US" dirty="0">
                <a:solidFill>
                  <a:schemeClr val="tx2"/>
                </a:solidFill>
              </a:rPr>
              <a:t> likely to act responsibly if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Strong state regulations are in place</a:t>
            </a:r>
          </a:p>
          <a:p>
            <a:r>
              <a:rPr lang="en-US" sz="2400" dirty="0">
                <a:solidFill>
                  <a:schemeClr val="tx2"/>
                </a:solidFill>
              </a:rPr>
              <a:t>Effective self-regulation is in place</a:t>
            </a:r>
          </a:p>
          <a:p>
            <a:r>
              <a:rPr lang="en-US" sz="2400" dirty="0">
                <a:solidFill>
                  <a:schemeClr val="tx2"/>
                </a:solidFill>
              </a:rPr>
              <a:t>Strong, effective watchdog organizations are in place</a:t>
            </a:r>
          </a:p>
        </p:txBody>
      </p:sp>
    </p:spTree>
    <p:extLst>
      <p:ext uri="{BB962C8B-B14F-4D97-AF65-F5344CB8AC3E}">
        <p14:creationId xmlns:p14="http://schemas.microsoft.com/office/powerpoint/2010/main" val="193677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964EF-A358-755E-0FB6-0E94C637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780" y="1575667"/>
            <a:ext cx="5489119" cy="437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A variety of institutional factors influence how companies tend to undertake sustainability/CSR</a:t>
            </a:r>
          </a:p>
          <a:p>
            <a:pPr marL="0" indent="0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This framework encapsulates much of what we discuss during this course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Albeit in a somewhat abstract format!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9E8611DB-A017-133F-8305-EAAC441B3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" y="5705777"/>
            <a:ext cx="854272" cy="7117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F4E5463-7648-1464-9B1A-43481D62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2"/>
                </a:solidFill>
              </a:rPr>
              <a:t>The influence of institutions on corporate sustainability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48E96-F63B-88DD-D015-C4ACFB8A8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400" y="1776426"/>
            <a:ext cx="5172598" cy="37624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18D48-E8C5-6869-EFC7-CF3E78C6348F}"/>
              </a:ext>
            </a:extLst>
          </p:cNvPr>
          <p:cNvSpPr txBox="1"/>
          <p:nvPr/>
        </p:nvSpPr>
        <p:spPr>
          <a:xfrm>
            <a:off x="8873411" y="655341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Besley" pitchFamily="2" charset="0"/>
                <a:ea typeface="Besley" pitchFamily="2" charset="0"/>
              </a:rPr>
              <a:t>Source: Matten &amp; Moon, 2008</a:t>
            </a:r>
            <a:endParaRPr lang="en-GB" sz="1400" dirty="0">
              <a:latin typeface="Besley" pitchFamily="2" charset="0"/>
              <a:ea typeface="Besl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9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3912</TotalTime>
  <Words>1648</Words>
  <Application>Microsoft Office PowerPoint</Application>
  <PresentationFormat>Widescreen</PresentationFormat>
  <Paragraphs>219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Besley</vt:lpstr>
      <vt:lpstr>Calibri</vt:lpstr>
      <vt:lpstr>Calibri Light</vt:lpstr>
      <vt:lpstr>Courier New</vt:lpstr>
      <vt:lpstr>Georgia</vt:lpstr>
      <vt:lpstr>Inter</vt:lpstr>
      <vt:lpstr>Lucida Grande</vt:lpstr>
      <vt:lpstr>Office Theme</vt:lpstr>
      <vt:lpstr>Institutional underpinnings of corporate sustainability</vt:lpstr>
      <vt:lpstr>Two key problems from previous session</vt:lpstr>
      <vt:lpstr>Agenda</vt:lpstr>
      <vt:lpstr>What is institutional theory?</vt:lpstr>
      <vt:lpstr>What is institutional theory?</vt:lpstr>
      <vt:lpstr>What are institutions?</vt:lpstr>
      <vt:lpstr>Institutions and corporate sustainability</vt:lpstr>
      <vt:lpstr>Why would companies behave sustainably? </vt:lpstr>
      <vt:lpstr>The influence of institutions on corporate sustainability</vt:lpstr>
      <vt:lpstr>Historically grown national institutional framework</vt:lpstr>
      <vt:lpstr>Nature of the firm</vt:lpstr>
      <vt:lpstr>Organization of market processes</vt:lpstr>
      <vt:lpstr>Coordination and control systems</vt:lpstr>
      <vt:lpstr>Organizational field of the company</vt:lpstr>
      <vt:lpstr>Coercive isomorphisms</vt:lpstr>
      <vt:lpstr>Mimetic processes</vt:lpstr>
      <vt:lpstr>Normative pressures</vt:lpstr>
      <vt:lpstr>What are the practical consequences of all this?</vt:lpstr>
      <vt:lpstr>Institutions and corporate sustainability</vt:lpstr>
      <vt:lpstr>The issue of decoupling</vt:lpstr>
      <vt:lpstr>The issue of decoupling</vt:lpstr>
      <vt:lpstr>The issue of decoupling</vt:lpstr>
      <vt:lpstr>References</vt:lpstr>
      <vt:lpstr>In-class group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Rintamäki Jukka</dc:creator>
  <cp:lastModifiedBy>Rintamäki Jukka</cp:lastModifiedBy>
  <cp:revision>14</cp:revision>
  <dcterms:created xsi:type="dcterms:W3CDTF">2023-11-27T14:43:56Z</dcterms:created>
  <dcterms:modified xsi:type="dcterms:W3CDTF">2024-02-22T06:50:14Z</dcterms:modified>
</cp:coreProperties>
</file>