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72" r:id="rId4"/>
    <p:sldId id="273" r:id="rId5"/>
    <p:sldId id="276" r:id="rId6"/>
    <p:sldId id="267" r:id="rId7"/>
    <p:sldId id="269" r:id="rId8"/>
    <p:sldId id="271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12A3C-DF2B-56F6-EE7E-AEFD2CB78D1D}" v="332" dt="2024-02-22T09:01:26.754"/>
    <p1510:client id="{246213E4-E624-A2A0-9488-02D497300A3D}" v="740" dt="2024-02-21T08:35:31.094"/>
    <p1510:client id="{2A5E67E3-1882-24A6-EC42-9BB8D78B2950}" v="246" dt="2024-02-21T08:26:13.120"/>
    <p1510:client id="{39221FC2-DAA2-B7FF-743B-723101CE7A6F}" v="402" dt="2024-02-22T09:02:10.261"/>
    <p1510:client id="{54C709C1-4BF6-B1AB-D5A4-084AF661C1D5}" v="30" dt="2024-02-21T08:28:26.084"/>
    <p1510:client id="{916640ED-E7A0-DB93-615F-F3819CAE8CA5}" v="1227" dt="2024-02-22T08:59:21.124"/>
    <p1510:client id="{AC1B3AB8-6A29-567F-1FA8-CBB53B64D073}" v="742" dt="2024-02-20T09:30:42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EC729-914C-44BF-BE33-5428393C3D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F59F412-8FB9-4DEC-AE7E-34C9E494E421}">
      <dgm:prSet/>
      <dgm:spPr/>
      <dgm:t>
        <a:bodyPr/>
        <a:lstStyle/>
        <a:p>
          <a:r>
            <a:rPr lang="en-US"/>
            <a:t>Expanded Scope: broaden the scope of reporting (include SMEs)</a:t>
          </a:r>
        </a:p>
      </dgm:t>
    </dgm:pt>
    <dgm:pt modelId="{8C29E78B-971F-4581-86D2-2ECB2E308C56}" type="parTrans" cxnId="{ACEB1A72-EA4B-4ADE-982B-C61F4BB9C9A5}">
      <dgm:prSet/>
      <dgm:spPr/>
      <dgm:t>
        <a:bodyPr/>
        <a:lstStyle/>
        <a:p>
          <a:endParaRPr lang="en-US"/>
        </a:p>
      </dgm:t>
    </dgm:pt>
    <dgm:pt modelId="{51E8347D-A4D7-4498-AF4A-AF55767C9782}" type="sibTrans" cxnId="{ACEB1A72-EA4B-4ADE-982B-C61F4BB9C9A5}">
      <dgm:prSet/>
      <dgm:spPr/>
      <dgm:t>
        <a:bodyPr/>
        <a:lstStyle/>
        <a:p>
          <a:endParaRPr lang="en-US"/>
        </a:p>
      </dgm:t>
    </dgm:pt>
    <dgm:pt modelId="{CA09FEA8-8408-4467-B10E-432B7C0A9033}">
      <dgm:prSet/>
      <dgm:spPr/>
      <dgm:t>
        <a:bodyPr/>
        <a:lstStyle/>
        <a:p>
          <a:r>
            <a:rPr lang="en-US"/>
            <a:t>Mandatory Reporting Standards: based on international framework</a:t>
          </a:r>
        </a:p>
      </dgm:t>
    </dgm:pt>
    <dgm:pt modelId="{523E1F09-996E-4D0D-A764-5E551E28DA76}" type="parTrans" cxnId="{F19BCE0A-25F0-44CF-A93D-F16347839A12}">
      <dgm:prSet/>
      <dgm:spPr/>
      <dgm:t>
        <a:bodyPr/>
        <a:lstStyle/>
        <a:p>
          <a:endParaRPr lang="en-US"/>
        </a:p>
      </dgm:t>
    </dgm:pt>
    <dgm:pt modelId="{6474B313-D82D-4960-A6F7-17AC249A6E7C}" type="sibTrans" cxnId="{F19BCE0A-25F0-44CF-A93D-F16347839A12}">
      <dgm:prSet/>
      <dgm:spPr/>
      <dgm:t>
        <a:bodyPr/>
        <a:lstStyle/>
        <a:p>
          <a:endParaRPr lang="en-US"/>
        </a:p>
      </dgm:t>
    </dgm:pt>
    <dgm:pt modelId="{44F62E3C-C722-4927-A7C4-3B3E7B7E9D94}">
      <dgm:prSet/>
      <dgm:spPr/>
      <dgm:t>
        <a:bodyPr/>
        <a:lstStyle/>
        <a:p>
          <a:r>
            <a:rPr lang="en-US"/>
            <a:t>Digital Reporting: To faciliate the accessibility, usability and analysis of sustainability.</a:t>
          </a:r>
        </a:p>
      </dgm:t>
    </dgm:pt>
    <dgm:pt modelId="{F7E9F358-C907-4983-8121-12E9EA862241}" type="parTrans" cxnId="{803B92A1-0B0A-4D28-986A-F0FE093E6034}">
      <dgm:prSet/>
      <dgm:spPr/>
      <dgm:t>
        <a:bodyPr/>
        <a:lstStyle/>
        <a:p>
          <a:endParaRPr lang="en-US"/>
        </a:p>
      </dgm:t>
    </dgm:pt>
    <dgm:pt modelId="{B60B0F33-BC76-4918-A570-E4565E085F90}" type="sibTrans" cxnId="{803B92A1-0B0A-4D28-986A-F0FE093E6034}">
      <dgm:prSet/>
      <dgm:spPr/>
      <dgm:t>
        <a:bodyPr/>
        <a:lstStyle/>
        <a:p>
          <a:endParaRPr lang="en-US"/>
        </a:p>
      </dgm:t>
    </dgm:pt>
    <dgm:pt modelId="{52423A02-4EAD-49BB-A380-7AEA232A9D96}">
      <dgm:prSet/>
      <dgm:spPr/>
      <dgm:t>
        <a:bodyPr/>
        <a:lstStyle/>
        <a:p>
          <a:r>
            <a:rPr lang="en-US"/>
            <a:t>Harmonization with other EU initiatives: align with EU initiative.</a:t>
          </a:r>
        </a:p>
      </dgm:t>
    </dgm:pt>
    <dgm:pt modelId="{24FE1A31-90FC-4002-B746-F15A3D0E489A}" type="parTrans" cxnId="{0487CFAD-9652-4A47-BCE5-FB9DA1A5616C}">
      <dgm:prSet/>
      <dgm:spPr/>
      <dgm:t>
        <a:bodyPr/>
        <a:lstStyle/>
        <a:p>
          <a:endParaRPr lang="en-US"/>
        </a:p>
      </dgm:t>
    </dgm:pt>
    <dgm:pt modelId="{2E9C5F55-6C6A-492B-AF99-39BFA157A80F}" type="sibTrans" cxnId="{0487CFAD-9652-4A47-BCE5-FB9DA1A5616C}">
      <dgm:prSet/>
      <dgm:spPr/>
      <dgm:t>
        <a:bodyPr/>
        <a:lstStyle/>
        <a:p>
          <a:endParaRPr lang="en-US"/>
        </a:p>
      </dgm:t>
    </dgm:pt>
    <dgm:pt modelId="{FD7EB8FE-EE1E-4BD1-9094-21B6AED60AB2}" type="pres">
      <dgm:prSet presAssocID="{FFDEC729-914C-44BF-BE33-5428393C3D6E}" presName="root" presStyleCnt="0">
        <dgm:presLayoutVars>
          <dgm:dir/>
          <dgm:resizeHandles val="exact"/>
        </dgm:presLayoutVars>
      </dgm:prSet>
      <dgm:spPr/>
    </dgm:pt>
    <dgm:pt modelId="{34E50DBB-3B14-4936-9F6F-901C5508718D}" type="pres">
      <dgm:prSet presAssocID="{9F59F412-8FB9-4DEC-AE7E-34C9E494E421}" presName="compNode" presStyleCnt="0"/>
      <dgm:spPr/>
    </dgm:pt>
    <dgm:pt modelId="{0A8DFD09-1757-411F-B731-DFB86024DCCD}" type="pres">
      <dgm:prSet presAssocID="{9F59F412-8FB9-4DEC-AE7E-34C9E494E421}" presName="bgRect" presStyleLbl="bgShp" presStyleIdx="0" presStyleCnt="4"/>
      <dgm:spPr/>
    </dgm:pt>
    <dgm:pt modelId="{D248FB61-6264-47E8-BC5B-18DD0548A577}" type="pres">
      <dgm:prSet presAssocID="{9F59F412-8FB9-4DEC-AE7E-34C9E494E4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AE5E5C48-2926-4D00-AF74-30F5E93F6979}" type="pres">
      <dgm:prSet presAssocID="{9F59F412-8FB9-4DEC-AE7E-34C9E494E421}" presName="spaceRect" presStyleCnt="0"/>
      <dgm:spPr/>
    </dgm:pt>
    <dgm:pt modelId="{FD1251FA-EBC4-4F65-A22B-95A383B5ACED}" type="pres">
      <dgm:prSet presAssocID="{9F59F412-8FB9-4DEC-AE7E-34C9E494E421}" presName="parTx" presStyleLbl="revTx" presStyleIdx="0" presStyleCnt="4">
        <dgm:presLayoutVars>
          <dgm:chMax val="0"/>
          <dgm:chPref val="0"/>
        </dgm:presLayoutVars>
      </dgm:prSet>
      <dgm:spPr/>
    </dgm:pt>
    <dgm:pt modelId="{16D20D89-738B-49DC-A8E5-1F90821B71A6}" type="pres">
      <dgm:prSet presAssocID="{51E8347D-A4D7-4498-AF4A-AF55767C9782}" presName="sibTrans" presStyleCnt="0"/>
      <dgm:spPr/>
    </dgm:pt>
    <dgm:pt modelId="{939EE018-D49F-4BF6-9888-8C229D3AD9D3}" type="pres">
      <dgm:prSet presAssocID="{CA09FEA8-8408-4467-B10E-432B7C0A9033}" presName="compNode" presStyleCnt="0"/>
      <dgm:spPr/>
    </dgm:pt>
    <dgm:pt modelId="{C5EF042B-3515-418C-87F9-03C56ED4B5F3}" type="pres">
      <dgm:prSet presAssocID="{CA09FEA8-8408-4467-B10E-432B7C0A9033}" presName="bgRect" presStyleLbl="bgShp" presStyleIdx="1" presStyleCnt="4"/>
      <dgm:spPr/>
    </dgm:pt>
    <dgm:pt modelId="{0C9672BF-57F8-4415-9B29-B3859D653BD8}" type="pres">
      <dgm:prSet presAssocID="{CA09FEA8-8408-4467-B10E-432B7C0A903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17F5544-D7FF-4A6A-953C-06189B7F7B09}" type="pres">
      <dgm:prSet presAssocID="{CA09FEA8-8408-4467-B10E-432B7C0A9033}" presName="spaceRect" presStyleCnt="0"/>
      <dgm:spPr/>
    </dgm:pt>
    <dgm:pt modelId="{61F7AD51-1BA4-4B1B-BE0C-177F6338692B}" type="pres">
      <dgm:prSet presAssocID="{CA09FEA8-8408-4467-B10E-432B7C0A9033}" presName="parTx" presStyleLbl="revTx" presStyleIdx="1" presStyleCnt="4">
        <dgm:presLayoutVars>
          <dgm:chMax val="0"/>
          <dgm:chPref val="0"/>
        </dgm:presLayoutVars>
      </dgm:prSet>
      <dgm:spPr/>
    </dgm:pt>
    <dgm:pt modelId="{EC4DD1C0-DA02-443B-A9F8-AD9C1F8774F4}" type="pres">
      <dgm:prSet presAssocID="{6474B313-D82D-4960-A6F7-17AC249A6E7C}" presName="sibTrans" presStyleCnt="0"/>
      <dgm:spPr/>
    </dgm:pt>
    <dgm:pt modelId="{6DB9FCE8-60C7-4A56-A2CE-29DEB22BAD11}" type="pres">
      <dgm:prSet presAssocID="{44F62E3C-C722-4927-A7C4-3B3E7B7E9D94}" presName="compNode" presStyleCnt="0"/>
      <dgm:spPr/>
    </dgm:pt>
    <dgm:pt modelId="{4655AD79-749E-4803-A34F-9D49C9EF12D7}" type="pres">
      <dgm:prSet presAssocID="{44F62E3C-C722-4927-A7C4-3B3E7B7E9D94}" presName="bgRect" presStyleLbl="bgShp" presStyleIdx="2" presStyleCnt="4"/>
      <dgm:spPr/>
    </dgm:pt>
    <dgm:pt modelId="{2FC0ED18-7351-4F84-BFE0-F3BAD1983EA1}" type="pres">
      <dgm:prSet presAssocID="{44F62E3C-C722-4927-A7C4-3B3E7B7E9D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2AAE1A2-B9BC-4F5E-9F52-435D5B8B2D48}" type="pres">
      <dgm:prSet presAssocID="{44F62E3C-C722-4927-A7C4-3B3E7B7E9D94}" presName="spaceRect" presStyleCnt="0"/>
      <dgm:spPr/>
    </dgm:pt>
    <dgm:pt modelId="{8FA5FFCE-96AA-484C-858E-116B906F799D}" type="pres">
      <dgm:prSet presAssocID="{44F62E3C-C722-4927-A7C4-3B3E7B7E9D94}" presName="parTx" presStyleLbl="revTx" presStyleIdx="2" presStyleCnt="4">
        <dgm:presLayoutVars>
          <dgm:chMax val="0"/>
          <dgm:chPref val="0"/>
        </dgm:presLayoutVars>
      </dgm:prSet>
      <dgm:spPr/>
    </dgm:pt>
    <dgm:pt modelId="{20FB1E42-B287-4B27-99F9-1B6022CAEDD4}" type="pres">
      <dgm:prSet presAssocID="{B60B0F33-BC76-4918-A570-E4565E085F90}" presName="sibTrans" presStyleCnt="0"/>
      <dgm:spPr/>
    </dgm:pt>
    <dgm:pt modelId="{A697A48A-AB31-44A9-897D-04943ED5F046}" type="pres">
      <dgm:prSet presAssocID="{52423A02-4EAD-49BB-A380-7AEA232A9D96}" presName="compNode" presStyleCnt="0"/>
      <dgm:spPr/>
    </dgm:pt>
    <dgm:pt modelId="{25DB1216-D93D-4C3C-8DF3-6EB1D782C34E}" type="pres">
      <dgm:prSet presAssocID="{52423A02-4EAD-49BB-A380-7AEA232A9D96}" presName="bgRect" presStyleLbl="bgShp" presStyleIdx="3" presStyleCnt="4"/>
      <dgm:spPr/>
    </dgm:pt>
    <dgm:pt modelId="{C891CCB0-3B10-41F2-9C30-AF32574FA694}" type="pres">
      <dgm:prSet presAssocID="{52423A02-4EAD-49BB-A380-7AEA232A9D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F07992FA-A6DA-4D4C-9137-543DCAF60827}" type="pres">
      <dgm:prSet presAssocID="{52423A02-4EAD-49BB-A380-7AEA232A9D96}" presName="spaceRect" presStyleCnt="0"/>
      <dgm:spPr/>
    </dgm:pt>
    <dgm:pt modelId="{7A5975C7-56FD-41DC-BD65-660B26BCB1E8}" type="pres">
      <dgm:prSet presAssocID="{52423A02-4EAD-49BB-A380-7AEA232A9D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55F2106-2EFA-4AF5-AB35-B34CF32D1745}" type="presOf" srcId="{44F62E3C-C722-4927-A7C4-3B3E7B7E9D94}" destId="{8FA5FFCE-96AA-484C-858E-116B906F799D}" srcOrd="0" destOrd="0" presId="urn:microsoft.com/office/officeart/2018/2/layout/IconVerticalSolidList"/>
    <dgm:cxn modelId="{F19BCE0A-25F0-44CF-A93D-F16347839A12}" srcId="{FFDEC729-914C-44BF-BE33-5428393C3D6E}" destId="{CA09FEA8-8408-4467-B10E-432B7C0A9033}" srcOrd="1" destOrd="0" parTransId="{523E1F09-996E-4D0D-A764-5E551E28DA76}" sibTransId="{6474B313-D82D-4960-A6F7-17AC249A6E7C}"/>
    <dgm:cxn modelId="{BEA2E920-55E4-45F7-A9C7-7A4AC27DB1B0}" type="presOf" srcId="{52423A02-4EAD-49BB-A380-7AEA232A9D96}" destId="{7A5975C7-56FD-41DC-BD65-660B26BCB1E8}" srcOrd="0" destOrd="0" presId="urn:microsoft.com/office/officeart/2018/2/layout/IconVerticalSolidList"/>
    <dgm:cxn modelId="{53E90C2D-2253-4168-99B0-295E3748B37E}" type="presOf" srcId="{CA09FEA8-8408-4467-B10E-432B7C0A9033}" destId="{61F7AD51-1BA4-4B1B-BE0C-177F6338692B}" srcOrd="0" destOrd="0" presId="urn:microsoft.com/office/officeart/2018/2/layout/IconVerticalSolidList"/>
    <dgm:cxn modelId="{8A052E3D-D1C5-4CB5-8F0A-3AAA1B3D5C03}" type="presOf" srcId="{9F59F412-8FB9-4DEC-AE7E-34C9E494E421}" destId="{FD1251FA-EBC4-4F65-A22B-95A383B5ACED}" srcOrd="0" destOrd="0" presId="urn:microsoft.com/office/officeart/2018/2/layout/IconVerticalSolidList"/>
    <dgm:cxn modelId="{ACEB1A72-EA4B-4ADE-982B-C61F4BB9C9A5}" srcId="{FFDEC729-914C-44BF-BE33-5428393C3D6E}" destId="{9F59F412-8FB9-4DEC-AE7E-34C9E494E421}" srcOrd="0" destOrd="0" parTransId="{8C29E78B-971F-4581-86D2-2ECB2E308C56}" sibTransId="{51E8347D-A4D7-4498-AF4A-AF55767C9782}"/>
    <dgm:cxn modelId="{FD951F85-27F5-4951-AF18-9A9241D4A267}" type="presOf" srcId="{FFDEC729-914C-44BF-BE33-5428393C3D6E}" destId="{FD7EB8FE-EE1E-4BD1-9094-21B6AED60AB2}" srcOrd="0" destOrd="0" presId="urn:microsoft.com/office/officeart/2018/2/layout/IconVerticalSolidList"/>
    <dgm:cxn modelId="{803B92A1-0B0A-4D28-986A-F0FE093E6034}" srcId="{FFDEC729-914C-44BF-BE33-5428393C3D6E}" destId="{44F62E3C-C722-4927-A7C4-3B3E7B7E9D94}" srcOrd="2" destOrd="0" parTransId="{F7E9F358-C907-4983-8121-12E9EA862241}" sibTransId="{B60B0F33-BC76-4918-A570-E4565E085F90}"/>
    <dgm:cxn modelId="{0487CFAD-9652-4A47-BCE5-FB9DA1A5616C}" srcId="{FFDEC729-914C-44BF-BE33-5428393C3D6E}" destId="{52423A02-4EAD-49BB-A380-7AEA232A9D96}" srcOrd="3" destOrd="0" parTransId="{24FE1A31-90FC-4002-B746-F15A3D0E489A}" sibTransId="{2E9C5F55-6C6A-492B-AF99-39BFA157A80F}"/>
    <dgm:cxn modelId="{5C658C91-BF39-4D65-BE18-B188C09AE31C}" type="presParOf" srcId="{FD7EB8FE-EE1E-4BD1-9094-21B6AED60AB2}" destId="{34E50DBB-3B14-4936-9F6F-901C5508718D}" srcOrd="0" destOrd="0" presId="urn:microsoft.com/office/officeart/2018/2/layout/IconVerticalSolidList"/>
    <dgm:cxn modelId="{1BFC08C3-8FA0-46B0-AA0F-96C506A6A385}" type="presParOf" srcId="{34E50DBB-3B14-4936-9F6F-901C5508718D}" destId="{0A8DFD09-1757-411F-B731-DFB86024DCCD}" srcOrd="0" destOrd="0" presId="urn:microsoft.com/office/officeart/2018/2/layout/IconVerticalSolidList"/>
    <dgm:cxn modelId="{6B5EBC66-07A2-498A-B8AD-9B057C25004B}" type="presParOf" srcId="{34E50DBB-3B14-4936-9F6F-901C5508718D}" destId="{D248FB61-6264-47E8-BC5B-18DD0548A577}" srcOrd="1" destOrd="0" presId="urn:microsoft.com/office/officeart/2018/2/layout/IconVerticalSolidList"/>
    <dgm:cxn modelId="{9BC1B102-3277-4633-BC5A-CB8A9E155B8F}" type="presParOf" srcId="{34E50DBB-3B14-4936-9F6F-901C5508718D}" destId="{AE5E5C48-2926-4D00-AF74-30F5E93F6979}" srcOrd="2" destOrd="0" presId="urn:microsoft.com/office/officeart/2018/2/layout/IconVerticalSolidList"/>
    <dgm:cxn modelId="{CC443F13-48FD-42F2-B706-45184DBB345B}" type="presParOf" srcId="{34E50DBB-3B14-4936-9F6F-901C5508718D}" destId="{FD1251FA-EBC4-4F65-A22B-95A383B5ACED}" srcOrd="3" destOrd="0" presId="urn:microsoft.com/office/officeart/2018/2/layout/IconVerticalSolidList"/>
    <dgm:cxn modelId="{B9F8466C-DBC8-4FC7-827A-56180DB15F93}" type="presParOf" srcId="{FD7EB8FE-EE1E-4BD1-9094-21B6AED60AB2}" destId="{16D20D89-738B-49DC-A8E5-1F90821B71A6}" srcOrd="1" destOrd="0" presId="urn:microsoft.com/office/officeart/2018/2/layout/IconVerticalSolidList"/>
    <dgm:cxn modelId="{A6586A6F-9111-4587-95CB-DDEEF51B4343}" type="presParOf" srcId="{FD7EB8FE-EE1E-4BD1-9094-21B6AED60AB2}" destId="{939EE018-D49F-4BF6-9888-8C229D3AD9D3}" srcOrd="2" destOrd="0" presId="urn:microsoft.com/office/officeart/2018/2/layout/IconVerticalSolidList"/>
    <dgm:cxn modelId="{E9A43333-7ECD-4DF4-80A2-965DA544EA36}" type="presParOf" srcId="{939EE018-D49F-4BF6-9888-8C229D3AD9D3}" destId="{C5EF042B-3515-418C-87F9-03C56ED4B5F3}" srcOrd="0" destOrd="0" presId="urn:microsoft.com/office/officeart/2018/2/layout/IconVerticalSolidList"/>
    <dgm:cxn modelId="{CD5A456A-BD42-48F9-8C37-6DB4EEED756A}" type="presParOf" srcId="{939EE018-D49F-4BF6-9888-8C229D3AD9D3}" destId="{0C9672BF-57F8-4415-9B29-B3859D653BD8}" srcOrd="1" destOrd="0" presId="urn:microsoft.com/office/officeart/2018/2/layout/IconVerticalSolidList"/>
    <dgm:cxn modelId="{8D972303-E32F-4FA8-A324-74CF04D29A73}" type="presParOf" srcId="{939EE018-D49F-4BF6-9888-8C229D3AD9D3}" destId="{817F5544-D7FF-4A6A-953C-06189B7F7B09}" srcOrd="2" destOrd="0" presId="urn:microsoft.com/office/officeart/2018/2/layout/IconVerticalSolidList"/>
    <dgm:cxn modelId="{F4087B13-9FFB-49C9-8892-ED7E230528C3}" type="presParOf" srcId="{939EE018-D49F-4BF6-9888-8C229D3AD9D3}" destId="{61F7AD51-1BA4-4B1B-BE0C-177F6338692B}" srcOrd="3" destOrd="0" presId="urn:microsoft.com/office/officeart/2018/2/layout/IconVerticalSolidList"/>
    <dgm:cxn modelId="{29D1F2FF-847C-4F51-99D4-07AEFB2588D1}" type="presParOf" srcId="{FD7EB8FE-EE1E-4BD1-9094-21B6AED60AB2}" destId="{EC4DD1C0-DA02-443B-A9F8-AD9C1F8774F4}" srcOrd="3" destOrd="0" presId="urn:microsoft.com/office/officeart/2018/2/layout/IconVerticalSolidList"/>
    <dgm:cxn modelId="{DEAF6320-94EF-48F9-81C4-37EAA2FF0445}" type="presParOf" srcId="{FD7EB8FE-EE1E-4BD1-9094-21B6AED60AB2}" destId="{6DB9FCE8-60C7-4A56-A2CE-29DEB22BAD11}" srcOrd="4" destOrd="0" presId="urn:microsoft.com/office/officeart/2018/2/layout/IconVerticalSolidList"/>
    <dgm:cxn modelId="{FF190E3B-A35F-4817-89F5-7CCE56844804}" type="presParOf" srcId="{6DB9FCE8-60C7-4A56-A2CE-29DEB22BAD11}" destId="{4655AD79-749E-4803-A34F-9D49C9EF12D7}" srcOrd="0" destOrd="0" presId="urn:microsoft.com/office/officeart/2018/2/layout/IconVerticalSolidList"/>
    <dgm:cxn modelId="{E24F9A89-FBEA-4289-A0D7-E22663995CDC}" type="presParOf" srcId="{6DB9FCE8-60C7-4A56-A2CE-29DEB22BAD11}" destId="{2FC0ED18-7351-4F84-BFE0-F3BAD1983EA1}" srcOrd="1" destOrd="0" presId="urn:microsoft.com/office/officeart/2018/2/layout/IconVerticalSolidList"/>
    <dgm:cxn modelId="{387F33FF-5C68-425B-A8A7-C9593442D093}" type="presParOf" srcId="{6DB9FCE8-60C7-4A56-A2CE-29DEB22BAD11}" destId="{C2AAE1A2-B9BC-4F5E-9F52-435D5B8B2D48}" srcOrd="2" destOrd="0" presId="urn:microsoft.com/office/officeart/2018/2/layout/IconVerticalSolidList"/>
    <dgm:cxn modelId="{209C39BA-9476-482F-AD8F-AC0AC73008B2}" type="presParOf" srcId="{6DB9FCE8-60C7-4A56-A2CE-29DEB22BAD11}" destId="{8FA5FFCE-96AA-484C-858E-116B906F799D}" srcOrd="3" destOrd="0" presId="urn:microsoft.com/office/officeart/2018/2/layout/IconVerticalSolidList"/>
    <dgm:cxn modelId="{17D700C7-686E-45B8-8B0C-1AAEF8330023}" type="presParOf" srcId="{FD7EB8FE-EE1E-4BD1-9094-21B6AED60AB2}" destId="{20FB1E42-B287-4B27-99F9-1B6022CAEDD4}" srcOrd="5" destOrd="0" presId="urn:microsoft.com/office/officeart/2018/2/layout/IconVerticalSolidList"/>
    <dgm:cxn modelId="{4C02F279-95E9-4380-BF06-79EC3AAC8117}" type="presParOf" srcId="{FD7EB8FE-EE1E-4BD1-9094-21B6AED60AB2}" destId="{A697A48A-AB31-44A9-897D-04943ED5F046}" srcOrd="6" destOrd="0" presId="urn:microsoft.com/office/officeart/2018/2/layout/IconVerticalSolidList"/>
    <dgm:cxn modelId="{87687E2D-000B-4C5F-B0D7-9AA9A4F2BF0D}" type="presParOf" srcId="{A697A48A-AB31-44A9-897D-04943ED5F046}" destId="{25DB1216-D93D-4C3C-8DF3-6EB1D782C34E}" srcOrd="0" destOrd="0" presId="urn:microsoft.com/office/officeart/2018/2/layout/IconVerticalSolidList"/>
    <dgm:cxn modelId="{C6DE4882-1393-48EB-B98A-7DFBAA7EF8E4}" type="presParOf" srcId="{A697A48A-AB31-44A9-897D-04943ED5F046}" destId="{C891CCB0-3B10-41F2-9C30-AF32574FA694}" srcOrd="1" destOrd="0" presId="urn:microsoft.com/office/officeart/2018/2/layout/IconVerticalSolidList"/>
    <dgm:cxn modelId="{B9BF6146-9A01-46E9-BCDA-A4D43294214E}" type="presParOf" srcId="{A697A48A-AB31-44A9-897D-04943ED5F046}" destId="{F07992FA-A6DA-4D4C-9137-543DCAF60827}" srcOrd="2" destOrd="0" presId="urn:microsoft.com/office/officeart/2018/2/layout/IconVerticalSolidList"/>
    <dgm:cxn modelId="{0DAD6A18-645B-4150-8B0E-9EEEFCB192F1}" type="presParOf" srcId="{A697A48A-AB31-44A9-897D-04943ED5F046}" destId="{7A5975C7-56FD-41DC-BD65-660B26BCB1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DFD09-1757-411F-B731-DFB86024DCCD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8FB61-6264-47E8-BC5B-18DD0548A577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251FA-EBC4-4F65-A22B-95A383B5ACED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Expanded Scope: broaden the scope of reporting (include SMEs)</a:t>
          </a:r>
        </a:p>
      </dsp:txBody>
      <dsp:txXfrm>
        <a:off x="1357965" y="2319"/>
        <a:ext cx="4887299" cy="1175727"/>
      </dsp:txXfrm>
    </dsp:sp>
    <dsp:sp modelId="{C5EF042B-3515-418C-87F9-03C56ED4B5F3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672BF-57F8-4415-9B29-B3859D653BD8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7AD51-1BA4-4B1B-BE0C-177F6338692B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Mandatory Reporting Standards: based on international framework</a:t>
          </a:r>
        </a:p>
      </dsp:txBody>
      <dsp:txXfrm>
        <a:off x="1357965" y="1471979"/>
        <a:ext cx="4887299" cy="1175727"/>
      </dsp:txXfrm>
    </dsp:sp>
    <dsp:sp modelId="{4655AD79-749E-4803-A34F-9D49C9EF12D7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0ED18-7351-4F84-BFE0-F3BAD1983EA1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FFCE-96AA-484C-858E-116B906F799D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Digital Reporting: To faciliate the accessibility, usability and analysis of sustainability.</a:t>
          </a:r>
        </a:p>
      </dsp:txBody>
      <dsp:txXfrm>
        <a:off x="1357965" y="2941639"/>
        <a:ext cx="4887299" cy="1175727"/>
      </dsp:txXfrm>
    </dsp:sp>
    <dsp:sp modelId="{25DB1216-D93D-4C3C-8DF3-6EB1D782C34E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1CCB0-3B10-41F2-9C30-AF32574FA694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975C7-56FD-41DC-BD65-660B26BCB1E8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Harmonization with other EU initiatives: align with EU initiative.</a:t>
          </a:r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5F2D6-004D-AB93-9412-2E308DAA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975" y="4583953"/>
            <a:ext cx="4685857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>
                <a:cs typeface="Calibri Light"/>
              </a:rPr>
              <a:t>  </a:t>
            </a:r>
            <a:r>
              <a:rPr lang="en-US" sz="6400" b="1">
                <a:cs typeface="Calibri Light"/>
              </a:rPr>
              <a:t>  CSRD</a:t>
            </a:r>
            <a:endParaRPr lang="en-US" sz="6400" b="1" kern="1200">
              <a:latin typeface="+mj-lt"/>
              <a:cs typeface="Calibri Light"/>
            </a:endParaRPr>
          </a:p>
        </p:txBody>
      </p:sp>
      <p:pic>
        <p:nvPicPr>
          <p:cNvPr id="3" name="Content Placeholder 2" descr="A blue map with yellow stars around it&#10;&#10;Description automatically generated">
            <a:extLst>
              <a:ext uri="{FF2B5EF4-FFF2-40B4-BE49-F238E27FC236}">
                <a16:creationId xmlns:a16="http://schemas.microsoft.com/office/drawing/2014/main" id="{992DBD77-3D2F-4603-A5E5-CFD505B6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0" b="17973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2F4F977-6B3F-669F-C408-F0BE2A17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6" y="5940561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D2C643-A082-F1B6-95E7-19F114FB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5" y="375905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  <a:cs typeface="Calibri Light"/>
              </a:rPr>
              <a:t>Corporate Sustainability Reporting Directive</a:t>
            </a:r>
            <a:endParaRPr lang="en-US" sz="4800">
              <a:solidFill>
                <a:schemeClr val="bg1"/>
              </a:solidFill>
            </a:endParaRPr>
          </a:p>
        </p:txBody>
      </p:sp>
      <p:pic>
        <p:nvPicPr>
          <p:cNvPr id="4" name="Content Placeholder 3" descr="A blue and white sign with text&#10;&#10;Description automatically generated">
            <a:extLst>
              <a:ext uri="{FF2B5EF4-FFF2-40B4-BE49-F238E27FC236}">
                <a16:creationId xmlns:a16="http://schemas.microsoft.com/office/drawing/2014/main" id="{936FB25E-71D2-4B94-819E-999A448B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989898"/>
            <a:ext cx="10843065" cy="252101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446DA8-5422-CD89-869D-F0C2965D6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04" y="3689897"/>
            <a:ext cx="5549111" cy="2129599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solidFill>
                  <a:schemeClr val="bg1"/>
                </a:solidFill>
                <a:cs typeface="Calibri"/>
              </a:rPr>
              <a:t>CSRD is a </a:t>
            </a:r>
            <a:r>
              <a:rPr lang="en-US" sz="2400" err="1">
                <a:solidFill>
                  <a:schemeClr val="bg1"/>
                </a:solidFill>
                <a:cs typeface="Calibri"/>
              </a:rPr>
              <a:t>legistlative</a:t>
            </a:r>
            <a:r>
              <a:rPr lang="en-US" sz="2400">
                <a:solidFill>
                  <a:schemeClr val="bg1"/>
                </a:solidFill>
                <a:cs typeface="Calibri"/>
              </a:rPr>
              <a:t> proposal put forth by the European Commission.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Aims to enhance &amp; standardized sustainability reporting requirements for companies within EU.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Proposes changes to improve quality, comparability and the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195122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B0E2-07C6-EF24-E23E-8B36EB0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 b="1">
                <a:cs typeface="Calibri Light"/>
              </a:rPr>
              <a:t>Key features</a:t>
            </a:r>
            <a:endParaRPr lang="en-US" sz="8000" b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0FCF66-168B-5BC8-6033-10C57E1EE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09545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92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D405E-6752-475F-5E0A-FE6FF5C5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cs typeface="Calibri Light"/>
              </a:rPr>
              <a:t>Pressure (Institutional Perspective)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A894B-292C-597C-4F45-A40F1A58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1</a:t>
            </a:r>
            <a:r>
              <a:rPr lang="en-US" sz="2000">
                <a:solidFill>
                  <a:srgbClr val="FF0000"/>
                </a:solidFill>
                <a:cs typeface="Calibri"/>
              </a:rPr>
              <a:t>.Coercive pressure</a:t>
            </a:r>
            <a:r>
              <a:rPr lang="en-US" sz="2000">
                <a:cs typeface="Calibri"/>
              </a:rPr>
              <a:t>: </a:t>
            </a:r>
            <a:endParaRPr lang="en-US" sz="2000"/>
          </a:p>
          <a:p>
            <a:pPr marL="0" indent="0">
              <a:buNone/>
            </a:pPr>
            <a:r>
              <a:rPr lang="en-US" sz="2000">
                <a:cs typeface="Calibri"/>
              </a:rPr>
              <a:t>-It introduces a legislative requirements</a:t>
            </a:r>
            <a:endParaRPr lang="en-US" sz="2000"/>
          </a:p>
          <a:p>
            <a:pPr marL="0" indent="0">
              <a:buNone/>
            </a:pPr>
            <a:r>
              <a:rPr lang="en-US" sz="2000">
                <a:cs typeface="Calibri"/>
              </a:rPr>
              <a:t>-Requires mandating companies to report their sustainability performance.</a:t>
            </a:r>
            <a:endParaRPr lang="en-US" sz="2000"/>
          </a:p>
          <a:p>
            <a:pPr marL="0" indent="0">
              <a:buNone/>
            </a:pPr>
            <a:r>
              <a:rPr lang="en-US" sz="2000">
                <a:cs typeface="Calibri"/>
              </a:rPr>
              <a:t>-Feel compelled and ensure compliance the law.</a:t>
            </a:r>
            <a:endParaRPr lang="en-US" sz="2000"/>
          </a:p>
          <a:p>
            <a:pPr marL="0" indent="0">
              <a:buNone/>
            </a:pPr>
            <a:r>
              <a:rPr lang="en-US" sz="2000">
                <a:cs typeface="Calibri"/>
              </a:rPr>
              <a:t>2.</a:t>
            </a:r>
            <a:r>
              <a:rPr lang="en-US" sz="2000">
                <a:solidFill>
                  <a:srgbClr val="FF0000"/>
                </a:solidFill>
                <a:cs typeface="Calibri"/>
              </a:rPr>
              <a:t>Mimetic Pressure: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-Imitating pressure from the actions of peers or industry leaders &amp; gaining recognition for their sustainability.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3. </a:t>
            </a:r>
            <a:r>
              <a:rPr lang="en-US" sz="2000">
                <a:solidFill>
                  <a:srgbClr val="FF0000"/>
                </a:solidFill>
                <a:cs typeface="Calibri"/>
              </a:rPr>
              <a:t>Normative Pressure</a:t>
            </a:r>
            <a:r>
              <a:rPr lang="en-US" sz="200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-pressure from social norms ,expectations and values.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-stakeholders : employees, consumers, civil society organizations, investors.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73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984A2-B97A-2301-B699-7BB2F758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Pressure (Institutional Perspective)</a:t>
            </a:r>
          </a:p>
        </p:txBody>
      </p:sp>
      <p:pic>
        <p:nvPicPr>
          <p:cNvPr id="4" name="Content Placeholder 3" descr="A white text with green and black text&#10;&#10;Description automatically generated">
            <a:extLst>
              <a:ext uri="{FF2B5EF4-FFF2-40B4-BE49-F238E27FC236}">
                <a16:creationId xmlns:a16="http://schemas.microsoft.com/office/drawing/2014/main" id="{C4379556-0058-E318-ABD1-740D86EE9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113885"/>
            <a:ext cx="10905066" cy="35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7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3D3A5-31D0-3A6F-8375-42EE5D17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>
                <a:cs typeface="Calibri Light"/>
              </a:rPr>
              <a:t>CSRD assumptions 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E162-CBFD-5D8D-C102-09331802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66" y="2119746"/>
            <a:ext cx="4646905" cy="5261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b="1">
                <a:solidFill>
                  <a:srgbClr val="FF0000"/>
                </a:solidFill>
                <a:ea typeface="+mn-lt"/>
                <a:cs typeface="+mn-lt"/>
              </a:rPr>
              <a:t>Transparency</a:t>
            </a:r>
            <a:r>
              <a:rPr lang="en-US" sz="1900" b="1">
                <a:solidFill>
                  <a:srgbClr val="FF0000"/>
                </a:solidFill>
                <a:cs typeface="Calibri"/>
              </a:rPr>
              <a:t> and Accountability</a:t>
            </a:r>
            <a:r>
              <a:rPr lang="en-US" sz="1900">
                <a:solidFill>
                  <a:srgbClr val="FF0000"/>
                </a:solidFill>
                <a:cs typeface="Calibri"/>
              </a:rPr>
              <a:t>:</a:t>
            </a:r>
            <a:r>
              <a:rPr lang="en-US" sz="1900">
                <a:cs typeface="Calibri"/>
              </a:rPr>
              <a:t> </a:t>
            </a:r>
            <a:r>
              <a:rPr lang="en-US" sz="1900">
                <a:ea typeface="+mn-lt"/>
                <a:cs typeface="+mn-lt"/>
              </a:rPr>
              <a:t>stakeholders can make more informed decisions from the repot </a:t>
            </a:r>
          </a:p>
          <a:p>
            <a:endParaRPr lang="en-US" sz="1900">
              <a:solidFill>
                <a:srgbClr val="FF0000"/>
              </a:solidFill>
              <a:cs typeface="Calibri"/>
            </a:endParaRPr>
          </a:p>
          <a:p>
            <a:r>
              <a:rPr lang="en-US" sz="1900" b="1">
                <a:solidFill>
                  <a:srgbClr val="FF0000"/>
                </a:solidFill>
                <a:cs typeface="Calibri"/>
              </a:rPr>
              <a:t>Stakeholder Engagement</a:t>
            </a:r>
            <a:r>
              <a:rPr lang="en-US" sz="1900">
                <a:solidFill>
                  <a:srgbClr val="FF0000"/>
                </a:solidFill>
                <a:cs typeface="Calibri"/>
              </a:rPr>
              <a:t>: </a:t>
            </a:r>
          </a:p>
          <a:p>
            <a:pPr marL="0" indent="0">
              <a:buNone/>
            </a:pPr>
            <a:r>
              <a:rPr lang="en-US" sz="1900">
                <a:ea typeface="+mn-lt"/>
                <a:cs typeface="+mn-lt"/>
              </a:rPr>
              <a:t>    including a broader range of stakeholders        in the reporting process </a:t>
            </a:r>
            <a:endParaRPr lang="en-US" sz="1900">
              <a:cs typeface="Calibri"/>
            </a:endParaRPr>
          </a:p>
          <a:p>
            <a:endParaRPr lang="en-US" sz="1900">
              <a:cs typeface="Calibri"/>
            </a:endParaRPr>
          </a:p>
          <a:p>
            <a:r>
              <a:rPr lang="en-US" sz="1900" b="1">
                <a:solidFill>
                  <a:srgbClr val="FF0000"/>
                </a:solidFill>
                <a:cs typeface="Calibri"/>
              </a:rPr>
              <a:t>Standardization of Comparison</a:t>
            </a:r>
            <a:r>
              <a:rPr lang="en-US" sz="1900">
                <a:solidFill>
                  <a:srgbClr val="FF0000"/>
                </a:solidFill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     standardizing reporting frameworks will be          instrumental in facilitating meaningful        comparisons between companies and            Industries.        </a:t>
            </a: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cs typeface="Calibri" panose="020F0502020204030204"/>
            </a:endParaRPr>
          </a:p>
          <a:p>
            <a:endParaRPr lang="en-US" sz="1200">
              <a:solidFill>
                <a:srgbClr val="ECECEC"/>
              </a:solidFill>
              <a:ea typeface="+mn-lt"/>
              <a:cs typeface="+mn-lt"/>
            </a:endParaRPr>
          </a:p>
          <a:p>
            <a:endParaRPr lang="en-US" sz="1900">
              <a:cs typeface="Calibri"/>
            </a:endParaRPr>
          </a:p>
          <a:p>
            <a:pPr marL="0" indent="0">
              <a:buNone/>
            </a:pPr>
            <a:endParaRPr lang="en-US" sz="1900">
              <a:cs typeface="Calibri"/>
            </a:endParaRPr>
          </a:p>
        </p:txBody>
      </p:sp>
      <p:pic>
        <p:nvPicPr>
          <p:cNvPr id="12" name="Picture 11" descr="A group of multi coloured wooden stick figures">
            <a:extLst>
              <a:ext uri="{FF2B5EF4-FFF2-40B4-BE49-F238E27FC236}">
                <a16:creationId xmlns:a16="http://schemas.microsoft.com/office/drawing/2014/main" id="{863EC21E-3B94-3CF0-8C99-9C1D78CE2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57" r="21948" b="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E2AEE-C498-5A1B-5B03-F3E27590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38" y="2620"/>
            <a:ext cx="5105400" cy="2579692"/>
          </a:xfrm>
        </p:spPr>
        <p:txBody>
          <a:bodyPr anchor="b">
            <a:normAutofit/>
          </a:bodyPr>
          <a:lstStyle/>
          <a:p>
            <a:r>
              <a:rPr lang="en-US" b="1">
                <a:ea typeface="+mj-lt"/>
                <a:cs typeface="+mj-lt"/>
              </a:rPr>
              <a:t>CSRD assumptions </a:t>
            </a:r>
            <a:endParaRPr lang="en-US"/>
          </a:p>
          <a:p>
            <a:r>
              <a:rPr lang="en-US">
                <a:cs typeface="Calibri Light"/>
              </a:rPr>
              <a:t>(</a:t>
            </a:r>
            <a:r>
              <a:rPr lang="en-US" err="1">
                <a:cs typeface="Calibri Light"/>
              </a:rPr>
              <a:t>cont</a:t>
            </a:r>
            <a:r>
              <a:rPr lang="en-US">
                <a:cs typeface="Calibri Light"/>
              </a:rPr>
              <a:t>)</a:t>
            </a:r>
            <a:endParaRPr lang="en-US"/>
          </a:p>
        </p:txBody>
      </p:sp>
      <p:pic>
        <p:nvPicPr>
          <p:cNvPr id="4" name="Picture 3" descr="Creating Long-Term Value in Europe's Capital Markets – CEPS">
            <a:extLst>
              <a:ext uri="{FF2B5EF4-FFF2-40B4-BE49-F238E27FC236}">
                <a16:creationId xmlns:a16="http://schemas.microsoft.com/office/drawing/2014/main" id="{7272B49D-CC95-1EC1-426D-6DD94AC6D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4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6" name="Picture 5" descr="Building Trust and Credibility with your Customers - Great People Inside">
            <a:extLst>
              <a:ext uri="{FF2B5EF4-FFF2-40B4-BE49-F238E27FC236}">
                <a16:creationId xmlns:a16="http://schemas.microsoft.com/office/drawing/2014/main" id="{5216B851-00EB-8D7C-97B0-C55A0589E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42" r="-2" b="17359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13E7-8C43-80FA-C0A4-BD760E20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176" y="2843079"/>
            <a:ext cx="5105400" cy="30527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>
                <a:solidFill>
                  <a:srgbClr val="FF0000"/>
                </a:solidFill>
                <a:cs typeface="Calibri"/>
              </a:rPr>
              <a:t>Long term value creation: </a:t>
            </a:r>
            <a:endParaRPr lang="en-US" sz="1600">
              <a:solidFill>
                <a:srgbClr val="FF0000"/>
              </a:solidFill>
              <a:cs typeface="Calibri"/>
            </a:endParaRPr>
          </a:p>
          <a:p>
            <a:pPr lvl="1">
              <a:buNone/>
            </a:pPr>
            <a:r>
              <a:rPr lang="en-US" sz="1600">
                <a:ea typeface="+mn-lt"/>
                <a:cs typeface="+mn-lt"/>
              </a:rPr>
              <a:t>Focusing on sustainability reporting</a:t>
            </a:r>
          </a:p>
          <a:p>
            <a:pPr lvl="1">
              <a:buNone/>
            </a:pPr>
            <a:r>
              <a:rPr lang="en-US" sz="1600">
                <a:ea typeface="+mn-lt"/>
                <a:cs typeface="+mn-lt"/>
              </a:rPr>
              <a:t>encourages companies to integrate</a:t>
            </a:r>
          </a:p>
          <a:p>
            <a:pPr lvl="1">
              <a:buNone/>
            </a:pPr>
            <a:r>
              <a:rPr lang="en-US" sz="1600">
                <a:ea typeface="+mn-lt"/>
                <a:cs typeface="+mn-lt"/>
              </a:rPr>
              <a:t>sustainability into their core business</a:t>
            </a:r>
          </a:p>
          <a:p>
            <a:pPr lvl="1">
              <a:buNone/>
            </a:pPr>
            <a:r>
              <a:rPr lang="en-US" sz="1600">
                <a:ea typeface="+mn-lt"/>
                <a:cs typeface="+mn-lt"/>
              </a:rPr>
              <a:t>strategies, contributing to long-term</a:t>
            </a:r>
          </a:p>
          <a:p>
            <a:pPr lvl="1">
              <a:buNone/>
            </a:pPr>
            <a:r>
              <a:rPr lang="en-US" sz="1600">
                <a:ea typeface="+mn-lt"/>
                <a:cs typeface="+mn-lt"/>
              </a:rPr>
              <a:t>value creation.</a:t>
            </a:r>
            <a:endParaRPr lang="en-US" sz="1600">
              <a:cs typeface="Calibri"/>
            </a:endParaRPr>
          </a:p>
          <a:p>
            <a:pPr marL="457200" lvl="1" indent="0">
              <a:buNone/>
            </a:pPr>
            <a:endParaRPr lang="en-US" sz="1600"/>
          </a:p>
          <a:p>
            <a:r>
              <a:rPr lang="en-US" sz="1600" b="1">
                <a:solidFill>
                  <a:srgbClr val="FF0000"/>
                </a:solidFill>
                <a:cs typeface="Calibri"/>
              </a:rPr>
              <a:t>Market Trust and confidence </a:t>
            </a:r>
            <a:endParaRPr lang="en-US" sz="160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>
                <a:cs typeface="Calibri"/>
              </a:rPr>
              <a:t> </a:t>
            </a:r>
            <a:r>
              <a:rPr lang="en-US" sz="1600">
                <a:ea typeface="+mn-lt"/>
                <a:cs typeface="+mn-lt"/>
              </a:rPr>
              <a:t>  Enforcing standardized sustainability reporting builds       trust and confidence in the markets.</a:t>
            </a:r>
            <a:endParaRPr lang="en-US" sz="1600">
              <a:cs typeface="Calibri" panose="020F0502020204030204"/>
            </a:endParaRPr>
          </a:p>
          <a:p>
            <a:endParaRPr lang="en-US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93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A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17CC-0AC2-1A4B-4D6E-901D1056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200">
                <a:solidFill>
                  <a:srgbClr val="FFFFFF"/>
                </a:solidFill>
              </a:rPr>
              <a:t>primary source</a:t>
            </a: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legitimacy </a:t>
            </a:r>
          </a:p>
        </p:txBody>
      </p:sp>
      <p:pic>
        <p:nvPicPr>
          <p:cNvPr id="4" name="Content Placeholder 3" descr="EU support to the Community of Latin America and Caribbean States ...">
            <a:extLst>
              <a:ext uri="{FF2B5EF4-FFF2-40B4-BE49-F238E27FC236}">
                <a16:creationId xmlns:a16="http://schemas.microsoft.com/office/drawing/2014/main" id="{8E404C53-2828-5524-223D-3FADA1D08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952" y="640080"/>
            <a:ext cx="6449498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37FB-62B5-BF96-2732-9C7EFD27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Other sources of legitimacy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7567-3DD8-95ED-C315-77AADA9A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>
                <a:ea typeface="+mn-lt"/>
                <a:cs typeface="+mn-lt"/>
              </a:rPr>
              <a:t>Global Reporting Initiative (GRI)</a:t>
            </a:r>
            <a:r>
              <a:rPr lang="en-US">
                <a:ea typeface="+mn-lt"/>
                <a:cs typeface="+mn-lt"/>
              </a:rPr>
              <a:t> (most widely used since late 1990s): help businesses and other organizations understand and communicate their environmental, social, and governance (ESG) impacts in a comprehensive and standardized manner.</a:t>
            </a:r>
          </a:p>
          <a:p>
            <a:r>
              <a:rPr lang="en-US" b="1">
                <a:cs typeface="Calibri"/>
              </a:rPr>
              <a:t>Sustainability Accounting Standards Board (SASB) </a:t>
            </a:r>
            <a:r>
              <a:rPr lang="en-US">
                <a:cs typeface="Calibri"/>
              </a:rPr>
              <a:t>(used for sustainability accounting since 2011): develop sustainability accounting standards for companies to disclose material environmental, social, and governance (ESG) information to investors to make informed decisions about companies' long-term value and risk. .</a:t>
            </a:r>
          </a:p>
          <a:p>
            <a:r>
              <a:rPr lang="en-US" b="1">
                <a:cs typeface="Calibri"/>
              </a:rPr>
              <a:t>International Integrated Reporting Council (IIRC) </a:t>
            </a:r>
            <a:r>
              <a:rPr lang="en-US">
                <a:cs typeface="Calibri"/>
              </a:rPr>
              <a:t>(used for integrated reporting since 2010): provide a holistic view of an organization's strategy, performance, governance, and prospects by considering financial and ESG factors.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38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    CSRD</vt:lpstr>
      <vt:lpstr>Corporate Sustainability Reporting Directive</vt:lpstr>
      <vt:lpstr>Key features</vt:lpstr>
      <vt:lpstr>Pressure (Institutional Perspective)</vt:lpstr>
      <vt:lpstr>Pressure (Institutional Perspective)</vt:lpstr>
      <vt:lpstr>CSRD assumptions </vt:lpstr>
      <vt:lpstr>CSRD assumptions  (cont)</vt:lpstr>
      <vt:lpstr>The primary source of legitimacy </vt:lpstr>
      <vt:lpstr>Other sources of legitimacy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2024-02-20T08:15:45Z</dcterms:created>
  <dcterms:modified xsi:type="dcterms:W3CDTF">2024-02-22T09:04:33Z</dcterms:modified>
</cp:coreProperties>
</file>