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256" r:id="rId3"/>
    <p:sldId id="257" r:id="rId4"/>
    <p:sldId id="258" r:id="rId5"/>
    <p:sldId id="260" r:id="rId6"/>
    <p:sldId id="316" r:id="rId7"/>
    <p:sldId id="324" r:id="rId8"/>
    <p:sldId id="318" r:id="rId9"/>
    <p:sldId id="322" r:id="rId10"/>
    <p:sldId id="323" r:id="rId11"/>
    <p:sldId id="320" r:id="rId12"/>
    <p:sldId id="317" r:id="rId13"/>
    <p:sldId id="282" r:id="rId14"/>
    <p:sldId id="265" r:id="rId15"/>
    <p:sldId id="283" r:id="rId16"/>
    <p:sldId id="294" r:id="rId17"/>
    <p:sldId id="284" r:id="rId18"/>
    <p:sldId id="295" r:id="rId19"/>
    <p:sldId id="286" r:id="rId20"/>
    <p:sldId id="325" r:id="rId21"/>
    <p:sldId id="319" r:id="rId22"/>
    <p:sldId id="25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484" autoAdjust="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D45A9-CE7C-4E51-9411-9BFF8F49712B}" type="datetimeFigureOut">
              <a:rPr lang="en-US" smtClean="0"/>
              <a:t>21.2.2024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643F6-E24A-4088-92B7-CD127C71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25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Companies seek to improve their resilience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643F6-E24A-4088-92B7-CD127C71F6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05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where the picture about institutionalized falsehoods belongs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643F6-E24A-4088-92B7-CD127C71F6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42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F66CD-F79A-9220-5980-BAF52797A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862D52-8396-E99A-4E06-FD2990132A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Besley" pitchFamily="2" charset="0"/>
                <a:ea typeface="Besley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486E3-6729-12B0-232D-0CB3755D9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21.2.2024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A1CBF-32DD-1246-55C8-EB6551CFD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67ABC-C437-BD2D-21F1-1204A979B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80054EEF-A849-5472-C449-68E455ABAC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01" y="5963587"/>
            <a:ext cx="854272" cy="71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316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87591-2DBC-1C0D-9765-D6BA7009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EAC246-2DF5-C106-5C14-72698D61C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E59FC-FB30-B5EF-00A5-C13D841EF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21.2.2024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ADD41-F247-F1DC-4E71-E2C60DE18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957A9-475E-2CE6-CD30-721BF5BED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502C00D2-1FA1-9026-31C6-D074436B81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01" y="5963587"/>
            <a:ext cx="854272" cy="71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08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AE6AC4-6618-673B-3F5B-5EE42D44F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9550F1-0EB4-FDA7-0372-C14E3EE99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44A92-D6C5-8173-7B87-93A51C28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21.2.2024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236EA-1268-D7F5-FAE7-2A30ED546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3F467-A5A8-731A-89BC-4A5B7139F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73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F66CD-F79A-9220-5980-BAF52797A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862D52-8396-E99A-4E06-FD2990132A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Besley" pitchFamily="2" charset="0"/>
                <a:ea typeface="Besley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486E3-6729-12B0-232D-0CB3755D9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21.2.2024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A1CBF-32DD-1246-55C8-EB6551CFD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67ABC-C437-BD2D-21F1-1204A979B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00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34E08-56C6-045C-0320-40BBFAD7C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6F1F8-5B36-60E0-3607-8624FB6BD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Besley" pitchFamily="2" charset="0"/>
                <a:ea typeface="Besley" pitchFamily="2" charset="0"/>
              </a:defRPr>
            </a:lvl1pPr>
            <a:lvl2pPr>
              <a:defRPr>
                <a:latin typeface="Besley" pitchFamily="2" charset="0"/>
                <a:ea typeface="Besley" pitchFamily="2" charset="0"/>
              </a:defRPr>
            </a:lvl2pPr>
            <a:lvl3pPr>
              <a:defRPr>
                <a:latin typeface="Besley" pitchFamily="2" charset="0"/>
                <a:ea typeface="Besley" pitchFamily="2" charset="0"/>
              </a:defRPr>
            </a:lvl3pPr>
            <a:lvl4pPr>
              <a:defRPr>
                <a:latin typeface="Besley" pitchFamily="2" charset="0"/>
                <a:ea typeface="Besley" pitchFamily="2" charset="0"/>
              </a:defRPr>
            </a:lvl4pPr>
            <a:lvl5pPr>
              <a:defRPr>
                <a:latin typeface="Besley" pitchFamily="2" charset="0"/>
                <a:ea typeface="Besley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C1648-5CAB-495A-9EC7-A3F792E25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21.2.2024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8A084-808D-A8F3-7DD5-55660359F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7FBB4-0599-BDE2-BDE2-17805D026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72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908DD-E818-C9AD-0FF2-ECD7BFBD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EC64E-9F20-09D8-D302-0BF37435D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Besley" pitchFamily="2" charset="0"/>
                <a:ea typeface="Besley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640261-C4C6-2BA5-7FBD-971DABD6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21.2.2024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A7412-9200-EE5E-292F-E2C580A2F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0D4AD-E9AB-913A-E8FB-38F025DDB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88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BC075-8944-D89B-5A96-D2F081262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DEDAD-4262-BE73-44A6-F5879A1A9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42C5DE-1E4F-8A62-A262-151E6CD42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EDA39-ED21-CA62-7A2E-93683F201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21.2.2024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ECC60-DC2F-497F-980A-369D07985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78841B-A513-F5B4-0561-195098420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0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C0385-F53C-E32C-0C92-8328AEC84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16024-EF7A-020F-021C-9DEC564CA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A613D-D102-896A-C9CB-907BD91087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44F67A-CE28-6B4C-E5BB-5B108EE861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9E235-25B0-81C7-E7B2-410F535276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4D822D-53B7-384D-B3AA-D9A81987C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21.2.2024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2E39E6-C9ED-0959-8685-7F451E8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8ACA1D-8FE3-747C-A279-437723730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01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66051-5FE3-3A65-C13F-86E4D0A0A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69E729-3B4F-ACE1-8535-89712EFF9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21.2.2024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2AAC6C-9E47-A55A-3851-5840D4623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E4ED2E-547E-6159-203C-C7E8BDC02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25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579BFD-F27A-CB0C-D69C-622D616FF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21.2.2024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A7F7A-DE3A-E571-D312-3C6503FC9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0DFC6D-F870-4697-93A5-0E326B2D6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620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34568-468E-115C-F579-BF29C39CB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FC446-B47F-A252-7FE8-661EDE91B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A0E04-C58E-FFBB-4323-1BC1A5474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FBE2EB-7C50-7591-F2F7-115D027BC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21.2.2024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DA8F0-FCCC-6BB6-97EC-82AA9344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AFD686-2384-3636-FFB8-2CE82CF27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47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34E08-56C6-045C-0320-40BBFAD7C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6F1F8-5B36-60E0-3607-8624FB6BD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Besley" pitchFamily="2" charset="0"/>
                <a:ea typeface="Besley" pitchFamily="2" charset="0"/>
              </a:defRPr>
            </a:lvl1pPr>
            <a:lvl2pPr>
              <a:defRPr>
                <a:latin typeface="Besley" pitchFamily="2" charset="0"/>
                <a:ea typeface="Besley" pitchFamily="2" charset="0"/>
              </a:defRPr>
            </a:lvl2pPr>
            <a:lvl3pPr>
              <a:defRPr>
                <a:latin typeface="Besley" pitchFamily="2" charset="0"/>
                <a:ea typeface="Besley" pitchFamily="2" charset="0"/>
              </a:defRPr>
            </a:lvl3pPr>
            <a:lvl4pPr>
              <a:defRPr>
                <a:latin typeface="Besley" pitchFamily="2" charset="0"/>
                <a:ea typeface="Besley" pitchFamily="2" charset="0"/>
              </a:defRPr>
            </a:lvl4pPr>
            <a:lvl5pPr>
              <a:defRPr>
                <a:latin typeface="Besley" pitchFamily="2" charset="0"/>
                <a:ea typeface="Besley" pitchFamily="2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C1648-5CAB-495A-9EC7-A3F792E25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21.2.2024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8A084-808D-A8F3-7DD5-55660359F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7FBB4-0599-BDE2-BDE2-17805D026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8A24B612-6808-360C-D09F-1CCF12D6E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01" y="5963587"/>
            <a:ext cx="854272" cy="71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373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2A644-C7BA-BDCA-89F8-0F20312C9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C25A5A-7F11-EEC1-57F1-0631425651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5FC1C-E1B9-FAC8-5D2F-F6C45799C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E9FB61-5617-7E6E-0D75-ACBF880A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21.2.2024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CB51FB-19FB-0525-5D4C-3EAA074EA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0709F-C013-7BF1-7620-7AA4F2539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850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87591-2DBC-1C0D-9765-D6BA7009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EAC246-2DF5-C106-5C14-72698D61C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E59FC-FB30-B5EF-00A5-C13D841EF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21.2.2024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ADD41-F247-F1DC-4E71-E2C60DE18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957A9-475E-2CE6-CD30-721BF5BED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8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AE6AC4-6618-673B-3F5B-5EE42D44F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9550F1-0EB4-FDA7-0372-C14E3EE99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44A92-D6C5-8173-7B87-93A51C28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21.2.2024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236EA-1268-D7F5-FAE7-2A30ED546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3F467-A5A8-731A-89BC-4A5B7139F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92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418" y="318135"/>
            <a:ext cx="1094316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4320" b="1" spc="-120">
                <a:solidFill>
                  <a:schemeClr val="tx2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624419" y="1513934"/>
            <a:ext cx="10943165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520" b="1">
                <a:latin typeface="+mj-lt"/>
              </a:defRPr>
            </a:lvl1pPr>
            <a:lvl2pPr marL="285120" indent="-254880">
              <a:buFont typeface="Arial"/>
              <a:buChar char="•"/>
              <a:defRPr sz="2400">
                <a:latin typeface="Georgia"/>
              </a:defRPr>
            </a:lvl2pPr>
            <a:lvl3pPr marL="552960" indent="-276480">
              <a:buFont typeface="Lucida Grande"/>
              <a:buChar char="-"/>
              <a:defRPr sz="1920" i="1">
                <a:latin typeface="Georgia"/>
                <a:cs typeface="Georgia"/>
              </a:defRPr>
            </a:lvl3pPr>
            <a:lvl4pPr marL="950400" indent="-233280">
              <a:buFont typeface="Arial"/>
              <a:buChar char="•"/>
              <a:defRPr sz="1680" baseline="0">
                <a:latin typeface="Georgia"/>
              </a:defRPr>
            </a:lvl4pPr>
            <a:lvl5pPr marL="1304640" indent="-274320">
              <a:buFont typeface="Courier New"/>
              <a:buChar char="o"/>
              <a:defRPr sz="156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4AC85-008F-4732-AA22-6A9A7E93A366}" type="datetime1">
              <a:rPr lang="en-GB" smtClean="0"/>
              <a:t>21/02/2024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Sustainability in Business 2022</a:t>
            </a: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624418" y="5847608"/>
            <a:ext cx="10943167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1" y="5654880"/>
            <a:ext cx="2969529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0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908DD-E818-C9AD-0FF2-ECD7BFBD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EC64E-9F20-09D8-D302-0BF37435D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Besley" pitchFamily="2" charset="0"/>
                <a:ea typeface="Besley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640261-C4C6-2BA5-7FBD-971DABD6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21.2.2024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A7412-9200-EE5E-292F-E2C580A2F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0D4AD-E9AB-913A-E8FB-38F025DDB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F0300441-91BF-E26A-34EA-127C530D5D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01" y="5963587"/>
            <a:ext cx="854272" cy="71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63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BC075-8944-D89B-5A96-D2F081262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DEDAD-4262-BE73-44A6-F5879A1A9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42C5DE-1E4F-8A62-A262-151E6CD42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EDA39-ED21-CA62-7A2E-93683F201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21.2.2024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ECC60-DC2F-497F-980A-369D07985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78841B-A513-F5B4-0561-195098420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8DD3812E-28FD-C82C-287F-576232CAB0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01" y="5963587"/>
            <a:ext cx="854272" cy="71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1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C0385-F53C-E32C-0C92-8328AEC84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16024-EF7A-020F-021C-9DEC564CA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A613D-D102-896A-C9CB-907BD91087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44F67A-CE28-6B4C-E5BB-5B108EE861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9E235-25B0-81C7-E7B2-410F535276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4D822D-53B7-384D-B3AA-D9A81987C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21.2.2024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2E39E6-C9ED-0959-8685-7F451E8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8ACA1D-8FE3-747C-A279-437723730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83D5EDCF-4F92-5FFF-55DF-4FBCFE3114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01" y="5963587"/>
            <a:ext cx="854272" cy="71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45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66051-5FE3-3A65-C13F-86E4D0A0A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69E729-3B4F-ACE1-8535-89712EFF9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21.2.2024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2AAC6C-9E47-A55A-3851-5840D4623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E4ED2E-547E-6159-203C-C7E8BDC02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34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579BFD-F27A-CB0C-D69C-622D616FF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21.2.2024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A7F7A-DE3A-E571-D312-3C6503FC9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0DFC6D-F870-4697-93A5-0E326B2D6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3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34568-468E-115C-F579-BF29C39CB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FC446-B47F-A252-7FE8-661EDE91B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A0E04-C58E-FFBB-4323-1BC1A5474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FBE2EB-7C50-7591-F2F7-115D027BC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21.2.2024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DA8F0-FCCC-6BB6-97EC-82AA9344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AFD686-2384-3636-FFB8-2CE82CF27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3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2A644-C7BA-BDCA-89F8-0F20312C9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C25A5A-7F11-EEC1-57F1-0631425651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5FC1C-E1B9-FAC8-5D2F-F6C45799C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E9FB61-5617-7E6E-0D75-ACBF880A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21.2.2024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CB51FB-19FB-0525-5D4C-3EAA074EA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0709F-C013-7BF1-7620-7AA4F2539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8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1C8015-83DC-29DF-B01B-22F9F111C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43FE1-AA22-6626-9C55-268958692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BD215-6833-4968-3903-CD52FD5C38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61F92-EA96-4004-B503-51CFAA206AD9}" type="datetimeFigureOut">
              <a:rPr lang="en-US" smtClean="0"/>
              <a:t>21.2.2024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281D4-B64C-0088-1DA5-5AC690D0C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1BB7-A12E-0746-F72D-303300C1D9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C641DE77-E9EB-152B-4701-9568EEE897A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01" y="5963587"/>
            <a:ext cx="854272" cy="71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60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Inter" panose="02000503000000020004" pitchFamily="50" charset="0"/>
          <a:ea typeface="Inter" panose="02000503000000020004" pitchFamily="50" charset="0"/>
          <a:cs typeface="Inter" panose="02000503000000020004" pitchFamily="50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esley" pitchFamily="2" charset="0"/>
          <a:ea typeface="Besley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esley" pitchFamily="2" charset="0"/>
          <a:ea typeface="Besley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esley" pitchFamily="2" charset="0"/>
          <a:ea typeface="Besley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esley" pitchFamily="2" charset="0"/>
          <a:ea typeface="Besley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esley" pitchFamily="2" charset="0"/>
          <a:ea typeface="Besley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1C8015-83DC-29DF-B01B-22F9F111C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43FE1-AA22-6626-9C55-268958692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BD215-6833-4968-3903-CD52FD5C38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61F92-EA96-4004-B503-51CFAA206AD9}" type="datetimeFigureOut">
              <a:rPr lang="en-US" smtClean="0"/>
              <a:t>21.2.2024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281D4-B64C-0088-1DA5-5AC690D0C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1BB7-A12E-0746-F72D-303300C1D9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54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Inter" panose="02000503000000020004" pitchFamily="50" charset="0"/>
          <a:ea typeface="Inter" panose="02000503000000020004" pitchFamily="50" charset="0"/>
          <a:cs typeface="Inter" panose="02000503000000020004" pitchFamily="50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Besley" pitchFamily="2" charset="0"/>
          <a:ea typeface="Besley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Besley" pitchFamily="2" charset="0"/>
          <a:ea typeface="Besley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Besley" pitchFamily="2" charset="0"/>
          <a:ea typeface="Besley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Besley" pitchFamily="2" charset="0"/>
          <a:ea typeface="Besley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Besley" pitchFamily="2" charset="0"/>
          <a:ea typeface="Besley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2139/ssrn.92527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ckinsey.com/capabilities/operations/our-insights/future-proofing-the-supply-chain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ckinsey.com/capabilities/operations/our-insights/future-proofing-the-supply-chain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ckinsey.com/capabilities/operations/our-insights/future-proofing-the-supply-cha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B87EC-E9B1-3275-569B-D58C2910D0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3651"/>
            <a:ext cx="9144000" cy="2387600"/>
          </a:xfrm>
        </p:spPr>
        <p:txBody>
          <a:bodyPr/>
          <a:lstStyle/>
          <a:p>
            <a:r>
              <a:rPr lang="en-US" dirty="0"/>
              <a:t>Can we make supply chains sustainable?</a:t>
            </a:r>
            <a:endParaRPr lang="en-US" dirty="0"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D3A2B10-CFC7-52E7-3A4D-AE87668F9EE3}"/>
              </a:ext>
            </a:extLst>
          </p:cNvPr>
          <p:cNvSpPr txBox="1">
            <a:spLocks/>
          </p:cNvSpPr>
          <p:nvPr/>
        </p:nvSpPr>
        <p:spPr>
          <a:xfrm>
            <a:off x="9972684" y="6326975"/>
            <a:ext cx="2914642" cy="3483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Besley" pitchFamily="2" charset="0"/>
                <a:ea typeface="Besley" pitchFamily="2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Besley" pitchFamily="2" charset="0"/>
                <a:ea typeface="Besley" pitchFamily="2" charset="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Besley" pitchFamily="2" charset="0"/>
                <a:ea typeface="Besley" pitchFamily="2" charset="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Besley" pitchFamily="2" charset="0"/>
                <a:ea typeface="Besley" pitchFamily="2" charset="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Besley" pitchFamily="2" charset="0"/>
                <a:ea typeface="Besley" pitchFamily="2" charset="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500" dirty="0"/>
              <a:t>Jukka Rintamäki</a:t>
            </a:r>
          </a:p>
        </p:txBody>
      </p:sp>
    </p:spTree>
    <p:extLst>
      <p:ext uri="{BB962C8B-B14F-4D97-AF65-F5344CB8AC3E}">
        <p14:creationId xmlns:p14="http://schemas.microsoft.com/office/powerpoint/2010/main" val="3939934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C97AF-A954-A767-8977-AFFFACB98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for corporate approaches to tackle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7891E-99D7-ECF3-C96A-E1F58AE2C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marR="0" lvl="0" indent="-533400" algn="l" defTabSz="54864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92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Direct: 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supplier evaluation with KPIs for lower tiers, supplier surveys, working with first-tier 	suppliers to map the supply chain</a:t>
            </a:r>
          </a:p>
          <a:p>
            <a:pPr marL="533400" marR="0" lvl="0" indent="-533400" algn="l" defTabSz="54864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92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Indirect: 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Provide training among first-tier suppliers to help them improve procurement from lower-tier suppliers, selecting high performing suppliers to pilot new initiatives, rewarding 	suppliers for cascading sustainability requirements to lower tiers</a:t>
            </a:r>
          </a:p>
          <a:p>
            <a:pPr marL="533400" marR="0" lvl="0" indent="-533400" algn="l" defTabSz="54864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92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Collective: 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Commit to developing industry-wide sustainability standards, share resources with competitors and major suppliers via industry associations, encourage suppliers to take part in training programs by industry associations</a:t>
            </a:r>
          </a:p>
          <a:p>
            <a:pPr marL="533400" marR="0" lvl="0" indent="-533400" algn="l" defTabSz="54864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92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Global: </a:t>
            </a:r>
            <a:r>
              <a:rPr kumimoji="0" lang="en-US" sz="192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Work with relevant NGOs and international institutions, use their tools and data for 	dealing with suppliers, recognize suppliers that attend programs by NGOs and international institutions</a:t>
            </a:r>
            <a:endParaRPr kumimoji="0" lang="fi-FI" sz="192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6C410A-7DA0-C977-A11A-C1E8CE950697}"/>
              </a:ext>
            </a:extLst>
          </p:cNvPr>
          <p:cNvSpPr txBox="1"/>
          <p:nvPr/>
        </p:nvSpPr>
        <p:spPr>
          <a:xfrm>
            <a:off x="9706062" y="6220259"/>
            <a:ext cx="2051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Besley" pitchFamily="2" charset="0"/>
                <a:ea typeface="Besley" pitchFamily="2" charset="0"/>
              </a:rPr>
              <a:t>Source</a:t>
            </a:r>
            <a:r>
              <a:rPr lang="en-US" sz="1200" dirty="0">
                <a:latin typeface="Besley" pitchFamily="2" charset="0"/>
                <a:ea typeface="Besley" pitchFamily="2" charset="0"/>
              </a:rPr>
              <a:t>: </a:t>
            </a:r>
          </a:p>
          <a:p>
            <a:r>
              <a:rPr lang="en-US" sz="1200" dirty="0" err="1">
                <a:latin typeface="Besley" pitchFamily="2" charset="0"/>
                <a:ea typeface="Besley" pitchFamily="2" charset="0"/>
              </a:rPr>
              <a:t>Villena</a:t>
            </a:r>
            <a:r>
              <a:rPr lang="en-US" sz="1200" dirty="0">
                <a:latin typeface="Besley" pitchFamily="2" charset="0"/>
                <a:ea typeface="Besley" pitchFamily="2" charset="0"/>
              </a:rPr>
              <a:t> &amp; Gioia, 2020</a:t>
            </a:r>
          </a:p>
        </p:txBody>
      </p:sp>
    </p:spTree>
    <p:extLst>
      <p:ext uri="{BB962C8B-B14F-4D97-AF65-F5344CB8AC3E}">
        <p14:creationId xmlns:p14="http://schemas.microsoft.com/office/powerpoint/2010/main" val="2207089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720EFF-E6B1-1E5B-63F8-97710755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Critical evaluation of managing sustainability in supply chains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52A7FF-E2D9-9E28-D038-5978E987C0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" name="Picture 1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AF7FC53E-238C-E171-921C-05B384850C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492" y="246028"/>
            <a:ext cx="854272" cy="71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682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19F1C-875A-49CF-97D4-CB7C7C99D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fi-FI" sz="4600" dirty="0" err="1"/>
              <a:t>Labor</a:t>
            </a:r>
            <a:r>
              <a:rPr lang="fi-FI" sz="4600" dirty="0"/>
              <a:t> </a:t>
            </a:r>
            <a:r>
              <a:rPr lang="fi-FI" sz="4600" dirty="0" err="1"/>
              <a:t>standards</a:t>
            </a:r>
            <a:r>
              <a:rPr lang="fi-FI" sz="4600" dirty="0"/>
              <a:t>: How </a:t>
            </a:r>
            <a:r>
              <a:rPr lang="fi-FI" sz="4600" dirty="0" err="1"/>
              <a:t>sustainability</a:t>
            </a:r>
            <a:r>
              <a:rPr lang="fi-FI" sz="4600" dirty="0"/>
              <a:t> is </a:t>
            </a:r>
            <a:r>
              <a:rPr lang="fi-FI" sz="4600" dirty="0" err="1"/>
              <a:t>managed</a:t>
            </a:r>
            <a:r>
              <a:rPr lang="fi-FI" sz="4600" dirty="0"/>
              <a:t> in </a:t>
            </a:r>
            <a:r>
              <a:rPr lang="fi-FI" sz="4600" dirty="0" err="1"/>
              <a:t>supply</a:t>
            </a:r>
            <a:r>
              <a:rPr lang="fi-FI" sz="4600" dirty="0"/>
              <a:t> </a:t>
            </a:r>
            <a:r>
              <a:rPr lang="fi-FI" sz="4600" dirty="0" err="1"/>
              <a:t>chains</a:t>
            </a:r>
            <a:endParaRPr lang="en-GB" sz="4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A887D-C5CD-49C0-ABE5-8B41ABD0B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 fontScale="92500"/>
          </a:bodyPr>
          <a:lstStyle/>
          <a:p>
            <a:r>
              <a:rPr lang="en-US" sz="2100" dirty="0"/>
              <a:t>Professor Richard Locke, Brown University</a:t>
            </a:r>
          </a:p>
          <a:p>
            <a:pPr lvl="1"/>
            <a:r>
              <a:rPr lang="en-US" sz="1700" dirty="0"/>
              <a:t>How to improve labor standards in global supply chains? </a:t>
            </a:r>
          </a:p>
          <a:p>
            <a:pPr lvl="1"/>
            <a:r>
              <a:rPr lang="en-US" sz="1700" dirty="0"/>
              <a:t>Case: Nike</a:t>
            </a:r>
          </a:p>
          <a:p>
            <a:r>
              <a:rPr lang="en-US" sz="2100" dirty="0"/>
              <a:t>Labor standards have been considered relatively effective so far</a:t>
            </a:r>
          </a:p>
          <a:p>
            <a:pPr lvl="1"/>
            <a:r>
              <a:rPr lang="en-US" sz="1700" dirty="0"/>
              <a:t>Based on compliance</a:t>
            </a:r>
          </a:p>
          <a:p>
            <a:pPr lvl="2"/>
            <a:r>
              <a:rPr lang="en-US" sz="1700" dirty="0"/>
              <a:t>Effectively a policing mechanism: Regular checks on suppliers on whether they comply with standards</a:t>
            </a:r>
          </a:p>
          <a:p>
            <a:pPr lvl="3"/>
            <a:r>
              <a:rPr lang="en-US" sz="1700" dirty="0"/>
              <a:t>If not, they get a warning and are expected to correct their course</a:t>
            </a:r>
          </a:p>
          <a:p>
            <a:pPr lvl="3"/>
            <a:r>
              <a:rPr lang="en-US" sz="1700" dirty="0"/>
              <a:t>Further warnings will get their contracts terminated</a:t>
            </a:r>
          </a:p>
          <a:p>
            <a:pPr lvl="1"/>
            <a:r>
              <a:rPr lang="en-US" sz="1700" dirty="0"/>
              <a:t>Rates of standards have increased, improved results in worker surveys, improved results in the eyes of external observers</a:t>
            </a:r>
          </a:p>
          <a:p>
            <a:pPr lvl="1"/>
            <a:endParaRPr lang="en-GB" sz="17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4847A8-F2BA-44AE-ACC9-BF2AC58B06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2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BD31D7E-A3BC-493E-8D0D-6E2322FC91B7}"/>
              </a:ext>
            </a:extLst>
          </p:cNvPr>
          <p:cNvSpPr txBox="1"/>
          <p:nvPr/>
        </p:nvSpPr>
        <p:spPr>
          <a:xfrm>
            <a:off x="9706062" y="6220259"/>
            <a:ext cx="2051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Besley" pitchFamily="2" charset="0"/>
                <a:ea typeface="Besley" pitchFamily="2" charset="0"/>
              </a:rPr>
              <a:t>Sources</a:t>
            </a:r>
            <a:r>
              <a:rPr lang="en-US" sz="1200" dirty="0">
                <a:latin typeface="Besley" pitchFamily="2" charset="0"/>
                <a:ea typeface="Besley" pitchFamily="2" charset="0"/>
              </a:rPr>
              <a:t>: </a:t>
            </a:r>
          </a:p>
          <a:p>
            <a:r>
              <a:rPr lang="en-US" sz="1200" dirty="0">
                <a:latin typeface="Besley" pitchFamily="2" charset="0"/>
                <a:ea typeface="Besley" pitchFamily="2" charset="0"/>
              </a:rPr>
              <a:t>Locke &amp; </a:t>
            </a:r>
            <a:r>
              <a:rPr lang="en-US" sz="1200" dirty="0" err="1">
                <a:latin typeface="Besley" pitchFamily="2" charset="0"/>
                <a:ea typeface="Besley" pitchFamily="2" charset="0"/>
              </a:rPr>
              <a:t>Romis</a:t>
            </a:r>
            <a:r>
              <a:rPr lang="en-US" sz="1200" dirty="0">
                <a:latin typeface="Besley" pitchFamily="2" charset="0"/>
                <a:ea typeface="Besley" pitchFamily="2" charset="0"/>
              </a:rPr>
              <a:t>, 2006; Locke et al., 2007</a:t>
            </a:r>
          </a:p>
        </p:txBody>
      </p:sp>
    </p:spTree>
    <p:extLst>
      <p:ext uri="{BB962C8B-B14F-4D97-AF65-F5344CB8AC3E}">
        <p14:creationId xmlns:p14="http://schemas.microsoft.com/office/powerpoint/2010/main" val="193340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C4BD8-A32C-4D93-AA78-6BCF3C35C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3" y="1153572"/>
            <a:ext cx="3255993" cy="4461163"/>
          </a:xfrm>
        </p:spPr>
        <p:txBody>
          <a:bodyPr>
            <a:normAutofit/>
          </a:bodyPr>
          <a:lstStyle/>
          <a:p>
            <a:r>
              <a:rPr lang="en-GB" sz="3600" dirty="0"/>
              <a:t>Problems with sustainability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86356-2B04-4DC0-B956-DBFEECB83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i-FI"/>
              <a:t>The complexity issue</a:t>
            </a:r>
          </a:p>
          <a:p>
            <a:pPr lvl="1"/>
            <a:r>
              <a:rPr lang="fi-FI"/>
              <a:t>A single factory can have e.g. 15 different customers with different expectations and standards</a:t>
            </a:r>
          </a:p>
          <a:p>
            <a:pPr lvl="2"/>
            <a:r>
              <a:rPr lang="fi-FI"/>
              <a:t>The evaluation scales for each customer different</a:t>
            </a:r>
          </a:p>
          <a:p>
            <a:pPr lvl="2"/>
            <a:r>
              <a:rPr lang="fi-FI"/>
              <a:t>Huge differences between different auditors auditing the same factory</a:t>
            </a:r>
          </a:p>
          <a:p>
            <a:pPr lvl="3"/>
            <a:r>
              <a:rPr lang="fi-FI"/>
              <a:t>Also in between different audits by the same auditor!</a:t>
            </a:r>
          </a:p>
          <a:p>
            <a:endParaRPr lang="fi-FI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094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16344-171F-4353-97E0-5FB066D0E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51467" cy="1676603"/>
          </a:xfrm>
        </p:spPr>
        <p:txBody>
          <a:bodyPr>
            <a:normAutofit fontScale="90000"/>
          </a:bodyPr>
          <a:lstStyle/>
          <a:p>
            <a:r>
              <a:rPr lang="fi-FI" dirty="0" err="1"/>
              <a:t>Problems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sustainability</a:t>
            </a:r>
            <a:r>
              <a:rPr lang="fi-FI" dirty="0"/>
              <a:t> </a:t>
            </a:r>
            <a:r>
              <a:rPr lang="fi-FI" dirty="0" err="1"/>
              <a:t>standards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E607B-6984-4EE5-A161-900DF7394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20" y="2899112"/>
            <a:ext cx="3651466" cy="1305697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New data is now emerging on what is going on with sustainability standards, and it does not paint a pretty picture</a:t>
            </a:r>
          </a:p>
          <a:p>
            <a:endParaRPr lang="en-GB" sz="1800" dirty="0"/>
          </a:p>
        </p:txBody>
      </p:sp>
      <p:pic>
        <p:nvPicPr>
          <p:cNvPr id="4" name="Content Placeholder 8">
            <a:extLst>
              <a:ext uri="{FF2B5EF4-FFF2-40B4-BE49-F238E27FC236}">
                <a16:creationId xmlns:a16="http://schemas.microsoft.com/office/drawing/2014/main" id="{767AB619-5145-4ECD-ADDF-F51255AE4E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59" r="-1" b="-1"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231AE29-1087-490C-99D3-3A21BA571E2A}"/>
              </a:ext>
            </a:extLst>
          </p:cNvPr>
          <p:cNvSpPr txBox="1">
            <a:spLocks/>
          </p:cNvSpPr>
          <p:nvPr/>
        </p:nvSpPr>
        <p:spPr>
          <a:xfrm>
            <a:off x="1099781" y="4811740"/>
            <a:ext cx="3441156" cy="1305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badi" panose="020B06040201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badi" panose="020B06040201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badi" panose="020B06040201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badi" panose="020B06040201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badi" panose="020B06040201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1800" dirty="0" err="1">
                <a:latin typeface="Besley" pitchFamily="2" charset="0"/>
                <a:ea typeface="Besley" pitchFamily="2" charset="0"/>
              </a:rPr>
              <a:t>Professor</a:t>
            </a:r>
            <a:r>
              <a:rPr lang="en-GB" sz="1800" dirty="0">
                <a:latin typeface="Besley" pitchFamily="2" charset="0"/>
                <a:ea typeface="Besley" pitchFamily="2" charset="0"/>
              </a:rPr>
              <a:t> </a:t>
            </a:r>
            <a:r>
              <a:rPr lang="en-GB" sz="1800" dirty="0" err="1">
                <a:latin typeface="Besley" pitchFamily="2" charset="0"/>
                <a:ea typeface="Besley" pitchFamily="2" charset="0"/>
              </a:rPr>
              <a:t>Sarosh</a:t>
            </a:r>
            <a:r>
              <a:rPr lang="en-GB" sz="1800" dirty="0">
                <a:latin typeface="Besley" pitchFamily="2" charset="0"/>
                <a:ea typeface="Besley" pitchFamily="2" charset="0"/>
              </a:rPr>
              <a:t> Kuruvilla</a:t>
            </a:r>
            <a:r>
              <a:rPr lang="fi-FI" sz="1800" dirty="0">
                <a:latin typeface="Besley" pitchFamily="2" charset="0"/>
                <a:ea typeface="Besley" pitchFamily="2" charset="0"/>
              </a:rPr>
              <a:t>, </a:t>
            </a:r>
            <a:r>
              <a:rPr lang="fi-FI" sz="1800" dirty="0" err="1">
                <a:latin typeface="Besley" pitchFamily="2" charset="0"/>
                <a:ea typeface="Besley" pitchFamily="2" charset="0"/>
              </a:rPr>
              <a:t>Cornell</a:t>
            </a:r>
            <a:r>
              <a:rPr lang="fi-FI" sz="1800" dirty="0">
                <a:latin typeface="Besley" pitchFamily="2" charset="0"/>
                <a:ea typeface="Besley" pitchFamily="2" charset="0"/>
              </a:rPr>
              <a:t> University</a:t>
            </a:r>
            <a:endParaRPr lang="en-GB" sz="1800" dirty="0">
              <a:latin typeface="Besley" pitchFamily="2" charset="0"/>
              <a:ea typeface="Besle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623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C4BD8-A32C-4D93-AA78-6BCF3C35C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 sz="4400" dirty="0" err="1"/>
              <a:t>What</a:t>
            </a:r>
            <a:r>
              <a:rPr lang="fi-FI" sz="4400" dirty="0"/>
              <a:t> </a:t>
            </a:r>
            <a:r>
              <a:rPr lang="fi-FI" sz="4400" dirty="0" err="1"/>
              <a:t>the</a:t>
            </a:r>
            <a:r>
              <a:rPr lang="fi-FI" sz="4400" dirty="0"/>
              <a:t> </a:t>
            </a:r>
            <a:r>
              <a:rPr lang="fi-FI" sz="4400" dirty="0" err="1"/>
              <a:t>new</a:t>
            </a:r>
            <a:r>
              <a:rPr lang="fi-FI" sz="4400" dirty="0"/>
              <a:t> data </a:t>
            </a:r>
            <a:r>
              <a:rPr lang="fi-FI" sz="4400" dirty="0" err="1"/>
              <a:t>shows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86356-2B04-4DC0-B956-DBFEECB83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i-FI" sz="2400" dirty="0"/>
              <a:t>40,000 </a:t>
            </a:r>
            <a:r>
              <a:rPr lang="fi-FI" sz="2400" dirty="0" err="1"/>
              <a:t>audits</a:t>
            </a:r>
            <a:r>
              <a:rPr lang="fi-FI" sz="2400" dirty="0"/>
              <a:t> </a:t>
            </a:r>
            <a:r>
              <a:rPr lang="fi-FI" sz="2400" dirty="0" err="1"/>
              <a:t>across</a:t>
            </a:r>
            <a:r>
              <a:rPr lang="fi-FI" sz="2400" dirty="0"/>
              <a:t> a </a:t>
            </a:r>
            <a:r>
              <a:rPr lang="fi-FI" sz="2400" dirty="0" err="1"/>
              <a:t>broad</a:t>
            </a:r>
            <a:r>
              <a:rPr lang="fi-FI" sz="2400" dirty="0"/>
              <a:t> </a:t>
            </a:r>
            <a:r>
              <a:rPr lang="fi-FI" sz="2400" dirty="0" err="1"/>
              <a:t>range</a:t>
            </a:r>
            <a:r>
              <a:rPr lang="fi-FI" sz="2400" dirty="0"/>
              <a:t> of </a:t>
            </a:r>
            <a:r>
              <a:rPr lang="fi-FI" sz="2400" dirty="0" err="1"/>
              <a:t>firms</a:t>
            </a:r>
            <a:r>
              <a:rPr lang="fi-FI" sz="2400" dirty="0"/>
              <a:t> and </a:t>
            </a:r>
            <a:r>
              <a:rPr lang="fi-FI" sz="2400" dirty="0" err="1"/>
              <a:t>auditors</a:t>
            </a:r>
            <a:endParaRPr lang="fi-FI" sz="2400" dirty="0"/>
          </a:p>
          <a:p>
            <a:pPr lvl="1"/>
            <a:r>
              <a:rPr lang="fi-FI" sz="2000" dirty="0" err="1"/>
              <a:t>About</a:t>
            </a:r>
            <a:r>
              <a:rPr lang="fi-FI" sz="2000" dirty="0"/>
              <a:t> 50% of </a:t>
            </a:r>
            <a:r>
              <a:rPr lang="fi-FI" sz="2000" dirty="0" err="1"/>
              <a:t>audits</a:t>
            </a:r>
            <a:r>
              <a:rPr lang="fi-FI" sz="2000" dirty="0"/>
              <a:t> </a:t>
            </a:r>
            <a:r>
              <a:rPr lang="fi-FI" sz="2000" dirty="0" err="1"/>
              <a:t>either</a:t>
            </a:r>
            <a:r>
              <a:rPr lang="fi-FI" sz="2000" dirty="0"/>
              <a:t> </a:t>
            </a:r>
            <a:r>
              <a:rPr lang="fi-FI" sz="2000" dirty="0" err="1"/>
              <a:t>could</a:t>
            </a:r>
            <a:r>
              <a:rPr lang="fi-FI" sz="2000" dirty="0"/>
              <a:t> </a:t>
            </a:r>
            <a:r>
              <a:rPr lang="fi-FI" sz="2000" dirty="0" err="1"/>
              <a:t>not</a:t>
            </a:r>
            <a:r>
              <a:rPr lang="fi-FI" sz="2000" dirty="0"/>
              <a:t> </a:t>
            </a:r>
            <a:r>
              <a:rPr lang="fi-FI" sz="2000" dirty="0" err="1"/>
              <a:t>be</a:t>
            </a:r>
            <a:r>
              <a:rPr lang="fi-FI" sz="2000" dirty="0"/>
              <a:t> </a:t>
            </a:r>
            <a:r>
              <a:rPr lang="fi-FI" sz="2000" dirty="0" err="1"/>
              <a:t>verified</a:t>
            </a:r>
            <a:r>
              <a:rPr lang="fi-FI" sz="2000" dirty="0"/>
              <a:t> to </a:t>
            </a:r>
            <a:r>
              <a:rPr lang="fi-FI" sz="2000" dirty="0" err="1"/>
              <a:t>be</a:t>
            </a:r>
            <a:r>
              <a:rPr lang="fi-FI" sz="2000" dirty="0"/>
              <a:t> </a:t>
            </a:r>
            <a:r>
              <a:rPr lang="fi-FI" sz="2000" dirty="0" err="1"/>
              <a:t>reliable</a:t>
            </a:r>
            <a:r>
              <a:rPr lang="fi-FI" sz="2000" dirty="0"/>
              <a:t>, </a:t>
            </a:r>
            <a:r>
              <a:rPr lang="fi-FI" sz="2000" dirty="0" err="1"/>
              <a:t>or</a:t>
            </a:r>
            <a:r>
              <a:rPr lang="fi-FI" sz="2000" dirty="0"/>
              <a:t> </a:t>
            </a:r>
            <a:r>
              <a:rPr lang="fi-FI" sz="2000" dirty="0" err="1"/>
              <a:t>were</a:t>
            </a:r>
            <a:r>
              <a:rPr lang="fi-FI" sz="2000" dirty="0"/>
              <a:t> </a:t>
            </a:r>
            <a:r>
              <a:rPr lang="fi-FI" sz="2000" dirty="0" err="1"/>
              <a:t>considered</a:t>
            </a:r>
            <a:r>
              <a:rPr lang="fi-FI" sz="2000" dirty="0"/>
              <a:t> </a:t>
            </a:r>
            <a:r>
              <a:rPr lang="fi-FI" sz="2000" dirty="0" err="1"/>
              <a:t>unreliable</a:t>
            </a:r>
            <a:endParaRPr lang="fi-FI" sz="2000" dirty="0"/>
          </a:p>
          <a:p>
            <a:pPr lvl="1"/>
            <a:r>
              <a:rPr lang="fi-FI" sz="2000" dirty="0" err="1"/>
              <a:t>Audits</a:t>
            </a:r>
            <a:r>
              <a:rPr lang="fi-FI" sz="2000" dirty="0"/>
              <a:t> </a:t>
            </a:r>
            <a:r>
              <a:rPr lang="fi-FI" sz="2000" dirty="0" err="1"/>
              <a:t>classified</a:t>
            </a:r>
            <a:r>
              <a:rPr lang="fi-FI" sz="2000" dirty="0"/>
              <a:t> as </a:t>
            </a:r>
            <a:r>
              <a:rPr lang="fi-FI" sz="2000" dirty="0" err="1"/>
              <a:t>unreliable</a:t>
            </a:r>
            <a:r>
              <a:rPr lang="fi-FI" sz="2000" dirty="0"/>
              <a:t> </a:t>
            </a:r>
            <a:r>
              <a:rPr lang="fi-FI" sz="2000" dirty="0" err="1"/>
              <a:t>are</a:t>
            </a:r>
            <a:r>
              <a:rPr lang="fi-FI" sz="2000" dirty="0"/>
              <a:t> </a:t>
            </a:r>
            <a:r>
              <a:rPr lang="fi-FI" sz="2000" dirty="0" err="1"/>
              <a:t>also</a:t>
            </a:r>
            <a:r>
              <a:rPr lang="fi-FI" sz="2000" dirty="0"/>
              <a:t> </a:t>
            </a:r>
            <a:r>
              <a:rPr lang="fi-FI" sz="2000" dirty="0" err="1"/>
              <a:t>much</a:t>
            </a:r>
            <a:r>
              <a:rPr lang="fi-FI" sz="2000" dirty="0"/>
              <a:t> </a:t>
            </a:r>
            <a:r>
              <a:rPr lang="fi-FI" sz="2000" dirty="0" err="1"/>
              <a:t>more</a:t>
            </a:r>
            <a:r>
              <a:rPr lang="fi-FI" sz="2000" dirty="0"/>
              <a:t> </a:t>
            </a:r>
            <a:r>
              <a:rPr lang="fi-FI" sz="2000" dirty="0" err="1"/>
              <a:t>favorable</a:t>
            </a:r>
            <a:r>
              <a:rPr lang="fi-FI" sz="2000" dirty="0"/>
              <a:t> (at </a:t>
            </a:r>
            <a:r>
              <a:rPr lang="fi-FI" sz="2000" dirty="0" err="1"/>
              <a:t>the</a:t>
            </a:r>
            <a:r>
              <a:rPr lang="fi-FI" sz="2000" dirty="0"/>
              <a:t> top </a:t>
            </a:r>
            <a:r>
              <a:rPr lang="fi-FI" sz="2000" dirty="0" err="1"/>
              <a:t>end</a:t>
            </a:r>
            <a:r>
              <a:rPr lang="fi-FI" sz="2000" dirty="0"/>
              <a:t> of </a:t>
            </a:r>
            <a:r>
              <a:rPr lang="fi-FI" sz="2000" dirty="0" err="1"/>
              <a:t>the</a:t>
            </a:r>
            <a:r>
              <a:rPr lang="fi-FI" sz="2000" dirty="0"/>
              <a:t> </a:t>
            </a:r>
            <a:r>
              <a:rPr lang="fi-FI" sz="2000" dirty="0" err="1"/>
              <a:t>scores</a:t>
            </a:r>
            <a:r>
              <a:rPr lang="fi-FI" sz="2000" dirty="0"/>
              <a:t>)</a:t>
            </a:r>
          </a:p>
          <a:p>
            <a:pPr lvl="1"/>
            <a:r>
              <a:rPr lang="en-GB" sz="2000" dirty="0"/>
              <a:t>Unreliable audits concentrate on specific auditors</a:t>
            </a:r>
          </a:p>
          <a:p>
            <a:pPr lvl="2"/>
            <a:r>
              <a:rPr lang="en-GB" dirty="0"/>
              <a:t>They have advanced software for quickly generating falsified records for their clients</a:t>
            </a:r>
          </a:p>
          <a:p>
            <a:pPr lvl="1"/>
            <a:endParaRPr lang="en-GB" sz="2000" dirty="0"/>
          </a:p>
          <a:p>
            <a:r>
              <a:rPr lang="en-GB" sz="2400" dirty="0"/>
              <a:t>Important: Not just one retailer over a long period of time, but several different retailers, representing an across-the-board picture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FB2F5E-3AF1-4757-A064-307DE6FEBC80}"/>
              </a:ext>
            </a:extLst>
          </p:cNvPr>
          <p:cNvSpPr txBox="1"/>
          <p:nvPr/>
        </p:nvSpPr>
        <p:spPr>
          <a:xfrm>
            <a:off x="9886815" y="6581001"/>
            <a:ext cx="25518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Besley" pitchFamily="2" charset="0"/>
                <a:ea typeface="Besley" pitchFamily="2" charset="0"/>
              </a:rPr>
              <a:t>Source</a:t>
            </a:r>
            <a:r>
              <a:rPr lang="en-US" sz="1200" dirty="0">
                <a:latin typeface="Besley" pitchFamily="2" charset="0"/>
                <a:ea typeface="Besley" pitchFamily="2" charset="0"/>
              </a:rPr>
              <a:t>: Kuruvilla, 2021</a:t>
            </a:r>
          </a:p>
        </p:txBody>
      </p:sp>
    </p:spTree>
    <p:extLst>
      <p:ext uri="{BB962C8B-B14F-4D97-AF65-F5344CB8AC3E}">
        <p14:creationId xmlns:p14="http://schemas.microsoft.com/office/powerpoint/2010/main" val="851341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E91CA-3A14-4CBF-AC3C-59FE2BAE0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new</a:t>
            </a:r>
            <a:r>
              <a:rPr lang="fi-FI" dirty="0"/>
              <a:t> data </a:t>
            </a:r>
            <a:r>
              <a:rPr lang="fi-FI" dirty="0" err="1"/>
              <a:t>shows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3E6E1-0668-4C9D-BF12-1AEBB66D3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Emergence of auditing cheating consultants</a:t>
            </a:r>
          </a:p>
          <a:p>
            <a:pPr lvl="1"/>
            <a:r>
              <a:rPr lang="en-GB" dirty="0"/>
              <a:t>Promise a pass</a:t>
            </a:r>
          </a:p>
          <a:p>
            <a:pPr lvl="1"/>
            <a:r>
              <a:rPr lang="en-GB" dirty="0"/>
              <a:t>All-inclusive service: before, during, and after audits: </a:t>
            </a:r>
            <a:r>
              <a:rPr lang="en-GB" b="1" dirty="0"/>
              <a:t>DPPP</a:t>
            </a:r>
          </a:p>
          <a:p>
            <a:pPr lvl="2"/>
            <a:r>
              <a:rPr lang="en-GB" dirty="0"/>
              <a:t>Generate the necessary </a:t>
            </a:r>
            <a:r>
              <a:rPr lang="en-GB" b="1" dirty="0"/>
              <a:t>D</a:t>
            </a:r>
            <a:r>
              <a:rPr lang="en-GB" dirty="0"/>
              <a:t>ocuments prior to the audit</a:t>
            </a:r>
          </a:p>
          <a:p>
            <a:pPr lvl="2"/>
            <a:r>
              <a:rPr lang="en-GB" dirty="0"/>
              <a:t>Set up the factory (</a:t>
            </a:r>
            <a:r>
              <a:rPr lang="en-GB" b="1" dirty="0"/>
              <a:t>P</a:t>
            </a:r>
            <a:r>
              <a:rPr lang="en-GB" dirty="0"/>
              <a:t>lace) </a:t>
            </a:r>
          </a:p>
          <a:p>
            <a:pPr lvl="2"/>
            <a:r>
              <a:rPr lang="en-GB" dirty="0"/>
              <a:t>Provide </a:t>
            </a:r>
            <a:r>
              <a:rPr lang="en-GB" b="1" dirty="0"/>
              <a:t>P</a:t>
            </a:r>
            <a:r>
              <a:rPr lang="en-GB" dirty="0"/>
              <a:t>eople to deal with the auditors</a:t>
            </a:r>
          </a:p>
          <a:p>
            <a:pPr lvl="2"/>
            <a:r>
              <a:rPr lang="en-GB" dirty="0"/>
              <a:t>Take care of the </a:t>
            </a:r>
            <a:r>
              <a:rPr lang="en-GB" b="1" dirty="0"/>
              <a:t>P</a:t>
            </a:r>
            <a:r>
              <a:rPr lang="en-GB" dirty="0"/>
              <a:t>R </a:t>
            </a:r>
          </a:p>
          <a:p>
            <a:pPr lvl="2"/>
            <a:endParaRPr lang="en-GB" dirty="0"/>
          </a:p>
          <a:p>
            <a:pPr lvl="2"/>
            <a:endParaRPr lang="en-GB" dirty="0"/>
          </a:p>
          <a:p>
            <a:pPr lvl="2"/>
            <a:endParaRPr lang="en-GB" dirty="0"/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20160A-8D92-4CBE-8475-E9827B35BEC4}"/>
              </a:ext>
            </a:extLst>
          </p:cNvPr>
          <p:cNvSpPr txBox="1"/>
          <p:nvPr/>
        </p:nvSpPr>
        <p:spPr>
          <a:xfrm>
            <a:off x="9941442" y="6538912"/>
            <a:ext cx="25518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Besley" pitchFamily="2" charset="0"/>
                <a:ea typeface="Besley" pitchFamily="2" charset="0"/>
              </a:rPr>
              <a:t>Source</a:t>
            </a:r>
            <a:r>
              <a:rPr lang="en-US" sz="1200" dirty="0">
                <a:latin typeface="Besley" pitchFamily="2" charset="0"/>
                <a:ea typeface="Besley" pitchFamily="2" charset="0"/>
              </a:rPr>
              <a:t>: Kuruvilla, 2021</a:t>
            </a:r>
          </a:p>
        </p:txBody>
      </p:sp>
    </p:spTree>
    <p:extLst>
      <p:ext uri="{BB962C8B-B14F-4D97-AF65-F5344CB8AC3E}">
        <p14:creationId xmlns:p14="http://schemas.microsoft.com/office/powerpoint/2010/main" val="80921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E91CA-3A14-4CBF-AC3C-59FE2BAE0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3" y="1153572"/>
            <a:ext cx="3314715" cy="4461163"/>
          </a:xfrm>
        </p:spPr>
        <p:txBody>
          <a:bodyPr>
            <a:normAutofit/>
          </a:bodyPr>
          <a:lstStyle/>
          <a:p>
            <a:r>
              <a:rPr lang="en-GB" dirty="0"/>
              <a:t>Why is this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3E6E1-0668-4C9D-BF12-1AEBB66D3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5410" y="1272381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2400" dirty="0"/>
              <a:t>All major retailers measure their sustainability progress on supply-chain related issues through standard-based ratings, which are ultimately determined by these audit processes</a:t>
            </a:r>
          </a:p>
          <a:p>
            <a:pPr lvl="1"/>
            <a:r>
              <a:rPr lang="en-US" sz="2000" dirty="0"/>
              <a:t>The norm currently in place</a:t>
            </a:r>
          </a:p>
          <a:p>
            <a:r>
              <a:rPr lang="en-US" sz="2400" dirty="0"/>
              <a:t>This measure is completely unreliable, based on this newly emerged data</a:t>
            </a:r>
          </a:p>
          <a:p>
            <a:pPr lvl="1"/>
            <a:r>
              <a:rPr lang="en-US" sz="2000" dirty="0"/>
              <a:t>50% of audits unreliable!</a:t>
            </a:r>
          </a:p>
          <a:p>
            <a:pPr lvl="1"/>
            <a:endParaRPr lang="en-US" sz="2000" dirty="0"/>
          </a:p>
          <a:p>
            <a:r>
              <a:rPr lang="en-US" b="1" dirty="0"/>
              <a:t>In short: private regulation data is not correlated with actual social (labor-related) outcomes</a:t>
            </a:r>
          </a:p>
          <a:p>
            <a:pPr lvl="2"/>
            <a:endParaRPr lang="en-GB" dirty="0"/>
          </a:p>
          <a:p>
            <a:pPr lvl="2"/>
            <a:endParaRPr lang="en-GB" dirty="0"/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20160A-8D92-4CBE-8475-E9827B35BEC4}"/>
              </a:ext>
            </a:extLst>
          </p:cNvPr>
          <p:cNvSpPr txBox="1"/>
          <p:nvPr/>
        </p:nvSpPr>
        <p:spPr>
          <a:xfrm>
            <a:off x="9941442" y="6538912"/>
            <a:ext cx="25518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Besley" pitchFamily="2" charset="0"/>
                <a:ea typeface="Besley" pitchFamily="2" charset="0"/>
              </a:rPr>
              <a:t>Source</a:t>
            </a:r>
            <a:r>
              <a:rPr lang="en-US" sz="1200" dirty="0">
                <a:latin typeface="Besley" pitchFamily="2" charset="0"/>
                <a:ea typeface="Besley" pitchFamily="2" charset="0"/>
              </a:rPr>
              <a:t>: Kuruvilla, 2021</a:t>
            </a:r>
          </a:p>
        </p:txBody>
      </p:sp>
    </p:spTree>
    <p:extLst>
      <p:ext uri="{BB962C8B-B14F-4D97-AF65-F5344CB8AC3E}">
        <p14:creationId xmlns:p14="http://schemas.microsoft.com/office/powerpoint/2010/main" val="53006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6DD30-A9D4-4EF9-84DA-34B035388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fi-FI" sz="5400"/>
              <a:t>Potential solutions?</a:t>
            </a:r>
            <a:endParaRPr lang="en-GB" sz="5400"/>
          </a:p>
        </p:txBody>
      </p:sp>
      <p:pic>
        <p:nvPicPr>
          <p:cNvPr id="5" name="Picture 4" descr="Many question marks on black background">
            <a:extLst>
              <a:ext uri="{FF2B5EF4-FFF2-40B4-BE49-F238E27FC236}">
                <a16:creationId xmlns:a16="http://schemas.microsoft.com/office/drawing/2014/main" id="{E0A3908C-08B9-4712-827C-795585C85C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573" r="2" b="2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A09FC-7858-47F0-84E6-99589C5A3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 lnSpcReduction="10000"/>
          </a:bodyPr>
          <a:lstStyle/>
          <a:p>
            <a:r>
              <a:rPr lang="en-US" sz="2100" dirty="0"/>
              <a:t>Simplify the process:</a:t>
            </a:r>
          </a:p>
          <a:p>
            <a:pPr lvl="1"/>
            <a:r>
              <a:rPr lang="en-US" sz="1700" dirty="0"/>
              <a:t>Have fewer standards (one per field/issue)</a:t>
            </a:r>
          </a:p>
          <a:p>
            <a:pPr lvl="2"/>
            <a:r>
              <a:rPr lang="en-US" sz="1700" dirty="0"/>
              <a:t>Overlap and multiplicity create incentives for ’hastening’ the process</a:t>
            </a:r>
          </a:p>
          <a:p>
            <a:pPr lvl="1"/>
            <a:r>
              <a:rPr lang="en-US" sz="1700" dirty="0"/>
              <a:t>One auditing process?</a:t>
            </a:r>
          </a:p>
          <a:p>
            <a:pPr lvl="2"/>
            <a:r>
              <a:rPr lang="en-US" sz="1700" dirty="0"/>
              <a:t>Across different phases of the supply chain</a:t>
            </a:r>
          </a:p>
          <a:p>
            <a:pPr lvl="1"/>
            <a:r>
              <a:rPr lang="en-US" sz="1700" dirty="0"/>
              <a:t>Increased transparency?</a:t>
            </a:r>
          </a:p>
          <a:p>
            <a:pPr lvl="2"/>
            <a:r>
              <a:rPr lang="en-US" sz="1700" dirty="0"/>
              <a:t>Open databases on who have conducted which audits, publish specific results...</a:t>
            </a:r>
          </a:p>
          <a:p>
            <a:r>
              <a:rPr lang="en-US" sz="2100" dirty="0"/>
              <a:t>Empower the factory workers</a:t>
            </a:r>
          </a:p>
          <a:p>
            <a:pPr lvl="1"/>
            <a:r>
              <a:rPr lang="en-US" sz="1700" dirty="0"/>
              <a:t>This is what, in fact, some global brands are trying to do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96DB75-40EB-436A-896F-9D72EF6B5796}"/>
              </a:ext>
            </a:extLst>
          </p:cNvPr>
          <p:cNvSpPr txBox="1"/>
          <p:nvPr/>
        </p:nvSpPr>
        <p:spPr>
          <a:xfrm>
            <a:off x="9101470" y="6176963"/>
            <a:ext cx="2551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badi" panose="020B0604020104020204" pitchFamily="34" charset="0"/>
              </a:rPr>
              <a:t>Sources</a:t>
            </a:r>
            <a:r>
              <a:rPr lang="en-US" sz="1200" dirty="0">
                <a:latin typeface="Abadi" panose="020B0604020104020204" pitchFamily="34" charset="0"/>
              </a:rPr>
              <a:t>: </a:t>
            </a:r>
          </a:p>
          <a:p>
            <a:r>
              <a:rPr lang="en-US" sz="1200" dirty="0">
                <a:latin typeface="Abadi" panose="020B0604020104020204" pitchFamily="34" charset="0"/>
              </a:rPr>
              <a:t>Reinecke &amp; </a:t>
            </a:r>
            <a:r>
              <a:rPr lang="en-US" sz="1200" dirty="0" err="1">
                <a:latin typeface="Abadi" panose="020B0604020104020204" pitchFamily="34" charset="0"/>
              </a:rPr>
              <a:t>Donaghey</a:t>
            </a:r>
            <a:r>
              <a:rPr lang="en-US" sz="1200" dirty="0">
                <a:latin typeface="Abadi" panose="020B0604020104020204" pitchFamily="34" charset="0"/>
              </a:rPr>
              <a:t>, 2021; Kuruvilla, 2021</a:t>
            </a:r>
          </a:p>
        </p:txBody>
      </p:sp>
    </p:spTree>
    <p:extLst>
      <p:ext uri="{BB962C8B-B14F-4D97-AF65-F5344CB8AC3E}">
        <p14:creationId xmlns:p14="http://schemas.microsoft.com/office/powerpoint/2010/main" val="183630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D8D21-7838-3D01-3742-E3BDBC496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Expanding this logic: How to deal with institutional parasites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D2311-9771-C51B-8531-2E142A94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995999-135A-A203-4ED6-2D4149D40BF5}"/>
              </a:ext>
            </a:extLst>
          </p:cNvPr>
          <p:cNvSpPr txBox="1"/>
          <p:nvPr/>
        </p:nvSpPr>
        <p:spPr>
          <a:xfrm>
            <a:off x="10356692" y="6396335"/>
            <a:ext cx="2551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badi" panose="020B0604020104020204" pitchFamily="34" charset="0"/>
              </a:rPr>
              <a:t>Source</a:t>
            </a:r>
            <a:r>
              <a:rPr lang="en-US" sz="1200" dirty="0">
                <a:latin typeface="Abadi" panose="020B0604020104020204" pitchFamily="34" charset="0"/>
              </a:rPr>
              <a:t>: </a:t>
            </a:r>
          </a:p>
          <a:p>
            <a:r>
              <a:rPr lang="en-US" sz="1200" dirty="0">
                <a:latin typeface="Abadi" panose="020B0604020104020204" pitchFamily="34" charset="0"/>
              </a:rPr>
              <a:t>Rintamäki et al., 2024</a:t>
            </a:r>
          </a:p>
        </p:txBody>
      </p:sp>
      <p:pic>
        <p:nvPicPr>
          <p:cNvPr id="5" name="officeArt object" descr="Picture 2">
            <a:extLst>
              <a:ext uri="{FF2B5EF4-FFF2-40B4-BE49-F238E27FC236}">
                <a16:creationId xmlns:a16="http://schemas.microsoft.com/office/drawing/2014/main" id="{015B5999-5053-628F-13F0-70A1722E190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14401" y="1896514"/>
            <a:ext cx="8986057" cy="4280449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571872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FA87D-AD71-CC67-A2ED-30E4613E1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E9261-8297-A8BF-C906-F171504F6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few words about supply chains</a:t>
            </a:r>
          </a:p>
          <a:p>
            <a:r>
              <a:rPr lang="en-US" dirty="0"/>
              <a:t>The supply chain problem in corporate sustainability</a:t>
            </a:r>
          </a:p>
          <a:p>
            <a:r>
              <a:rPr lang="en-US" dirty="0"/>
              <a:t>Ideas and tensions around making supply chains sustainable</a:t>
            </a:r>
          </a:p>
        </p:txBody>
      </p:sp>
    </p:spTree>
    <p:extLst>
      <p:ext uri="{BB962C8B-B14F-4D97-AF65-F5344CB8AC3E}">
        <p14:creationId xmlns:p14="http://schemas.microsoft.com/office/powerpoint/2010/main" val="23068813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1D097-D92B-E7B0-7400-72AFA2ADD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50BFB-7DD7-8580-9DE9-FBF0CE847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Supply chain problems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Supply chains are long and complex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Suppliers faced with multiple conflicting pressures</a:t>
            </a:r>
          </a:p>
          <a:p>
            <a:pPr lvl="2"/>
            <a:r>
              <a:rPr lang="en-US" dirty="0"/>
              <a:t>Low-cost requirements</a:t>
            </a:r>
          </a:p>
          <a:p>
            <a:pPr lvl="2"/>
            <a:r>
              <a:rPr lang="en-US" dirty="0"/>
              <a:t>High, complex sustainability compliance expectations</a:t>
            </a:r>
          </a:p>
          <a:p>
            <a:pPr lvl="3"/>
            <a:r>
              <a:rPr lang="en-US" dirty="0"/>
              <a:t>Have to absorb the costs of sustainability</a:t>
            </a:r>
          </a:p>
          <a:p>
            <a:r>
              <a:rPr lang="en-US" dirty="0"/>
              <a:t>Supply chain solutions</a:t>
            </a:r>
          </a:p>
          <a:p>
            <a:pPr lvl="1"/>
            <a:r>
              <a:rPr lang="en-US" dirty="0"/>
              <a:t>Simplify and regionalize supply chains</a:t>
            </a:r>
          </a:p>
          <a:p>
            <a:pPr lvl="1"/>
            <a:r>
              <a:rPr lang="en-US" dirty="0"/>
              <a:t>Ease the pressures</a:t>
            </a:r>
          </a:p>
          <a:p>
            <a:pPr lvl="2"/>
            <a:r>
              <a:rPr lang="en-US" dirty="0"/>
              <a:t>Organization of labor (unions)</a:t>
            </a:r>
          </a:p>
          <a:p>
            <a:pPr lvl="2"/>
            <a:r>
              <a:rPr lang="en-US" dirty="0"/>
              <a:t>Hard regulation or a single standard to replace multiple standards</a:t>
            </a:r>
          </a:p>
          <a:p>
            <a:pPr lvl="2"/>
            <a:r>
              <a:rPr lang="en-US" dirty="0"/>
              <a:t>Shift auditing cost to global brands</a:t>
            </a:r>
          </a:p>
        </p:txBody>
      </p:sp>
    </p:spTree>
    <p:extLst>
      <p:ext uri="{BB962C8B-B14F-4D97-AF65-F5344CB8AC3E}">
        <p14:creationId xmlns:p14="http://schemas.microsoft.com/office/powerpoint/2010/main" val="15439787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82FD7-52CC-3A3C-6A34-C261F7515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37BC2-9F55-64C2-F736-5632CEAAF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700" dirty="0" err="1"/>
              <a:t>Hugos</a:t>
            </a:r>
            <a:r>
              <a:rPr lang="en-US" sz="1700" dirty="0"/>
              <a:t>, M. 2013. </a:t>
            </a:r>
            <a:r>
              <a:rPr lang="en-US" sz="1700" b="1" i="1" dirty="0"/>
              <a:t>Essentials of Supply Chain Management, </a:t>
            </a:r>
            <a:r>
              <a:rPr lang="en-US" sz="1700" dirty="0"/>
              <a:t>Third Edition. Wiley.</a:t>
            </a:r>
          </a:p>
          <a:p>
            <a:r>
              <a:rPr lang="en-US" sz="1700" dirty="0">
                <a:effectLst/>
              </a:rPr>
              <a:t>Kim, Y. H., &amp; Davis, G. F. 2016. Challenges for global supply chain sustainability: Evidence from conflict minerals reports. </a:t>
            </a:r>
            <a:r>
              <a:rPr lang="en-US" sz="1700" b="1" i="1" dirty="0">
                <a:effectLst/>
              </a:rPr>
              <a:t>Academy of Management Journal</a:t>
            </a:r>
            <a:r>
              <a:rPr lang="en-US" sz="1700" dirty="0">
                <a:effectLst/>
              </a:rPr>
              <a:t>, 59(6): 1896–1916.</a:t>
            </a:r>
            <a:endParaRPr lang="en-US" sz="1700" dirty="0"/>
          </a:p>
          <a:p>
            <a:r>
              <a:rPr lang="en-US" sz="1700" dirty="0"/>
              <a:t>Kuruvilla, S. 2021. </a:t>
            </a:r>
            <a:r>
              <a:rPr lang="en-US" sz="1700" b="1" i="1" dirty="0"/>
              <a:t>Private Regulation of Labor in Global Supply Chains. Problems, Progress and Prospects</a:t>
            </a:r>
            <a:r>
              <a:rPr lang="en-US" sz="1700" dirty="0"/>
              <a:t>. Ithaca, NY: Cornell University Press. Forthcoming April 2021.</a:t>
            </a:r>
            <a:endParaRPr lang="en-GB" sz="1700" dirty="0"/>
          </a:p>
          <a:p>
            <a:r>
              <a:rPr lang="en-GB" sz="1700" dirty="0"/>
              <a:t>Locke, R., Qin, F., &amp; </a:t>
            </a:r>
            <a:r>
              <a:rPr lang="en-GB" sz="1700" dirty="0" err="1"/>
              <a:t>Brause</a:t>
            </a:r>
            <a:r>
              <a:rPr lang="en-GB" sz="1700" dirty="0"/>
              <a:t>, A. 2007. Does monitoring improve </a:t>
            </a:r>
            <a:r>
              <a:rPr lang="en-GB" sz="1700" dirty="0" err="1"/>
              <a:t>labor</a:t>
            </a:r>
            <a:r>
              <a:rPr lang="en-GB" sz="1700" dirty="0"/>
              <a:t> standards? Lessons from Nike. </a:t>
            </a:r>
            <a:r>
              <a:rPr lang="en-GB" sz="1700" b="1" i="1" dirty="0"/>
              <a:t>Industrial and Labor Relations Review</a:t>
            </a:r>
            <a:r>
              <a:rPr lang="en-GB" sz="1700" dirty="0"/>
              <a:t>, 61(1): 3–31.</a:t>
            </a:r>
          </a:p>
          <a:p>
            <a:r>
              <a:rPr lang="en-GB" sz="1700" dirty="0"/>
              <a:t>Locke, R., &amp; </a:t>
            </a:r>
            <a:r>
              <a:rPr lang="en-GB" sz="1700" dirty="0" err="1"/>
              <a:t>Romis</a:t>
            </a:r>
            <a:r>
              <a:rPr lang="en-GB" sz="1700" dirty="0"/>
              <a:t>, M. 2006. Beyond Corporate Codes of Conduct: Work Organization and Labor Standards in Two Mexican Garment Factories. </a:t>
            </a:r>
            <a:r>
              <a:rPr lang="en-GB" sz="1700" b="1" i="1" dirty="0"/>
              <a:t>SSRN</a:t>
            </a:r>
            <a:r>
              <a:rPr lang="en-GB" sz="1700" dirty="0"/>
              <a:t>, 146(1). </a:t>
            </a:r>
            <a:r>
              <a:rPr lang="en-GB" sz="1700" dirty="0">
                <a:hlinkClick r:id="rId2"/>
              </a:rPr>
              <a:t>https://doi.org/10.2139/ssrn.925273</a:t>
            </a:r>
            <a:r>
              <a:rPr lang="en-GB" sz="1700" dirty="0"/>
              <a:t> </a:t>
            </a:r>
          </a:p>
          <a:p>
            <a:r>
              <a:rPr lang="en-GB" sz="1700" dirty="0"/>
              <a:t>Rintamäki, J., Parker, S. &amp; Spicer, A. 2024. Institutional parasites. </a:t>
            </a:r>
            <a:r>
              <a:rPr lang="en-GB" sz="1700" b="1" i="1" dirty="0"/>
              <a:t>Academy of Management Review, </a:t>
            </a:r>
            <a:r>
              <a:rPr lang="en-GB" sz="1700" dirty="0"/>
              <a:t>in print.</a:t>
            </a:r>
          </a:p>
          <a:p>
            <a:r>
              <a:rPr lang="en-US" sz="1700" dirty="0" err="1">
                <a:effectLst/>
              </a:rPr>
              <a:t>Villena</a:t>
            </a:r>
            <a:r>
              <a:rPr lang="en-US" sz="1700" dirty="0">
                <a:effectLst/>
              </a:rPr>
              <a:t>, V. H., &amp; Gioia, D. A. 2020. A More Sustainable Global Supply Chain. </a:t>
            </a:r>
            <a:r>
              <a:rPr lang="en-US" sz="1700" b="1" i="1" dirty="0">
                <a:effectLst/>
              </a:rPr>
              <a:t>Harvard Business Review</a:t>
            </a:r>
            <a:r>
              <a:rPr lang="en-US" sz="1700" dirty="0">
                <a:effectLst/>
              </a:rPr>
              <a:t>, (March-April): 84–93.</a:t>
            </a:r>
          </a:p>
          <a:p>
            <a:endParaRPr lang="en-GB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024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CB762-61FE-C153-C574-104D29AC4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Supply chains in a nutshell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52C2D-7F6C-E6C0-6E62-E1D084866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Supply chain management is the </a:t>
            </a:r>
            <a:r>
              <a:rPr lang="en-US" sz="2400" b="1" dirty="0"/>
              <a:t>coordination of production, inventory, location, and transportation</a:t>
            </a:r>
            <a:r>
              <a:rPr lang="en-US" sz="2400" dirty="0"/>
              <a:t> among the participants in a supply chain to achieve the best mix of responsiveness and efficiency for the market being served (</a:t>
            </a:r>
            <a:r>
              <a:rPr lang="en-US" sz="2400" dirty="0" err="1"/>
              <a:t>Hugos</a:t>
            </a:r>
            <a:r>
              <a:rPr lang="en-US" sz="2400" dirty="0"/>
              <a:t>, 2013)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E0106D-F20D-8695-7C54-9E54233995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866" y="4543609"/>
            <a:ext cx="1633354" cy="1633354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A1AE657-84EC-0BBA-067B-B716B62BA9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406968"/>
              </p:ext>
            </p:extLst>
          </p:nvPr>
        </p:nvGraphicFramePr>
        <p:xfrm>
          <a:off x="1689474" y="3573485"/>
          <a:ext cx="8846575" cy="72052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69315">
                  <a:extLst>
                    <a:ext uri="{9D8B030D-6E8A-4147-A177-3AD203B41FA5}">
                      <a16:colId xmlns:a16="http://schemas.microsoft.com/office/drawing/2014/main" val="1915476807"/>
                    </a:ext>
                  </a:extLst>
                </a:gridCol>
                <a:gridCol w="1769315">
                  <a:extLst>
                    <a:ext uri="{9D8B030D-6E8A-4147-A177-3AD203B41FA5}">
                      <a16:colId xmlns:a16="http://schemas.microsoft.com/office/drawing/2014/main" val="1802157583"/>
                    </a:ext>
                  </a:extLst>
                </a:gridCol>
                <a:gridCol w="1420526">
                  <a:extLst>
                    <a:ext uri="{9D8B030D-6E8A-4147-A177-3AD203B41FA5}">
                      <a16:colId xmlns:a16="http://schemas.microsoft.com/office/drawing/2014/main" val="1726368868"/>
                    </a:ext>
                  </a:extLst>
                </a:gridCol>
                <a:gridCol w="2118104">
                  <a:extLst>
                    <a:ext uri="{9D8B030D-6E8A-4147-A177-3AD203B41FA5}">
                      <a16:colId xmlns:a16="http://schemas.microsoft.com/office/drawing/2014/main" val="1773315493"/>
                    </a:ext>
                  </a:extLst>
                </a:gridCol>
                <a:gridCol w="1769315">
                  <a:extLst>
                    <a:ext uri="{9D8B030D-6E8A-4147-A177-3AD203B41FA5}">
                      <a16:colId xmlns:a16="http://schemas.microsoft.com/office/drawing/2014/main" val="401609520"/>
                    </a:ext>
                  </a:extLst>
                </a:gridCol>
              </a:tblGrid>
              <a:tr h="7205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Production</a:t>
                      </a:r>
                    </a:p>
                    <a:p>
                      <a:endParaRPr lang="fi-FI" sz="2000" b="1" dirty="0"/>
                    </a:p>
                  </a:txBody>
                  <a:tcPr marL="98729" marR="98729" marT="49366" marB="4936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Inventory</a:t>
                      </a:r>
                    </a:p>
                    <a:p>
                      <a:endParaRPr lang="fi-FI" sz="2000" b="1" dirty="0"/>
                    </a:p>
                  </a:txBody>
                  <a:tcPr marL="98729" marR="98729" marT="49366" marB="4936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Location</a:t>
                      </a:r>
                    </a:p>
                    <a:p>
                      <a:endParaRPr lang="fi-FI" sz="2000" b="1" dirty="0"/>
                    </a:p>
                  </a:txBody>
                  <a:tcPr marL="98729" marR="98729" marT="49366" marB="4936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Transportation</a:t>
                      </a:r>
                    </a:p>
                    <a:p>
                      <a:endParaRPr lang="fi-FI" sz="2000" b="1" dirty="0"/>
                    </a:p>
                  </a:txBody>
                  <a:tcPr marL="98729" marR="98729" marT="49366" marB="4936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Information</a:t>
                      </a:r>
                      <a:endParaRPr lang="fi-FI" sz="2000" b="1" dirty="0"/>
                    </a:p>
                    <a:p>
                      <a:endParaRPr lang="fi-FI" sz="2000" b="1" dirty="0"/>
                    </a:p>
                  </a:txBody>
                  <a:tcPr marL="98729" marR="98729" marT="49366" marB="4936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602520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BB44D2C0-DAB6-F861-A0BF-47FA5AAF44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231" y="4767198"/>
            <a:ext cx="2036695" cy="114564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F143075-CE50-CFCB-6C2A-1EA813B7A65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916" y="4272037"/>
            <a:ext cx="1646891" cy="16468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3249D50-2519-8F3B-DFBD-235BD3656D7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3371" y="4370403"/>
            <a:ext cx="2038992" cy="156147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E2E3BF8-41C1-A908-567A-0002E1E916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6806" y="4264592"/>
            <a:ext cx="1776560" cy="177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513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62486-0CEE-FDA3-7DA0-A6DAE03F0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have supply chains?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AB656-815C-F381-BB5D-EC18CFE74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move stuff around</a:t>
            </a:r>
          </a:p>
          <a:p>
            <a:r>
              <a:rPr lang="en-US" dirty="0"/>
              <a:t>Contemporary form: because of </a:t>
            </a:r>
            <a:r>
              <a:rPr lang="en-US" dirty="0" err="1"/>
              <a:t>Nikefication</a:t>
            </a:r>
            <a:endParaRPr lang="en-US" dirty="0"/>
          </a:p>
          <a:p>
            <a:r>
              <a:rPr lang="en-US" dirty="0" err="1"/>
              <a:t>Nikefication</a:t>
            </a:r>
            <a:r>
              <a:rPr lang="en-US" dirty="0"/>
              <a:t>: Technology and financialization enabled only retaining the most value-adding part of the value chain</a:t>
            </a:r>
          </a:p>
          <a:p>
            <a:pPr lvl="1"/>
            <a:r>
              <a:rPr lang="en-US" dirty="0"/>
              <a:t>Labor is distributed along the supply chain</a:t>
            </a:r>
          </a:p>
          <a:p>
            <a:pPr lvl="2"/>
            <a:r>
              <a:rPr lang="en-US" dirty="0"/>
              <a:t>A network of “independent” specialist operators</a:t>
            </a:r>
          </a:p>
          <a:p>
            <a:r>
              <a:rPr lang="en-US" dirty="0"/>
              <a:t>However, problems ensued -&gt; Enter Nike in 1990s</a:t>
            </a:r>
          </a:p>
        </p:txBody>
      </p:sp>
    </p:spTree>
    <p:extLst>
      <p:ext uri="{BB962C8B-B14F-4D97-AF65-F5344CB8AC3E}">
        <p14:creationId xmlns:p14="http://schemas.microsoft.com/office/powerpoint/2010/main" val="4276023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720EFF-E6B1-1E5B-63F8-97710755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Making supply chains sustainable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52A7FF-E2D9-9E28-D038-5978E987C0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" name="Picture 1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AF7FC53E-238C-E171-921C-05B384850C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492" y="246028"/>
            <a:ext cx="854272" cy="71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306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0699C-2BDB-D05C-CBA4-477553469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Supply chains seen as important corporate sustainability targets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38342-7B5A-FA0E-3731-C02CC2D3E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C2FF8D-AD14-10C8-67DF-9E429C7367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3670" y="1808040"/>
            <a:ext cx="5637478" cy="466303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21AB1A2-0B17-DA29-2D60-1C7870EB61CE}"/>
              </a:ext>
            </a:extLst>
          </p:cNvPr>
          <p:cNvSpPr txBox="1"/>
          <p:nvPr/>
        </p:nvSpPr>
        <p:spPr>
          <a:xfrm>
            <a:off x="7980697" y="5436859"/>
            <a:ext cx="2395657" cy="1051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Besley" pitchFamily="2" charset="0"/>
                <a:ea typeface="Besley" pitchFamily="2" charset="0"/>
              </a:rPr>
              <a:t>Source</a:t>
            </a:r>
            <a:r>
              <a:rPr lang="en-US" sz="1200" dirty="0">
                <a:latin typeface="Besley" pitchFamily="2" charset="0"/>
                <a:ea typeface="Besley" pitchFamily="2" charset="0"/>
              </a:rPr>
              <a:t>: </a:t>
            </a:r>
          </a:p>
          <a:p>
            <a:r>
              <a:rPr lang="en-US" sz="1200" dirty="0">
                <a:latin typeface="Besley" pitchFamily="2" charset="0"/>
                <a:ea typeface="Besley" pitchFamily="2" charset="0"/>
                <a:hlinkClick r:id="rId3"/>
              </a:rPr>
              <a:t>https://www.mckinsey.com/capabilities/operations/our-insights/future-proofing-the-supply-chain</a:t>
            </a:r>
            <a:r>
              <a:rPr lang="en-US" sz="1200" dirty="0">
                <a:latin typeface="Besley" pitchFamily="2" charset="0"/>
                <a:ea typeface="Besley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8099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62486-0CEE-FDA3-7DA0-A6DAE03F0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problems in supply chains sustainability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AB656-815C-F381-BB5D-EC18CFE74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Supply chains are very </a:t>
            </a:r>
            <a:r>
              <a:rPr lang="en-US" b="1" dirty="0"/>
              <a:t>long</a:t>
            </a:r>
          </a:p>
          <a:p>
            <a:pPr lvl="1"/>
            <a:r>
              <a:rPr lang="en-US" dirty="0"/>
              <a:t>The longer the supply chain, the lower the transparency in it</a:t>
            </a:r>
          </a:p>
          <a:p>
            <a:pPr lvl="2"/>
            <a:r>
              <a:rPr lang="en-US" dirty="0"/>
              <a:t>Out of 1,179 companies working with rare metals, </a:t>
            </a:r>
            <a:r>
              <a:rPr lang="en-US" b="1" dirty="0"/>
              <a:t>78%</a:t>
            </a:r>
            <a:r>
              <a:rPr lang="en-US" dirty="0"/>
              <a:t> were unable to determine where their raw materials came from</a:t>
            </a:r>
          </a:p>
          <a:p>
            <a:pPr lvl="3"/>
            <a:r>
              <a:rPr lang="en-US" b="1" dirty="0"/>
              <a:t>1% </a:t>
            </a:r>
            <a:r>
              <a:rPr lang="en-US" dirty="0"/>
              <a:t>could state with certainty their products </a:t>
            </a:r>
            <a:r>
              <a:rPr lang="en-US" b="1" dirty="0"/>
              <a:t>don’t</a:t>
            </a:r>
            <a:r>
              <a:rPr lang="en-US" dirty="0"/>
              <a:t> contain conflict minerals</a:t>
            </a:r>
          </a:p>
          <a:p>
            <a:pPr lvl="3"/>
            <a:r>
              <a:rPr lang="en-US" dirty="0"/>
              <a:t>The more complex the supply chain, the less likely the company knew about their conflict mineral involvement</a:t>
            </a:r>
          </a:p>
          <a:p>
            <a:endParaRPr lang="en-US" dirty="0"/>
          </a:p>
          <a:p>
            <a:r>
              <a:rPr lang="en-US" dirty="0"/>
              <a:t>Low-tier suppliers often don’t comply with sustainability requirements</a:t>
            </a:r>
          </a:p>
          <a:p>
            <a:pPr lvl="1"/>
            <a:r>
              <a:rPr lang="en-US" dirty="0"/>
              <a:t>Environmentally harmful</a:t>
            </a:r>
          </a:p>
          <a:p>
            <a:pPr lvl="1"/>
            <a:r>
              <a:rPr lang="en-US" dirty="0"/>
              <a:t>Violate human and labor rights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F9A0D5C-14ED-20B7-4006-CFE01FA997CF}"/>
              </a:ext>
            </a:extLst>
          </p:cNvPr>
          <p:cNvSpPr/>
          <p:nvPr/>
        </p:nvSpPr>
        <p:spPr>
          <a:xfrm>
            <a:off x="6593747" y="1190115"/>
            <a:ext cx="1073791" cy="10402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MNC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3D7068B-DA02-2F10-3FCC-A20465A9D6E5}"/>
              </a:ext>
            </a:extLst>
          </p:cNvPr>
          <p:cNvSpPr/>
          <p:nvPr/>
        </p:nvSpPr>
        <p:spPr>
          <a:xfrm>
            <a:off x="7977931" y="1342243"/>
            <a:ext cx="729842" cy="73597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/>
              <a:t>Supplier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28BCA3E-6B56-C79F-1A60-587C4E0C355B}"/>
              </a:ext>
            </a:extLst>
          </p:cNvPr>
          <p:cNvCxnSpPr/>
          <p:nvPr/>
        </p:nvCxnSpPr>
        <p:spPr>
          <a:xfrm flipH="1">
            <a:off x="7743039" y="1710232"/>
            <a:ext cx="1593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6E9FE410-7A8D-4B97-40DD-92D95D17DF83}"/>
              </a:ext>
            </a:extLst>
          </p:cNvPr>
          <p:cNvSpPr/>
          <p:nvPr/>
        </p:nvSpPr>
        <p:spPr>
          <a:xfrm>
            <a:off x="9018166" y="1328840"/>
            <a:ext cx="729842" cy="73597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/>
              <a:t>Supplier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674F912-7F8D-19DD-B402-4F9B7EAC0B4D}"/>
              </a:ext>
            </a:extLst>
          </p:cNvPr>
          <p:cNvCxnSpPr/>
          <p:nvPr/>
        </p:nvCxnSpPr>
        <p:spPr>
          <a:xfrm flipH="1">
            <a:off x="8783274" y="1696829"/>
            <a:ext cx="1593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9B45B0DD-A1FF-66F1-A9AF-B1438E95A57A}"/>
              </a:ext>
            </a:extLst>
          </p:cNvPr>
          <p:cNvSpPr/>
          <p:nvPr/>
        </p:nvSpPr>
        <p:spPr>
          <a:xfrm>
            <a:off x="10058401" y="1328840"/>
            <a:ext cx="729842" cy="73597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/>
              <a:t>Supplier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E01FCA3-1DF0-D918-1A3E-9DBA56855702}"/>
              </a:ext>
            </a:extLst>
          </p:cNvPr>
          <p:cNvCxnSpPr/>
          <p:nvPr/>
        </p:nvCxnSpPr>
        <p:spPr>
          <a:xfrm flipH="1">
            <a:off x="9823509" y="1696829"/>
            <a:ext cx="1593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0377E39A-772F-0A16-C072-5006D5B4C289}"/>
              </a:ext>
            </a:extLst>
          </p:cNvPr>
          <p:cNvSpPr/>
          <p:nvPr/>
        </p:nvSpPr>
        <p:spPr>
          <a:xfrm>
            <a:off x="11104579" y="1322699"/>
            <a:ext cx="729842" cy="73597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/>
              <a:t>Supplier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A343951-F373-5400-A93A-898060C250A7}"/>
              </a:ext>
            </a:extLst>
          </p:cNvPr>
          <p:cNvCxnSpPr/>
          <p:nvPr/>
        </p:nvCxnSpPr>
        <p:spPr>
          <a:xfrm flipH="1">
            <a:off x="10869687" y="1690688"/>
            <a:ext cx="1593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2C49E30-F19B-A6BC-9291-E11ACE76F6FD}"/>
              </a:ext>
            </a:extLst>
          </p:cNvPr>
          <p:cNvSpPr txBox="1"/>
          <p:nvPr/>
        </p:nvSpPr>
        <p:spPr>
          <a:xfrm>
            <a:off x="9706062" y="6220259"/>
            <a:ext cx="2051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Besley" pitchFamily="2" charset="0"/>
                <a:ea typeface="Besley" pitchFamily="2" charset="0"/>
              </a:rPr>
              <a:t>Sources</a:t>
            </a:r>
            <a:r>
              <a:rPr lang="en-US" sz="1200" dirty="0">
                <a:latin typeface="Besley" pitchFamily="2" charset="0"/>
                <a:ea typeface="Besley" pitchFamily="2" charset="0"/>
              </a:rPr>
              <a:t>: </a:t>
            </a:r>
          </a:p>
          <a:p>
            <a:r>
              <a:rPr lang="en-US" sz="1200" dirty="0">
                <a:latin typeface="Besley" pitchFamily="2" charset="0"/>
                <a:ea typeface="Besley" pitchFamily="2" charset="0"/>
              </a:rPr>
              <a:t>Kim &amp; Davis, 2016; </a:t>
            </a:r>
            <a:r>
              <a:rPr lang="en-US" sz="1200" dirty="0" err="1">
                <a:latin typeface="Besley" pitchFamily="2" charset="0"/>
                <a:ea typeface="Besley" pitchFamily="2" charset="0"/>
              </a:rPr>
              <a:t>Villena</a:t>
            </a:r>
            <a:r>
              <a:rPr lang="en-US" sz="1200" dirty="0">
                <a:latin typeface="Besley" pitchFamily="2" charset="0"/>
                <a:ea typeface="Besley" pitchFamily="2" charset="0"/>
              </a:rPr>
              <a:t> &amp; Gioia, 2020</a:t>
            </a:r>
          </a:p>
        </p:txBody>
      </p:sp>
    </p:spTree>
    <p:extLst>
      <p:ext uri="{BB962C8B-B14F-4D97-AF65-F5344CB8AC3E}">
        <p14:creationId xmlns:p14="http://schemas.microsoft.com/office/powerpoint/2010/main" val="1232916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AB411-2E27-8B4A-B6CF-3C55C8652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recent developments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678C1-D0E5-8E4D-A37E-AE784AFED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8BFC53-4CAE-346C-F89F-5628DC8277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834" y="2041384"/>
            <a:ext cx="8916969" cy="39198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97587D-D42E-1C21-20AD-BA3B5C9E5146}"/>
              </a:ext>
            </a:extLst>
          </p:cNvPr>
          <p:cNvSpPr txBox="1"/>
          <p:nvPr/>
        </p:nvSpPr>
        <p:spPr>
          <a:xfrm>
            <a:off x="8039419" y="5806203"/>
            <a:ext cx="2395657" cy="1051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Besley" pitchFamily="2" charset="0"/>
                <a:ea typeface="Besley" pitchFamily="2" charset="0"/>
              </a:rPr>
              <a:t>Source</a:t>
            </a:r>
            <a:r>
              <a:rPr lang="en-US" sz="1200" dirty="0">
                <a:latin typeface="Besley" pitchFamily="2" charset="0"/>
                <a:ea typeface="Besley" pitchFamily="2" charset="0"/>
              </a:rPr>
              <a:t>: </a:t>
            </a:r>
          </a:p>
          <a:p>
            <a:r>
              <a:rPr lang="en-US" sz="1200" dirty="0">
                <a:latin typeface="Besley" pitchFamily="2" charset="0"/>
                <a:ea typeface="Besley" pitchFamily="2" charset="0"/>
                <a:hlinkClick r:id="rId3"/>
              </a:rPr>
              <a:t>https://www.mckinsey.com/capabilities/operations/our-insights/future-proofing-the-supply-chain</a:t>
            </a:r>
            <a:r>
              <a:rPr lang="en-US" sz="1200" dirty="0">
                <a:latin typeface="Besley" pitchFamily="2" charset="0"/>
                <a:ea typeface="Besley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2439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AB411-2E27-8B4A-B6CF-3C55C8652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recent developments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678C1-D0E5-8E4D-A37E-AE784AFED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B1F31B-AA4F-C1BC-0F03-A76585DC96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8416" y="1690688"/>
            <a:ext cx="6671426" cy="442407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38F6FB4-CACC-147D-D887-725F54FA04CC}"/>
              </a:ext>
            </a:extLst>
          </p:cNvPr>
          <p:cNvSpPr txBox="1"/>
          <p:nvPr/>
        </p:nvSpPr>
        <p:spPr>
          <a:xfrm>
            <a:off x="8853336" y="5125166"/>
            <a:ext cx="2395657" cy="1051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Besley" pitchFamily="2" charset="0"/>
                <a:ea typeface="Besley" pitchFamily="2" charset="0"/>
              </a:rPr>
              <a:t>Source</a:t>
            </a:r>
            <a:r>
              <a:rPr lang="en-US" sz="1200" dirty="0">
                <a:latin typeface="Besley" pitchFamily="2" charset="0"/>
                <a:ea typeface="Besley" pitchFamily="2" charset="0"/>
              </a:rPr>
              <a:t>: </a:t>
            </a:r>
          </a:p>
          <a:p>
            <a:r>
              <a:rPr lang="en-US" sz="1200" dirty="0">
                <a:latin typeface="Besley" pitchFamily="2" charset="0"/>
                <a:ea typeface="Besley" pitchFamily="2" charset="0"/>
                <a:hlinkClick r:id="rId4"/>
              </a:rPr>
              <a:t>https://www.mckinsey.com/capabilities/operations/our-insights/future-proofing-the-supply-chain</a:t>
            </a:r>
            <a:r>
              <a:rPr lang="en-US" sz="1200" dirty="0">
                <a:latin typeface="Besley" pitchFamily="2" charset="0"/>
                <a:ea typeface="Besley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8708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4997</TotalTime>
  <Words>1279</Words>
  <Application>Microsoft Office PowerPoint</Application>
  <PresentationFormat>Widescreen</PresentationFormat>
  <Paragraphs>146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Abadi</vt:lpstr>
      <vt:lpstr>Arial</vt:lpstr>
      <vt:lpstr>Besley</vt:lpstr>
      <vt:lpstr>Calibri</vt:lpstr>
      <vt:lpstr>Calibri Light</vt:lpstr>
      <vt:lpstr>Courier New</vt:lpstr>
      <vt:lpstr>Georgia</vt:lpstr>
      <vt:lpstr>Inter</vt:lpstr>
      <vt:lpstr>Lucida Grande</vt:lpstr>
      <vt:lpstr>Office Theme</vt:lpstr>
      <vt:lpstr>1_Office Theme</vt:lpstr>
      <vt:lpstr>Can we make supply chains sustainable?</vt:lpstr>
      <vt:lpstr>Agenda</vt:lpstr>
      <vt:lpstr>Supply chains in a nutshell</vt:lpstr>
      <vt:lpstr>Why do we have supply chains?</vt:lpstr>
      <vt:lpstr>Making supply chains sustainable</vt:lpstr>
      <vt:lpstr>Supply chains seen as important corporate sustainability targets</vt:lpstr>
      <vt:lpstr>Key problems in supply chains sustainability</vt:lpstr>
      <vt:lpstr>Some recent developments</vt:lpstr>
      <vt:lpstr>Some recent developments</vt:lpstr>
      <vt:lpstr>Recommendations for corporate approaches to tackle problems</vt:lpstr>
      <vt:lpstr>Critical evaluation of managing sustainability in supply chains</vt:lpstr>
      <vt:lpstr>Labor standards: How sustainability is managed in supply chains</vt:lpstr>
      <vt:lpstr>Problems with sustainability standards</vt:lpstr>
      <vt:lpstr>Problems with sustainability standards</vt:lpstr>
      <vt:lpstr>What the new data shows</vt:lpstr>
      <vt:lpstr>What the new data shows</vt:lpstr>
      <vt:lpstr>Why is this important?</vt:lpstr>
      <vt:lpstr>Potential solutions?</vt:lpstr>
      <vt:lpstr>Expanding this logic: How to deal with institutional parasites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Rintamäki Jukka</dc:creator>
  <cp:lastModifiedBy>Rintamäki Jukka</cp:lastModifiedBy>
  <cp:revision>21</cp:revision>
  <dcterms:created xsi:type="dcterms:W3CDTF">2023-11-27T14:43:56Z</dcterms:created>
  <dcterms:modified xsi:type="dcterms:W3CDTF">2024-02-22T08:30:56Z</dcterms:modified>
</cp:coreProperties>
</file>