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430" r:id="rId4"/>
    <p:sldId id="325" r:id="rId5"/>
    <p:sldId id="257" r:id="rId6"/>
    <p:sldId id="316" r:id="rId7"/>
    <p:sldId id="297" r:id="rId8"/>
    <p:sldId id="264" r:id="rId9"/>
    <p:sldId id="291" r:id="rId10"/>
    <p:sldId id="272" r:id="rId11"/>
    <p:sldId id="273" r:id="rId12"/>
    <p:sldId id="260" r:id="rId13"/>
    <p:sldId id="287" r:id="rId14"/>
    <p:sldId id="301" r:id="rId15"/>
    <p:sldId id="275" r:id="rId16"/>
    <p:sldId id="322" r:id="rId17"/>
    <p:sldId id="421" r:id="rId18"/>
    <p:sldId id="423" r:id="rId19"/>
    <p:sldId id="429" r:id="rId20"/>
    <p:sldId id="344" r:id="rId21"/>
    <p:sldId id="259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4" autoAdjust="0"/>
  </p:normalViewPr>
  <p:slideViewPr>
    <p:cSldViewPr snapToGrid="0">
      <p:cViewPr varScale="1">
        <p:scale>
          <a:sx n="101" d="100"/>
          <a:sy n="101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D45A9-CE7C-4E51-9411-9BFF8F49712B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643F6-E24A-4088-92B7-CD127C71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2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Corp sust reports are an integral part of the strategic approach to corp sust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785D1F-DCFC-44DB-B928-BDE19148086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41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F66CD-F79A-9220-5980-BAF52797A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62D52-8396-E99A-4E06-FD2990132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Besley" pitchFamily="2" charset="0"/>
                <a:ea typeface="Besle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486E3-6729-12B0-232D-0CB3755D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A1CBF-32DD-1246-55C8-EB6551CF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67ABC-C437-BD2D-21F1-1204A979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0054EEF-A849-5472-C449-68E455ABA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1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7591-2DBC-1C0D-9765-D6BA7009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AC246-2DF5-C106-5C14-72698D61C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E59FC-FB30-B5EF-00A5-C13D841EF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ADD41-F247-F1DC-4E71-E2C60DE1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957A9-475E-2CE6-CD30-721BF5BE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502C00D2-1FA1-9026-31C6-D074436B81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8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E6AC4-6618-673B-3F5B-5EE42D44F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550F1-0EB4-FDA7-0372-C14E3EE99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4A92-D6C5-8173-7B87-93A51C2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236EA-1268-D7F5-FAE7-2A30ED54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3F467-A5A8-731A-89BC-4A5B7139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73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F66CD-F79A-9220-5980-BAF52797A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62D52-8396-E99A-4E06-FD2990132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Besley" pitchFamily="2" charset="0"/>
                <a:ea typeface="Besle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486E3-6729-12B0-232D-0CB3755D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A1CBF-32DD-1246-55C8-EB6551CF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67ABC-C437-BD2D-21F1-1204A979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18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34E08-56C6-045C-0320-40BBFAD7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6F1F8-5B36-60E0-3607-8624FB6BD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esley" pitchFamily="2" charset="0"/>
                <a:ea typeface="Besley" pitchFamily="2" charset="0"/>
              </a:defRPr>
            </a:lvl1pPr>
            <a:lvl2pPr>
              <a:defRPr>
                <a:latin typeface="Besley" pitchFamily="2" charset="0"/>
                <a:ea typeface="Besley" pitchFamily="2" charset="0"/>
              </a:defRPr>
            </a:lvl2pPr>
            <a:lvl3pPr>
              <a:defRPr>
                <a:latin typeface="Besley" pitchFamily="2" charset="0"/>
                <a:ea typeface="Besley" pitchFamily="2" charset="0"/>
              </a:defRPr>
            </a:lvl3pPr>
            <a:lvl4pPr>
              <a:defRPr>
                <a:latin typeface="Besley" pitchFamily="2" charset="0"/>
                <a:ea typeface="Besley" pitchFamily="2" charset="0"/>
              </a:defRPr>
            </a:lvl4pPr>
            <a:lvl5pPr>
              <a:defRPr>
                <a:latin typeface="Besley" pitchFamily="2" charset="0"/>
                <a:ea typeface="Besley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C1648-5CAB-495A-9EC7-A3F792E2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8A084-808D-A8F3-7DD5-55660359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7FBB4-0599-BDE2-BDE2-17805D02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26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08DD-E818-C9AD-0FF2-ECD7BFBD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EC64E-9F20-09D8-D302-0BF37435D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Besley" pitchFamily="2" charset="0"/>
                <a:ea typeface="Besle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40261-C4C6-2BA5-7FBD-971DABD6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A7412-9200-EE5E-292F-E2C580A2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0D4AD-E9AB-913A-E8FB-38F025DD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25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C075-8944-D89B-5A96-D2F08126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DEDAD-4262-BE73-44A6-F5879A1A9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2C5DE-1E4F-8A62-A262-151E6CD42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EDA39-ED21-CA62-7A2E-93683F20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ECC60-DC2F-497F-980A-369D0798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8841B-A513-F5B4-0561-19509842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09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0385-F53C-E32C-0C92-8328AEC84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16024-EF7A-020F-021C-9DEC564CA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A613D-D102-896A-C9CB-907BD9108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4F67A-CE28-6B4C-E5BB-5B108EE86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9E235-25B0-81C7-E7B2-410F53527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4D822D-53B7-384D-B3AA-D9A81987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2E39E6-C9ED-0959-8685-7F451E8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8ACA1D-8FE3-747C-A279-43772373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0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6051-5FE3-3A65-C13F-86E4D0A0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9E729-3B4F-ACE1-8535-89712EFF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AAC6C-9E47-A55A-3851-5840D462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4ED2E-547E-6159-203C-C7E8BDC0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46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79BFD-F27A-CB0C-D69C-622D616F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A7F7A-DE3A-E571-D312-3C6503FC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DFC6D-F870-4697-93A5-0E326B2D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8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4568-468E-115C-F579-BF29C39C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C446-B47F-A252-7FE8-661EDE91B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A0E04-C58E-FFBB-4323-1BC1A5474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BE2EB-7C50-7591-F2F7-115D027B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DA8F0-FCCC-6BB6-97EC-82AA9344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FD686-2384-3636-FFB8-2CE82CF2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3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34E08-56C6-045C-0320-40BBFAD7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6F1F8-5B36-60E0-3607-8624FB6BD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esley" pitchFamily="2" charset="0"/>
                <a:ea typeface="Besley" pitchFamily="2" charset="0"/>
              </a:defRPr>
            </a:lvl1pPr>
            <a:lvl2pPr>
              <a:defRPr>
                <a:latin typeface="Besley" pitchFamily="2" charset="0"/>
                <a:ea typeface="Besley" pitchFamily="2" charset="0"/>
              </a:defRPr>
            </a:lvl2pPr>
            <a:lvl3pPr>
              <a:defRPr>
                <a:latin typeface="Besley" pitchFamily="2" charset="0"/>
                <a:ea typeface="Besley" pitchFamily="2" charset="0"/>
              </a:defRPr>
            </a:lvl3pPr>
            <a:lvl4pPr>
              <a:defRPr>
                <a:latin typeface="Besley" pitchFamily="2" charset="0"/>
                <a:ea typeface="Besley" pitchFamily="2" charset="0"/>
              </a:defRPr>
            </a:lvl4pPr>
            <a:lvl5pPr>
              <a:defRPr>
                <a:latin typeface="Besley" pitchFamily="2" charset="0"/>
                <a:ea typeface="Besley" pitchFamily="2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C1648-5CAB-495A-9EC7-A3F792E2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8A084-808D-A8F3-7DD5-55660359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7FBB4-0599-BDE2-BDE2-17805D02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A24B612-6808-360C-D09F-1CCF12D6E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644-C7BA-BDCA-89F8-0F20312C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C25A5A-7F11-EEC1-57F1-063142565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5FC1C-E1B9-FAC8-5D2F-F6C45799C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9FB61-5617-7E6E-0D75-ACBF880A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B51FB-19FB-0525-5D4C-3EAA074E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0709F-C013-7BF1-7620-7AA4F253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79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7591-2DBC-1C0D-9765-D6BA7009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AC246-2DF5-C106-5C14-72698D61C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E59FC-FB30-B5EF-00A5-C13D841EF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ADD41-F247-F1DC-4E71-E2C60DE1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957A9-475E-2CE6-CD30-721BF5BE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83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E6AC4-6618-673B-3F5B-5EE42D44F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550F1-0EB4-FDA7-0372-C14E3EE99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4A92-D6C5-8173-7B87-93A51C2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236EA-1268-D7F5-FAE7-2A30ED54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3F467-A5A8-731A-89BC-4A5B7139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98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AC85-008F-4732-AA22-6A9A7E93A366}" type="datetime1">
              <a:rPr lang="en-GB" smtClean="0"/>
              <a:t>26/02/2024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Sustainability in Business 2022</a:t>
            </a: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1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9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08DD-E818-C9AD-0FF2-ECD7BFBD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EC64E-9F20-09D8-D302-0BF37435D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Besley" pitchFamily="2" charset="0"/>
                <a:ea typeface="Besle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40261-C4C6-2BA5-7FBD-971DABD6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A7412-9200-EE5E-292F-E2C580A2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0D4AD-E9AB-913A-E8FB-38F025DD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F0300441-91BF-E26A-34EA-127C530D5D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3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C075-8944-D89B-5A96-D2F08126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DEDAD-4262-BE73-44A6-F5879A1A9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2C5DE-1E4F-8A62-A262-151E6CD42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EDA39-ED21-CA62-7A2E-93683F20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ECC60-DC2F-497F-980A-369D0798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8841B-A513-F5B4-0561-19509842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DD3812E-28FD-C82C-287F-576232CAB0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0385-F53C-E32C-0C92-8328AEC84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16024-EF7A-020F-021C-9DEC564CA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A613D-D102-896A-C9CB-907BD9108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4F67A-CE28-6B4C-E5BB-5B108EE86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9E235-25B0-81C7-E7B2-410F53527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4D822D-53B7-384D-B3AA-D9A81987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2E39E6-C9ED-0959-8685-7F451E8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8ACA1D-8FE3-747C-A279-43772373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3D5EDCF-4F92-5FFF-55DF-4FBCFE3114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6051-5FE3-3A65-C13F-86E4D0A0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9E729-3B4F-ACE1-8535-89712EFF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AAC6C-9E47-A55A-3851-5840D462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4ED2E-547E-6159-203C-C7E8BDC0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3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79BFD-F27A-CB0C-D69C-622D616F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A7F7A-DE3A-E571-D312-3C6503FC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DFC6D-F870-4697-93A5-0E326B2D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4568-468E-115C-F579-BF29C39C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C446-B47F-A252-7FE8-661EDE91B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A0E04-C58E-FFBB-4323-1BC1A5474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BE2EB-7C50-7591-F2F7-115D027B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DA8F0-FCCC-6BB6-97EC-82AA9344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FD686-2384-3636-FFB8-2CE82CF2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3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644-C7BA-BDCA-89F8-0F20312C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C25A5A-7F11-EEC1-57F1-063142565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5FC1C-E1B9-FAC8-5D2F-F6C45799C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9FB61-5617-7E6E-0D75-ACBF880A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B51FB-19FB-0525-5D4C-3EAA074E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0709F-C013-7BF1-7620-7AA4F253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8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C8015-83DC-29DF-B01B-22F9F111C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43FE1-AA22-6626-9C55-268958692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D215-6833-4968-3903-CD52FD5C3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281D4-B64C-0088-1DA5-5AC690D0C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1BB7-A12E-0746-F72D-303300C1D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C641DE77-E9EB-152B-4701-9568EEE897A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0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Inter" panose="02000503000000020004" pitchFamily="50" charset="0"/>
          <a:ea typeface="Inter" panose="02000503000000020004" pitchFamily="50" charset="0"/>
          <a:cs typeface="Inter" panose="02000503000000020004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esley" pitchFamily="2" charset="0"/>
          <a:ea typeface="Besley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esley" pitchFamily="2" charset="0"/>
          <a:ea typeface="Besley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esley" pitchFamily="2" charset="0"/>
          <a:ea typeface="Besley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sley" pitchFamily="2" charset="0"/>
          <a:ea typeface="Besley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sley" pitchFamily="2" charset="0"/>
          <a:ea typeface="Besley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C8015-83DC-29DF-B01B-22F9F111C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43FE1-AA22-6626-9C55-268958692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D215-6833-4968-3903-CD52FD5C3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1F92-EA96-4004-B503-51CFAA206AD9}" type="datetimeFigureOut">
              <a:rPr lang="en-US" smtClean="0"/>
              <a:t>26.2.2024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281D4-B64C-0088-1DA5-5AC690D0C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1BB7-A12E-0746-F72D-303300C1D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0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Inter" panose="02000503000000020004" pitchFamily="50" charset="0"/>
          <a:ea typeface="Inter" panose="02000503000000020004" pitchFamily="50" charset="0"/>
          <a:cs typeface="Inter" panose="02000503000000020004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MmLCPuerQg?feature=oemb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B87EC-E9B1-3275-569B-D58C2910D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36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Sustainability standards and communication</a:t>
            </a:r>
            <a:endParaRPr lang="en-US" dirty="0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D3A2B10-CFC7-52E7-3A4D-AE87668F9EE3}"/>
              </a:ext>
            </a:extLst>
          </p:cNvPr>
          <p:cNvSpPr txBox="1">
            <a:spLocks/>
          </p:cNvSpPr>
          <p:nvPr/>
        </p:nvSpPr>
        <p:spPr>
          <a:xfrm>
            <a:off x="9972684" y="6326975"/>
            <a:ext cx="2914642" cy="3483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dirty="0"/>
              <a:t>Jukka Rintamäki</a:t>
            </a:r>
          </a:p>
        </p:txBody>
      </p:sp>
    </p:spTree>
    <p:extLst>
      <p:ext uri="{BB962C8B-B14F-4D97-AF65-F5344CB8AC3E}">
        <p14:creationId xmlns:p14="http://schemas.microsoft.com/office/powerpoint/2010/main" val="393993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B74AF-28DE-4AA2-BB19-018486146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 sz="3200" dirty="0" err="1"/>
              <a:t>What</a:t>
            </a:r>
            <a:r>
              <a:rPr lang="fi-FI" sz="3200" dirty="0"/>
              <a:t> </a:t>
            </a:r>
            <a:r>
              <a:rPr lang="fi-FI" sz="3200" dirty="0" err="1"/>
              <a:t>are</a:t>
            </a:r>
            <a:r>
              <a:rPr lang="fi-FI" sz="3200" dirty="0"/>
              <a:t> </a:t>
            </a:r>
            <a:r>
              <a:rPr lang="fi-FI" sz="3200" dirty="0" err="1"/>
              <a:t>international</a:t>
            </a:r>
            <a:r>
              <a:rPr lang="fi-FI" sz="3200" dirty="0"/>
              <a:t> </a:t>
            </a:r>
            <a:r>
              <a:rPr lang="fi-FI" sz="3200" dirty="0" err="1"/>
              <a:t>sustainability</a:t>
            </a:r>
            <a:r>
              <a:rPr lang="fi-FI" sz="3200" dirty="0"/>
              <a:t> </a:t>
            </a:r>
            <a:r>
              <a:rPr lang="fi-FI" sz="3200" dirty="0" err="1"/>
              <a:t>standards</a:t>
            </a:r>
            <a:r>
              <a:rPr lang="fi-FI" sz="3200" dirty="0"/>
              <a:t>?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F9A1E-1980-44BC-A036-BA277899C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sz="2100" err="1"/>
              <a:t>These</a:t>
            </a:r>
            <a:r>
              <a:rPr lang="fi-FI" sz="2100"/>
              <a:t> </a:t>
            </a:r>
            <a:r>
              <a:rPr lang="fi-FI" sz="2100" err="1"/>
              <a:t>standards</a:t>
            </a:r>
            <a:r>
              <a:rPr lang="fi-FI" sz="2100"/>
              <a:t> </a:t>
            </a:r>
            <a:r>
              <a:rPr lang="fi-FI" sz="2100" err="1"/>
              <a:t>are</a:t>
            </a:r>
            <a:r>
              <a:rPr lang="fi-FI" sz="2100"/>
              <a:t> </a:t>
            </a:r>
            <a:r>
              <a:rPr lang="fi-FI" sz="2100" err="1"/>
              <a:t>often</a:t>
            </a:r>
            <a:r>
              <a:rPr lang="fi-FI" sz="2100"/>
              <a:t> </a:t>
            </a:r>
            <a:r>
              <a:rPr lang="fi-FI" sz="2100" err="1"/>
              <a:t>governed</a:t>
            </a:r>
            <a:r>
              <a:rPr lang="fi-FI" sz="2100"/>
              <a:t> as multi-</a:t>
            </a:r>
            <a:r>
              <a:rPr lang="fi-FI" sz="2100" err="1"/>
              <a:t>stakeholder</a:t>
            </a:r>
            <a:r>
              <a:rPr lang="fi-FI" sz="2100"/>
              <a:t> </a:t>
            </a:r>
            <a:r>
              <a:rPr lang="fi-FI" sz="2100" err="1"/>
              <a:t>initiatives</a:t>
            </a:r>
            <a:r>
              <a:rPr lang="fi-FI" sz="2100"/>
              <a:t> (MSI)</a:t>
            </a:r>
          </a:p>
          <a:p>
            <a:pPr lvl="1"/>
            <a:r>
              <a:rPr lang="fi-FI" sz="1700" err="1"/>
              <a:t>Consist</a:t>
            </a:r>
            <a:r>
              <a:rPr lang="fi-FI" sz="1700"/>
              <a:t> of </a:t>
            </a:r>
            <a:r>
              <a:rPr lang="fi-FI" sz="1700" err="1"/>
              <a:t>different</a:t>
            </a:r>
            <a:r>
              <a:rPr lang="fi-FI" sz="1700"/>
              <a:t> </a:t>
            </a:r>
            <a:r>
              <a:rPr lang="fi-FI" sz="1700" err="1"/>
              <a:t>groups</a:t>
            </a:r>
            <a:r>
              <a:rPr lang="fi-FI" sz="1700"/>
              <a:t>: </a:t>
            </a:r>
            <a:r>
              <a:rPr lang="fi-FI" sz="1700" err="1"/>
              <a:t>NGOs</a:t>
            </a:r>
            <a:r>
              <a:rPr lang="fi-FI" sz="1700"/>
              <a:t>, </a:t>
            </a:r>
            <a:r>
              <a:rPr lang="fi-FI" sz="1700" err="1"/>
              <a:t>firms</a:t>
            </a:r>
            <a:r>
              <a:rPr lang="fi-FI" sz="1700"/>
              <a:t>, </a:t>
            </a:r>
            <a:r>
              <a:rPr lang="fi-FI" sz="1700" err="1"/>
              <a:t>unions</a:t>
            </a:r>
            <a:r>
              <a:rPr lang="fi-FI" sz="1700"/>
              <a:t>...</a:t>
            </a:r>
          </a:p>
          <a:p>
            <a:r>
              <a:rPr lang="fi-FI" sz="2100" err="1"/>
              <a:t>These</a:t>
            </a:r>
            <a:r>
              <a:rPr lang="fi-FI" sz="2100"/>
              <a:t> </a:t>
            </a:r>
            <a:r>
              <a:rPr lang="fi-FI" sz="2100" err="1"/>
              <a:t>governance</a:t>
            </a:r>
            <a:r>
              <a:rPr lang="fi-FI" sz="2100"/>
              <a:t> </a:t>
            </a:r>
            <a:r>
              <a:rPr lang="fi-FI" sz="2100" err="1"/>
              <a:t>bodies</a:t>
            </a:r>
            <a:r>
              <a:rPr lang="fi-FI" sz="2100"/>
              <a:t> </a:t>
            </a:r>
            <a:r>
              <a:rPr lang="fi-FI" sz="2100" err="1"/>
              <a:t>regulate</a:t>
            </a:r>
            <a:r>
              <a:rPr lang="fi-FI" sz="2100"/>
              <a:t> </a:t>
            </a:r>
            <a:r>
              <a:rPr lang="fi-FI" sz="2100" err="1"/>
              <a:t>essential</a:t>
            </a:r>
            <a:r>
              <a:rPr lang="fi-FI" sz="2100"/>
              <a:t> </a:t>
            </a:r>
            <a:r>
              <a:rPr lang="fi-FI" sz="2100" err="1"/>
              <a:t>decisions</a:t>
            </a:r>
            <a:endParaRPr lang="fi-FI" sz="2100"/>
          </a:p>
          <a:p>
            <a:pPr lvl="1"/>
            <a:r>
              <a:rPr lang="fi-FI" sz="1700" err="1"/>
              <a:t>Nature</a:t>
            </a:r>
            <a:r>
              <a:rPr lang="fi-FI" sz="1700"/>
              <a:t> and </a:t>
            </a:r>
            <a:r>
              <a:rPr lang="fi-FI" sz="1700" err="1"/>
              <a:t>content</a:t>
            </a:r>
            <a:r>
              <a:rPr lang="fi-FI" sz="1700"/>
              <a:t> of </a:t>
            </a:r>
            <a:r>
              <a:rPr lang="fi-FI" sz="1700" err="1"/>
              <a:t>standards</a:t>
            </a:r>
            <a:endParaRPr lang="fi-FI" sz="1700"/>
          </a:p>
          <a:p>
            <a:pPr lvl="1"/>
            <a:r>
              <a:rPr lang="fi-FI" sz="1700" err="1"/>
              <a:t>Who</a:t>
            </a:r>
            <a:r>
              <a:rPr lang="fi-FI" sz="1700"/>
              <a:t> is </a:t>
            </a:r>
            <a:r>
              <a:rPr lang="fi-FI" sz="1700" err="1"/>
              <a:t>able</a:t>
            </a:r>
            <a:r>
              <a:rPr lang="fi-FI" sz="1700"/>
              <a:t> to join</a:t>
            </a:r>
          </a:p>
          <a:p>
            <a:pPr lvl="1"/>
            <a:r>
              <a:rPr lang="fi-FI" sz="1700" err="1"/>
              <a:t>What</a:t>
            </a:r>
            <a:r>
              <a:rPr lang="fi-FI" sz="1700"/>
              <a:t> </a:t>
            </a:r>
            <a:r>
              <a:rPr lang="fi-FI" sz="1700" err="1"/>
              <a:t>types</a:t>
            </a:r>
            <a:r>
              <a:rPr lang="fi-FI" sz="1700"/>
              <a:t> of </a:t>
            </a:r>
            <a:r>
              <a:rPr lang="fi-FI" sz="1700" err="1"/>
              <a:t>complaint</a:t>
            </a:r>
            <a:r>
              <a:rPr lang="fi-FI" sz="1700"/>
              <a:t> and </a:t>
            </a:r>
            <a:r>
              <a:rPr lang="fi-FI" sz="1700" err="1"/>
              <a:t>dispute</a:t>
            </a:r>
            <a:r>
              <a:rPr lang="fi-FI" sz="1700"/>
              <a:t> </a:t>
            </a:r>
            <a:r>
              <a:rPr lang="fi-FI" sz="1700" err="1"/>
              <a:t>mechanisms</a:t>
            </a:r>
            <a:r>
              <a:rPr lang="fi-FI" sz="1700"/>
              <a:t> </a:t>
            </a:r>
            <a:r>
              <a:rPr lang="fi-FI" sz="1700" err="1"/>
              <a:t>exist</a:t>
            </a:r>
            <a:endParaRPr lang="fi-FI" sz="1700"/>
          </a:p>
          <a:p>
            <a:r>
              <a:rPr lang="fi-FI" sz="2100" err="1"/>
              <a:t>There</a:t>
            </a:r>
            <a:r>
              <a:rPr lang="fi-FI" sz="2100"/>
              <a:t> </a:t>
            </a:r>
            <a:r>
              <a:rPr lang="fi-FI" sz="2100" err="1"/>
              <a:t>are</a:t>
            </a:r>
            <a:r>
              <a:rPr lang="fi-FI" sz="2100"/>
              <a:t> </a:t>
            </a:r>
            <a:r>
              <a:rPr lang="fi-FI" sz="2100" err="1"/>
              <a:t>also</a:t>
            </a:r>
            <a:r>
              <a:rPr lang="fi-FI" sz="2100"/>
              <a:t> </a:t>
            </a:r>
            <a:r>
              <a:rPr lang="fi-FI" sz="2100" err="1"/>
              <a:t>standards</a:t>
            </a:r>
            <a:r>
              <a:rPr lang="fi-FI" sz="2100"/>
              <a:t> </a:t>
            </a:r>
            <a:r>
              <a:rPr lang="fi-FI" sz="2100" err="1"/>
              <a:t>that</a:t>
            </a:r>
            <a:r>
              <a:rPr lang="fi-FI" sz="2100"/>
              <a:t> </a:t>
            </a:r>
            <a:r>
              <a:rPr lang="fi-FI" sz="2100" err="1"/>
              <a:t>are</a:t>
            </a:r>
            <a:r>
              <a:rPr lang="fi-FI" sz="2100"/>
              <a:t> </a:t>
            </a:r>
            <a:r>
              <a:rPr lang="fi-FI" sz="2100" err="1"/>
              <a:t>not</a:t>
            </a:r>
            <a:r>
              <a:rPr lang="fi-FI" sz="2100"/>
              <a:t> </a:t>
            </a:r>
            <a:r>
              <a:rPr lang="fi-FI" sz="2100" err="1"/>
              <a:t>MSI’s</a:t>
            </a:r>
            <a:r>
              <a:rPr lang="fi-FI" sz="2100"/>
              <a:t>, </a:t>
            </a:r>
            <a:r>
              <a:rPr lang="fi-FI" sz="2100" err="1"/>
              <a:t>but</a:t>
            </a:r>
            <a:r>
              <a:rPr lang="fi-FI" sz="2100"/>
              <a:t> </a:t>
            </a:r>
            <a:r>
              <a:rPr lang="fi-FI" sz="2100" err="1"/>
              <a:t>consist</a:t>
            </a:r>
            <a:r>
              <a:rPr lang="fi-FI" sz="2100"/>
              <a:t> </a:t>
            </a:r>
            <a:r>
              <a:rPr lang="fi-FI" sz="2100" err="1"/>
              <a:t>solely</a:t>
            </a:r>
            <a:r>
              <a:rPr lang="fi-FI" sz="2100"/>
              <a:t> of business </a:t>
            </a:r>
            <a:r>
              <a:rPr lang="fi-FI" sz="2100" err="1"/>
              <a:t>actors</a:t>
            </a:r>
            <a:endParaRPr lang="fi-FI" sz="2100"/>
          </a:p>
          <a:p>
            <a:pPr lvl="1"/>
            <a:r>
              <a:rPr lang="fi-FI" sz="1700" err="1"/>
              <a:t>E.g</a:t>
            </a:r>
            <a:r>
              <a:rPr lang="fi-FI" sz="1700"/>
              <a:t>. BSCI (Business </a:t>
            </a:r>
            <a:r>
              <a:rPr lang="fi-FI" sz="1700" err="1"/>
              <a:t>Social</a:t>
            </a:r>
            <a:r>
              <a:rPr lang="fi-FI" sz="1700"/>
              <a:t> </a:t>
            </a:r>
            <a:r>
              <a:rPr lang="fi-FI" sz="1700" err="1"/>
              <a:t>Compliance</a:t>
            </a:r>
            <a:r>
              <a:rPr lang="fi-FI" sz="1700"/>
              <a:t> </a:t>
            </a:r>
            <a:r>
              <a:rPr lang="fi-FI" sz="1700" err="1"/>
              <a:t>Initiative</a:t>
            </a:r>
            <a:r>
              <a:rPr lang="fi-FI" sz="1700"/>
              <a:t>)</a:t>
            </a:r>
            <a:endParaRPr lang="en-GB" sz="17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E193D9-BB36-4912-81C1-46F12213EEEA}"/>
              </a:ext>
            </a:extLst>
          </p:cNvPr>
          <p:cNvSpPr txBox="1"/>
          <p:nvPr/>
        </p:nvSpPr>
        <p:spPr>
          <a:xfrm>
            <a:off x="9345589" y="6581001"/>
            <a:ext cx="2932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</a:t>
            </a:r>
            <a:r>
              <a:rPr lang="en-US" sz="1200" dirty="0" err="1">
                <a:latin typeface="Besley" pitchFamily="2" charset="0"/>
                <a:ea typeface="Besley" pitchFamily="2" charset="0"/>
              </a:rPr>
              <a:t>Rasche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 &amp; Waddock, 2017</a:t>
            </a:r>
          </a:p>
        </p:txBody>
      </p:sp>
    </p:spTree>
    <p:extLst>
      <p:ext uri="{BB962C8B-B14F-4D97-AF65-F5344CB8AC3E}">
        <p14:creationId xmlns:p14="http://schemas.microsoft.com/office/powerpoint/2010/main" val="419667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B094-772B-4050-AC79-F52617C7E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types</a:t>
            </a:r>
            <a:r>
              <a:rPr lang="fi-FI" dirty="0"/>
              <a:t> of </a:t>
            </a:r>
            <a:r>
              <a:rPr lang="fi-FI" sz="4400" dirty="0" err="1"/>
              <a:t>sustainability</a:t>
            </a:r>
            <a:r>
              <a:rPr lang="fi-FI" dirty="0"/>
              <a:t> </a:t>
            </a:r>
            <a:r>
              <a:rPr lang="fi-FI" dirty="0" err="1"/>
              <a:t>standards</a:t>
            </a:r>
            <a:endParaRPr lang="en-GB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B8F345D-8572-4343-85AF-6A7EE836F4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061640"/>
              </p:ext>
            </p:extLst>
          </p:nvPr>
        </p:nvGraphicFramePr>
        <p:xfrm>
          <a:off x="923925" y="1572396"/>
          <a:ext cx="9850394" cy="4609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0727">
                  <a:extLst>
                    <a:ext uri="{9D8B030D-6E8A-4147-A177-3AD203B41FA5}">
                      <a16:colId xmlns:a16="http://schemas.microsoft.com/office/drawing/2014/main" val="3404055362"/>
                    </a:ext>
                  </a:extLst>
                </a:gridCol>
                <a:gridCol w="2105927">
                  <a:extLst>
                    <a:ext uri="{9D8B030D-6E8A-4147-A177-3AD203B41FA5}">
                      <a16:colId xmlns:a16="http://schemas.microsoft.com/office/drawing/2014/main" val="2836041445"/>
                    </a:ext>
                  </a:extLst>
                </a:gridCol>
                <a:gridCol w="2234580">
                  <a:extLst>
                    <a:ext uri="{9D8B030D-6E8A-4147-A177-3AD203B41FA5}">
                      <a16:colId xmlns:a16="http://schemas.microsoft.com/office/drawing/2014/main" val="4207574530"/>
                    </a:ext>
                  </a:extLst>
                </a:gridCol>
                <a:gridCol w="2234580">
                  <a:extLst>
                    <a:ext uri="{9D8B030D-6E8A-4147-A177-3AD203B41FA5}">
                      <a16:colId xmlns:a16="http://schemas.microsoft.com/office/drawing/2014/main" val="2363739035"/>
                    </a:ext>
                  </a:extLst>
                </a:gridCol>
                <a:gridCol w="2234580">
                  <a:extLst>
                    <a:ext uri="{9D8B030D-6E8A-4147-A177-3AD203B41FA5}">
                      <a16:colId xmlns:a16="http://schemas.microsoft.com/office/drawing/2014/main" val="154380995"/>
                    </a:ext>
                  </a:extLst>
                </a:gridCol>
              </a:tblGrid>
              <a:tr h="397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u="none" strike="noStrike" dirty="0">
                          <a:effectLst/>
                          <a:latin typeface="+mn-lt"/>
                        </a:rPr>
                        <a:t>Principle-based standards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u="none" strike="noStrike">
                          <a:effectLst/>
                          <a:latin typeface="+mn-lt"/>
                        </a:rPr>
                        <a:t>Certification standards</a:t>
                      </a:r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u="none" strike="noStrike">
                          <a:effectLst/>
                          <a:latin typeface="+mn-lt"/>
                        </a:rPr>
                        <a:t>Reporting standards</a:t>
                      </a:r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u="none" strike="noStrike">
                          <a:effectLst/>
                          <a:latin typeface="+mn-lt"/>
                        </a:rPr>
                        <a:t>Process standards</a:t>
                      </a:r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932462"/>
                  </a:ext>
                </a:extLst>
              </a:tr>
              <a:tr h="2105991"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1" u="none" strike="noStrike">
                          <a:effectLst/>
                          <a:latin typeface="+mn-lt"/>
                        </a:rPr>
                        <a:t>Description</a:t>
                      </a:r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u="none" strike="noStrike">
                          <a:effectLst/>
                          <a:latin typeface="+mn-lt"/>
                        </a:rPr>
                        <a:t>Broadly defined guidelines to steer participants' </a:t>
                      </a:r>
                      <a:r>
                        <a:rPr lang="en-GB" sz="1300" u="none" strike="noStrike" err="1">
                          <a:effectLst/>
                          <a:latin typeface="+mn-lt"/>
                        </a:rPr>
                        <a:t>behavior</a:t>
                      </a:r>
                      <a:r>
                        <a:rPr lang="en-GB" sz="1300" u="none" strike="noStrike">
                          <a:effectLst/>
                          <a:latin typeface="+mn-lt"/>
                        </a:rPr>
                        <a:t> with regard to social and environmental issues; foundational values and guidelines that business can use as a starting point for initiating actions around CSR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verification mech.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u="none" strike="noStrike">
                          <a:effectLst/>
                          <a:latin typeface="+mn-lt"/>
                        </a:rPr>
                        <a:t>Focused on verified compliance; verification rests on certification procedures in which auditors assess a single factory or farm; producers that pass the audit are awarded a seal of approval for a specified period of time.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u="none" strike="noStrike">
                          <a:effectLst/>
                          <a:latin typeface="+mn-lt"/>
                        </a:rPr>
                        <a:t>Frameworks for disclosing information on a firm's social, environmental, and economic performance; reports are usually not verified by standard-setters.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u="none" strike="noStrike">
                          <a:effectLst/>
                          <a:latin typeface="+mn-lt"/>
                        </a:rPr>
                        <a:t>Give guidance on how to understand key terms that relate to CSR; outline management processes in relation to activities that impact social or environmental issues; some standards allow for certification.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67563824"/>
                  </a:ext>
                </a:extLst>
              </a:tr>
              <a:tr h="2105991"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1" u="none" strike="noStrike">
                          <a:effectLst/>
                          <a:latin typeface="+mn-lt"/>
                        </a:rPr>
                        <a:t>Examples of CSR Standards</a:t>
                      </a:r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>
                          <a:effectLst/>
                          <a:latin typeface="+mn-lt"/>
                        </a:rPr>
                        <a:t>UN Global Compact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OECD guidelines for Multinational Enterprises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Principles for Responsible Investment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Etc.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>
                          <a:effectLst/>
                          <a:latin typeface="+mn-lt"/>
                        </a:rPr>
                        <a:t>Forest Stewardship Council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Marine Stewardship Council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>
                          <a:effectLst/>
                          <a:latin typeface="+mn-lt"/>
                        </a:rPr>
                        <a:t>Social Accountability 8000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>
                          <a:effectLst/>
                          <a:latin typeface="+mn-lt"/>
                        </a:rPr>
                        <a:t>Fair </a:t>
                      </a:r>
                      <a:r>
                        <a:rPr lang="en-GB" sz="1300" u="none" strike="noStrike" err="1">
                          <a:effectLst/>
                          <a:latin typeface="+mn-lt"/>
                        </a:rPr>
                        <a:t>Labor</a:t>
                      </a:r>
                      <a:r>
                        <a:rPr lang="en-GB" sz="1300" u="none" strike="noStrike">
                          <a:effectLst/>
                          <a:latin typeface="+mn-lt"/>
                        </a:rPr>
                        <a:t> Association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>
                          <a:effectLst/>
                          <a:latin typeface="+mn-lt"/>
                        </a:rPr>
                        <a:t>Fairtrade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>
                          <a:effectLst/>
                          <a:latin typeface="+mn-lt"/>
                        </a:rPr>
                        <a:t>Rainforest Alliance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>
                          <a:effectLst/>
                          <a:latin typeface="+mn-lt"/>
                        </a:rPr>
                        <a:t>Clean Clothes Campaign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>
                          <a:effectLst/>
                          <a:latin typeface="+mn-lt"/>
                        </a:rPr>
                        <a:t>Etc.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>
                          <a:effectLst/>
                          <a:latin typeface="+mn-lt"/>
                        </a:rPr>
                        <a:t>Global Reporting Initiative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Carbon Disclosure Project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Greenhouse Gas Protocol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Etc.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 dirty="0">
                          <a:effectLst/>
                          <a:latin typeface="+mn-lt"/>
                        </a:rPr>
                        <a:t>ISO 14001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 dirty="0">
                          <a:effectLst/>
                          <a:latin typeface="+mn-lt"/>
                        </a:rPr>
                        <a:t>ISO 26000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300" u="none" strike="noStrike" dirty="0">
                          <a:effectLst/>
                          <a:latin typeface="+mn-lt"/>
                        </a:rPr>
                        <a:t>AA1000 Assurance Standard</a:t>
                      </a:r>
                    </a:p>
                    <a:p>
                      <a:pPr algn="l" fontAlgn="t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3169149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512A26E-1E32-441E-B12C-DCEF6D8E1A0C}"/>
              </a:ext>
            </a:extLst>
          </p:cNvPr>
          <p:cNvSpPr txBox="1"/>
          <p:nvPr/>
        </p:nvSpPr>
        <p:spPr>
          <a:xfrm>
            <a:off x="9384112" y="6581001"/>
            <a:ext cx="2922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</a:t>
            </a:r>
            <a:r>
              <a:rPr lang="en-US" sz="1200" dirty="0" err="1">
                <a:latin typeface="Besley" pitchFamily="2" charset="0"/>
                <a:ea typeface="Besley" pitchFamily="2" charset="0"/>
              </a:rPr>
              <a:t>Rasche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 &amp; Waddock, 2017</a:t>
            </a:r>
          </a:p>
        </p:txBody>
      </p:sp>
    </p:spTree>
    <p:extLst>
      <p:ext uri="{BB962C8B-B14F-4D97-AF65-F5344CB8AC3E}">
        <p14:creationId xmlns:p14="http://schemas.microsoft.com/office/powerpoint/2010/main" val="3092836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BC2F2-1FA3-446E-9AA2-E791013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sorts</a:t>
            </a:r>
            <a:r>
              <a:rPr lang="fi-FI" dirty="0"/>
              <a:t> of </a:t>
            </a:r>
            <a:r>
              <a:rPr lang="fi-FI" dirty="0" err="1"/>
              <a:t>issues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sustainability</a:t>
            </a:r>
            <a:r>
              <a:rPr lang="fi-FI" dirty="0"/>
              <a:t> </a:t>
            </a:r>
            <a:r>
              <a:rPr lang="fi-FI" dirty="0" err="1"/>
              <a:t>standards</a:t>
            </a:r>
            <a:r>
              <a:rPr lang="fi-FI" dirty="0"/>
              <a:t> </a:t>
            </a:r>
            <a:r>
              <a:rPr lang="fi-FI" dirty="0" err="1"/>
              <a:t>deal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ECA68-0446-4A1A-BD03-5CA535F8E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/>
              <a:t>Environmental</a:t>
            </a:r>
            <a:r>
              <a:rPr lang="fi-FI" dirty="0"/>
              <a:t> </a:t>
            </a:r>
            <a:r>
              <a:rPr lang="fi-FI" dirty="0" err="1"/>
              <a:t>issues</a:t>
            </a:r>
            <a:r>
              <a:rPr lang="fi-FI" dirty="0"/>
              <a:t>: </a:t>
            </a:r>
            <a:r>
              <a:rPr lang="fi-FI" dirty="0" err="1"/>
              <a:t>emissions</a:t>
            </a:r>
            <a:r>
              <a:rPr lang="fi-FI" dirty="0"/>
              <a:t>, </a:t>
            </a:r>
            <a:r>
              <a:rPr lang="fi-FI" dirty="0" err="1"/>
              <a:t>resource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(</a:t>
            </a:r>
            <a:r>
              <a:rPr lang="fi-FI" dirty="0" err="1"/>
              <a:t>water</a:t>
            </a:r>
            <a:r>
              <a:rPr lang="fi-FI" dirty="0"/>
              <a:t>, </a:t>
            </a:r>
            <a:r>
              <a:rPr lang="fi-FI" dirty="0" err="1"/>
              <a:t>forests</a:t>
            </a:r>
            <a:r>
              <a:rPr lang="fi-FI" dirty="0"/>
              <a:t>, </a:t>
            </a:r>
            <a:r>
              <a:rPr lang="fi-FI" dirty="0" err="1"/>
              <a:t>energy</a:t>
            </a:r>
            <a:r>
              <a:rPr lang="fi-FI" dirty="0"/>
              <a:t>, </a:t>
            </a:r>
            <a:r>
              <a:rPr lang="fi-FI" dirty="0" err="1"/>
              <a:t>raw</a:t>
            </a:r>
            <a:r>
              <a:rPr lang="fi-FI" dirty="0"/>
              <a:t> </a:t>
            </a:r>
            <a:r>
              <a:rPr lang="fi-FI" dirty="0" err="1"/>
              <a:t>materials</a:t>
            </a:r>
            <a:r>
              <a:rPr lang="fi-FI" dirty="0"/>
              <a:t> etc.), </a:t>
            </a:r>
            <a:r>
              <a:rPr lang="fi-FI" dirty="0" err="1"/>
              <a:t>biodiversity</a:t>
            </a:r>
            <a:r>
              <a:rPr lang="fi-FI" dirty="0"/>
              <a:t>, </a:t>
            </a:r>
            <a:r>
              <a:rPr lang="fi-FI" dirty="0" err="1"/>
              <a:t>animal</a:t>
            </a:r>
            <a:r>
              <a:rPr lang="fi-FI" dirty="0"/>
              <a:t> </a:t>
            </a:r>
            <a:r>
              <a:rPr lang="fi-FI" dirty="0" err="1"/>
              <a:t>rights</a:t>
            </a:r>
            <a:r>
              <a:rPr lang="fi-FI" dirty="0"/>
              <a:t>...</a:t>
            </a:r>
          </a:p>
          <a:p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issues</a:t>
            </a:r>
            <a:endParaRPr lang="fi-FI" dirty="0"/>
          </a:p>
          <a:p>
            <a:pPr lvl="1"/>
            <a:r>
              <a:rPr lang="fi-FI" dirty="0"/>
              <a:t>Human </a:t>
            </a:r>
            <a:r>
              <a:rPr lang="fi-FI" dirty="0" err="1"/>
              <a:t>rights</a:t>
            </a:r>
            <a:r>
              <a:rPr lang="fi-FI" dirty="0"/>
              <a:t> </a:t>
            </a:r>
            <a:r>
              <a:rPr lang="fi-FI" dirty="0" err="1"/>
              <a:t>issues</a:t>
            </a:r>
            <a:r>
              <a:rPr lang="fi-FI" dirty="0"/>
              <a:t>: United </a:t>
            </a:r>
            <a:r>
              <a:rPr lang="fi-FI" dirty="0" err="1"/>
              <a:t>Nations</a:t>
            </a:r>
            <a:r>
              <a:rPr lang="fi-FI" dirty="0"/>
              <a:t> General </a:t>
            </a:r>
            <a:r>
              <a:rPr lang="fi-FI" dirty="0" err="1"/>
              <a:t>Principles</a:t>
            </a:r>
            <a:r>
              <a:rPr lang="fi-FI" dirty="0"/>
              <a:t> on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rights</a:t>
            </a:r>
            <a:endParaRPr lang="fi-FI" dirty="0"/>
          </a:p>
          <a:p>
            <a:pPr lvl="1"/>
            <a:r>
              <a:rPr lang="fi-FI" dirty="0" err="1"/>
              <a:t>Labor</a:t>
            </a:r>
            <a:r>
              <a:rPr lang="fi-FI" dirty="0"/>
              <a:t> </a:t>
            </a:r>
            <a:r>
              <a:rPr lang="fi-FI" dirty="0" err="1"/>
              <a:t>rights</a:t>
            </a:r>
            <a:r>
              <a:rPr lang="fi-FI" dirty="0"/>
              <a:t> (cover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rights</a:t>
            </a:r>
            <a:r>
              <a:rPr lang="fi-FI" dirty="0"/>
              <a:t> </a:t>
            </a:r>
            <a:r>
              <a:rPr lang="fi-FI" dirty="0" err="1"/>
              <a:t>issues</a:t>
            </a:r>
            <a:r>
              <a:rPr lang="fi-FI" dirty="0"/>
              <a:t>) </a:t>
            </a:r>
            <a:r>
              <a:rPr lang="fi-FI" dirty="0">
                <a:sym typeface="Wingdings" panose="05000000000000000000" pitchFamily="2" charset="2"/>
              </a:rPr>
              <a:t> ILO </a:t>
            </a:r>
            <a:r>
              <a:rPr lang="fi-FI" dirty="0" err="1">
                <a:sym typeface="Wingdings" panose="05000000000000000000" pitchFamily="2" charset="2"/>
              </a:rPr>
              <a:t>has</a:t>
            </a:r>
            <a:r>
              <a:rPr lang="fi-FI" dirty="0">
                <a:sym typeface="Wingdings" panose="05000000000000000000" pitchFamily="2" charset="2"/>
              </a:rPr>
              <a:t> set some </a:t>
            </a:r>
            <a:r>
              <a:rPr lang="fi-FI" dirty="0" err="1">
                <a:sym typeface="Wingdings" panose="05000000000000000000" pitchFamily="2" charset="2"/>
              </a:rPr>
              <a:t>core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labor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standards</a:t>
            </a:r>
            <a:r>
              <a:rPr lang="fi-FI" dirty="0"/>
              <a:t> </a:t>
            </a:r>
          </a:p>
          <a:p>
            <a:pPr lvl="2"/>
            <a:r>
              <a:rPr lang="en-GB" dirty="0"/>
              <a:t>Freedom of association and the effective recognition of the right to collective bargaining</a:t>
            </a:r>
          </a:p>
          <a:p>
            <a:pPr lvl="2"/>
            <a:r>
              <a:rPr lang="en-GB" dirty="0"/>
              <a:t>The elimination of all forms of forced and compulsory </a:t>
            </a:r>
            <a:r>
              <a:rPr lang="en-GB" dirty="0" err="1"/>
              <a:t>labor</a:t>
            </a:r>
            <a:endParaRPr lang="en-GB" dirty="0"/>
          </a:p>
          <a:p>
            <a:pPr lvl="2"/>
            <a:r>
              <a:rPr lang="en-GB" dirty="0"/>
              <a:t>The effective abolition of child </a:t>
            </a:r>
            <a:r>
              <a:rPr lang="en-GB" dirty="0" err="1"/>
              <a:t>labor</a:t>
            </a:r>
            <a:endParaRPr lang="en-GB" dirty="0"/>
          </a:p>
          <a:p>
            <a:pPr lvl="2"/>
            <a:r>
              <a:rPr lang="en-GB" dirty="0"/>
              <a:t>The elimination of discrimination in respect to employment and occupation</a:t>
            </a:r>
          </a:p>
          <a:p>
            <a:pPr lvl="2"/>
            <a:endParaRPr lang="en-GB" dirty="0"/>
          </a:p>
          <a:p>
            <a:pPr lvl="2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A5CA2B-82B6-4092-85ED-9B126ED96E4C}"/>
              </a:ext>
            </a:extLst>
          </p:cNvPr>
          <p:cNvSpPr txBox="1"/>
          <p:nvPr/>
        </p:nvSpPr>
        <p:spPr>
          <a:xfrm>
            <a:off x="9334500" y="6581001"/>
            <a:ext cx="3029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</a:t>
            </a:r>
            <a:r>
              <a:rPr lang="en-US" sz="1200" dirty="0" err="1">
                <a:latin typeface="Besley" pitchFamily="2" charset="0"/>
                <a:ea typeface="Besley" pitchFamily="2" charset="0"/>
              </a:rPr>
              <a:t>Rasche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 &amp; Waddock, 2017</a:t>
            </a:r>
          </a:p>
        </p:txBody>
      </p:sp>
    </p:spTree>
    <p:extLst>
      <p:ext uri="{BB962C8B-B14F-4D97-AF65-F5344CB8AC3E}">
        <p14:creationId xmlns:p14="http://schemas.microsoft.com/office/powerpoint/2010/main" val="223206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60DA8-0952-450B-8881-7BC883776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/>
              <a:t>Video: GOTS organic garment standard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15F4A-6D29-49B2-9E46-6BCD493E6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i-FI"/>
              <a:t>Try to keep track of some of the key things:</a:t>
            </a:r>
          </a:p>
          <a:p>
            <a:pPr marL="514350" indent="-514350">
              <a:buFont typeface="+mj-lt"/>
              <a:buAutoNum type="arabicPeriod"/>
            </a:pPr>
            <a:r>
              <a:rPr lang="fi-FI"/>
              <a:t>What is GOTS?</a:t>
            </a:r>
          </a:p>
          <a:p>
            <a:pPr marL="514350" indent="-514350">
              <a:buFont typeface="+mj-lt"/>
              <a:buAutoNum type="arabicPeriod"/>
            </a:pPr>
            <a:r>
              <a:rPr lang="fi-FI"/>
              <a:t>How does GOTS make sure its signatories follow its rules?</a:t>
            </a:r>
          </a:p>
          <a:p>
            <a:pPr marL="514350" indent="-514350">
              <a:buFont typeface="+mj-lt"/>
              <a:buAutoNum type="arabicPeriod"/>
            </a:pPr>
            <a:r>
              <a:rPr lang="fi-FI"/>
              <a:t>How is GOTS better than some other labels?</a:t>
            </a:r>
          </a:p>
          <a:p>
            <a:pPr marL="514350" indent="-514350">
              <a:buFont typeface="+mj-lt"/>
              <a:buAutoNum type="arabicPeriod"/>
            </a:pPr>
            <a:endParaRPr lang="fi-FI"/>
          </a:p>
          <a:p>
            <a:r>
              <a:rPr lang="fi-FI"/>
              <a:t>Reflect: Why might companies want to use GOTS?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88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F8DBE-DC4A-4858-8096-3C6EE0242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Global Organic Textile Standards</a:t>
            </a:r>
            <a:endParaRPr lang="en-GB"/>
          </a:p>
        </p:txBody>
      </p:sp>
      <p:pic>
        <p:nvPicPr>
          <p:cNvPr id="4" name="Online Media 3" title="Global Organic Textile Standard (GOTS)">
            <a:hlinkClick r:id="" action="ppaction://media"/>
            <a:extLst>
              <a:ext uri="{FF2B5EF4-FFF2-40B4-BE49-F238E27FC236}">
                <a16:creationId xmlns:a16="http://schemas.microsoft.com/office/drawing/2014/main" id="{DCB37B77-36AB-4A99-A836-EBC1D64EC21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1442565"/>
            <a:ext cx="9071919" cy="510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66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20EFF-E6B1-1E5B-63F8-97710755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few words on sustainability communication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2A7FF-E2D9-9E28-D038-5978E987C0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AF7FC53E-238C-E171-921C-05B384850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492" y="246028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09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A29DF-3430-3830-F915-834F298EF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200" dirty="0"/>
              <a:t>Why report/</a:t>
            </a:r>
            <a:br>
              <a:rPr lang="en-US" sz="3200" dirty="0"/>
            </a:br>
            <a:r>
              <a:rPr lang="en-US" sz="3200" dirty="0"/>
              <a:t>communicate about sustainability?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70D69-A39E-F7A8-26AC-F1E5A2D31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Generate awareness, legitimacy</a:t>
            </a:r>
          </a:p>
          <a:p>
            <a:r>
              <a:rPr lang="en-US" dirty="0"/>
              <a:t>Competitive advantage</a:t>
            </a:r>
          </a:p>
          <a:p>
            <a:pPr lvl="1"/>
            <a:r>
              <a:rPr lang="en-US" dirty="0"/>
              <a:t>Reputational benefits</a:t>
            </a:r>
          </a:p>
          <a:p>
            <a:pPr lvl="1"/>
            <a:r>
              <a:rPr lang="en-US" dirty="0"/>
              <a:t>New customer segments / funding access</a:t>
            </a:r>
          </a:p>
          <a:p>
            <a:pPr lvl="1"/>
            <a:r>
              <a:rPr lang="en-US" dirty="0"/>
              <a:t>Higher margins</a:t>
            </a:r>
          </a:p>
          <a:p>
            <a:r>
              <a:rPr lang="en-US" dirty="0"/>
              <a:t>Develop relationships with partners</a:t>
            </a:r>
          </a:p>
          <a:p>
            <a:pPr marL="0" indent="0">
              <a:buNone/>
            </a:pPr>
            <a:r>
              <a:rPr lang="en-US" dirty="0"/>
              <a:t>Potential broader reason:</a:t>
            </a:r>
          </a:p>
          <a:p>
            <a:pPr lvl="1"/>
            <a:r>
              <a:rPr lang="en-US" dirty="0"/>
              <a:t>Stakeholders have a right to know about a company’s sustainability profile</a:t>
            </a:r>
          </a:p>
        </p:txBody>
      </p:sp>
    </p:spTree>
    <p:extLst>
      <p:ext uri="{BB962C8B-B14F-4D97-AF65-F5344CB8AC3E}">
        <p14:creationId xmlns:p14="http://schemas.microsoft.com/office/powerpoint/2010/main" val="893064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2F91F-B141-7D4D-BFA5-904F627C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communication and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A7469-2E84-F372-ADD3-78E81034B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06073" cy="4351338"/>
          </a:xfrm>
        </p:spPr>
        <p:txBody>
          <a:bodyPr/>
          <a:lstStyle/>
          <a:p>
            <a:r>
              <a:rPr lang="en-US" dirty="0"/>
              <a:t>What do we want to understand?</a:t>
            </a:r>
          </a:p>
          <a:p>
            <a:pPr lvl="1"/>
            <a:r>
              <a:rPr lang="en-US" dirty="0"/>
              <a:t>The degree to which sustainability communication </a:t>
            </a:r>
            <a:r>
              <a:rPr lang="en-US" i="1" dirty="0"/>
              <a:t>matches</a:t>
            </a:r>
            <a:r>
              <a:rPr lang="en-US" dirty="0"/>
              <a:t> sustainability practice? (Functional)</a:t>
            </a:r>
          </a:p>
          <a:p>
            <a:pPr lvl="1"/>
            <a:r>
              <a:rPr lang="en-US" dirty="0"/>
              <a:t>The degree to which sustainability communication generates sustainability practice? (Formative)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CAB7FA-97CE-5BEE-39E1-7E10AB78D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3075" y="1509713"/>
            <a:ext cx="6043921" cy="4667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226E22-B36E-B681-2AE4-5BF50243B653}"/>
              </a:ext>
            </a:extLst>
          </p:cNvPr>
          <p:cNvSpPr txBox="1"/>
          <p:nvPr/>
        </p:nvSpPr>
        <p:spPr>
          <a:xfrm>
            <a:off x="9509760" y="6328829"/>
            <a:ext cx="268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/>
                <a:ea typeface="+mn-ea"/>
                <a:cs typeface="+mn-cs"/>
              </a:rPr>
              <a:t>Sources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/>
                <a:ea typeface="+mn-ea"/>
                <a:cs typeface="+mn-cs"/>
              </a:rPr>
              <a:t>: </a:t>
            </a: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/>
                <a:ea typeface="+mn-ea"/>
                <a:cs typeface="+mn-cs"/>
              </a:rPr>
              <a:t>Girschik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/>
                <a:ea typeface="+mn-ea"/>
                <a:cs typeface="+mn-cs"/>
              </a:rPr>
              <a:t>, 2018; </a:t>
            </a: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/>
                <a:ea typeface="+mn-ea"/>
                <a:cs typeface="+mn-cs"/>
              </a:rPr>
              <a:t>Morsing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/>
                <a:ea typeface="+mn-ea"/>
                <a:cs typeface="+mn-cs"/>
              </a:rPr>
              <a:t> et al., 2020; </a:t>
            </a: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/>
                <a:ea typeface="+mn-ea"/>
                <a:cs typeface="+mn-cs"/>
              </a:rPr>
              <a:t>Winkler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/>
                <a:ea typeface="+mn-ea"/>
                <a:cs typeface="+mn-cs"/>
              </a:rPr>
              <a:t> et al., 2020</a:t>
            </a:r>
          </a:p>
        </p:txBody>
      </p:sp>
    </p:spTree>
    <p:extLst>
      <p:ext uri="{BB962C8B-B14F-4D97-AF65-F5344CB8AC3E}">
        <p14:creationId xmlns:p14="http://schemas.microsoft.com/office/powerpoint/2010/main" val="177161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FA7D5-DFD1-5507-CE93-FABA75F4A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Takeways</a:t>
            </a:r>
            <a:r>
              <a:rPr lang="en-US" dirty="0"/>
              <a:t> from the formative approach to sustainability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8D3BB-AEAE-0492-B28D-447D66348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helpful is it to view sustainability as “aspirational talk”?</a:t>
            </a:r>
          </a:p>
          <a:p>
            <a:pPr lvl="1"/>
            <a:r>
              <a:rPr lang="en-US" dirty="0"/>
              <a:t>How do we distinguish aspirational from non-aspirational?</a:t>
            </a:r>
          </a:p>
          <a:p>
            <a:pPr lvl="1"/>
            <a:r>
              <a:rPr lang="en-US" dirty="0"/>
              <a:t>Are commitment processes quick enough for what we need?</a:t>
            </a:r>
          </a:p>
          <a:p>
            <a:endParaRPr lang="en-US" dirty="0"/>
          </a:p>
          <a:p>
            <a:r>
              <a:rPr lang="en-US" dirty="0"/>
              <a:t>Regardless, we need to recognize the role of communication in organizational sustainability processes and outcomes!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537D7A-4243-7F35-B8E6-D0937F23CCE7}"/>
              </a:ext>
            </a:extLst>
          </p:cNvPr>
          <p:cNvSpPr txBox="1"/>
          <p:nvPr/>
        </p:nvSpPr>
        <p:spPr>
          <a:xfrm>
            <a:off x="9509760" y="6328829"/>
            <a:ext cx="2682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/>
                <a:ea typeface="+mn-ea"/>
                <a:cs typeface="+mn-cs"/>
              </a:rPr>
              <a:t>Sources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/>
                <a:ea typeface="+mn-ea"/>
                <a:cs typeface="+mn-cs"/>
              </a:rPr>
              <a:t>: Christensen et al., 2013</a:t>
            </a:r>
          </a:p>
        </p:txBody>
      </p:sp>
    </p:spTree>
    <p:extLst>
      <p:ext uri="{BB962C8B-B14F-4D97-AF65-F5344CB8AC3E}">
        <p14:creationId xmlns:p14="http://schemas.microsoft.com/office/powerpoint/2010/main" val="4000380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7275-8A9B-4B82-BFF0-FE2207FA9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/>
              <a:t>What investigations of corporate sustainability reports tell 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337DC-7AFF-42E4-9F81-7535D2C28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Corporate reports communicate how the organization understands sustainability, and how it </a:t>
            </a:r>
            <a:r>
              <a:rPr lang="fi-FI" i="1" dirty="0"/>
              <a:t>wishes</a:t>
            </a:r>
            <a:r>
              <a:rPr lang="fi-FI" dirty="0"/>
              <a:t> to understand it</a:t>
            </a:r>
          </a:p>
          <a:p>
            <a:r>
              <a:rPr lang="fi-FI" dirty="0"/>
              <a:t>The business case is by some distance the most common way firms understand sustainability</a:t>
            </a:r>
          </a:p>
          <a:p>
            <a:pPr lvl="1"/>
            <a:r>
              <a:rPr lang="fi-FI" dirty="0"/>
              <a:t>Based on an analysis of 200+ large firm reports</a:t>
            </a:r>
          </a:p>
          <a:p>
            <a:r>
              <a:rPr lang="fi-FI" dirty="0"/>
              <a:t>In other words, the weak form of sustainability is dominant</a:t>
            </a:r>
          </a:p>
          <a:p>
            <a:endParaRPr lang="fi-FI" dirty="0"/>
          </a:p>
          <a:p>
            <a:r>
              <a:rPr lang="fi-FI" dirty="0"/>
              <a:t>Silver lining: other understandings of </a:t>
            </a:r>
            <a:r>
              <a:rPr lang="fi-FI" dirty="0" err="1"/>
              <a:t>sustainability</a:t>
            </a:r>
            <a:r>
              <a:rPr lang="fi-FI" dirty="0"/>
              <a:t> were projected as well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5BFD42-2C44-4084-B6AA-1D54A8E1ACEE}"/>
              </a:ext>
            </a:extLst>
          </p:cNvPr>
          <p:cNvSpPr txBox="1"/>
          <p:nvPr/>
        </p:nvSpPr>
        <p:spPr>
          <a:xfrm>
            <a:off x="10452181" y="6457890"/>
            <a:ext cx="2684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Source: </a:t>
            </a:r>
          </a:p>
          <a:p>
            <a:r>
              <a:rPr lang="fi-FI" sz="1000" dirty="0"/>
              <a:t>Landrum &amp; Ohsowski, 2018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28300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4C558-4394-DB8A-5B56-5A48C29D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Re-capping last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A0C26-E068-4B81-DCF4-B65FFA880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has </a:t>
            </a:r>
            <a:r>
              <a:rPr lang="en-US"/>
              <a:t>stuck with you?</a:t>
            </a:r>
          </a:p>
        </p:txBody>
      </p:sp>
    </p:spTree>
    <p:extLst>
      <p:ext uri="{BB962C8B-B14F-4D97-AF65-F5344CB8AC3E}">
        <p14:creationId xmlns:p14="http://schemas.microsoft.com/office/powerpoint/2010/main" val="4105208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2FD7-52CC-3A3C-6A34-C261F751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37BC2-9F55-64C2-F736-5632CEAAF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700" dirty="0">
                <a:effectLst/>
              </a:rPr>
              <a:t>Christensen, L. T., Morsing, M., &amp; Thyssen, O. 2013. CSR as aspirational talk. </a:t>
            </a:r>
            <a:r>
              <a:rPr lang="en-US" sz="1700" b="1" i="1" dirty="0">
                <a:effectLst/>
              </a:rPr>
              <a:t>Organization</a:t>
            </a:r>
            <a:r>
              <a:rPr lang="en-US" sz="1700" dirty="0">
                <a:effectLst/>
              </a:rPr>
              <a:t>, 20(3): 372–393.</a:t>
            </a:r>
          </a:p>
          <a:p>
            <a:pPr marL="0" indent="0">
              <a:buNone/>
            </a:pPr>
            <a:r>
              <a:rPr lang="en-US" sz="1700" dirty="0">
                <a:effectLst/>
              </a:rPr>
              <a:t>Gilbert, D. U., </a:t>
            </a:r>
            <a:r>
              <a:rPr lang="en-US" sz="1700" dirty="0" err="1">
                <a:effectLst/>
              </a:rPr>
              <a:t>Rasche</a:t>
            </a:r>
            <a:r>
              <a:rPr lang="en-US" sz="1700" dirty="0">
                <a:effectLst/>
              </a:rPr>
              <a:t>, A., &amp; Waddock, S. 2008. Accountability In A Global Economy: The Emergence of International Accountability Standards to Advance Corporate Social Responsibility. </a:t>
            </a:r>
            <a:r>
              <a:rPr lang="en-US" sz="1700" b="1" i="1" dirty="0">
                <a:effectLst/>
              </a:rPr>
              <a:t>Business Ethics Quarterly</a:t>
            </a:r>
            <a:r>
              <a:rPr lang="en-US" sz="1700" dirty="0">
                <a:effectLst/>
              </a:rPr>
              <a:t>, 18(1): 148–150.</a:t>
            </a:r>
          </a:p>
          <a:p>
            <a:pPr marL="0" indent="0">
              <a:buNone/>
            </a:pPr>
            <a:r>
              <a:rPr lang="en-US" sz="1700" dirty="0" err="1">
                <a:effectLst/>
              </a:rPr>
              <a:t>Girschik</a:t>
            </a:r>
            <a:r>
              <a:rPr lang="en-US" sz="1700" dirty="0">
                <a:effectLst/>
              </a:rPr>
              <a:t>, V. 2020. Shared Responsibility for Societal Problems: The Role of Internal Activists in Reframing Corporate Responsibility. </a:t>
            </a:r>
            <a:r>
              <a:rPr lang="en-US" sz="1700" b="1" i="1" dirty="0">
                <a:effectLst/>
              </a:rPr>
              <a:t>Business and Society</a:t>
            </a:r>
            <a:r>
              <a:rPr lang="en-US" sz="1700" dirty="0">
                <a:effectLst/>
              </a:rPr>
              <a:t>, 59(1): 34–66.</a:t>
            </a:r>
            <a:endParaRPr lang="en-GB" sz="1700" dirty="0">
              <a:effectLst/>
            </a:endParaRPr>
          </a:p>
          <a:p>
            <a:pPr marL="0" indent="0">
              <a:buNone/>
            </a:pPr>
            <a:r>
              <a:rPr lang="en-GB" sz="1700" dirty="0">
                <a:effectLst/>
              </a:rPr>
              <a:t>Morsing, M. 2017. </a:t>
            </a:r>
            <a:r>
              <a:rPr lang="en-GB" sz="1700" dirty="0"/>
              <a:t>CSR communication: What is it? Why is it important? In: </a:t>
            </a:r>
            <a:r>
              <a:rPr lang="en-GB" sz="1700" dirty="0" err="1"/>
              <a:t>Rasche</a:t>
            </a:r>
            <a:r>
              <a:rPr lang="en-GB" sz="1700" dirty="0"/>
              <a:t>, A., Morsing, M. &amp; Moon, J. (Eds)</a:t>
            </a:r>
            <a:r>
              <a:rPr lang="en-GB" sz="1700" b="1" i="1" dirty="0"/>
              <a:t> Corporate social responsibility: Strategy, communication, governance</a:t>
            </a:r>
            <a:r>
              <a:rPr lang="en-GB" sz="1700" dirty="0"/>
              <a:t>. Cambridge University Press. </a:t>
            </a:r>
          </a:p>
          <a:p>
            <a:pPr marL="0" indent="0">
              <a:buNone/>
            </a:pPr>
            <a:r>
              <a:rPr lang="en-GB" sz="1700" dirty="0" err="1"/>
              <a:t>Rasche</a:t>
            </a:r>
            <a:r>
              <a:rPr lang="en-GB" sz="1700" dirty="0"/>
              <a:t>, A. &amp; Waddock, S. 2017. </a:t>
            </a:r>
            <a:r>
              <a:rPr lang="en-US" sz="1700" dirty="0"/>
              <a:t>Standards for CSR: Legitimacy, Impact and Critique. </a:t>
            </a:r>
            <a:r>
              <a:rPr lang="en-GB" sz="1700" dirty="0"/>
              <a:t>In A. </a:t>
            </a:r>
            <a:r>
              <a:rPr lang="en-GB" sz="1700" dirty="0" err="1"/>
              <a:t>Rasche</a:t>
            </a:r>
            <a:r>
              <a:rPr lang="en-GB" sz="1700" dirty="0"/>
              <a:t>, M. Morsing, &amp; J. Moon (Eds.), </a:t>
            </a:r>
            <a:r>
              <a:rPr lang="en-GB" sz="1700" b="1" i="1" dirty="0"/>
              <a:t>Corporate Social Responsibility: Strategy, Communication and Governance</a:t>
            </a:r>
            <a:r>
              <a:rPr lang="en-GB" sz="1700" dirty="0"/>
              <a:t>. Cambridge University Press.</a:t>
            </a:r>
          </a:p>
          <a:p>
            <a:pPr marL="0" indent="0">
              <a:buNone/>
            </a:pPr>
            <a:r>
              <a:rPr lang="en-GB" sz="1700" dirty="0"/>
              <a:t>Rintamäki, J., Parker, S. &amp; Spicer, A. 2024. Institutional parasites. </a:t>
            </a:r>
            <a:r>
              <a:rPr lang="en-GB" sz="1700" b="1" i="1" dirty="0"/>
              <a:t>Academy of Management Review, </a:t>
            </a:r>
            <a:r>
              <a:rPr lang="en-GB" sz="1700" dirty="0"/>
              <a:t>in print.</a:t>
            </a:r>
            <a:endParaRPr lang="en-US" sz="1700" dirty="0">
              <a:effectLst/>
            </a:endParaRPr>
          </a:p>
          <a:p>
            <a:pPr marL="0" indent="0">
              <a:buNone/>
            </a:pPr>
            <a:r>
              <a:rPr lang="en-US" sz="1700" dirty="0" err="1">
                <a:effectLst/>
              </a:rPr>
              <a:t>Schoeneborn</a:t>
            </a:r>
            <a:r>
              <a:rPr lang="en-US" sz="1700" dirty="0">
                <a:effectLst/>
              </a:rPr>
              <a:t>, D., Morsing, M., &amp; Crane, A. 2020. Formative Perspectives on the Relation Between CSR Communication and CSR Practices: Pathways for Walking, Talking, and T(w)</a:t>
            </a:r>
            <a:r>
              <a:rPr lang="en-US" sz="1700" dirty="0" err="1">
                <a:effectLst/>
              </a:rPr>
              <a:t>alking</a:t>
            </a:r>
            <a:r>
              <a:rPr lang="en-US" sz="1700" dirty="0">
                <a:effectLst/>
              </a:rPr>
              <a:t>. </a:t>
            </a:r>
            <a:r>
              <a:rPr lang="en-US" sz="1700" b="1" i="1" dirty="0">
                <a:effectLst/>
              </a:rPr>
              <a:t>Business and Society</a:t>
            </a:r>
            <a:r>
              <a:rPr lang="en-US" sz="1700" dirty="0">
                <a:effectLst/>
              </a:rPr>
              <a:t>, 59(1): 5–33.</a:t>
            </a:r>
          </a:p>
          <a:p>
            <a:pPr marL="0" indent="0">
              <a:buNone/>
            </a:pPr>
            <a:r>
              <a:rPr lang="en-GB" sz="1700" dirty="0"/>
              <a:t>Whelan, G. 2017. </a:t>
            </a:r>
            <a:r>
              <a:rPr lang="en-US" sz="1700" dirty="0"/>
              <a:t>Political CSR: The Corporation as a Political Actor</a:t>
            </a:r>
            <a:r>
              <a:rPr lang="en-GB" sz="1700" dirty="0"/>
              <a:t>. In A. </a:t>
            </a:r>
            <a:r>
              <a:rPr lang="en-GB" sz="1700" dirty="0" err="1"/>
              <a:t>Rasche</a:t>
            </a:r>
            <a:r>
              <a:rPr lang="en-GB" sz="1700" dirty="0"/>
              <a:t>, M. Morsing, &amp; J. Moon (Eds.), </a:t>
            </a:r>
            <a:r>
              <a:rPr lang="en-GB" sz="1700" b="1" i="1" dirty="0"/>
              <a:t>Corporate Social Responsibility: Strategy, Communication and Governance</a:t>
            </a:r>
            <a:r>
              <a:rPr lang="en-GB" sz="1700" dirty="0"/>
              <a:t>. Cambridge University Press.</a:t>
            </a:r>
            <a:endParaRPr lang="en-GB" sz="1700" dirty="0">
              <a:effectLst/>
            </a:endParaRPr>
          </a:p>
          <a:p>
            <a:pPr marL="0" indent="0">
              <a:buNone/>
            </a:pPr>
            <a:r>
              <a:rPr lang="en-US" sz="1700" dirty="0">
                <a:effectLst/>
              </a:rPr>
              <a:t>Winkler, P., Etter, M., &amp; </a:t>
            </a:r>
            <a:r>
              <a:rPr lang="en-US" sz="1700" dirty="0" err="1">
                <a:effectLst/>
              </a:rPr>
              <a:t>Castelló</a:t>
            </a:r>
            <a:r>
              <a:rPr lang="en-US" sz="1700" dirty="0">
                <a:effectLst/>
              </a:rPr>
              <a:t>, I. 2020. Vicious and Virtuous Circles of Aspirational Talk: From Self-Persuasive to Agonistic CSR Rhetoric. </a:t>
            </a:r>
            <a:r>
              <a:rPr lang="en-US" sz="1700" b="1" i="1" dirty="0">
                <a:effectLst/>
              </a:rPr>
              <a:t>Business and Society</a:t>
            </a:r>
            <a:r>
              <a:rPr lang="en-US" sz="1700" dirty="0">
                <a:effectLst/>
              </a:rPr>
              <a:t>, 59(1): 98–128.</a:t>
            </a:r>
            <a:endParaRPr lang="en-GB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24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86ACF-6E3C-4EDB-AB79-5CDEC03DD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In-</a:t>
            </a:r>
            <a:r>
              <a:rPr lang="fi-FI" dirty="0" err="1"/>
              <a:t>class</a:t>
            </a:r>
            <a:r>
              <a:rPr lang="fi-FI" dirty="0"/>
              <a:t> </a:t>
            </a:r>
            <a:r>
              <a:rPr lang="fi-FI" dirty="0" err="1"/>
              <a:t>task</a:t>
            </a:r>
            <a:r>
              <a:rPr lang="fi-FI" dirty="0"/>
              <a:t>: </a:t>
            </a:r>
            <a:r>
              <a:rPr lang="fi-FI" dirty="0" err="1"/>
              <a:t>Getting</a:t>
            </a:r>
            <a:r>
              <a:rPr lang="fi-FI" dirty="0"/>
              <a:t> </a:t>
            </a:r>
            <a:r>
              <a:rPr lang="fi-FI" dirty="0" err="1"/>
              <a:t>familiar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standards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F9CB1-4872-401C-9543-E1767C08EE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Each of the groups will be given one standard to work with</a:t>
            </a:r>
          </a:p>
          <a:p>
            <a:r>
              <a:rPr lang="fi-FI" dirty="0"/>
              <a:t>Describe the standard, and provide a critical analysis</a:t>
            </a:r>
          </a:p>
          <a:p>
            <a:pPr lvl="1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kind</a:t>
            </a:r>
            <a:r>
              <a:rPr lang="fi-FI" dirty="0"/>
              <a:t> of a </a:t>
            </a:r>
            <a:r>
              <a:rPr lang="fi-FI" dirty="0" err="1"/>
              <a:t>standard</a:t>
            </a:r>
            <a:r>
              <a:rPr lang="fi-FI" dirty="0"/>
              <a:t> is it?</a:t>
            </a:r>
          </a:p>
          <a:p>
            <a:pPr lvl="1"/>
            <a:r>
              <a:rPr lang="fi-FI" dirty="0" err="1"/>
              <a:t>What</a:t>
            </a:r>
            <a:r>
              <a:rPr lang="fi-FI" dirty="0"/>
              <a:t> are the benefits?</a:t>
            </a:r>
          </a:p>
          <a:p>
            <a:pPr lvl="1"/>
            <a:r>
              <a:rPr lang="fi-FI" dirty="0"/>
              <a:t>Potential problems?</a:t>
            </a:r>
          </a:p>
          <a:p>
            <a:pPr lvl="1"/>
            <a:r>
              <a:rPr lang="fi-FI" dirty="0"/>
              <a:t>Critical </a:t>
            </a:r>
            <a:r>
              <a:rPr lang="fi-FI" dirty="0" err="1"/>
              <a:t>evaluation</a:t>
            </a:r>
            <a:r>
              <a:rPr lang="fi-FI" dirty="0"/>
              <a:t>?</a:t>
            </a:r>
          </a:p>
          <a:p>
            <a:r>
              <a:rPr lang="fi-FI" dirty="0" err="1"/>
              <a:t>Signalling</a:t>
            </a:r>
            <a:r>
              <a:rPr lang="fi-FI" dirty="0"/>
              <a:t> </a:t>
            </a:r>
            <a:r>
              <a:rPr lang="fi-FI" dirty="0" err="1"/>
              <a:t>theory</a:t>
            </a:r>
            <a:endParaRPr lang="fi-FI" dirty="0"/>
          </a:p>
          <a:p>
            <a:pPr lvl="1"/>
            <a:r>
              <a:rPr lang="fi-FI" dirty="0" err="1"/>
              <a:t>Credibility</a:t>
            </a:r>
            <a:endParaRPr lang="fi-FI" dirty="0"/>
          </a:p>
          <a:p>
            <a:pPr lvl="1"/>
            <a:r>
              <a:rPr lang="fi-FI" dirty="0" err="1"/>
              <a:t>Verifiability</a:t>
            </a:r>
            <a:endParaRPr lang="fi-FI" dirty="0"/>
          </a:p>
          <a:p>
            <a:pPr lvl="1"/>
            <a:r>
              <a:rPr lang="fi-FI" dirty="0" err="1"/>
              <a:t>Understandability</a:t>
            </a:r>
            <a:endParaRPr lang="fi-FI" dirty="0"/>
          </a:p>
          <a:p>
            <a:pPr lvl="1"/>
            <a:r>
              <a:rPr lang="fi-FI" dirty="0" err="1"/>
              <a:t>Imitability</a:t>
            </a:r>
            <a:endParaRPr lang="fi-FI" dirty="0"/>
          </a:p>
          <a:p>
            <a:r>
              <a:rPr lang="fi-FI" dirty="0" err="1"/>
              <a:t>Present</a:t>
            </a:r>
            <a:r>
              <a:rPr lang="fi-FI" dirty="0"/>
              <a:t> a case </a:t>
            </a:r>
            <a:r>
              <a:rPr lang="fi-FI" dirty="0" err="1"/>
              <a:t>example</a:t>
            </a:r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4FFEC2-B1A0-4DD8-9224-F6E5ACD850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Case standards (organizations)</a:t>
            </a:r>
          </a:p>
          <a:p>
            <a:pPr lvl="1"/>
            <a:r>
              <a:rPr lang="fi-FI" dirty="0"/>
              <a:t>UN Global Compact</a:t>
            </a:r>
          </a:p>
          <a:p>
            <a:pPr lvl="1"/>
            <a:r>
              <a:rPr lang="fi-FI" dirty="0" err="1"/>
              <a:t>Fairtrade</a:t>
            </a:r>
            <a:endParaRPr lang="fi-FI" dirty="0"/>
          </a:p>
          <a:p>
            <a:pPr lvl="1"/>
            <a:r>
              <a:rPr lang="fi-FI" dirty="0"/>
              <a:t>Global Reporting Initiative</a:t>
            </a:r>
          </a:p>
          <a:p>
            <a:pPr lvl="1"/>
            <a:r>
              <a:rPr lang="fi-FI" dirty="0"/>
              <a:t>ISO14001</a:t>
            </a:r>
          </a:p>
          <a:p>
            <a:pPr lvl="1"/>
            <a:r>
              <a:rPr lang="fi-FI"/>
              <a:t>CSDDD</a:t>
            </a:r>
            <a:endParaRPr lang="fi-FI" dirty="0"/>
          </a:p>
          <a:p>
            <a:r>
              <a:rPr lang="fi-FI" dirty="0"/>
              <a:t>Preparation: 40 minutes</a:t>
            </a:r>
          </a:p>
          <a:p>
            <a:r>
              <a:rPr lang="fi-FI" dirty="0"/>
              <a:t>Presentations: 5 minutes each</a:t>
            </a:r>
          </a:p>
          <a:p>
            <a:r>
              <a:rPr lang="fi-FI" dirty="0"/>
              <a:t>Take notes of each others’ presentations</a:t>
            </a:r>
          </a:p>
          <a:p>
            <a:r>
              <a:rPr lang="fi-FI" dirty="0"/>
              <a:t>Similarities, differences?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3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8D21-7838-3D01-3742-E3BDBC496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this logic: How to deal with institutional parasites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D2311-9771-C51B-8531-2E142A94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995999-135A-A203-4ED6-2D4149D40BF5}"/>
              </a:ext>
            </a:extLst>
          </p:cNvPr>
          <p:cNvSpPr txBox="1"/>
          <p:nvPr/>
        </p:nvSpPr>
        <p:spPr>
          <a:xfrm>
            <a:off x="10356692" y="6396335"/>
            <a:ext cx="255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badi" panose="020B0604020104020204" pitchFamily="34" charset="0"/>
              </a:rPr>
              <a:t>Source</a:t>
            </a:r>
            <a:r>
              <a:rPr lang="en-US" sz="1200" dirty="0">
                <a:latin typeface="Abadi" panose="020B0604020104020204" pitchFamily="34" charset="0"/>
              </a:rPr>
              <a:t>: </a:t>
            </a:r>
          </a:p>
          <a:p>
            <a:r>
              <a:rPr lang="en-US" sz="1200" dirty="0">
                <a:latin typeface="Abadi" panose="020B0604020104020204" pitchFamily="34" charset="0"/>
              </a:rPr>
              <a:t>Rintamäki et al., 2024</a:t>
            </a:r>
          </a:p>
        </p:txBody>
      </p:sp>
      <p:pic>
        <p:nvPicPr>
          <p:cNvPr id="5" name="officeArt object" descr="Picture 2">
            <a:extLst>
              <a:ext uri="{FF2B5EF4-FFF2-40B4-BE49-F238E27FC236}">
                <a16:creationId xmlns:a16="http://schemas.microsoft.com/office/drawing/2014/main" id="{015B5999-5053-628F-13F0-70A1722E19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14401" y="1896514"/>
            <a:ext cx="8986057" cy="428044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57187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FA87D-AD71-CC67-A2ED-30E4613E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E9261-8297-A8BF-C906-F171504F6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sustainability standards and how did they come about?</a:t>
            </a:r>
          </a:p>
          <a:p>
            <a:r>
              <a:rPr lang="en-US" dirty="0"/>
              <a:t> A few words about why communicate about them</a:t>
            </a:r>
          </a:p>
          <a:p>
            <a:r>
              <a:rPr lang="en-US" dirty="0"/>
              <a:t>In-class task</a:t>
            </a:r>
          </a:p>
        </p:txBody>
      </p:sp>
    </p:spTree>
    <p:extLst>
      <p:ext uri="{BB962C8B-B14F-4D97-AF65-F5344CB8AC3E}">
        <p14:creationId xmlns:p14="http://schemas.microsoft.com/office/powerpoint/2010/main" val="230688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20EFF-E6B1-1E5B-63F8-97710755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 sustainability standards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2A7FF-E2D9-9E28-D038-5978E987C0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AF7FC53E-238C-E171-921C-05B384850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492" y="246028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30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524C-4821-4084-83A8-AA45B65F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3200" dirty="0"/>
              <a:t>How </a:t>
            </a:r>
            <a:r>
              <a:rPr lang="fi-FI" sz="3200" dirty="0" err="1"/>
              <a:t>did</a:t>
            </a:r>
            <a:r>
              <a:rPr lang="fi-FI" sz="3200" dirty="0"/>
              <a:t> </a:t>
            </a:r>
            <a:r>
              <a:rPr lang="fi-FI" sz="3200" dirty="0" err="1"/>
              <a:t>sustainability</a:t>
            </a:r>
            <a:r>
              <a:rPr lang="fi-FI" sz="3200" dirty="0"/>
              <a:t> </a:t>
            </a:r>
            <a:r>
              <a:rPr lang="fi-FI" sz="3200" dirty="0" err="1"/>
              <a:t>standards</a:t>
            </a:r>
            <a:r>
              <a:rPr lang="fi-FI" sz="3200" dirty="0"/>
              <a:t> </a:t>
            </a:r>
            <a:r>
              <a:rPr lang="fi-FI" sz="3200" dirty="0" err="1"/>
              <a:t>emerge</a:t>
            </a:r>
            <a:r>
              <a:rPr lang="fi-FI" sz="3200" dirty="0"/>
              <a:t>?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FC49-EF47-43BE-A059-BB6FED214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/>
              <a:t>What do you think was the problem that caused the push to start establishing international standards organizations?</a:t>
            </a:r>
          </a:p>
          <a:p>
            <a:r>
              <a:rPr lang="fi-FI"/>
              <a:t>You guessed right: Deforestation</a:t>
            </a:r>
          </a:p>
          <a:p>
            <a:pPr lvl="1"/>
            <a:r>
              <a:rPr lang="fi-FI"/>
              <a:t>In 1980s, NGOs organized consumer boycotts against retailers selling tropical woods based goods</a:t>
            </a:r>
          </a:p>
          <a:p>
            <a:pPr lvl="1"/>
            <a:r>
              <a:rPr lang="fi-FI"/>
              <a:t>Some NGOs, such as Friends of the Earth attempted forming voluntary standards</a:t>
            </a:r>
          </a:p>
          <a:p>
            <a:pPr lvl="2"/>
            <a:r>
              <a:rPr lang="fi-FI"/>
              <a:t>Deemed ineffective</a:t>
            </a:r>
          </a:p>
          <a:p>
            <a:pPr lvl="2"/>
            <a:r>
              <a:rPr lang="fi-FI"/>
              <a:t>Government sanctioned certificates preferred</a:t>
            </a:r>
          </a:p>
          <a:p>
            <a:pPr lvl="3"/>
            <a:r>
              <a:rPr lang="fi-FI"/>
              <a:t>Governments disinterested</a:t>
            </a:r>
          </a:p>
          <a:p>
            <a:pPr lvl="2"/>
            <a:endParaRPr lang="fi-FI"/>
          </a:p>
          <a:p>
            <a:pPr lvl="1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74D6F3-AE4E-442A-8616-664A71FBCCCF}"/>
              </a:ext>
            </a:extLst>
          </p:cNvPr>
          <p:cNvSpPr txBox="1"/>
          <p:nvPr/>
        </p:nvSpPr>
        <p:spPr>
          <a:xfrm>
            <a:off x="9107464" y="6581001"/>
            <a:ext cx="308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sley" pitchFamily="2" charset="0"/>
                <a:ea typeface="Besley" pitchFamily="2" charset="0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sley" pitchFamily="2" charset="0"/>
                <a:ea typeface="Besley" pitchFamily="2" charset="0"/>
              </a:rPr>
              <a:t>: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sley" pitchFamily="2" charset="0"/>
                <a:ea typeface="Besley" pitchFamily="2" charset="0"/>
              </a:rPr>
              <a:t>Rasche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sley" pitchFamily="2" charset="0"/>
                <a:ea typeface="Besley" pitchFamily="2" charset="0"/>
              </a:rPr>
              <a:t> &amp; Waddock, 2017</a:t>
            </a:r>
          </a:p>
        </p:txBody>
      </p:sp>
    </p:spTree>
    <p:extLst>
      <p:ext uri="{BB962C8B-B14F-4D97-AF65-F5344CB8AC3E}">
        <p14:creationId xmlns:p14="http://schemas.microsoft.com/office/powerpoint/2010/main" val="266914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AE633-6178-4F21-8BA0-01726364E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3200" dirty="0"/>
              <a:t>How </a:t>
            </a:r>
            <a:r>
              <a:rPr lang="fi-FI" sz="3200" dirty="0" err="1"/>
              <a:t>did</a:t>
            </a:r>
            <a:r>
              <a:rPr lang="fi-FI" sz="3200" dirty="0"/>
              <a:t> </a:t>
            </a:r>
            <a:r>
              <a:rPr lang="fi-FI" sz="3200" dirty="0" err="1"/>
              <a:t>sustainability</a:t>
            </a:r>
            <a:r>
              <a:rPr lang="fi-FI" sz="3200" dirty="0"/>
              <a:t> </a:t>
            </a:r>
            <a:r>
              <a:rPr lang="fi-FI" sz="3200" dirty="0" err="1"/>
              <a:t>standards</a:t>
            </a:r>
            <a:r>
              <a:rPr lang="fi-FI" sz="3200" dirty="0"/>
              <a:t> </a:t>
            </a:r>
            <a:r>
              <a:rPr lang="fi-FI" sz="3200" dirty="0" err="1"/>
              <a:t>emerge</a:t>
            </a:r>
            <a:r>
              <a:rPr lang="fi-FI" sz="3200" dirty="0"/>
              <a:t>?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4D6A0-A597-47C8-AC61-8D768E6A0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/>
              <a:t>New </a:t>
            </a:r>
            <a:r>
              <a:rPr lang="fi-FI" dirty="0" err="1"/>
              <a:t>attempts</a:t>
            </a:r>
            <a:r>
              <a:rPr lang="fi-FI" dirty="0"/>
              <a:t> at </a:t>
            </a:r>
            <a:r>
              <a:rPr lang="fi-FI" dirty="0" err="1"/>
              <a:t>wide-ranging</a:t>
            </a:r>
            <a:r>
              <a:rPr lang="fi-FI" dirty="0"/>
              <a:t> </a:t>
            </a:r>
            <a:r>
              <a:rPr lang="fi-FI" dirty="0" err="1"/>
              <a:t>voluntary</a:t>
            </a:r>
            <a:r>
              <a:rPr lang="fi-FI" dirty="0"/>
              <a:t> </a:t>
            </a:r>
            <a:r>
              <a:rPr lang="fi-FI" dirty="0" err="1"/>
              <a:t>certification</a:t>
            </a:r>
            <a:r>
              <a:rPr lang="fi-FI" dirty="0"/>
              <a:t> </a:t>
            </a:r>
            <a:r>
              <a:rPr lang="fi-FI" dirty="0" err="1"/>
              <a:t>programmes</a:t>
            </a:r>
            <a:endParaRPr lang="fi-FI" dirty="0"/>
          </a:p>
          <a:p>
            <a:pPr lvl="1"/>
            <a:r>
              <a:rPr lang="fi-FI" dirty="0"/>
              <a:t>WWF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lead</a:t>
            </a:r>
            <a:endParaRPr lang="fi-FI" dirty="0"/>
          </a:p>
          <a:p>
            <a:r>
              <a:rPr lang="fi-FI" dirty="0"/>
              <a:t>In 1993, </a:t>
            </a:r>
            <a:r>
              <a:rPr lang="fi-FI" dirty="0" err="1"/>
              <a:t>environmental</a:t>
            </a:r>
            <a:r>
              <a:rPr lang="fi-FI" dirty="0"/>
              <a:t> </a:t>
            </a:r>
            <a:r>
              <a:rPr lang="fi-FI" dirty="0" err="1"/>
              <a:t>NGOs</a:t>
            </a:r>
            <a:r>
              <a:rPr lang="fi-FI" dirty="0"/>
              <a:t>, </a:t>
            </a:r>
            <a:r>
              <a:rPr lang="fi-FI" dirty="0" err="1"/>
              <a:t>industry</a:t>
            </a:r>
            <a:r>
              <a:rPr lang="fi-FI" dirty="0"/>
              <a:t> </a:t>
            </a:r>
            <a:r>
              <a:rPr lang="fi-FI" dirty="0" err="1"/>
              <a:t>representatives</a:t>
            </a:r>
            <a:r>
              <a:rPr lang="fi-FI" dirty="0"/>
              <a:t>, and </a:t>
            </a:r>
            <a:r>
              <a:rPr lang="fi-FI" dirty="0" err="1"/>
              <a:t>auditors</a:t>
            </a:r>
            <a:r>
              <a:rPr lang="fi-FI" dirty="0"/>
              <a:t> </a:t>
            </a:r>
            <a:r>
              <a:rPr lang="fi-FI" dirty="0" err="1"/>
              <a:t>met</a:t>
            </a:r>
            <a:r>
              <a:rPr lang="fi-FI" dirty="0"/>
              <a:t> in Toronto, and </a:t>
            </a:r>
            <a:r>
              <a:rPr lang="fi-FI" dirty="0" err="1"/>
              <a:t>arrived</a:t>
            </a:r>
            <a:r>
              <a:rPr lang="fi-FI" dirty="0"/>
              <a:t> in an </a:t>
            </a:r>
            <a:r>
              <a:rPr lang="fi-FI" dirty="0" err="1"/>
              <a:t>agreement</a:t>
            </a:r>
            <a:endParaRPr lang="fi-FI" dirty="0"/>
          </a:p>
          <a:p>
            <a:pPr lvl="1"/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Forest</a:t>
            </a:r>
            <a:r>
              <a:rPr lang="fi-FI" dirty="0"/>
              <a:t> </a:t>
            </a:r>
            <a:r>
              <a:rPr lang="fi-FI" dirty="0" err="1"/>
              <a:t>Stewardship</a:t>
            </a:r>
            <a:r>
              <a:rPr lang="fi-FI" dirty="0"/>
              <a:t> </a:t>
            </a:r>
            <a:r>
              <a:rPr lang="fi-FI" dirty="0" err="1"/>
              <a:t>Council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formed</a:t>
            </a:r>
            <a:endParaRPr lang="fi-FI" dirty="0"/>
          </a:p>
          <a:p>
            <a:r>
              <a:rPr lang="fi-FI" dirty="0" err="1"/>
              <a:t>Standards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since</a:t>
            </a:r>
            <a:r>
              <a:rPr lang="fi-FI" dirty="0"/>
              <a:t> </a:t>
            </a:r>
            <a:r>
              <a:rPr lang="fi-FI" dirty="0" err="1"/>
              <a:t>proliferated</a:t>
            </a:r>
            <a:r>
              <a:rPr lang="fi-FI" dirty="0"/>
              <a:t> </a:t>
            </a:r>
            <a:r>
              <a:rPr lang="fi-FI" dirty="0" err="1"/>
              <a:t>widely</a:t>
            </a:r>
            <a:endParaRPr lang="fi-FI" dirty="0"/>
          </a:p>
          <a:p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2EC8F4-16D8-4E66-908D-EB745B07A5EE}"/>
              </a:ext>
            </a:extLst>
          </p:cNvPr>
          <p:cNvSpPr txBox="1"/>
          <p:nvPr/>
        </p:nvSpPr>
        <p:spPr>
          <a:xfrm>
            <a:off x="9221765" y="6581001"/>
            <a:ext cx="3075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sley" pitchFamily="2" charset="0"/>
                <a:ea typeface="Besley" pitchFamily="2" charset="0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sley" pitchFamily="2" charset="0"/>
                <a:ea typeface="Besley" pitchFamily="2" charset="0"/>
              </a:rPr>
              <a:t>: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sley" pitchFamily="2" charset="0"/>
                <a:ea typeface="Besley" pitchFamily="2" charset="0"/>
              </a:rPr>
              <a:t>Rasche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sley" pitchFamily="2" charset="0"/>
                <a:ea typeface="Besley" pitchFamily="2" charset="0"/>
              </a:rPr>
              <a:t> &amp; Waddock, 2017</a:t>
            </a:r>
          </a:p>
        </p:txBody>
      </p:sp>
    </p:spTree>
    <p:extLst>
      <p:ext uri="{BB962C8B-B14F-4D97-AF65-F5344CB8AC3E}">
        <p14:creationId xmlns:p14="http://schemas.microsoft.com/office/powerpoint/2010/main" val="65672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16811-DC58-40D9-AD84-EC096FF06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Autofit/>
          </a:bodyPr>
          <a:lstStyle/>
          <a:p>
            <a:r>
              <a:rPr lang="en-US" sz="3600" dirty="0"/>
              <a:t>How is </a:t>
            </a:r>
            <a:r>
              <a:rPr lang="fi-FI" sz="3600" dirty="0" err="1"/>
              <a:t>sustainability</a:t>
            </a:r>
            <a:r>
              <a:rPr lang="en-US" sz="3600" dirty="0"/>
              <a:t> governed globally?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034D8C7-883D-4986-8B83-5F69B3BEB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A basic framework for understanding different levels of governing corporate activity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7C5D20FB-1A93-4A94-9375-08DEC1F09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942" y="807593"/>
            <a:ext cx="5187171" cy="5239568"/>
          </a:xfrm>
          <a:prstGeom prst="rect">
            <a:avLst/>
          </a:prstGeom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0507CC-FF79-4685-8D98-61187E45F23A}"/>
              </a:ext>
            </a:extLst>
          </p:cNvPr>
          <p:cNvSpPr txBox="1"/>
          <p:nvPr/>
        </p:nvSpPr>
        <p:spPr>
          <a:xfrm>
            <a:off x="9971803" y="6482342"/>
            <a:ext cx="2551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sley" pitchFamily="2" charset="0"/>
                <a:ea typeface="Besley" pitchFamily="2" charset="0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sley" pitchFamily="2" charset="0"/>
                <a:ea typeface="Besley" pitchFamily="2" charset="0"/>
              </a:rPr>
              <a:t>: Whelan, 2017</a:t>
            </a:r>
          </a:p>
        </p:txBody>
      </p:sp>
    </p:spTree>
    <p:extLst>
      <p:ext uri="{BB962C8B-B14F-4D97-AF65-F5344CB8AC3E}">
        <p14:creationId xmlns:p14="http://schemas.microsoft.com/office/powerpoint/2010/main" val="2130402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B5494-CAE5-48D3-A718-89CC44DE5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 sz="3200" dirty="0" err="1"/>
              <a:t>What</a:t>
            </a:r>
            <a:r>
              <a:rPr lang="fi-FI" sz="3200" dirty="0"/>
              <a:t> </a:t>
            </a:r>
            <a:r>
              <a:rPr lang="fi-FI" sz="3200" dirty="0" err="1"/>
              <a:t>are</a:t>
            </a:r>
            <a:r>
              <a:rPr lang="fi-FI" sz="3200" dirty="0"/>
              <a:t> </a:t>
            </a:r>
            <a:r>
              <a:rPr lang="fi-FI" sz="3200" dirty="0" err="1"/>
              <a:t>international</a:t>
            </a:r>
            <a:r>
              <a:rPr lang="fi-FI" sz="3200" dirty="0"/>
              <a:t> </a:t>
            </a:r>
            <a:r>
              <a:rPr lang="fi-FI" sz="3200" dirty="0" err="1"/>
              <a:t>sustainability</a:t>
            </a:r>
            <a:r>
              <a:rPr lang="fi-FI" sz="3200" dirty="0"/>
              <a:t> </a:t>
            </a:r>
            <a:r>
              <a:rPr lang="fi-FI" sz="3200" dirty="0" err="1"/>
              <a:t>standards</a:t>
            </a:r>
            <a:r>
              <a:rPr lang="fi-FI" sz="3200" dirty="0"/>
              <a:t>?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5B00B-E194-4198-B2DD-80A3D6E08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sz="2100"/>
              <a:t>A </a:t>
            </a:r>
            <a:r>
              <a:rPr lang="fi-FI" sz="2100" err="1"/>
              <a:t>type</a:t>
            </a:r>
            <a:r>
              <a:rPr lang="fi-FI" sz="2100"/>
              <a:t> of soft </a:t>
            </a:r>
            <a:r>
              <a:rPr lang="fi-FI" sz="2100" err="1"/>
              <a:t>law</a:t>
            </a:r>
            <a:endParaRPr lang="fi-FI" sz="2100"/>
          </a:p>
          <a:p>
            <a:pPr lvl="1"/>
            <a:r>
              <a:rPr lang="fi-FI" sz="1700" err="1"/>
              <a:t>Not</a:t>
            </a:r>
            <a:r>
              <a:rPr lang="fi-FI" sz="1700"/>
              <a:t> </a:t>
            </a:r>
            <a:r>
              <a:rPr lang="fi-FI" sz="1700" err="1"/>
              <a:t>enforced</a:t>
            </a:r>
            <a:r>
              <a:rPr lang="fi-FI" sz="1700"/>
              <a:t> </a:t>
            </a:r>
            <a:r>
              <a:rPr lang="fi-FI" sz="1700" err="1"/>
              <a:t>by</a:t>
            </a:r>
            <a:r>
              <a:rPr lang="fi-FI" sz="1700"/>
              <a:t> </a:t>
            </a:r>
            <a:r>
              <a:rPr lang="fi-FI" sz="1700" err="1"/>
              <a:t>government</a:t>
            </a:r>
            <a:r>
              <a:rPr lang="fi-FI" sz="1700"/>
              <a:t> etc. </a:t>
            </a:r>
            <a:r>
              <a:rPr lang="fi-FI" sz="1700" err="1"/>
              <a:t>authorities</a:t>
            </a:r>
            <a:r>
              <a:rPr lang="fi-FI" sz="1700"/>
              <a:t>, non-</a:t>
            </a:r>
            <a:r>
              <a:rPr lang="fi-FI" sz="1700" err="1"/>
              <a:t>binding</a:t>
            </a:r>
            <a:endParaRPr lang="fi-FI" sz="1700"/>
          </a:p>
          <a:p>
            <a:pPr lvl="1"/>
            <a:r>
              <a:rPr lang="fi-FI" sz="1700"/>
              <a:t>Non-</a:t>
            </a:r>
            <a:r>
              <a:rPr lang="fi-FI" sz="1700" err="1"/>
              <a:t>mandated</a:t>
            </a:r>
            <a:r>
              <a:rPr lang="fi-FI" sz="1700"/>
              <a:t> </a:t>
            </a:r>
            <a:r>
              <a:rPr lang="fi-FI" sz="1700" err="1"/>
              <a:t>norms</a:t>
            </a:r>
            <a:r>
              <a:rPr lang="fi-FI" sz="1700"/>
              <a:t> and </a:t>
            </a:r>
            <a:r>
              <a:rPr lang="fi-FI" sz="1700" err="1"/>
              <a:t>expectations</a:t>
            </a:r>
            <a:r>
              <a:rPr lang="fi-FI" sz="1700"/>
              <a:t>, </a:t>
            </a:r>
            <a:r>
              <a:rPr lang="fi-FI" sz="1700" err="1"/>
              <a:t>typically</a:t>
            </a:r>
            <a:r>
              <a:rPr lang="fi-FI" sz="1700"/>
              <a:t> </a:t>
            </a:r>
            <a:r>
              <a:rPr lang="fi-FI" sz="1700" err="1"/>
              <a:t>more</a:t>
            </a:r>
            <a:r>
              <a:rPr lang="fi-FI" sz="1700"/>
              <a:t> </a:t>
            </a:r>
            <a:r>
              <a:rPr lang="fi-FI" sz="1700" err="1"/>
              <a:t>vaguely</a:t>
            </a:r>
            <a:r>
              <a:rPr lang="fi-FI" sz="1700"/>
              <a:t> </a:t>
            </a:r>
            <a:r>
              <a:rPr lang="fi-FI" sz="1700" err="1"/>
              <a:t>framed</a:t>
            </a:r>
            <a:r>
              <a:rPr lang="fi-FI" sz="1700"/>
              <a:t> </a:t>
            </a:r>
            <a:r>
              <a:rPr lang="fi-FI" sz="1700" err="1"/>
              <a:t>than</a:t>
            </a:r>
            <a:r>
              <a:rPr lang="fi-FI" sz="1700"/>
              <a:t> </a:t>
            </a:r>
            <a:r>
              <a:rPr lang="fi-FI" sz="1700" err="1"/>
              <a:t>hard</a:t>
            </a:r>
            <a:r>
              <a:rPr lang="fi-FI" sz="1700"/>
              <a:t> </a:t>
            </a:r>
            <a:r>
              <a:rPr lang="fi-FI" sz="1700" err="1"/>
              <a:t>law</a:t>
            </a:r>
            <a:endParaRPr lang="fi-FI" sz="1700"/>
          </a:p>
          <a:p>
            <a:r>
              <a:rPr lang="fi-FI" sz="2100"/>
              <a:t>”</a:t>
            </a:r>
            <a:r>
              <a:rPr lang="fi-FI" sz="2100" err="1"/>
              <a:t>Rules</a:t>
            </a:r>
            <a:r>
              <a:rPr lang="fi-FI" sz="2100"/>
              <a:t> for </a:t>
            </a:r>
            <a:r>
              <a:rPr lang="fi-FI" sz="2100" err="1"/>
              <a:t>common</a:t>
            </a:r>
            <a:r>
              <a:rPr lang="fi-FI" sz="2100"/>
              <a:t> and </a:t>
            </a:r>
            <a:r>
              <a:rPr lang="fi-FI" sz="2100" err="1"/>
              <a:t>voluntary</a:t>
            </a:r>
            <a:r>
              <a:rPr lang="fi-FI" sz="2100"/>
              <a:t> </a:t>
            </a:r>
            <a:r>
              <a:rPr lang="fi-FI" sz="2100" err="1"/>
              <a:t>use</a:t>
            </a:r>
            <a:r>
              <a:rPr lang="fi-FI" sz="2100"/>
              <a:t>, </a:t>
            </a:r>
            <a:r>
              <a:rPr lang="fi-FI" sz="2100" err="1"/>
              <a:t>decided</a:t>
            </a:r>
            <a:r>
              <a:rPr lang="fi-FI" sz="2100"/>
              <a:t> </a:t>
            </a:r>
            <a:r>
              <a:rPr lang="fi-FI" sz="2100" err="1"/>
              <a:t>by</a:t>
            </a:r>
            <a:r>
              <a:rPr lang="fi-FI" sz="2100"/>
              <a:t> </a:t>
            </a:r>
            <a:r>
              <a:rPr lang="fi-FI" sz="2100" err="1"/>
              <a:t>one</a:t>
            </a:r>
            <a:r>
              <a:rPr lang="fi-FI" sz="2100"/>
              <a:t> </a:t>
            </a:r>
            <a:r>
              <a:rPr lang="fi-FI" sz="2100" err="1"/>
              <a:t>or</a:t>
            </a:r>
            <a:r>
              <a:rPr lang="fi-FI" sz="2100"/>
              <a:t> </a:t>
            </a:r>
            <a:r>
              <a:rPr lang="fi-FI" sz="2100" err="1"/>
              <a:t>several</a:t>
            </a:r>
            <a:r>
              <a:rPr lang="fi-FI" sz="2100"/>
              <a:t> </a:t>
            </a:r>
            <a:r>
              <a:rPr lang="fi-FI" sz="2100" err="1"/>
              <a:t>people</a:t>
            </a:r>
            <a:r>
              <a:rPr lang="fi-FI" sz="2100"/>
              <a:t> </a:t>
            </a:r>
            <a:r>
              <a:rPr lang="fi-FI" sz="2100" err="1"/>
              <a:t>or</a:t>
            </a:r>
            <a:r>
              <a:rPr lang="fi-FI" sz="2100"/>
              <a:t> </a:t>
            </a:r>
            <a:r>
              <a:rPr lang="fi-FI" sz="2100" err="1"/>
              <a:t>organizations</a:t>
            </a:r>
            <a:r>
              <a:rPr lang="fi-FI" sz="2100"/>
              <a:t>” (</a:t>
            </a:r>
            <a:r>
              <a:rPr lang="fi-FI" sz="2100" err="1"/>
              <a:t>Brunsson</a:t>
            </a:r>
            <a:r>
              <a:rPr lang="fi-FI" sz="2100"/>
              <a:t>, </a:t>
            </a:r>
            <a:r>
              <a:rPr lang="fi-FI" sz="2100" err="1"/>
              <a:t>Rasche</a:t>
            </a:r>
            <a:r>
              <a:rPr lang="fi-FI" sz="2100"/>
              <a:t> &amp; </a:t>
            </a:r>
            <a:r>
              <a:rPr lang="fi-FI" sz="2100" err="1"/>
              <a:t>Seidl</a:t>
            </a:r>
            <a:r>
              <a:rPr lang="fi-FI" sz="2100"/>
              <a:t>, 2012)</a:t>
            </a:r>
          </a:p>
          <a:p>
            <a:r>
              <a:rPr lang="fi-FI" sz="2100" err="1"/>
              <a:t>Specific</a:t>
            </a:r>
            <a:r>
              <a:rPr lang="fi-FI" sz="2100"/>
              <a:t> </a:t>
            </a:r>
            <a:r>
              <a:rPr lang="fi-FI" sz="2100" err="1"/>
              <a:t>types</a:t>
            </a:r>
            <a:r>
              <a:rPr lang="fi-FI" sz="2100"/>
              <a:t> of </a:t>
            </a:r>
            <a:r>
              <a:rPr lang="fi-FI" sz="2100" err="1"/>
              <a:t>rules</a:t>
            </a:r>
            <a:r>
              <a:rPr lang="fi-FI" sz="2100"/>
              <a:t>, </a:t>
            </a:r>
            <a:r>
              <a:rPr lang="fi-FI" sz="2100" err="1"/>
              <a:t>which</a:t>
            </a:r>
            <a:r>
              <a:rPr lang="fi-FI" sz="2100"/>
              <a:t> </a:t>
            </a:r>
            <a:r>
              <a:rPr lang="fi-FI" sz="2100" b="1" err="1"/>
              <a:t>therefore</a:t>
            </a:r>
            <a:r>
              <a:rPr lang="fi-FI" sz="2100" b="1"/>
              <a:t> </a:t>
            </a:r>
            <a:r>
              <a:rPr lang="fi-FI" sz="2100" b="1" err="1"/>
              <a:t>have</a:t>
            </a:r>
            <a:r>
              <a:rPr lang="fi-FI" sz="2100" b="1"/>
              <a:t> </a:t>
            </a:r>
            <a:r>
              <a:rPr lang="fi-FI" sz="2100" b="1" err="1"/>
              <a:t>regulatory</a:t>
            </a:r>
            <a:r>
              <a:rPr lang="fi-FI" sz="2100" b="1"/>
              <a:t> </a:t>
            </a:r>
            <a:r>
              <a:rPr lang="fi-FI" sz="2100" b="1" err="1"/>
              <a:t>capacity</a:t>
            </a:r>
            <a:endParaRPr lang="fi-FI" sz="2100" b="1"/>
          </a:p>
          <a:p>
            <a:pPr lvl="1"/>
            <a:r>
              <a:rPr lang="fi-FI" sz="1700"/>
              <a:t>In </a:t>
            </a:r>
            <a:r>
              <a:rPr lang="fi-FI" sz="1700" err="1"/>
              <a:t>what</a:t>
            </a:r>
            <a:r>
              <a:rPr lang="fi-FI" sz="1700"/>
              <a:t> </a:t>
            </a:r>
            <a:r>
              <a:rPr lang="fi-FI" sz="1700" err="1"/>
              <a:t>way</a:t>
            </a:r>
            <a:r>
              <a:rPr lang="fi-FI" sz="1700"/>
              <a:t>?</a:t>
            </a:r>
          </a:p>
          <a:p>
            <a:pPr lvl="1"/>
            <a:r>
              <a:rPr lang="fi-FI" sz="1700" err="1"/>
              <a:t>Because</a:t>
            </a:r>
            <a:r>
              <a:rPr lang="fi-FI" sz="1700"/>
              <a:t> of the </a:t>
            </a:r>
            <a:r>
              <a:rPr lang="fi-FI" sz="1700" err="1"/>
              <a:t>specificity</a:t>
            </a:r>
            <a:r>
              <a:rPr lang="fi-FI" sz="1700"/>
              <a:t> of the </a:t>
            </a:r>
            <a:r>
              <a:rPr lang="fi-FI" sz="1700" err="1"/>
              <a:t>rules</a:t>
            </a:r>
            <a:r>
              <a:rPr lang="fi-FI" sz="1700"/>
              <a:t>, </a:t>
            </a:r>
            <a:r>
              <a:rPr lang="fi-FI" sz="1700" err="1"/>
              <a:t>regulation</a:t>
            </a:r>
            <a:r>
              <a:rPr lang="fi-FI" sz="1700"/>
              <a:t> is </a:t>
            </a:r>
            <a:r>
              <a:rPr lang="fi-FI" sz="1700" err="1"/>
              <a:t>possible</a:t>
            </a:r>
            <a:r>
              <a:rPr lang="fi-FI" sz="1700"/>
              <a:t> </a:t>
            </a:r>
            <a:r>
              <a:rPr lang="fi-FI" sz="1700">
                <a:sym typeface="Wingdings" panose="05000000000000000000" pitchFamily="2" charset="2"/>
              </a:rPr>
              <a:t> </a:t>
            </a:r>
            <a:r>
              <a:rPr lang="fi-FI" sz="1700" err="1">
                <a:sym typeface="Wingdings" panose="05000000000000000000" pitchFamily="2" charset="2"/>
              </a:rPr>
              <a:t>standards</a:t>
            </a:r>
            <a:r>
              <a:rPr lang="fi-FI" sz="1700">
                <a:sym typeface="Wingdings" panose="05000000000000000000" pitchFamily="2" charset="2"/>
              </a:rPr>
              <a:t> </a:t>
            </a:r>
            <a:r>
              <a:rPr lang="fi-FI" sz="1700" err="1">
                <a:sym typeface="Wingdings" panose="05000000000000000000" pitchFamily="2" charset="2"/>
              </a:rPr>
              <a:t>imply</a:t>
            </a:r>
            <a:r>
              <a:rPr lang="fi-FI" sz="1700">
                <a:sym typeface="Wingdings" panose="05000000000000000000" pitchFamily="2" charset="2"/>
              </a:rPr>
              <a:t> </a:t>
            </a:r>
            <a:r>
              <a:rPr lang="fi-FI" sz="1700" err="1">
                <a:sym typeface="Wingdings" panose="05000000000000000000" pitchFamily="2" charset="2"/>
              </a:rPr>
              <a:t>legitimacy</a:t>
            </a:r>
            <a:r>
              <a:rPr lang="fi-FI" sz="1700">
                <a:sym typeface="Wingdings" panose="05000000000000000000" pitchFamily="2" charset="2"/>
              </a:rPr>
              <a:t>, </a:t>
            </a:r>
            <a:r>
              <a:rPr lang="fi-FI" sz="1700" err="1">
                <a:sym typeface="Wingdings" panose="05000000000000000000" pitchFamily="2" charset="2"/>
              </a:rPr>
              <a:t>which</a:t>
            </a:r>
            <a:r>
              <a:rPr lang="fi-FI" sz="1700">
                <a:sym typeface="Wingdings" panose="05000000000000000000" pitchFamily="2" charset="2"/>
              </a:rPr>
              <a:t> </a:t>
            </a:r>
            <a:r>
              <a:rPr lang="fi-FI" sz="1700" err="1">
                <a:sym typeface="Wingdings" panose="05000000000000000000" pitchFamily="2" charset="2"/>
              </a:rPr>
              <a:t>enables</a:t>
            </a:r>
            <a:r>
              <a:rPr lang="fi-FI" sz="1700">
                <a:sym typeface="Wingdings" panose="05000000000000000000" pitchFamily="2" charset="2"/>
              </a:rPr>
              <a:t> </a:t>
            </a:r>
            <a:r>
              <a:rPr lang="fi-FI" sz="1700" err="1">
                <a:sym typeface="Wingdings" panose="05000000000000000000" pitchFamily="2" charset="2"/>
              </a:rPr>
              <a:t>easy</a:t>
            </a:r>
            <a:r>
              <a:rPr lang="fi-FI" sz="1700">
                <a:sym typeface="Wingdings" panose="05000000000000000000" pitchFamily="2" charset="2"/>
              </a:rPr>
              <a:t> </a:t>
            </a:r>
            <a:r>
              <a:rPr lang="fi-FI" sz="1700" err="1">
                <a:sym typeface="Wingdings" panose="05000000000000000000" pitchFamily="2" charset="2"/>
              </a:rPr>
              <a:t>participation</a:t>
            </a:r>
            <a:r>
              <a:rPr lang="fi-FI" sz="1700">
                <a:sym typeface="Wingdings" panose="05000000000000000000" pitchFamily="2" charset="2"/>
              </a:rPr>
              <a:t> in </a:t>
            </a:r>
            <a:r>
              <a:rPr lang="fi-FI" sz="1700" err="1">
                <a:sym typeface="Wingdings" panose="05000000000000000000" pitchFamily="2" charset="2"/>
              </a:rPr>
              <a:t>markets</a:t>
            </a:r>
            <a:endParaRPr lang="fi-FI" sz="1700"/>
          </a:p>
          <a:p>
            <a:endParaRPr lang="en-GB" sz="17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B10FBE-C8C2-4982-B735-E0883B214A2B}"/>
              </a:ext>
            </a:extLst>
          </p:cNvPr>
          <p:cNvSpPr txBox="1"/>
          <p:nvPr/>
        </p:nvSpPr>
        <p:spPr>
          <a:xfrm>
            <a:off x="9374164" y="6581001"/>
            <a:ext cx="3141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</a:t>
            </a:r>
            <a:r>
              <a:rPr lang="en-US" sz="1200" dirty="0" err="1">
                <a:latin typeface="Besley" pitchFamily="2" charset="0"/>
                <a:ea typeface="Besley" pitchFamily="2" charset="0"/>
              </a:rPr>
              <a:t>Rasche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 &amp; Waddock, 2017</a:t>
            </a:r>
          </a:p>
        </p:txBody>
      </p:sp>
    </p:spTree>
    <p:extLst>
      <p:ext uri="{BB962C8B-B14F-4D97-AF65-F5344CB8AC3E}">
        <p14:creationId xmlns:p14="http://schemas.microsoft.com/office/powerpoint/2010/main" val="193460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6333</TotalTime>
  <Words>1477</Words>
  <Application>Microsoft Office PowerPoint</Application>
  <PresentationFormat>Widescreen</PresentationFormat>
  <Paragraphs>169</Paragraphs>
  <Slides>21</Slides>
  <Notes>1</Notes>
  <HiddenSlides>1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Abadi</vt:lpstr>
      <vt:lpstr>Arial</vt:lpstr>
      <vt:lpstr>Besley</vt:lpstr>
      <vt:lpstr>Calibri</vt:lpstr>
      <vt:lpstr>Calibri Light</vt:lpstr>
      <vt:lpstr>Courier New</vt:lpstr>
      <vt:lpstr>Georgia</vt:lpstr>
      <vt:lpstr>Inter</vt:lpstr>
      <vt:lpstr>Lucida Grande</vt:lpstr>
      <vt:lpstr>Office Theme</vt:lpstr>
      <vt:lpstr>1_Office Theme</vt:lpstr>
      <vt:lpstr>Sustainability standards and communication</vt:lpstr>
      <vt:lpstr>Re-capping last week</vt:lpstr>
      <vt:lpstr>Expanding this logic: How to deal with institutional parasites</vt:lpstr>
      <vt:lpstr>Agenda</vt:lpstr>
      <vt:lpstr>On sustainability standards</vt:lpstr>
      <vt:lpstr>How did sustainability standards emerge?</vt:lpstr>
      <vt:lpstr>How did sustainability standards emerge?</vt:lpstr>
      <vt:lpstr>How is sustainability governed globally?</vt:lpstr>
      <vt:lpstr>What are international sustainability standards?</vt:lpstr>
      <vt:lpstr>What are international sustainability standards?</vt:lpstr>
      <vt:lpstr>Different types of sustainability standards</vt:lpstr>
      <vt:lpstr>What sorts of issues do sustainability standards deal with?</vt:lpstr>
      <vt:lpstr>Video: GOTS organic garment standard</vt:lpstr>
      <vt:lpstr>Global Organic Textile Standards</vt:lpstr>
      <vt:lpstr>A few words on sustainability communication</vt:lpstr>
      <vt:lpstr>Why report/ communicate about sustainability?</vt:lpstr>
      <vt:lpstr>Relationship between communication and practice</vt:lpstr>
      <vt:lpstr>Takeways from the formative approach to sustainability communication</vt:lpstr>
      <vt:lpstr>What investigations of corporate sustainability reports tell us</vt:lpstr>
      <vt:lpstr>References</vt:lpstr>
      <vt:lpstr>In-class task: Getting familiar with different standards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Rintamäki Jukka</dc:creator>
  <cp:lastModifiedBy>Rintamäki Jukka</cp:lastModifiedBy>
  <cp:revision>27</cp:revision>
  <dcterms:created xsi:type="dcterms:W3CDTF">2023-11-27T14:43:56Z</dcterms:created>
  <dcterms:modified xsi:type="dcterms:W3CDTF">2024-02-26T06:56:43Z</dcterms:modified>
</cp:coreProperties>
</file>