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9" r:id="rId6"/>
    <p:sldId id="258" r:id="rId7"/>
    <p:sldId id="262" r:id="rId8"/>
    <p:sldId id="260" r:id="rId9"/>
    <p:sldId id="261" r:id="rId10"/>
    <p:sldId id="263" r:id="rId11"/>
    <p:sldId id="264" r:id="rId12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5E"/>
    <a:srgbClr val="FFFFFF"/>
    <a:srgbClr val="000000"/>
    <a:srgbClr val="E6E6E6"/>
    <a:srgbClr val="005EB8"/>
    <a:srgbClr val="EF363B"/>
    <a:srgbClr val="EE353B"/>
    <a:srgbClr val="FF0000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B266D4-8446-43D8-9DCC-FA290C5B8C78}" v="759" dt="2024-02-26T09:07:00.849"/>
    <p1510:client id="{759F0236-66E6-DF4E-DE73-6526E1EC0CF7}" v="327" dt="2024-02-26T09:18:06.534"/>
    <p1510:client id="{BFF5781F-8464-399C-C42D-15BACDEE58C8}" v="595" dt="2024-02-26T09:17:39.893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dd.mm.yyyy</a:t>
            </a:r>
            <a:endParaRPr lang="en-US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err="1"/>
              <a:t>Your</a:t>
            </a:r>
            <a:r>
              <a:rPr lang="fi-FI"/>
              <a:t> text </a:t>
            </a:r>
            <a:r>
              <a:rPr lang="fi-FI" err="1"/>
              <a:t>here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fairtrade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trade.net/about/certification" TargetMode="External"/><Relationship Id="rId2" Type="http://schemas.openxmlformats.org/officeDocument/2006/relationships/hyperlink" Target="https://www.flocert.net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trade.net/standard/minimum-price-info" TargetMode="External"/><Relationship Id="rId2" Type="http://schemas.openxmlformats.org/officeDocument/2006/relationships/hyperlink" Target="https://www.flocert.net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fairtrade.net/standard/trader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irtrade.net/finder" TargetMode="External"/><Relationship Id="rId2" Type="http://schemas.openxmlformats.org/officeDocument/2006/relationships/hyperlink" Target="https://www.flocert.net/approach-to-credibility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independent.co.uk/news/business/news/sainsburys-fairly-traded-tea-fairtrade-confusion-asa-advertising-a8244081.html" TargetMode="External"/><Relationship Id="rId4" Type="http://schemas.openxmlformats.org/officeDocument/2006/relationships/hyperlink" Target="https://sustainablelivingassociation.org/the-real-problems-behind-fair-tra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4C2CA4F-FBFF-2F9F-ADC8-7B7743FD836D}"/>
              </a:ext>
            </a:extLst>
          </p:cNvPr>
          <p:cNvSpPr/>
          <p:nvPr/>
        </p:nvSpPr>
        <p:spPr>
          <a:xfrm>
            <a:off x="5262758" y="3907"/>
            <a:ext cx="3880560" cy="5714999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err="1">
                <a:cs typeface="Arial"/>
              </a:rPr>
              <a:t>Fairtrade</a:t>
            </a:r>
            <a:endParaRPr lang="fi-FI" err="1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>
          <a:xfrm>
            <a:off x="405824" y="1949950"/>
            <a:ext cx="4688438" cy="390769"/>
          </a:xfrm>
        </p:spPr>
        <p:txBody>
          <a:bodyPr lIns="0" tIns="0" rIns="0" bIns="0" anchor="t"/>
          <a:lstStyle/>
          <a:p>
            <a:r>
              <a:rPr lang="fi-FI" err="1">
                <a:latin typeface="arial"/>
                <a:cs typeface="arial"/>
              </a:rPr>
              <a:t>Sustainability</a:t>
            </a:r>
            <a:r>
              <a:rPr lang="fi-FI">
                <a:latin typeface="arial"/>
                <a:cs typeface="arial"/>
              </a:rPr>
              <a:t> </a:t>
            </a:r>
            <a:r>
              <a:rPr lang="fi-FI" err="1">
                <a:latin typeface="arial"/>
                <a:cs typeface="arial"/>
              </a:rPr>
              <a:t>Certifications</a:t>
            </a:r>
            <a:endParaRPr lang="fi-FI" err="1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Juho, Tilda and Max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fi-FI">
                <a:latin typeface="arial"/>
                <a:cs typeface="arial"/>
              </a:rPr>
              <a:t>26.02.2024</a:t>
            </a:r>
            <a:endParaRPr lang="fi-FI"/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Fair Trade USA revises multiple ingredient labeling policy">
            <a:extLst>
              <a:ext uri="{FF2B5EF4-FFF2-40B4-BE49-F238E27FC236}">
                <a16:creationId xmlns:a16="http://schemas.microsoft.com/office/drawing/2014/main" id="{0333B42A-3FCC-48A8-7A97-4A75E999D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342" y="889314"/>
            <a:ext cx="2796409" cy="393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44F1B7A-C355-FE4C-23A3-3973CD8DC57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Introduction &amp; 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ADC14-A4F5-A691-78C9-3B1A2C35471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Established in 1997</a:t>
            </a:r>
          </a:p>
          <a:p>
            <a:r>
              <a:rPr lang="en-US">
                <a:cs typeface="Arial"/>
              </a:rPr>
              <a:t>The purpose is to ensure that farmers in developing countries get a fair price from their work  </a:t>
            </a:r>
          </a:p>
          <a:p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Main products are coffee, cocoa, banana, flowers, tea, and sugar.</a:t>
            </a:r>
            <a:endParaRPr lang="en-US">
              <a:solidFill>
                <a:srgbClr val="000000"/>
              </a:solidFill>
              <a:cs typeface="Arial"/>
            </a:endParaRPr>
          </a:p>
          <a:p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832A38-D5F8-3083-46FB-E4FB0E695258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pPr marL="0" indent="0">
              <a:buNone/>
            </a:pPr>
            <a:endParaRPr lang="en-US">
              <a:cs typeface="Arial" panose="020B0604020202020204"/>
            </a:endParaRPr>
          </a:p>
        </p:txBody>
      </p:sp>
      <p:pic>
        <p:nvPicPr>
          <p:cNvPr id="6" name="Picture 5" descr="Fair Trade Symbol png download - 2200*1850 - Free Transparent Fair Trade  png Download. - CleanPNG / KissPNG">
            <a:extLst>
              <a:ext uri="{FF2B5EF4-FFF2-40B4-BE49-F238E27FC236}">
                <a16:creationId xmlns:a16="http://schemas.microsoft.com/office/drawing/2014/main" id="{931AAAED-571A-F3E4-4D13-AAA897021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307" y="4725101"/>
            <a:ext cx="912473" cy="774491"/>
          </a:xfrm>
          <a:prstGeom prst="rect">
            <a:avLst/>
          </a:prstGeom>
        </p:spPr>
      </p:pic>
      <p:pic>
        <p:nvPicPr>
          <p:cNvPr id="5" name="Picture 4" descr="Carrefour Supports Fairtrade Banana Project | ESM Magazine">
            <a:extLst>
              <a:ext uri="{FF2B5EF4-FFF2-40B4-BE49-F238E27FC236}">
                <a16:creationId xmlns:a16="http://schemas.microsoft.com/office/drawing/2014/main" id="{901E8A40-62D1-7055-14F4-C1AE9E6114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673" y="1505527"/>
            <a:ext cx="4475018" cy="336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13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7BC719-1105-1AEC-A442-AC42DA356E4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Fairtrade Mark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741EDE-E1DF-D62B-F8C2-ED676DE985CF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428499" y="1230757"/>
            <a:ext cx="8431960" cy="3262458"/>
          </a:xfr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en-US" sz="1800" b="0">
                <a:ea typeface="+mn-lt"/>
                <a:cs typeface="+mn-lt"/>
              </a:rPr>
              <a:t>"The FAIRTRADE Mark is the symbol of the international Fairtrade system – </a:t>
            </a:r>
            <a:r>
              <a:rPr lang="en-US" sz="1800" b="0" u="sng">
                <a:ea typeface="+mn-lt"/>
                <a:cs typeface="+mn-lt"/>
              </a:rPr>
              <a:t>and the most globally recognized ethical label</a:t>
            </a:r>
            <a:r>
              <a:rPr lang="en-US" sz="1800" b="0">
                <a:ea typeface="+mn-lt"/>
                <a:cs typeface="+mn-lt"/>
              </a:rPr>
              <a:t>." </a:t>
            </a:r>
            <a:endParaRPr lang="en-US" sz="2000" b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b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b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b="0">
              <a:cs typeface="Arial" panose="020B060402020202020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387413-3AC6-A451-C6FE-DE7A1895CA2D}"/>
              </a:ext>
            </a:extLst>
          </p:cNvPr>
          <p:cNvSpPr txBox="1"/>
          <p:nvPr/>
        </p:nvSpPr>
        <p:spPr>
          <a:xfrm>
            <a:off x="2047597" y="5114023"/>
            <a:ext cx="2743200" cy="300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2"/>
              </a:rPr>
              <a:t>https://www.fairtrade.net/</a:t>
            </a:r>
            <a:endParaRPr lang="en-US"/>
          </a:p>
        </p:txBody>
      </p:sp>
      <p:pic>
        <p:nvPicPr>
          <p:cNvPr id="11" name="Picture 10" descr="A black and blue logo with white text&#10;&#10;Description automatically generated">
            <a:extLst>
              <a:ext uri="{FF2B5EF4-FFF2-40B4-BE49-F238E27FC236}">
                <a16:creationId xmlns:a16="http://schemas.microsoft.com/office/drawing/2014/main" id="{70B288EB-2ACA-7E59-25BB-082CDA161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597" y="2741926"/>
            <a:ext cx="809524" cy="95238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E0578B1-7EF5-9BDC-8733-DBEB4B8EF897}"/>
              </a:ext>
            </a:extLst>
          </p:cNvPr>
          <p:cNvSpPr txBox="1"/>
          <p:nvPr/>
        </p:nvSpPr>
        <p:spPr>
          <a:xfrm>
            <a:off x="330157" y="2903283"/>
            <a:ext cx="7511254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700">
                <a:highlight>
                  <a:srgbClr val="EFEFEF"/>
                </a:highlight>
                <a:latin typeface="Exo"/>
              </a:rPr>
              <a:t>"The original FAIRTRADE Mark has always stood for fairly produced and fairly traded products. It also means the product is fully traceable"</a:t>
            </a:r>
          </a:p>
        </p:txBody>
      </p:sp>
      <p:pic>
        <p:nvPicPr>
          <p:cNvPr id="13" name="Picture 12" descr="The FAIRTRADE Mark with arrow">
            <a:extLst>
              <a:ext uri="{FF2B5EF4-FFF2-40B4-BE49-F238E27FC236}">
                <a16:creationId xmlns:a16="http://schemas.microsoft.com/office/drawing/2014/main" id="{737B6C83-C98F-ACCA-8EDC-C47B4FE21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9378" y="4019766"/>
            <a:ext cx="1133333" cy="95238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6A87761-4ABB-4D53-AD4A-B907564F71F1}"/>
              </a:ext>
            </a:extLst>
          </p:cNvPr>
          <p:cNvSpPr txBox="1"/>
          <p:nvPr/>
        </p:nvSpPr>
        <p:spPr>
          <a:xfrm>
            <a:off x="330156" y="3867543"/>
            <a:ext cx="6727034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700">
                <a:highlight>
                  <a:srgbClr val="EFEFEF"/>
                </a:highlight>
                <a:latin typeface="Exo"/>
              </a:rPr>
              <a:t>"If you see the FAIRTRADE Mark with an arrow, it means to look on the back of the packaging to learn more about the ingredients and sourcing method."</a:t>
            </a:r>
            <a:endParaRPr lang="en-US" sz="17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3169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49FE24-E246-18D5-12E7-38D0485960B0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>
                <a:cs typeface="Arial"/>
              </a:rPr>
              <a:t>How Does Certification Work?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2D58A-6FCD-3F87-F131-850A46063125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Economic, Environmental and Social Criteria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500" b="0">
                <a:ea typeface="+mn-lt"/>
                <a:cs typeface="+mn-lt"/>
              </a:rPr>
              <a:t>Fairtrade </a:t>
            </a:r>
            <a:r>
              <a:rPr lang="en-US" sz="1500" b="1">
                <a:ea typeface="+mn-lt"/>
                <a:cs typeface="+mn-lt"/>
              </a:rPr>
              <a:t>Minimum Price</a:t>
            </a:r>
            <a:r>
              <a:rPr lang="en-US" sz="1500" b="0">
                <a:ea typeface="+mn-lt"/>
                <a:cs typeface="+mn-lt"/>
              </a:rPr>
              <a:t>, Responsible </a:t>
            </a:r>
            <a:r>
              <a:rPr lang="en-US" sz="1500" b="1">
                <a:ea typeface="+mn-lt"/>
                <a:cs typeface="+mn-lt"/>
              </a:rPr>
              <a:t>water</a:t>
            </a:r>
            <a:r>
              <a:rPr lang="en-US" sz="1500" b="0">
                <a:ea typeface="+mn-lt"/>
                <a:cs typeface="+mn-lt"/>
              </a:rPr>
              <a:t> and </a:t>
            </a:r>
            <a:r>
              <a:rPr lang="en-US" sz="1500" b="1">
                <a:ea typeface="+mn-lt"/>
                <a:cs typeface="+mn-lt"/>
              </a:rPr>
              <a:t>waste management</a:t>
            </a:r>
            <a:r>
              <a:rPr lang="en-US" sz="1500" b="0">
                <a:ea typeface="+mn-lt"/>
                <a:cs typeface="+mn-lt"/>
              </a:rPr>
              <a:t>, preserving </a:t>
            </a:r>
            <a:r>
              <a:rPr lang="en-US" sz="1500" b="1">
                <a:ea typeface="+mn-lt"/>
                <a:cs typeface="+mn-lt"/>
              </a:rPr>
              <a:t>biodiversity</a:t>
            </a:r>
            <a:r>
              <a:rPr lang="en-US" sz="1500" b="0">
                <a:ea typeface="+mn-lt"/>
                <a:cs typeface="+mn-lt"/>
              </a:rPr>
              <a:t> and </a:t>
            </a:r>
            <a:r>
              <a:rPr lang="en-US" sz="1500" b="1">
                <a:ea typeface="+mn-lt"/>
                <a:cs typeface="+mn-lt"/>
              </a:rPr>
              <a:t>soil fertility</a:t>
            </a:r>
            <a:r>
              <a:rPr lang="en-US" sz="1500" b="0">
                <a:ea typeface="+mn-lt"/>
                <a:cs typeface="+mn-lt"/>
              </a:rPr>
              <a:t>, and minimal use of </a:t>
            </a:r>
            <a:r>
              <a:rPr lang="en-US" sz="1500" b="1">
                <a:ea typeface="+mn-lt"/>
                <a:cs typeface="+mn-lt"/>
              </a:rPr>
              <a:t>pesticides</a:t>
            </a:r>
            <a:r>
              <a:rPr lang="en-US" sz="1500" b="0">
                <a:ea typeface="+mn-lt"/>
                <a:cs typeface="+mn-lt"/>
              </a:rPr>
              <a:t> and </a:t>
            </a:r>
            <a:r>
              <a:rPr lang="en-US" sz="1500" b="1">
                <a:ea typeface="+mn-lt"/>
                <a:cs typeface="+mn-lt"/>
              </a:rPr>
              <a:t>agrochemicals</a:t>
            </a:r>
            <a:r>
              <a:rPr lang="en-US" sz="1500" b="0">
                <a:ea typeface="+mn-lt"/>
                <a:cs typeface="+mn-lt"/>
              </a:rPr>
              <a:t> </a:t>
            </a:r>
          </a:p>
          <a:p>
            <a:pPr marL="342900" lvl="1" indent="0">
              <a:buNone/>
            </a:pPr>
            <a:endParaRPr lang="en-US" sz="1500">
              <a:cs typeface="Arial"/>
            </a:endParaRPr>
          </a:p>
          <a:p>
            <a:pPr marL="342900" lvl="1" indent="0">
              <a:buNone/>
            </a:pPr>
            <a:endParaRPr lang="en-US" sz="1500">
              <a:solidFill>
                <a:srgbClr val="FF0000"/>
              </a:solidFill>
              <a:cs typeface="Arial"/>
            </a:endParaRPr>
          </a:p>
          <a:p>
            <a:pPr marL="342900" lvl="1" indent="0">
              <a:buNone/>
            </a:pPr>
            <a:endParaRPr lang="en-US" sz="1500">
              <a:solidFill>
                <a:srgbClr val="FF0000"/>
              </a:solidFill>
              <a:cs typeface="Arial"/>
            </a:endParaRPr>
          </a:p>
          <a:p>
            <a:pPr marL="342900" lvl="1" indent="0">
              <a:buNone/>
            </a:pPr>
            <a:endParaRPr lang="en-US" sz="1500">
              <a:solidFill>
                <a:srgbClr val="FF0000"/>
              </a:solidFill>
              <a:cs typeface="Arial"/>
            </a:endParaRPr>
          </a:p>
          <a:p>
            <a:pPr marL="342900" lvl="1" indent="0">
              <a:buNone/>
            </a:pPr>
            <a:r>
              <a:rPr lang="en-US" sz="1500">
                <a:solidFill>
                  <a:srgbClr val="FF0000"/>
                </a:solidFill>
                <a:cs typeface="Arial"/>
              </a:rPr>
              <a:t>Mechanisms to report misuse </a:t>
            </a:r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3DC75-742A-2D32-B904-9804DF077D6A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en-US" sz="2000" b="0">
                <a:cs typeface="Arial"/>
              </a:rPr>
              <a:t>Independent Auditors investigate EES Criterion</a:t>
            </a:r>
          </a:p>
          <a:p>
            <a:endParaRPr lang="en-US" sz="2000" b="0">
              <a:solidFill>
                <a:srgbClr val="1E1E1E"/>
              </a:solidFill>
              <a:ea typeface="+mn-lt"/>
              <a:cs typeface="+mn-lt"/>
            </a:endParaRPr>
          </a:p>
          <a:p>
            <a:r>
              <a:rPr lang="en-US" sz="2000" b="0">
                <a:solidFill>
                  <a:srgbClr val="000000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FLOCERT</a:t>
            </a:r>
            <a:r>
              <a:rPr lang="en-US" sz="2000" b="0">
                <a:ea typeface="+mn-lt"/>
                <a:cs typeface="+mn-lt"/>
              </a:rPr>
              <a:t> is the largest certifier for Fairtrade, responsible for the certification </a:t>
            </a:r>
            <a:endParaRPr lang="en-US" b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300">
                <a:ea typeface="+mn-lt"/>
                <a:cs typeface="+mn-lt"/>
              </a:rPr>
              <a:t>accredited under ISO 17065,</a:t>
            </a:r>
            <a:endParaRPr lang="en-US" sz="1300" b="0"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300">
              <a:solidFill>
                <a:srgbClr val="000000"/>
              </a:solidFill>
              <a:cs typeface="Arial"/>
            </a:endParaRPr>
          </a:p>
          <a:p>
            <a:r>
              <a:rPr lang="en-US" sz="2000" b="0">
                <a:solidFill>
                  <a:srgbClr val="1E1E1E"/>
                </a:solidFill>
                <a:cs typeface="Arial"/>
              </a:rPr>
              <a:t>Compliant with ISEAL’s Assurance Code</a:t>
            </a:r>
            <a:endParaRPr lang="en-US" sz="2000" b="0">
              <a:cs typeface="Arial"/>
            </a:endParaRPr>
          </a:p>
          <a:p>
            <a:endParaRPr lang="en-US" sz="2000" b="0">
              <a:cs typeface="Arial"/>
            </a:endParaRPr>
          </a:p>
          <a:p>
            <a:pPr marL="0" indent="0">
              <a:buNone/>
            </a:pPr>
            <a:endParaRPr lang="en-US" sz="1500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9633AD-EB12-B8BB-CB06-9ABA705EC26C}"/>
              </a:ext>
            </a:extLst>
          </p:cNvPr>
          <p:cNvSpPr txBox="1"/>
          <p:nvPr/>
        </p:nvSpPr>
        <p:spPr>
          <a:xfrm>
            <a:off x="2110435" y="5175404"/>
            <a:ext cx="3723436" cy="3000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hlinkClick r:id="rId3"/>
              </a:rPr>
              <a:t>https://www.fairtrade.net/about/certification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0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1A2BE3B-A776-8244-128B-FF27A8DA110D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7947" y="322936"/>
            <a:ext cx="8497093" cy="961419"/>
          </a:xfrm>
        </p:spPr>
        <p:txBody>
          <a:bodyPr/>
          <a:lstStyle/>
          <a:p>
            <a:r>
              <a:rPr lang="en-US" err="1">
                <a:cs typeface="Arial"/>
              </a:rPr>
              <a:t>Signalling</a:t>
            </a:r>
            <a:endParaRPr lang="en-US" err="1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D0CE2-F042-61D3-8001-8F55D65038D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Credibility: 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cs typeface="Arial"/>
              </a:rPr>
              <a:t>Strong, most visible and trusted ethical label globally among consumers </a:t>
            </a:r>
          </a:p>
          <a:p>
            <a:pPr marL="342900" lvl="1" indent="0">
              <a:buNone/>
            </a:pPr>
            <a:endParaRPr lang="en-US">
              <a:cs typeface="Arial"/>
            </a:endParaRPr>
          </a:p>
          <a:p>
            <a:r>
              <a:rPr lang="en-US">
                <a:cs typeface="Arial"/>
              </a:rPr>
              <a:t>Verifiability: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cs typeface="Arial"/>
              </a:rPr>
              <a:t>Easy to verify through Fairtrade's register of products</a:t>
            </a:r>
          </a:p>
          <a:p>
            <a:pPr marL="0" indent="0">
              <a:buNone/>
            </a:pPr>
            <a:endParaRPr lang="en-US"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09176-B78C-65E9-331C-F9E62547598D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Understandability: 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cs typeface="Arial"/>
              </a:rPr>
              <a:t>Fairtrade certification conveys a products adherence to sustainability easily</a:t>
            </a:r>
          </a:p>
          <a:p>
            <a:r>
              <a:rPr lang="en-US">
                <a:cs typeface="Arial"/>
              </a:rPr>
              <a:t>Imitability</a:t>
            </a:r>
            <a:r>
              <a:rPr lang="en-US" b="0">
                <a:cs typeface="Arial"/>
              </a:rPr>
              <a:t>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>
                <a:cs typeface="Arial"/>
              </a:rPr>
              <a:t>Requires producers to meet specific criteria and adhere to standards making it harder for less diligent competitors to copy</a:t>
            </a:r>
            <a:endParaRPr lang="en-US" b="0">
              <a:cs typeface="Arial"/>
            </a:endParaRPr>
          </a:p>
        </p:txBody>
      </p:sp>
      <p:pic>
        <p:nvPicPr>
          <p:cNvPr id="6" name="Picture 5" descr="Fair Trade Symbol png download - 2200*1850 - Free Transparent Fair Trade  png Download. - CleanPNG / KissPNG">
            <a:extLst>
              <a:ext uri="{FF2B5EF4-FFF2-40B4-BE49-F238E27FC236}">
                <a16:creationId xmlns:a16="http://schemas.microsoft.com/office/drawing/2014/main" id="{A770F447-A5C1-0F19-E2CC-6B7C4D643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307" y="4725101"/>
            <a:ext cx="912473" cy="77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0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E8BF22A-E20A-2D97-9E18-3E805CE8FB22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281336" y="155139"/>
            <a:ext cx="8497093" cy="782853"/>
          </a:xfrm>
        </p:spPr>
        <p:txBody>
          <a:bodyPr/>
          <a:lstStyle/>
          <a:p>
            <a:r>
              <a:rPr lang="en-US">
                <a:cs typeface="Arial"/>
              </a:rPr>
              <a:t>Criticism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22C1D-B09D-07F4-AE5A-4D98C560A66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>
                <a:solidFill>
                  <a:srgbClr val="00965E"/>
                </a:solidFill>
                <a:cs typeface="Arial"/>
              </a:rPr>
              <a:t>Sainsbury's</a:t>
            </a:r>
            <a:r>
              <a:rPr lang="en-US">
                <a:solidFill>
                  <a:srgbClr val="002060"/>
                </a:solidFill>
                <a:cs typeface="Arial"/>
              </a:rPr>
              <a:t> </a:t>
            </a:r>
            <a:r>
              <a:rPr lang="en-US">
                <a:cs typeface="Arial"/>
              </a:rPr>
              <a:t>argues that 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Fairtrade system is “not bringing as much benefit to farmers as it could”.</a:t>
            </a:r>
          </a:p>
          <a:p>
            <a:r>
              <a:rPr lang="en-US">
                <a:solidFill>
                  <a:srgbClr val="000000"/>
                </a:solidFill>
                <a:cs typeface="Arial"/>
              </a:rPr>
              <a:t>Established its own "Fairly Traded" products</a:t>
            </a:r>
          </a:p>
          <a:p>
            <a:endParaRPr lang="en-US">
              <a:solidFill>
                <a:srgbClr val="000000"/>
              </a:solidFill>
              <a:cs typeface="Arial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DCE1A-BCEC-197D-449B-445CB053F784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 lIns="0" tIns="0" rIns="0" bIns="0" anchor="t"/>
          <a:lstStyle/>
          <a:p>
            <a:r>
              <a:rPr lang="en-US">
                <a:solidFill>
                  <a:srgbClr val="00965E"/>
                </a:solidFill>
                <a:cs typeface="Arial"/>
              </a:rPr>
              <a:t>Fazer:</a:t>
            </a:r>
            <a:r>
              <a:rPr lang="en-US">
                <a:cs typeface="Arial"/>
              </a:rPr>
              <a:t> "Fair</a:t>
            </a: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 Trade certification does not guarantee traceability in the case of cocoa"</a:t>
            </a:r>
          </a:p>
          <a:p>
            <a:endParaRPr lang="en-US">
              <a:solidFill>
                <a:srgbClr val="000000"/>
              </a:solidFill>
              <a:cs typeface="Arial"/>
            </a:endParaRPr>
          </a:p>
          <a:p>
            <a:endParaRPr lang="en-US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097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C7FA6B-D476-6CF6-BBA0-8D29498EFD98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 sz="3000" err="1">
                <a:solidFill>
                  <a:srgbClr val="000000"/>
                </a:solidFill>
                <a:cs typeface="Arial"/>
              </a:rPr>
              <a:t>Creditations</a:t>
            </a:r>
            <a:r>
              <a:rPr lang="en-US" sz="3000">
                <a:solidFill>
                  <a:srgbClr val="000000"/>
                </a:solidFill>
                <a:cs typeface="Arial"/>
              </a:rPr>
              <a:t>, Affiliations and Organizations Mentioned by Fairtrade</a:t>
            </a:r>
            <a:endParaRPr lang="en-US" sz="3000" err="1">
              <a:solidFill>
                <a:srgbClr val="0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B803D-B5D0-1E5C-2C46-DA1E646EA15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cs typeface="Arial"/>
              </a:rPr>
              <a:t>ISEAL’s Assurance Code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FLOCERT</a:t>
            </a:r>
            <a:r>
              <a:rPr lang="en-US" sz="2000" b="0">
                <a:solidFill>
                  <a:srgbClr val="000000"/>
                </a:solidFill>
                <a:cs typeface="Arial"/>
              </a:rPr>
              <a:t> 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cs typeface="Arial"/>
              </a:rPr>
              <a:t>ISO 17065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ea typeface="+mn-lt"/>
                <a:cs typeface="+mn-lt"/>
              </a:rPr>
              <a:t>German national Accreditation Body </a:t>
            </a:r>
            <a:r>
              <a:rPr lang="en-US" sz="2000" b="0" err="1">
                <a:solidFill>
                  <a:srgbClr val="000000"/>
                </a:solidFill>
                <a:ea typeface="+mn-lt"/>
                <a:cs typeface="+mn-lt"/>
              </a:rPr>
              <a:t>DAkkS</a:t>
            </a:r>
            <a:r>
              <a:rPr lang="en-US" sz="2000" b="0">
                <a:solidFill>
                  <a:srgbClr val="000000"/>
                </a:solidFill>
                <a:ea typeface="+mn-lt"/>
                <a:cs typeface="+mn-lt"/>
              </a:rPr>
              <a:t>.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ea typeface="+mn-lt"/>
                <a:cs typeface="+mn-lt"/>
              </a:rPr>
              <a:t>Oversight Committee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ea typeface="+mn-lt"/>
                <a:cs typeface="+mn-lt"/>
              </a:rPr>
              <a:t>Standards Committee at Fairtrade International.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sz="2000" b="0">
                <a:solidFill>
                  <a:srgbClr val="000000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Fairtrade Minimum Price and Premium</a:t>
            </a:r>
          </a:p>
          <a:p>
            <a:pPr marL="342900" indent="-342900">
              <a:buChar char="•"/>
            </a:pPr>
            <a:r>
              <a:rPr lang="en-US" sz="2000" b="0">
                <a:solidFill>
                  <a:srgbClr val="000000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Fairtrade Trader Standard</a:t>
            </a:r>
            <a:endParaRPr lang="en-US" sz="2000" b="0">
              <a:solidFill>
                <a:srgbClr val="000000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5767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A0CE507-B874-7690-7939-F85C318104D2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 lIns="0" tIns="0" rIns="0" bIns="0" anchor="t"/>
          <a:lstStyle/>
          <a:p>
            <a:r>
              <a:rPr lang="en-US">
                <a:cs typeface="Arial"/>
              </a:rPr>
              <a:t>Sources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8F598-B27A-C94B-A419-5F8CF0156126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 lIns="0" tIns="0" rIns="0" bIns="0" anchor="t"/>
          <a:lstStyle/>
          <a:p>
            <a:r>
              <a:rPr lang="en-US" b="0">
                <a:ea typeface="+mn-lt"/>
                <a:cs typeface="+mn-lt"/>
                <a:hlinkClick r:id="rId2"/>
              </a:rPr>
              <a:t>https://www.flocert.net/approach-to-credibility/</a:t>
            </a:r>
            <a:endParaRPr lang="en-US">
              <a:ea typeface="+mn-lt"/>
              <a:cs typeface="+mn-lt"/>
            </a:endParaRPr>
          </a:p>
          <a:p>
            <a:r>
              <a:rPr lang="en-US" b="0">
                <a:ea typeface="+mn-lt"/>
                <a:cs typeface="+mn-lt"/>
                <a:hlinkClick r:id="rId3"/>
              </a:rPr>
              <a:t>https://www.fairtrade.net/finder</a:t>
            </a:r>
            <a:endParaRPr lang="en-US">
              <a:ea typeface="+mn-lt"/>
              <a:cs typeface="+mn-lt"/>
            </a:endParaRPr>
          </a:p>
          <a:p>
            <a:r>
              <a:rPr lang="en-US" sz="1800" b="0">
                <a:cs typeface="Arial"/>
                <a:hlinkClick r:id="rId4"/>
              </a:rPr>
              <a:t>https://sustainablelivingassociation.org/the-real-problems-behind-fair-trade/</a:t>
            </a:r>
            <a:endParaRPr lang="en-US" sz="1800">
              <a:cs typeface="Arial" panose="020B0604020202020204"/>
            </a:endParaRPr>
          </a:p>
          <a:p>
            <a:r>
              <a:rPr lang="en-US" sz="1800" b="0">
                <a:ea typeface="+mn-lt"/>
                <a:cs typeface="+mn-lt"/>
                <a:hlinkClick r:id="rId5"/>
              </a:rPr>
              <a:t>https://www.independent.co.uk/news/business/news/sainsburys-fairly-traded-tea-fairtrade-confusion-asa-advertising-a8244081.html</a:t>
            </a:r>
            <a:endParaRPr lang="en-US">
              <a:cs typeface="Arial" panose="020B0604020202020204"/>
            </a:endParaRPr>
          </a:p>
          <a:p>
            <a:endParaRPr lang="en-US" sz="1800" b="0">
              <a:cs typeface="Arial"/>
            </a:endParaRPr>
          </a:p>
          <a:p>
            <a:endParaRPr lang="en-US" sz="1400" b="0">
              <a:cs typeface="Arial"/>
            </a:endParaRPr>
          </a:p>
          <a:p>
            <a:endParaRPr lang="en-US" b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560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7D8067A49724945B01A3FCDF2E7485D" ma:contentTypeVersion="4" ma:contentTypeDescription="Luo uusi asiakirja." ma:contentTypeScope="" ma:versionID="5221e67d02578dd99b4b3600650a5673">
  <xsd:schema xmlns:xsd="http://www.w3.org/2001/XMLSchema" xmlns:xs="http://www.w3.org/2001/XMLSchema" xmlns:p="http://schemas.microsoft.com/office/2006/metadata/properties" xmlns:ns2="1f75d104-e856-40ea-a1e1-b25d46133343" targetNamespace="http://schemas.microsoft.com/office/2006/metadata/properties" ma:root="true" ma:fieldsID="5f14733dc38309623e1288a19b0d8265" ns2:_="">
    <xsd:import namespace="1f75d104-e856-40ea-a1e1-b25d46133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5d104-e856-40ea-a1e1-b25d46133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EA2702-B7C9-45EB-B3AC-DFEE20D9497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A301205-38D3-4C88-BD29-169CEBDE78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27DFA-ED98-47F3-A8D0-6B3E2446C068}">
  <ds:schemaRefs>
    <ds:schemaRef ds:uri="1f75d104-e856-40ea-a1e1-b25d461333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(16:10)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Office-teema</vt:lpstr>
      <vt:lpstr>Fairtrade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Unigrafia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2024-02-26T08:17:15Z</dcterms:created>
  <dcterms:modified xsi:type="dcterms:W3CDTF">2024-03-05T10:39:29Z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