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77" r:id="rId3"/>
    <p:sldId id="280" r:id="rId4"/>
    <p:sldId id="283" r:id="rId5"/>
    <p:sldId id="278" r:id="rId6"/>
    <p:sldId id="279" r:id="rId7"/>
    <p:sldId id="281" r:id="rId8"/>
    <p:sldId id="282" r:id="rId9"/>
    <p:sldId id="284" r:id="rId10"/>
    <p:sldId id="269" r:id="rId11"/>
    <p:sldId id="285" r:id="rId12"/>
    <p:sldId id="28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AA052F-C22C-A7F2-A565-F9ED71F2891B}" v="571" dt="2024-02-26T09:06:27.673"/>
    <p1510:client id="{76CE4913-922C-E245-4C5A-82234AD165E7}" v="218" dt="2024-02-26T08:49:33.888"/>
    <p1510:client id="{F9AD7CDA-4E74-42B8-C67C-4222D9F6C1D6}" v="5" dt="2024-02-26T09:05:45.123"/>
    <p1510:client id="{FA71CC34-3FED-35A5-74B5-1D5B242D5A98}" v="919" dt="2024-02-26T09:01:35.2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9.svg"/></Relationships>
</file>

<file path=ppt/diagrams/_rels/data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BBBCDF-93C8-46DF-AB87-1513762D3D2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3A8C2DB-3581-4DB7-8B24-781907102DAC}">
      <dgm:prSet/>
      <dgm:spPr/>
      <dgm:t>
        <a:bodyPr/>
        <a:lstStyle/>
        <a:p>
          <a:r>
            <a:rPr lang="en-US"/>
            <a:t>Improved Efficiency: providing guidelines and best practices for managing processes effectively.</a:t>
          </a:r>
        </a:p>
      </dgm:t>
    </dgm:pt>
    <dgm:pt modelId="{66341130-EC65-4856-B4B1-A3074E56539E}" type="parTrans" cxnId="{1C1AA864-92E7-4503-BBF9-A7CB5B94E906}">
      <dgm:prSet/>
      <dgm:spPr/>
      <dgm:t>
        <a:bodyPr/>
        <a:lstStyle/>
        <a:p>
          <a:endParaRPr lang="en-US"/>
        </a:p>
      </dgm:t>
    </dgm:pt>
    <dgm:pt modelId="{392567F8-7750-48FF-86CB-CE6585797483}" type="sibTrans" cxnId="{1C1AA864-92E7-4503-BBF9-A7CB5B94E906}">
      <dgm:prSet/>
      <dgm:spPr/>
      <dgm:t>
        <a:bodyPr/>
        <a:lstStyle/>
        <a:p>
          <a:endParaRPr lang="en-US"/>
        </a:p>
      </dgm:t>
    </dgm:pt>
    <dgm:pt modelId="{957F3B36-5A52-4D2E-9A04-54160F4476A3}">
      <dgm:prSet/>
      <dgm:spPr/>
      <dgm:t>
        <a:bodyPr/>
        <a:lstStyle/>
        <a:p>
          <a:r>
            <a:rPr lang="en-US"/>
            <a:t>Enhanced Quality: Ensuring the product or services consistently meet customer requirements&amp; regulatory standards.</a:t>
          </a:r>
        </a:p>
      </dgm:t>
    </dgm:pt>
    <dgm:pt modelId="{49A4E989-A671-4F8C-BA1A-22020CD2F2F7}" type="parTrans" cxnId="{802AD1C0-DDF1-4F72-8B19-0F821087EAB9}">
      <dgm:prSet/>
      <dgm:spPr/>
      <dgm:t>
        <a:bodyPr/>
        <a:lstStyle/>
        <a:p>
          <a:endParaRPr lang="en-US"/>
        </a:p>
      </dgm:t>
    </dgm:pt>
    <dgm:pt modelId="{F59108A2-68A0-4409-9793-395345698C80}" type="sibTrans" cxnId="{802AD1C0-DDF1-4F72-8B19-0F821087EAB9}">
      <dgm:prSet/>
      <dgm:spPr/>
      <dgm:t>
        <a:bodyPr/>
        <a:lstStyle/>
        <a:p>
          <a:endParaRPr lang="en-US"/>
        </a:p>
      </dgm:t>
    </dgm:pt>
    <dgm:pt modelId="{57E15AC1-8AE3-4BFD-82BD-F5E1B1F3967B}">
      <dgm:prSet/>
      <dgm:spPr/>
      <dgm:t>
        <a:bodyPr/>
        <a:lstStyle/>
        <a:p>
          <a:r>
            <a:rPr lang="en-US"/>
            <a:t>Risk reduction: It helps organizations identify and mitigate risks associated with their operations.</a:t>
          </a:r>
        </a:p>
      </dgm:t>
    </dgm:pt>
    <dgm:pt modelId="{34791A80-4672-4649-A62D-618732F9FBCC}" type="parTrans" cxnId="{21DC9E26-D763-4000-9908-EC8EA4CA4A38}">
      <dgm:prSet/>
      <dgm:spPr/>
      <dgm:t>
        <a:bodyPr/>
        <a:lstStyle/>
        <a:p>
          <a:endParaRPr lang="en-US"/>
        </a:p>
      </dgm:t>
    </dgm:pt>
    <dgm:pt modelId="{1993CE2D-EC8B-41AD-B068-A51E730FA702}" type="sibTrans" cxnId="{21DC9E26-D763-4000-9908-EC8EA4CA4A38}">
      <dgm:prSet/>
      <dgm:spPr/>
      <dgm:t>
        <a:bodyPr/>
        <a:lstStyle/>
        <a:p>
          <a:endParaRPr lang="en-US"/>
        </a:p>
      </dgm:t>
    </dgm:pt>
    <dgm:pt modelId="{1C9B7B13-02B1-4857-B873-F80EAFB8B2B4}">
      <dgm:prSet/>
      <dgm:spPr/>
      <dgm:t>
        <a:bodyPr/>
        <a:lstStyle/>
        <a:p>
          <a:r>
            <a:rPr lang="en-US"/>
            <a:t>Market Access&amp; Competitive Advantage: Enhance an organization's credibility and marketability.</a:t>
          </a:r>
        </a:p>
      </dgm:t>
    </dgm:pt>
    <dgm:pt modelId="{170A98A2-06DA-44C2-B9F7-23FE610249C8}" type="parTrans" cxnId="{AB2CDE8C-7A51-4F63-957B-F02591B5EC6B}">
      <dgm:prSet/>
      <dgm:spPr/>
      <dgm:t>
        <a:bodyPr/>
        <a:lstStyle/>
        <a:p>
          <a:endParaRPr lang="en-US"/>
        </a:p>
      </dgm:t>
    </dgm:pt>
    <dgm:pt modelId="{56B8534B-8723-449C-98AE-21A35F3E2E39}" type="sibTrans" cxnId="{AB2CDE8C-7A51-4F63-957B-F02591B5EC6B}">
      <dgm:prSet/>
      <dgm:spPr/>
      <dgm:t>
        <a:bodyPr/>
        <a:lstStyle/>
        <a:p>
          <a:endParaRPr lang="en-US"/>
        </a:p>
      </dgm:t>
    </dgm:pt>
    <dgm:pt modelId="{BA29EAC7-0949-4C3D-A677-3B23C272B983}">
      <dgm:prSet/>
      <dgm:spPr/>
      <dgm:t>
        <a:bodyPr/>
        <a:lstStyle/>
        <a:p>
          <a:r>
            <a:rPr lang="en-US"/>
            <a:t>Stakeholder Confidence and Trust: Build trust and confidence among stakeholders, including customers, investors, employees and regulators.</a:t>
          </a:r>
        </a:p>
      </dgm:t>
    </dgm:pt>
    <dgm:pt modelId="{094673C9-25B7-4BA7-96CC-A3FEF7FBE7FF}" type="parTrans" cxnId="{61073F34-6370-4591-907E-6233677CC401}">
      <dgm:prSet/>
      <dgm:spPr/>
      <dgm:t>
        <a:bodyPr/>
        <a:lstStyle/>
        <a:p>
          <a:endParaRPr lang="en-US"/>
        </a:p>
      </dgm:t>
    </dgm:pt>
    <dgm:pt modelId="{5944FA1F-0BAB-479A-A8D0-80D0983C3AC4}" type="sibTrans" cxnId="{61073F34-6370-4591-907E-6233677CC401}">
      <dgm:prSet/>
      <dgm:spPr/>
      <dgm:t>
        <a:bodyPr/>
        <a:lstStyle/>
        <a:p>
          <a:endParaRPr lang="en-US"/>
        </a:p>
      </dgm:t>
    </dgm:pt>
    <dgm:pt modelId="{1F2970EA-12F9-441B-990A-D5FDC8E6222C}" type="pres">
      <dgm:prSet presAssocID="{C9BBBCDF-93C8-46DF-AB87-1513762D3D23}" presName="root" presStyleCnt="0">
        <dgm:presLayoutVars>
          <dgm:dir/>
          <dgm:resizeHandles val="exact"/>
        </dgm:presLayoutVars>
      </dgm:prSet>
      <dgm:spPr/>
    </dgm:pt>
    <dgm:pt modelId="{AA03EA3A-DC43-4913-AD78-8966856CD247}" type="pres">
      <dgm:prSet presAssocID="{B3A8C2DB-3581-4DB7-8B24-781907102DAC}" presName="compNode" presStyleCnt="0"/>
      <dgm:spPr/>
    </dgm:pt>
    <dgm:pt modelId="{4F3F704B-64C6-4296-83D5-A254202A8937}" type="pres">
      <dgm:prSet presAssocID="{B3A8C2DB-3581-4DB7-8B24-781907102DAC}" presName="bgRect" presStyleLbl="bgShp" presStyleIdx="0" presStyleCnt="5"/>
      <dgm:spPr/>
    </dgm:pt>
    <dgm:pt modelId="{1C714169-81C0-43A0-96BD-A9E09980A51A}" type="pres">
      <dgm:prSet presAssocID="{B3A8C2DB-3581-4DB7-8B24-781907102DA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siness Growth"/>
        </a:ext>
      </dgm:extLst>
    </dgm:pt>
    <dgm:pt modelId="{7AE89127-FB76-4108-BC36-ECC701910346}" type="pres">
      <dgm:prSet presAssocID="{B3A8C2DB-3581-4DB7-8B24-781907102DAC}" presName="spaceRect" presStyleCnt="0"/>
      <dgm:spPr/>
    </dgm:pt>
    <dgm:pt modelId="{CCB34407-7D2F-4C88-88AA-523232F13946}" type="pres">
      <dgm:prSet presAssocID="{B3A8C2DB-3581-4DB7-8B24-781907102DAC}" presName="parTx" presStyleLbl="revTx" presStyleIdx="0" presStyleCnt="5">
        <dgm:presLayoutVars>
          <dgm:chMax val="0"/>
          <dgm:chPref val="0"/>
        </dgm:presLayoutVars>
      </dgm:prSet>
      <dgm:spPr/>
    </dgm:pt>
    <dgm:pt modelId="{65378DC7-F1A4-4963-9D26-3C0DCE8BA4AB}" type="pres">
      <dgm:prSet presAssocID="{392567F8-7750-48FF-86CB-CE6585797483}" presName="sibTrans" presStyleCnt="0"/>
      <dgm:spPr/>
    </dgm:pt>
    <dgm:pt modelId="{95AD0E34-B7A4-4C26-80C8-62F711195C9D}" type="pres">
      <dgm:prSet presAssocID="{957F3B36-5A52-4D2E-9A04-54160F4476A3}" presName="compNode" presStyleCnt="0"/>
      <dgm:spPr/>
    </dgm:pt>
    <dgm:pt modelId="{27CE66DF-75F6-48E8-9AD1-4B940730DCB6}" type="pres">
      <dgm:prSet presAssocID="{957F3B36-5A52-4D2E-9A04-54160F4476A3}" presName="bgRect" presStyleLbl="bgShp" presStyleIdx="1" presStyleCnt="5"/>
      <dgm:spPr/>
    </dgm:pt>
    <dgm:pt modelId="{AFAC2905-6928-42E0-B579-48C67AE787A1}" type="pres">
      <dgm:prSet presAssocID="{957F3B36-5A52-4D2E-9A04-54160F4476A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a:ext>
      </dgm:extLst>
    </dgm:pt>
    <dgm:pt modelId="{4D638FCA-8C29-4F58-BF5F-8E54210B2A76}" type="pres">
      <dgm:prSet presAssocID="{957F3B36-5A52-4D2E-9A04-54160F4476A3}" presName="spaceRect" presStyleCnt="0"/>
      <dgm:spPr/>
    </dgm:pt>
    <dgm:pt modelId="{D9383518-5FB8-48F5-BFE9-F0CE94A3D33B}" type="pres">
      <dgm:prSet presAssocID="{957F3B36-5A52-4D2E-9A04-54160F4476A3}" presName="parTx" presStyleLbl="revTx" presStyleIdx="1" presStyleCnt="5">
        <dgm:presLayoutVars>
          <dgm:chMax val="0"/>
          <dgm:chPref val="0"/>
        </dgm:presLayoutVars>
      </dgm:prSet>
      <dgm:spPr/>
    </dgm:pt>
    <dgm:pt modelId="{0C94D5FA-66FF-4238-A434-BBC2F2D4F94B}" type="pres">
      <dgm:prSet presAssocID="{F59108A2-68A0-4409-9793-395345698C80}" presName="sibTrans" presStyleCnt="0"/>
      <dgm:spPr/>
    </dgm:pt>
    <dgm:pt modelId="{CDFA697C-B6F8-4420-923D-1668353BD887}" type="pres">
      <dgm:prSet presAssocID="{57E15AC1-8AE3-4BFD-82BD-F5E1B1F3967B}" presName="compNode" presStyleCnt="0"/>
      <dgm:spPr/>
    </dgm:pt>
    <dgm:pt modelId="{E581E4A5-F65C-42D5-B7F9-483E3085F29D}" type="pres">
      <dgm:prSet presAssocID="{57E15AC1-8AE3-4BFD-82BD-F5E1B1F3967B}" presName="bgRect" presStyleLbl="bgShp" presStyleIdx="2" presStyleCnt="5"/>
      <dgm:spPr/>
    </dgm:pt>
    <dgm:pt modelId="{8ECCC5B9-6140-4336-9739-CB03DA460653}" type="pres">
      <dgm:prSet presAssocID="{57E15AC1-8AE3-4BFD-82BD-F5E1B1F3967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io-Hazard"/>
        </a:ext>
      </dgm:extLst>
    </dgm:pt>
    <dgm:pt modelId="{4F1B7DD5-3CCE-458E-AA51-F79C24E8AFD1}" type="pres">
      <dgm:prSet presAssocID="{57E15AC1-8AE3-4BFD-82BD-F5E1B1F3967B}" presName="spaceRect" presStyleCnt="0"/>
      <dgm:spPr/>
    </dgm:pt>
    <dgm:pt modelId="{072C3EC4-D5B2-41D8-8828-ED4C42B0230F}" type="pres">
      <dgm:prSet presAssocID="{57E15AC1-8AE3-4BFD-82BD-F5E1B1F3967B}" presName="parTx" presStyleLbl="revTx" presStyleIdx="2" presStyleCnt="5">
        <dgm:presLayoutVars>
          <dgm:chMax val="0"/>
          <dgm:chPref val="0"/>
        </dgm:presLayoutVars>
      </dgm:prSet>
      <dgm:spPr/>
    </dgm:pt>
    <dgm:pt modelId="{9B5D1A7C-2B4C-408E-B657-1B2922098942}" type="pres">
      <dgm:prSet presAssocID="{1993CE2D-EC8B-41AD-B068-A51E730FA702}" presName="sibTrans" presStyleCnt="0"/>
      <dgm:spPr/>
    </dgm:pt>
    <dgm:pt modelId="{DC16F887-E098-4427-ACA1-275B2DC911C1}" type="pres">
      <dgm:prSet presAssocID="{1C9B7B13-02B1-4857-B873-F80EAFB8B2B4}" presName="compNode" presStyleCnt="0"/>
      <dgm:spPr/>
    </dgm:pt>
    <dgm:pt modelId="{53D39E39-F62B-4276-9BF4-2F678D316403}" type="pres">
      <dgm:prSet presAssocID="{1C9B7B13-02B1-4857-B873-F80EAFB8B2B4}" presName="bgRect" presStyleLbl="bgShp" presStyleIdx="3" presStyleCnt="5"/>
      <dgm:spPr/>
    </dgm:pt>
    <dgm:pt modelId="{CC3902A0-B5DA-45F3-B088-CA37C1BA0434}" type="pres">
      <dgm:prSet presAssocID="{1C9B7B13-02B1-4857-B873-F80EAFB8B2B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2AF3ACD5-B770-4032-A004-4BA44F4D248C}" type="pres">
      <dgm:prSet presAssocID="{1C9B7B13-02B1-4857-B873-F80EAFB8B2B4}" presName="spaceRect" presStyleCnt="0"/>
      <dgm:spPr/>
    </dgm:pt>
    <dgm:pt modelId="{777A212D-E424-45F9-AEF1-BFB1B6D6D2C9}" type="pres">
      <dgm:prSet presAssocID="{1C9B7B13-02B1-4857-B873-F80EAFB8B2B4}" presName="parTx" presStyleLbl="revTx" presStyleIdx="3" presStyleCnt="5">
        <dgm:presLayoutVars>
          <dgm:chMax val="0"/>
          <dgm:chPref val="0"/>
        </dgm:presLayoutVars>
      </dgm:prSet>
      <dgm:spPr/>
    </dgm:pt>
    <dgm:pt modelId="{662D5ECC-74BD-43E4-825E-C7A638B344D3}" type="pres">
      <dgm:prSet presAssocID="{56B8534B-8723-449C-98AE-21A35F3E2E39}" presName="sibTrans" presStyleCnt="0"/>
      <dgm:spPr/>
    </dgm:pt>
    <dgm:pt modelId="{0BBDB077-ECCE-420D-8B7F-1E2FFA3898D8}" type="pres">
      <dgm:prSet presAssocID="{BA29EAC7-0949-4C3D-A677-3B23C272B983}" presName="compNode" presStyleCnt="0"/>
      <dgm:spPr/>
    </dgm:pt>
    <dgm:pt modelId="{B15AB4D4-9CF8-46A3-8CCB-8C97C591ED4D}" type="pres">
      <dgm:prSet presAssocID="{BA29EAC7-0949-4C3D-A677-3B23C272B983}" presName="bgRect" presStyleLbl="bgShp" presStyleIdx="4" presStyleCnt="5"/>
      <dgm:spPr/>
    </dgm:pt>
    <dgm:pt modelId="{9B603FB3-4845-4E9C-8E9A-C8F8F96F306C}" type="pres">
      <dgm:prSet presAssocID="{BA29EAC7-0949-4C3D-A677-3B23C272B98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eting"/>
        </a:ext>
      </dgm:extLst>
    </dgm:pt>
    <dgm:pt modelId="{F304BE35-9862-4D17-8843-D1FA81C4993D}" type="pres">
      <dgm:prSet presAssocID="{BA29EAC7-0949-4C3D-A677-3B23C272B983}" presName="spaceRect" presStyleCnt="0"/>
      <dgm:spPr/>
    </dgm:pt>
    <dgm:pt modelId="{956D12E2-D973-40F2-A79C-54E5E6938D15}" type="pres">
      <dgm:prSet presAssocID="{BA29EAC7-0949-4C3D-A677-3B23C272B983}" presName="parTx" presStyleLbl="revTx" presStyleIdx="4" presStyleCnt="5">
        <dgm:presLayoutVars>
          <dgm:chMax val="0"/>
          <dgm:chPref val="0"/>
        </dgm:presLayoutVars>
      </dgm:prSet>
      <dgm:spPr/>
    </dgm:pt>
  </dgm:ptLst>
  <dgm:cxnLst>
    <dgm:cxn modelId="{9EB1481F-D262-400B-AB8F-3138B19C93CA}" type="presOf" srcId="{57E15AC1-8AE3-4BFD-82BD-F5E1B1F3967B}" destId="{072C3EC4-D5B2-41D8-8828-ED4C42B0230F}" srcOrd="0" destOrd="0" presId="urn:microsoft.com/office/officeart/2018/2/layout/IconVerticalSolidList"/>
    <dgm:cxn modelId="{21DC9E26-D763-4000-9908-EC8EA4CA4A38}" srcId="{C9BBBCDF-93C8-46DF-AB87-1513762D3D23}" destId="{57E15AC1-8AE3-4BFD-82BD-F5E1B1F3967B}" srcOrd="2" destOrd="0" parTransId="{34791A80-4672-4649-A62D-618732F9FBCC}" sibTransId="{1993CE2D-EC8B-41AD-B068-A51E730FA702}"/>
    <dgm:cxn modelId="{61073F34-6370-4591-907E-6233677CC401}" srcId="{C9BBBCDF-93C8-46DF-AB87-1513762D3D23}" destId="{BA29EAC7-0949-4C3D-A677-3B23C272B983}" srcOrd="4" destOrd="0" parTransId="{094673C9-25B7-4BA7-96CC-A3FEF7FBE7FF}" sibTransId="{5944FA1F-0BAB-479A-A8D0-80D0983C3AC4}"/>
    <dgm:cxn modelId="{4D42BC38-AFB1-4349-A19C-92DE91130ED6}" type="presOf" srcId="{B3A8C2DB-3581-4DB7-8B24-781907102DAC}" destId="{CCB34407-7D2F-4C88-88AA-523232F13946}" srcOrd="0" destOrd="0" presId="urn:microsoft.com/office/officeart/2018/2/layout/IconVerticalSolidList"/>
    <dgm:cxn modelId="{6F690C61-AFC1-464F-9C97-CB00F50E9E0B}" type="presOf" srcId="{1C9B7B13-02B1-4857-B873-F80EAFB8B2B4}" destId="{777A212D-E424-45F9-AEF1-BFB1B6D6D2C9}" srcOrd="0" destOrd="0" presId="urn:microsoft.com/office/officeart/2018/2/layout/IconVerticalSolidList"/>
    <dgm:cxn modelId="{1C1AA864-92E7-4503-BBF9-A7CB5B94E906}" srcId="{C9BBBCDF-93C8-46DF-AB87-1513762D3D23}" destId="{B3A8C2DB-3581-4DB7-8B24-781907102DAC}" srcOrd="0" destOrd="0" parTransId="{66341130-EC65-4856-B4B1-A3074E56539E}" sibTransId="{392567F8-7750-48FF-86CB-CE6585797483}"/>
    <dgm:cxn modelId="{26E0EF53-D0BE-45A1-84CB-5AD536DD8321}" type="presOf" srcId="{957F3B36-5A52-4D2E-9A04-54160F4476A3}" destId="{D9383518-5FB8-48F5-BFE9-F0CE94A3D33B}" srcOrd="0" destOrd="0" presId="urn:microsoft.com/office/officeart/2018/2/layout/IconVerticalSolidList"/>
    <dgm:cxn modelId="{45C2EB7B-FA6B-4178-8907-02282058BBE4}" type="presOf" srcId="{BA29EAC7-0949-4C3D-A677-3B23C272B983}" destId="{956D12E2-D973-40F2-A79C-54E5E6938D15}" srcOrd="0" destOrd="0" presId="urn:microsoft.com/office/officeart/2018/2/layout/IconVerticalSolidList"/>
    <dgm:cxn modelId="{AB2CDE8C-7A51-4F63-957B-F02591B5EC6B}" srcId="{C9BBBCDF-93C8-46DF-AB87-1513762D3D23}" destId="{1C9B7B13-02B1-4857-B873-F80EAFB8B2B4}" srcOrd="3" destOrd="0" parTransId="{170A98A2-06DA-44C2-B9F7-23FE610249C8}" sibTransId="{56B8534B-8723-449C-98AE-21A35F3E2E39}"/>
    <dgm:cxn modelId="{802AD1C0-DDF1-4F72-8B19-0F821087EAB9}" srcId="{C9BBBCDF-93C8-46DF-AB87-1513762D3D23}" destId="{957F3B36-5A52-4D2E-9A04-54160F4476A3}" srcOrd="1" destOrd="0" parTransId="{49A4E989-A671-4F8C-BA1A-22020CD2F2F7}" sibTransId="{F59108A2-68A0-4409-9793-395345698C80}"/>
    <dgm:cxn modelId="{3AF2F7C1-6A7C-479E-B0A6-47521D71C192}" type="presOf" srcId="{C9BBBCDF-93C8-46DF-AB87-1513762D3D23}" destId="{1F2970EA-12F9-441B-990A-D5FDC8E6222C}" srcOrd="0" destOrd="0" presId="urn:microsoft.com/office/officeart/2018/2/layout/IconVerticalSolidList"/>
    <dgm:cxn modelId="{B9F6FF60-0664-438A-AA8F-C587034FED95}" type="presParOf" srcId="{1F2970EA-12F9-441B-990A-D5FDC8E6222C}" destId="{AA03EA3A-DC43-4913-AD78-8966856CD247}" srcOrd="0" destOrd="0" presId="urn:microsoft.com/office/officeart/2018/2/layout/IconVerticalSolidList"/>
    <dgm:cxn modelId="{C0D75351-B8CB-4481-8E19-79920F2822C9}" type="presParOf" srcId="{AA03EA3A-DC43-4913-AD78-8966856CD247}" destId="{4F3F704B-64C6-4296-83D5-A254202A8937}" srcOrd="0" destOrd="0" presId="urn:microsoft.com/office/officeart/2018/2/layout/IconVerticalSolidList"/>
    <dgm:cxn modelId="{9B370211-E45F-478E-B749-7B2B85ABD6DF}" type="presParOf" srcId="{AA03EA3A-DC43-4913-AD78-8966856CD247}" destId="{1C714169-81C0-43A0-96BD-A9E09980A51A}" srcOrd="1" destOrd="0" presId="urn:microsoft.com/office/officeart/2018/2/layout/IconVerticalSolidList"/>
    <dgm:cxn modelId="{22882F2C-5DB5-4CBC-99F2-E545EC64D52E}" type="presParOf" srcId="{AA03EA3A-DC43-4913-AD78-8966856CD247}" destId="{7AE89127-FB76-4108-BC36-ECC701910346}" srcOrd="2" destOrd="0" presId="urn:microsoft.com/office/officeart/2018/2/layout/IconVerticalSolidList"/>
    <dgm:cxn modelId="{265D6D62-B09B-49D4-A5AD-854E7490D890}" type="presParOf" srcId="{AA03EA3A-DC43-4913-AD78-8966856CD247}" destId="{CCB34407-7D2F-4C88-88AA-523232F13946}" srcOrd="3" destOrd="0" presId="urn:microsoft.com/office/officeart/2018/2/layout/IconVerticalSolidList"/>
    <dgm:cxn modelId="{8CFAD8E1-E1AB-4E16-9C43-8F692CA4664A}" type="presParOf" srcId="{1F2970EA-12F9-441B-990A-D5FDC8E6222C}" destId="{65378DC7-F1A4-4963-9D26-3C0DCE8BA4AB}" srcOrd="1" destOrd="0" presId="urn:microsoft.com/office/officeart/2018/2/layout/IconVerticalSolidList"/>
    <dgm:cxn modelId="{D0CFB839-8E2A-4628-9F78-5CEA96E7D18C}" type="presParOf" srcId="{1F2970EA-12F9-441B-990A-D5FDC8E6222C}" destId="{95AD0E34-B7A4-4C26-80C8-62F711195C9D}" srcOrd="2" destOrd="0" presId="urn:microsoft.com/office/officeart/2018/2/layout/IconVerticalSolidList"/>
    <dgm:cxn modelId="{59359355-33F9-4A7B-9B98-6FF788C10FA8}" type="presParOf" srcId="{95AD0E34-B7A4-4C26-80C8-62F711195C9D}" destId="{27CE66DF-75F6-48E8-9AD1-4B940730DCB6}" srcOrd="0" destOrd="0" presId="urn:microsoft.com/office/officeart/2018/2/layout/IconVerticalSolidList"/>
    <dgm:cxn modelId="{3D5EF3CD-84CC-4FFB-8578-8827F74116CB}" type="presParOf" srcId="{95AD0E34-B7A4-4C26-80C8-62F711195C9D}" destId="{AFAC2905-6928-42E0-B579-48C67AE787A1}" srcOrd="1" destOrd="0" presId="urn:microsoft.com/office/officeart/2018/2/layout/IconVerticalSolidList"/>
    <dgm:cxn modelId="{7527D40A-2047-4918-9FB7-E1F25C060FDB}" type="presParOf" srcId="{95AD0E34-B7A4-4C26-80C8-62F711195C9D}" destId="{4D638FCA-8C29-4F58-BF5F-8E54210B2A76}" srcOrd="2" destOrd="0" presId="urn:microsoft.com/office/officeart/2018/2/layout/IconVerticalSolidList"/>
    <dgm:cxn modelId="{B0F83886-6D20-4AF3-B1D2-87197ED64F70}" type="presParOf" srcId="{95AD0E34-B7A4-4C26-80C8-62F711195C9D}" destId="{D9383518-5FB8-48F5-BFE9-F0CE94A3D33B}" srcOrd="3" destOrd="0" presId="urn:microsoft.com/office/officeart/2018/2/layout/IconVerticalSolidList"/>
    <dgm:cxn modelId="{87CF1E14-ADA4-4BDE-994E-FF6BE2A11376}" type="presParOf" srcId="{1F2970EA-12F9-441B-990A-D5FDC8E6222C}" destId="{0C94D5FA-66FF-4238-A434-BBC2F2D4F94B}" srcOrd="3" destOrd="0" presId="urn:microsoft.com/office/officeart/2018/2/layout/IconVerticalSolidList"/>
    <dgm:cxn modelId="{29B5A6B4-0911-4A91-B4EB-A7591B4B6924}" type="presParOf" srcId="{1F2970EA-12F9-441B-990A-D5FDC8E6222C}" destId="{CDFA697C-B6F8-4420-923D-1668353BD887}" srcOrd="4" destOrd="0" presId="urn:microsoft.com/office/officeart/2018/2/layout/IconVerticalSolidList"/>
    <dgm:cxn modelId="{B61A16D7-012F-484C-9E90-CEC3EEF2092B}" type="presParOf" srcId="{CDFA697C-B6F8-4420-923D-1668353BD887}" destId="{E581E4A5-F65C-42D5-B7F9-483E3085F29D}" srcOrd="0" destOrd="0" presId="urn:microsoft.com/office/officeart/2018/2/layout/IconVerticalSolidList"/>
    <dgm:cxn modelId="{57DB817F-4E12-448C-8213-4E93826C6D95}" type="presParOf" srcId="{CDFA697C-B6F8-4420-923D-1668353BD887}" destId="{8ECCC5B9-6140-4336-9739-CB03DA460653}" srcOrd="1" destOrd="0" presId="urn:microsoft.com/office/officeart/2018/2/layout/IconVerticalSolidList"/>
    <dgm:cxn modelId="{DBD8B811-1981-4B0B-82CC-E967A2A75C6D}" type="presParOf" srcId="{CDFA697C-B6F8-4420-923D-1668353BD887}" destId="{4F1B7DD5-3CCE-458E-AA51-F79C24E8AFD1}" srcOrd="2" destOrd="0" presId="urn:microsoft.com/office/officeart/2018/2/layout/IconVerticalSolidList"/>
    <dgm:cxn modelId="{0C9A91B4-4D00-4864-B771-2911824754C8}" type="presParOf" srcId="{CDFA697C-B6F8-4420-923D-1668353BD887}" destId="{072C3EC4-D5B2-41D8-8828-ED4C42B0230F}" srcOrd="3" destOrd="0" presId="urn:microsoft.com/office/officeart/2018/2/layout/IconVerticalSolidList"/>
    <dgm:cxn modelId="{048D077F-D461-4646-9A87-043DD9682413}" type="presParOf" srcId="{1F2970EA-12F9-441B-990A-D5FDC8E6222C}" destId="{9B5D1A7C-2B4C-408E-B657-1B2922098942}" srcOrd="5" destOrd="0" presId="urn:microsoft.com/office/officeart/2018/2/layout/IconVerticalSolidList"/>
    <dgm:cxn modelId="{6EDC40B8-FC46-4AEA-B9FF-3838FC116BBE}" type="presParOf" srcId="{1F2970EA-12F9-441B-990A-D5FDC8E6222C}" destId="{DC16F887-E098-4427-ACA1-275B2DC911C1}" srcOrd="6" destOrd="0" presId="urn:microsoft.com/office/officeart/2018/2/layout/IconVerticalSolidList"/>
    <dgm:cxn modelId="{1E8EB3FC-D8ED-469C-B704-BF89FA4B2EF2}" type="presParOf" srcId="{DC16F887-E098-4427-ACA1-275B2DC911C1}" destId="{53D39E39-F62B-4276-9BF4-2F678D316403}" srcOrd="0" destOrd="0" presId="urn:microsoft.com/office/officeart/2018/2/layout/IconVerticalSolidList"/>
    <dgm:cxn modelId="{23FDE7DC-B579-4BE3-9900-2667D172984A}" type="presParOf" srcId="{DC16F887-E098-4427-ACA1-275B2DC911C1}" destId="{CC3902A0-B5DA-45F3-B088-CA37C1BA0434}" srcOrd="1" destOrd="0" presId="urn:microsoft.com/office/officeart/2018/2/layout/IconVerticalSolidList"/>
    <dgm:cxn modelId="{26929782-9B7B-435C-8D83-B700022102E4}" type="presParOf" srcId="{DC16F887-E098-4427-ACA1-275B2DC911C1}" destId="{2AF3ACD5-B770-4032-A004-4BA44F4D248C}" srcOrd="2" destOrd="0" presId="urn:microsoft.com/office/officeart/2018/2/layout/IconVerticalSolidList"/>
    <dgm:cxn modelId="{1DCD712F-C7DB-409F-A10A-ED37B122B2E3}" type="presParOf" srcId="{DC16F887-E098-4427-ACA1-275B2DC911C1}" destId="{777A212D-E424-45F9-AEF1-BFB1B6D6D2C9}" srcOrd="3" destOrd="0" presId="urn:microsoft.com/office/officeart/2018/2/layout/IconVerticalSolidList"/>
    <dgm:cxn modelId="{23418F93-71D6-4F52-8748-4EA97A55D62B}" type="presParOf" srcId="{1F2970EA-12F9-441B-990A-D5FDC8E6222C}" destId="{662D5ECC-74BD-43E4-825E-C7A638B344D3}" srcOrd="7" destOrd="0" presId="urn:microsoft.com/office/officeart/2018/2/layout/IconVerticalSolidList"/>
    <dgm:cxn modelId="{BABD6E3F-610C-4540-94E1-8E092B81640C}" type="presParOf" srcId="{1F2970EA-12F9-441B-990A-D5FDC8E6222C}" destId="{0BBDB077-ECCE-420D-8B7F-1E2FFA3898D8}" srcOrd="8" destOrd="0" presId="urn:microsoft.com/office/officeart/2018/2/layout/IconVerticalSolidList"/>
    <dgm:cxn modelId="{1152D074-20C5-4B67-B09B-4C4CFB6EB23A}" type="presParOf" srcId="{0BBDB077-ECCE-420D-8B7F-1E2FFA3898D8}" destId="{B15AB4D4-9CF8-46A3-8CCB-8C97C591ED4D}" srcOrd="0" destOrd="0" presId="urn:microsoft.com/office/officeart/2018/2/layout/IconVerticalSolidList"/>
    <dgm:cxn modelId="{C2E31438-0CD0-4E51-9346-9D8E1F90C297}" type="presParOf" srcId="{0BBDB077-ECCE-420D-8B7F-1E2FFA3898D8}" destId="{9B603FB3-4845-4E9C-8E9A-C8F8F96F306C}" srcOrd="1" destOrd="0" presId="urn:microsoft.com/office/officeart/2018/2/layout/IconVerticalSolidList"/>
    <dgm:cxn modelId="{09442E17-3D1C-484C-A522-484BD3981925}" type="presParOf" srcId="{0BBDB077-ECCE-420D-8B7F-1E2FFA3898D8}" destId="{F304BE35-9862-4D17-8843-D1FA81C4993D}" srcOrd="2" destOrd="0" presId="urn:microsoft.com/office/officeart/2018/2/layout/IconVerticalSolidList"/>
    <dgm:cxn modelId="{EC07E15A-16A4-4574-A9D4-ED852577DCB7}" type="presParOf" srcId="{0BBDB077-ECCE-420D-8B7F-1E2FFA3898D8}" destId="{956D12E2-D973-40F2-A79C-54E5E6938D1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2416E6-93CD-4EA1-88F6-41531BAB929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C675737-649C-435C-8617-22054A3A80EC}">
      <dgm:prSet/>
      <dgm:spPr/>
      <dgm:t>
        <a:bodyPr/>
        <a:lstStyle/>
        <a:p>
          <a:pPr>
            <a:lnSpc>
              <a:spcPct val="100000"/>
            </a:lnSpc>
          </a:pPr>
          <a:r>
            <a:rPr lang="en-US"/>
            <a:t>The certification enhances an organization's credibility by providing an internationally recognized framework for environmental management.</a:t>
          </a:r>
        </a:p>
      </dgm:t>
    </dgm:pt>
    <dgm:pt modelId="{957E7A34-62CA-464B-91A2-7FD8EB83647D}" type="parTrans" cxnId="{EBA349BE-C37F-4CDE-9F2B-7AE775537A94}">
      <dgm:prSet/>
      <dgm:spPr/>
      <dgm:t>
        <a:bodyPr/>
        <a:lstStyle/>
        <a:p>
          <a:endParaRPr lang="en-US"/>
        </a:p>
      </dgm:t>
    </dgm:pt>
    <dgm:pt modelId="{B7477A70-4CBC-4265-98EA-BEE1E728350A}" type="sibTrans" cxnId="{EBA349BE-C37F-4CDE-9F2B-7AE775537A94}">
      <dgm:prSet/>
      <dgm:spPr/>
      <dgm:t>
        <a:bodyPr/>
        <a:lstStyle/>
        <a:p>
          <a:endParaRPr lang="en-US"/>
        </a:p>
      </dgm:t>
    </dgm:pt>
    <dgm:pt modelId="{3F128CE4-390A-4B02-8CAF-C76D6174C6D5}">
      <dgm:prSet/>
      <dgm:spPr/>
      <dgm:t>
        <a:bodyPr/>
        <a:lstStyle/>
        <a:p>
          <a:pPr>
            <a:lnSpc>
              <a:spcPct val="100000"/>
            </a:lnSpc>
          </a:pPr>
          <a:r>
            <a:rPr lang="en-US"/>
            <a:t>By voluntarily adhering to ISO 14001 standards and undergoing certification by accredited third-party auditors, organizations signal to stakeholders that they are committed to environmental responsibility. </a:t>
          </a:r>
        </a:p>
      </dgm:t>
    </dgm:pt>
    <dgm:pt modelId="{09A0C1FE-DE80-4B6C-BEFA-DE93C196BD0C}" type="parTrans" cxnId="{D944AADB-E6F2-4939-9EE0-8BB4920D0FB0}">
      <dgm:prSet/>
      <dgm:spPr/>
      <dgm:t>
        <a:bodyPr/>
        <a:lstStyle/>
        <a:p>
          <a:endParaRPr lang="en-US"/>
        </a:p>
      </dgm:t>
    </dgm:pt>
    <dgm:pt modelId="{80CC524C-F8B8-4C26-8F98-9D20A9F84B3E}" type="sibTrans" cxnId="{D944AADB-E6F2-4939-9EE0-8BB4920D0FB0}">
      <dgm:prSet/>
      <dgm:spPr/>
      <dgm:t>
        <a:bodyPr/>
        <a:lstStyle/>
        <a:p>
          <a:endParaRPr lang="en-US"/>
        </a:p>
      </dgm:t>
    </dgm:pt>
    <dgm:pt modelId="{74D97BEF-A825-4C67-9D0B-56EC9E464194}">
      <dgm:prSet/>
      <dgm:spPr/>
      <dgm:t>
        <a:bodyPr/>
        <a:lstStyle/>
        <a:p>
          <a:pPr>
            <a:lnSpc>
              <a:spcPct val="100000"/>
            </a:lnSpc>
          </a:pPr>
          <a:r>
            <a:rPr lang="en-US"/>
            <a:t>The certification is bolstered by its rigorous requirements and the involvement of independent certifying bodies, which helps to mitigate concerns about greenwashing or superficial environmental claims.</a:t>
          </a:r>
        </a:p>
      </dgm:t>
    </dgm:pt>
    <dgm:pt modelId="{76F4BCAC-087A-4039-945A-6796E0D9F872}" type="parTrans" cxnId="{9DCA3DA0-B651-4757-AFCA-DE2B9B727E94}">
      <dgm:prSet/>
      <dgm:spPr/>
      <dgm:t>
        <a:bodyPr/>
        <a:lstStyle/>
        <a:p>
          <a:endParaRPr lang="en-US"/>
        </a:p>
      </dgm:t>
    </dgm:pt>
    <dgm:pt modelId="{3A745786-8ED2-494C-A1EA-D4B5242DA58E}" type="sibTrans" cxnId="{9DCA3DA0-B651-4757-AFCA-DE2B9B727E94}">
      <dgm:prSet/>
      <dgm:spPr/>
      <dgm:t>
        <a:bodyPr/>
        <a:lstStyle/>
        <a:p>
          <a:endParaRPr lang="en-US"/>
        </a:p>
      </dgm:t>
    </dgm:pt>
    <dgm:pt modelId="{CD403112-149F-4415-8437-36F47E41711F}" type="pres">
      <dgm:prSet presAssocID="{912416E6-93CD-4EA1-88F6-41531BAB9296}" presName="root" presStyleCnt="0">
        <dgm:presLayoutVars>
          <dgm:dir/>
          <dgm:resizeHandles val="exact"/>
        </dgm:presLayoutVars>
      </dgm:prSet>
      <dgm:spPr/>
    </dgm:pt>
    <dgm:pt modelId="{EA7B225C-2AA7-4133-B723-EE65F3C98064}" type="pres">
      <dgm:prSet presAssocID="{6C675737-649C-435C-8617-22054A3A80EC}" presName="compNode" presStyleCnt="0"/>
      <dgm:spPr/>
    </dgm:pt>
    <dgm:pt modelId="{1C3DE082-BD6D-4768-A416-FB9649BB0609}" type="pres">
      <dgm:prSet presAssocID="{6C675737-649C-435C-8617-22054A3A80EC}" presName="bgRect" presStyleLbl="bgShp" presStyleIdx="0" presStyleCnt="3"/>
      <dgm:spPr/>
    </dgm:pt>
    <dgm:pt modelId="{D9B67495-0E12-4716-8ECB-167D5C120F83}" type="pres">
      <dgm:prSet presAssocID="{6C675737-649C-435C-8617-22054A3A80E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D2ECE463-98F5-456A-81A2-6E28941BD81D}" type="pres">
      <dgm:prSet presAssocID="{6C675737-649C-435C-8617-22054A3A80EC}" presName="spaceRect" presStyleCnt="0"/>
      <dgm:spPr/>
    </dgm:pt>
    <dgm:pt modelId="{6B0B7C86-B7C8-4366-9A37-19F448DF2E0A}" type="pres">
      <dgm:prSet presAssocID="{6C675737-649C-435C-8617-22054A3A80EC}" presName="parTx" presStyleLbl="revTx" presStyleIdx="0" presStyleCnt="3">
        <dgm:presLayoutVars>
          <dgm:chMax val="0"/>
          <dgm:chPref val="0"/>
        </dgm:presLayoutVars>
      </dgm:prSet>
      <dgm:spPr/>
    </dgm:pt>
    <dgm:pt modelId="{3E4BA45C-E9F5-45FE-A315-384456BA08D4}" type="pres">
      <dgm:prSet presAssocID="{B7477A70-4CBC-4265-98EA-BEE1E728350A}" presName="sibTrans" presStyleCnt="0"/>
      <dgm:spPr/>
    </dgm:pt>
    <dgm:pt modelId="{C10B41FA-631D-418C-8909-DE18246D8731}" type="pres">
      <dgm:prSet presAssocID="{3F128CE4-390A-4B02-8CAF-C76D6174C6D5}" presName="compNode" presStyleCnt="0"/>
      <dgm:spPr/>
    </dgm:pt>
    <dgm:pt modelId="{FFE180C0-03B9-44A4-9CA7-F7E0D7135B00}" type="pres">
      <dgm:prSet presAssocID="{3F128CE4-390A-4B02-8CAF-C76D6174C6D5}" presName="bgRect" presStyleLbl="bgShp" presStyleIdx="1" presStyleCnt="3"/>
      <dgm:spPr/>
    </dgm:pt>
    <dgm:pt modelId="{488F6E48-6CF9-4DD1-9C5E-CB60783D6F91}" type="pres">
      <dgm:prSet presAssocID="{3F128CE4-390A-4B02-8CAF-C76D6174C6D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Judge"/>
        </a:ext>
      </dgm:extLst>
    </dgm:pt>
    <dgm:pt modelId="{5BDF13C6-524A-40F6-811F-FE6D60F36FE3}" type="pres">
      <dgm:prSet presAssocID="{3F128CE4-390A-4B02-8CAF-C76D6174C6D5}" presName="spaceRect" presStyleCnt="0"/>
      <dgm:spPr/>
    </dgm:pt>
    <dgm:pt modelId="{47BEA6A6-062A-4D3B-92F3-3FD741548322}" type="pres">
      <dgm:prSet presAssocID="{3F128CE4-390A-4B02-8CAF-C76D6174C6D5}" presName="parTx" presStyleLbl="revTx" presStyleIdx="1" presStyleCnt="3">
        <dgm:presLayoutVars>
          <dgm:chMax val="0"/>
          <dgm:chPref val="0"/>
        </dgm:presLayoutVars>
      </dgm:prSet>
      <dgm:spPr/>
    </dgm:pt>
    <dgm:pt modelId="{3CDE9028-1AA2-45D2-81BB-820E5C544487}" type="pres">
      <dgm:prSet presAssocID="{80CC524C-F8B8-4C26-8F98-9D20A9F84B3E}" presName="sibTrans" presStyleCnt="0"/>
      <dgm:spPr/>
    </dgm:pt>
    <dgm:pt modelId="{D73D4441-FBFF-45EF-B4C5-FDA22C5BAF85}" type="pres">
      <dgm:prSet presAssocID="{74D97BEF-A825-4C67-9D0B-56EC9E464194}" presName="compNode" presStyleCnt="0"/>
      <dgm:spPr/>
    </dgm:pt>
    <dgm:pt modelId="{21BAE022-13D6-4D8E-8DCF-1F41E68C0AF7}" type="pres">
      <dgm:prSet presAssocID="{74D97BEF-A825-4C67-9D0B-56EC9E464194}" presName="bgRect" presStyleLbl="bgShp" presStyleIdx="2" presStyleCnt="3"/>
      <dgm:spPr/>
    </dgm:pt>
    <dgm:pt modelId="{CE0FF0A7-E80E-451F-9BD5-CE73EC08E999}" type="pres">
      <dgm:prSet presAssocID="{74D97BEF-A825-4C67-9D0B-56EC9E46419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resentation with Checklist"/>
        </a:ext>
      </dgm:extLst>
    </dgm:pt>
    <dgm:pt modelId="{8A222352-38EF-43E9-A276-5D9ACAA010D2}" type="pres">
      <dgm:prSet presAssocID="{74D97BEF-A825-4C67-9D0B-56EC9E464194}" presName="spaceRect" presStyleCnt="0"/>
      <dgm:spPr/>
    </dgm:pt>
    <dgm:pt modelId="{1AE5DCA4-3A36-43FC-B3CC-CCA2B71B87A6}" type="pres">
      <dgm:prSet presAssocID="{74D97BEF-A825-4C67-9D0B-56EC9E464194}" presName="parTx" presStyleLbl="revTx" presStyleIdx="2" presStyleCnt="3">
        <dgm:presLayoutVars>
          <dgm:chMax val="0"/>
          <dgm:chPref val="0"/>
        </dgm:presLayoutVars>
      </dgm:prSet>
      <dgm:spPr/>
    </dgm:pt>
  </dgm:ptLst>
  <dgm:cxnLst>
    <dgm:cxn modelId="{F24A832C-F33C-4F85-8F0D-7F86F6473B11}" type="presOf" srcId="{912416E6-93CD-4EA1-88F6-41531BAB9296}" destId="{CD403112-149F-4415-8437-36F47E41711F}" srcOrd="0" destOrd="0" presId="urn:microsoft.com/office/officeart/2018/2/layout/IconVerticalSolidList"/>
    <dgm:cxn modelId="{E6216038-74D3-4A02-ADB8-26A152154D53}" type="presOf" srcId="{3F128CE4-390A-4B02-8CAF-C76D6174C6D5}" destId="{47BEA6A6-062A-4D3B-92F3-3FD741548322}" srcOrd="0" destOrd="0" presId="urn:microsoft.com/office/officeart/2018/2/layout/IconVerticalSolidList"/>
    <dgm:cxn modelId="{241DFD4F-ADEC-4B56-AE84-F51AABBB28F8}" type="presOf" srcId="{74D97BEF-A825-4C67-9D0B-56EC9E464194}" destId="{1AE5DCA4-3A36-43FC-B3CC-CCA2B71B87A6}" srcOrd="0" destOrd="0" presId="urn:microsoft.com/office/officeart/2018/2/layout/IconVerticalSolidList"/>
    <dgm:cxn modelId="{9DCA3DA0-B651-4757-AFCA-DE2B9B727E94}" srcId="{912416E6-93CD-4EA1-88F6-41531BAB9296}" destId="{74D97BEF-A825-4C67-9D0B-56EC9E464194}" srcOrd="2" destOrd="0" parTransId="{76F4BCAC-087A-4039-945A-6796E0D9F872}" sibTransId="{3A745786-8ED2-494C-A1EA-D4B5242DA58E}"/>
    <dgm:cxn modelId="{EE6F1DBB-E3A1-42CA-8522-E8CB54910244}" type="presOf" srcId="{6C675737-649C-435C-8617-22054A3A80EC}" destId="{6B0B7C86-B7C8-4366-9A37-19F448DF2E0A}" srcOrd="0" destOrd="0" presId="urn:microsoft.com/office/officeart/2018/2/layout/IconVerticalSolidList"/>
    <dgm:cxn modelId="{EBA349BE-C37F-4CDE-9F2B-7AE775537A94}" srcId="{912416E6-93CD-4EA1-88F6-41531BAB9296}" destId="{6C675737-649C-435C-8617-22054A3A80EC}" srcOrd="0" destOrd="0" parTransId="{957E7A34-62CA-464B-91A2-7FD8EB83647D}" sibTransId="{B7477A70-4CBC-4265-98EA-BEE1E728350A}"/>
    <dgm:cxn modelId="{D944AADB-E6F2-4939-9EE0-8BB4920D0FB0}" srcId="{912416E6-93CD-4EA1-88F6-41531BAB9296}" destId="{3F128CE4-390A-4B02-8CAF-C76D6174C6D5}" srcOrd="1" destOrd="0" parTransId="{09A0C1FE-DE80-4B6C-BEFA-DE93C196BD0C}" sibTransId="{80CC524C-F8B8-4C26-8F98-9D20A9F84B3E}"/>
    <dgm:cxn modelId="{902F0E6D-F722-46D9-B4BE-51BFC46853B0}" type="presParOf" srcId="{CD403112-149F-4415-8437-36F47E41711F}" destId="{EA7B225C-2AA7-4133-B723-EE65F3C98064}" srcOrd="0" destOrd="0" presId="urn:microsoft.com/office/officeart/2018/2/layout/IconVerticalSolidList"/>
    <dgm:cxn modelId="{CCFDE8F1-666F-4097-AA3D-FDF14DCD510D}" type="presParOf" srcId="{EA7B225C-2AA7-4133-B723-EE65F3C98064}" destId="{1C3DE082-BD6D-4768-A416-FB9649BB0609}" srcOrd="0" destOrd="0" presId="urn:microsoft.com/office/officeart/2018/2/layout/IconVerticalSolidList"/>
    <dgm:cxn modelId="{15FBE8FB-A717-47D8-BB20-33411EF69F80}" type="presParOf" srcId="{EA7B225C-2AA7-4133-B723-EE65F3C98064}" destId="{D9B67495-0E12-4716-8ECB-167D5C120F83}" srcOrd="1" destOrd="0" presId="urn:microsoft.com/office/officeart/2018/2/layout/IconVerticalSolidList"/>
    <dgm:cxn modelId="{34FAD302-1B4C-49C5-976E-0E7D851C4351}" type="presParOf" srcId="{EA7B225C-2AA7-4133-B723-EE65F3C98064}" destId="{D2ECE463-98F5-456A-81A2-6E28941BD81D}" srcOrd="2" destOrd="0" presId="urn:microsoft.com/office/officeart/2018/2/layout/IconVerticalSolidList"/>
    <dgm:cxn modelId="{C6484B7C-D205-413C-A87F-4BA6362DAFB0}" type="presParOf" srcId="{EA7B225C-2AA7-4133-B723-EE65F3C98064}" destId="{6B0B7C86-B7C8-4366-9A37-19F448DF2E0A}" srcOrd="3" destOrd="0" presId="urn:microsoft.com/office/officeart/2018/2/layout/IconVerticalSolidList"/>
    <dgm:cxn modelId="{9CD504E3-9C54-4923-A16F-F9A55F395CA8}" type="presParOf" srcId="{CD403112-149F-4415-8437-36F47E41711F}" destId="{3E4BA45C-E9F5-45FE-A315-384456BA08D4}" srcOrd="1" destOrd="0" presId="urn:microsoft.com/office/officeart/2018/2/layout/IconVerticalSolidList"/>
    <dgm:cxn modelId="{1B8100DD-B21C-40C7-AD2C-2CBEB71DE373}" type="presParOf" srcId="{CD403112-149F-4415-8437-36F47E41711F}" destId="{C10B41FA-631D-418C-8909-DE18246D8731}" srcOrd="2" destOrd="0" presId="urn:microsoft.com/office/officeart/2018/2/layout/IconVerticalSolidList"/>
    <dgm:cxn modelId="{C0418BE5-8496-4577-A05E-C19900D671E4}" type="presParOf" srcId="{C10B41FA-631D-418C-8909-DE18246D8731}" destId="{FFE180C0-03B9-44A4-9CA7-F7E0D7135B00}" srcOrd="0" destOrd="0" presId="urn:microsoft.com/office/officeart/2018/2/layout/IconVerticalSolidList"/>
    <dgm:cxn modelId="{C8E0C094-010F-405C-8B77-04868E0DD3D1}" type="presParOf" srcId="{C10B41FA-631D-418C-8909-DE18246D8731}" destId="{488F6E48-6CF9-4DD1-9C5E-CB60783D6F91}" srcOrd="1" destOrd="0" presId="urn:microsoft.com/office/officeart/2018/2/layout/IconVerticalSolidList"/>
    <dgm:cxn modelId="{21654640-C8CE-4E49-A692-C1EB2A313D7C}" type="presParOf" srcId="{C10B41FA-631D-418C-8909-DE18246D8731}" destId="{5BDF13C6-524A-40F6-811F-FE6D60F36FE3}" srcOrd="2" destOrd="0" presId="urn:microsoft.com/office/officeart/2018/2/layout/IconVerticalSolidList"/>
    <dgm:cxn modelId="{4A888F0F-D286-4416-B924-06C05F8A1831}" type="presParOf" srcId="{C10B41FA-631D-418C-8909-DE18246D8731}" destId="{47BEA6A6-062A-4D3B-92F3-3FD741548322}" srcOrd="3" destOrd="0" presId="urn:microsoft.com/office/officeart/2018/2/layout/IconVerticalSolidList"/>
    <dgm:cxn modelId="{F76482CE-979E-48C1-A39B-C45E5619F3AA}" type="presParOf" srcId="{CD403112-149F-4415-8437-36F47E41711F}" destId="{3CDE9028-1AA2-45D2-81BB-820E5C544487}" srcOrd="3" destOrd="0" presId="urn:microsoft.com/office/officeart/2018/2/layout/IconVerticalSolidList"/>
    <dgm:cxn modelId="{8720A20D-EC92-4776-BFAF-48855FBE3808}" type="presParOf" srcId="{CD403112-149F-4415-8437-36F47E41711F}" destId="{D73D4441-FBFF-45EF-B4C5-FDA22C5BAF85}" srcOrd="4" destOrd="0" presId="urn:microsoft.com/office/officeart/2018/2/layout/IconVerticalSolidList"/>
    <dgm:cxn modelId="{75D8A8D8-43BA-404F-8585-2F5BB9BEE9AF}" type="presParOf" srcId="{D73D4441-FBFF-45EF-B4C5-FDA22C5BAF85}" destId="{21BAE022-13D6-4D8E-8DCF-1F41E68C0AF7}" srcOrd="0" destOrd="0" presId="urn:microsoft.com/office/officeart/2018/2/layout/IconVerticalSolidList"/>
    <dgm:cxn modelId="{8A5B621C-7103-4459-862B-E364D4BB85FC}" type="presParOf" srcId="{D73D4441-FBFF-45EF-B4C5-FDA22C5BAF85}" destId="{CE0FF0A7-E80E-451F-9BD5-CE73EC08E999}" srcOrd="1" destOrd="0" presId="urn:microsoft.com/office/officeart/2018/2/layout/IconVerticalSolidList"/>
    <dgm:cxn modelId="{8693BACD-4208-48BE-98DF-0F6D7C9EC744}" type="presParOf" srcId="{D73D4441-FBFF-45EF-B4C5-FDA22C5BAF85}" destId="{8A222352-38EF-43E9-A276-5D9ACAA010D2}" srcOrd="2" destOrd="0" presId="urn:microsoft.com/office/officeart/2018/2/layout/IconVerticalSolidList"/>
    <dgm:cxn modelId="{3908E602-C8E5-4E05-8EE7-B0489F4E1146}" type="presParOf" srcId="{D73D4441-FBFF-45EF-B4C5-FDA22C5BAF85}" destId="{1AE5DCA4-3A36-43FC-B3CC-CCA2B71B87A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E3E850-A40D-493E-8441-CF9539BEF9A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6289C16-EBD0-4FBD-9026-EC525C2969E8}">
      <dgm:prSet/>
      <dgm:spPr/>
      <dgm:t>
        <a:bodyPr/>
        <a:lstStyle/>
        <a:p>
          <a:pPr>
            <a:lnSpc>
              <a:spcPct val="100000"/>
            </a:lnSpc>
          </a:pPr>
          <a:r>
            <a:rPr lang="en-US"/>
            <a:t>The certification emphasizes the importance of documentation, record-keeping, and performance monitoring, which facilitate the verifiability of an organization's environmental management practices.</a:t>
          </a:r>
        </a:p>
      </dgm:t>
    </dgm:pt>
    <dgm:pt modelId="{6DC6F4DA-68A1-4F8F-A3E1-EE0B8EF4EC30}" type="parTrans" cxnId="{3E521DF4-0658-4D58-9D2D-E9FFD15A8493}">
      <dgm:prSet/>
      <dgm:spPr/>
      <dgm:t>
        <a:bodyPr/>
        <a:lstStyle/>
        <a:p>
          <a:endParaRPr lang="en-US"/>
        </a:p>
      </dgm:t>
    </dgm:pt>
    <dgm:pt modelId="{CF00CA1F-1516-42B0-BC77-1D3DCB243A49}" type="sibTrans" cxnId="{3E521DF4-0658-4D58-9D2D-E9FFD15A8493}">
      <dgm:prSet/>
      <dgm:spPr/>
      <dgm:t>
        <a:bodyPr/>
        <a:lstStyle/>
        <a:p>
          <a:endParaRPr lang="en-US"/>
        </a:p>
      </dgm:t>
    </dgm:pt>
    <dgm:pt modelId="{F3AE5933-6535-46CA-962F-BFAA0307914F}">
      <dgm:prSet/>
      <dgm:spPr/>
      <dgm:t>
        <a:bodyPr/>
        <a:lstStyle/>
        <a:p>
          <a:pPr>
            <a:lnSpc>
              <a:spcPct val="100000"/>
            </a:lnSpc>
          </a:pPr>
          <a:r>
            <a:rPr lang="en-US"/>
            <a:t>Through the establishment of measurable objectives, regular internal audits, and external certification audits, ISO 14001 enables stakeholders to verify that an organization's environmental performance aligns with its stated commitments.</a:t>
          </a:r>
        </a:p>
      </dgm:t>
    </dgm:pt>
    <dgm:pt modelId="{5CAF2D6B-6EF7-4AF6-B047-38814C69B129}" type="parTrans" cxnId="{763859DF-F89A-49B9-AD13-0CA2D400986C}">
      <dgm:prSet/>
      <dgm:spPr/>
      <dgm:t>
        <a:bodyPr/>
        <a:lstStyle/>
        <a:p>
          <a:endParaRPr lang="en-US"/>
        </a:p>
      </dgm:t>
    </dgm:pt>
    <dgm:pt modelId="{1B6CA9B4-BF35-4C9F-B86E-D436ED361971}" type="sibTrans" cxnId="{763859DF-F89A-49B9-AD13-0CA2D400986C}">
      <dgm:prSet/>
      <dgm:spPr/>
      <dgm:t>
        <a:bodyPr/>
        <a:lstStyle/>
        <a:p>
          <a:endParaRPr lang="en-US"/>
        </a:p>
      </dgm:t>
    </dgm:pt>
    <dgm:pt modelId="{31D96E58-9563-44FA-B5DB-52584D98BECA}">
      <dgm:prSet/>
      <dgm:spPr/>
      <dgm:t>
        <a:bodyPr/>
        <a:lstStyle/>
        <a:p>
          <a:pPr>
            <a:lnSpc>
              <a:spcPct val="100000"/>
            </a:lnSpc>
          </a:pPr>
          <a:r>
            <a:rPr lang="en-US"/>
            <a:t>The systematic approach to environmental management prescribed by ISO 14001 ensures that environmental data and information are transparent, auditable, and reliable.</a:t>
          </a:r>
        </a:p>
      </dgm:t>
    </dgm:pt>
    <dgm:pt modelId="{F3175463-D390-4D15-B188-6FE5D822B325}" type="parTrans" cxnId="{CE87CCE7-3209-45DF-ABED-B65D9D0AE218}">
      <dgm:prSet/>
      <dgm:spPr/>
      <dgm:t>
        <a:bodyPr/>
        <a:lstStyle/>
        <a:p>
          <a:endParaRPr lang="en-US"/>
        </a:p>
      </dgm:t>
    </dgm:pt>
    <dgm:pt modelId="{BB22575A-0C4B-425A-9F6F-87AF1EFD6C8A}" type="sibTrans" cxnId="{CE87CCE7-3209-45DF-ABED-B65D9D0AE218}">
      <dgm:prSet/>
      <dgm:spPr/>
      <dgm:t>
        <a:bodyPr/>
        <a:lstStyle/>
        <a:p>
          <a:endParaRPr lang="en-US"/>
        </a:p>
      </dgm:t>
    </dgm:pt>
    <dgm:pt modelId="{BC56723B-565A-4DAA-81BC-C6D8A1BB68E3}" type="pres">
      <dgm:prSet presAssocID="{F8E3E850-A40D-493E-8441-CF9539BEF9AE}" presName="root" presStyleCnt="0">
        <dgm:presLayoutVars>
          <dgm:dir/>
          <dgm:resizeHandles val="exact"/>
        </dgm:presLayoutVars>
      </dgm:prSet>
      <dgm:spPr/>
    </dgm:pt>
    <dgm:pt modelId="{FBF44891-1B84-4A45-B570-E8E6163A2C7B}" type="pres">
      <dgm:prSet presAssocID="{B6289C16-EBD0-4FBD-9026-EC525C2969E8}" presName="compNode" presStyleCnt="0"/>
      <dgm:spPr/>
    </dgm:pt>
    <dgm:pt modelId="{1BA11A9B-36AF-41E8-8861-8673FD765B68}" type="pres">
      <dgm:prSet presAssocID="{B6289C16-EBD0-4FBD-9026-EC525C2969E8}" presName="bgRect" presStyleLbl="bgShp" presStyleIdx="0" presStyleCnt="3"/>
      <dgm:spPr/>
    </dgm:pt>
    <dgm:pt modelId="{1CA89050-F41A-4F1E-B4D5-09AF73DDF8F6}" type="pres">
      <dgm:prSet presAssocID="{B6289C16-EBD0-4FBD-9026-EC525C2969E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ierarchy"/>
        </a:ext>
      </dgm:extLst>
    </dgm:pt>
    <dgm:pt modelId="{31C14AC1-5C6A-493E-A5D5-F7D7D439B5E6}" type="pres">
      <dgm:prSet presAssocID="{B6289C16-EBD0-4FBD-9026-EC525C2969E8}" presName="spaceRect" presStyleCnt="0"/>
      <dgm:spPr/>
    </dgm:pt>
    <dgm:pt modelId="{1897B864-8B65-428A-BC73-8395738523D9}" type="pres">
      <dgm:prSet presAssocID="{B6289C16-EBD0-4FBD-9026-EC525C2969E8}" presName="parTx" presStyleLbl="revTx" presStyleIdx="0" presStyleCnt="3">
        <dgm:presLayoutVars>
          <dgm:chMax val="0"/>
          <dgm:chPref val="0"/>
        </dgm:presLayoutVars>
      </dgm:prSet>
      <dgm:spPr/>
    </dgm:pt>
    <dgm:pt modelId="{54B8EC64-6A50-4635-8811-7F21DD6D623D}" type="pres">
      <dgm:prSet presAssocID="{CF00CA1F-1516-42B0-BC77-1D3DCB243A49}" presName="sibTrans" presStyleCnt="0"/>
      <dgm:spPr/>
    </dgm:pt>
    <dgm:pt modelId="{EFB507BD-309B-420C-9054-7086462447F8}" type="pres">
      <dgm:prSet presAssocID="{F3AE5933-6535-46CA-962F-BFAA0307914F}" presName="compNode" presStyleCnt="0"/>
      <dgm:spPr/>
    </dgm:pt>
    <dgm:pt modelId="{1B7167C4-77E2-42F1-9542-1A6A850796A1}" type="pres">
      <dgm:prSet presAssocID="{F3AE5933-6535-46CA-962F-BFAA0307914F}" presName="bgRect" presStyleLbl="bgShp" presStyleIdx="1" presStyleCnt="3"/>
      <dgm:spPr/>
    </dgm:pt>
    <dgm:pt modelId="{BF14EFEB-09B5-4B95-BE7B-DD9125E6FD5E}" type="pres">
      <dgm:prSet presAssocID="{F3AE5933-6535-46CA-962F-BFAA0307914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esentation with Checklist"/>
        </a:ext>
      </dgm:extLst>
    </dgm:pt>
    <dgm:pt modelId="{9E56F5F1-686F-4733-86E0-B800C3921F32}" type="pres">
      <dgm:prSet presAssocID="{F3AE5933-6535-46CA-962F-BFAA0307914F}" presName="spaceRect" presStyleCnt="0"/>
      <dgm:spPr/>
    </dgm:pt>
    <dgm:pt modelId="{6BCDC4B3-C4A3-4C87-A612-5CDD5D233D42}" type="pres">
      <dgm:prSet presAssocID="{F3AE5933-6535-46CA-962F-BFAA0307914F}" presName="parTx" presStyleLbl="revTx" presStyleIdx="1" presStyleCnt="3">
        <dgm:presLayoutVars>
          <dgm:chMax val="0"/>
          <dgm:chPref val="0"/>
        </dgm:presLayoutVars>
      </dgm:prSet>
      <dgm:spPr/>
    </dgm:pt>
    <dgm:pt modelId="{727AB611-707F-4054-84A9-DAD361BA7E9E}" type="pres">
      <dgm:prSet presAssocID="{1B6CA9B4-BF35-4C9F-B86E-D436ED361971}" presName="sibTrans" presStyleCnt="0"/>
      <dgm:spPr/>
    </dgm:pt>
    <dgm:pt modelId="{7136DA13-2765-457F-92BF-8C9B1C467B8F}" type="pres">
      <dgm:prSet presAssocID="{31D96E58-9563-44FA-B5DB-52584D98BECA}" presName="compNode" presStyleCnt="0"/>
      <dgm:spPr/>
    </dgm:pt>
    <dgm:pt modelId="{8360336D-B95D-4176-8BE7-5DB78B46BCA7}" type="pres">
      <dgm:prSet presAssocID="{31D96E58-9563-44FA-B5DB-52584D98BECA}" presName="bgRect" presStyleLbl="bgShp" presStyleIdx="2" presStyleCnt="3"/>
      <dgm:spPr/>
    </dgm:pt>
    <dgm:pt modelId="{E44BEB9F-EB39-4D6E-A462-8AA46A7DE574}" type="pres">
      <dgm:prSet presAssocID="{31D96E58-9563-44FA-B5DB-52584D98BEC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eciduous tree"/>
        </a:ext>
      </dgm:extLst>
    </dgm:pt>
    <dgm:pt modelId="{EA68ACA2-63ED-4D19-BD1D-1344F1731D04}" type="pres">
      <dgm:prSet presAssocID="{31D96E58-9563-44FA-B5DB-52584D98BECA}" presName="spaceRect" presStyleCnt="0"/>
      <dgm:spPr/>
    </dgm:pt>
    <dgm:pt modelId="{759D34A7-442C-4218-B096-96E322F172D3}" type="pres">
      <dgm:prSet presAssocID="{31D96E58-9563-44FA-B5DB-52584D98BECA}" presName="parTx" presStyleLbl="revTx" presStyleIdx="2" presStyleCnt="3">
        <dgm:presLayoutVars>
          <dgm:chMax val="0"/>
          <dgm:chPref val="0"/>
        </dgm:presLayoutVars>
      </dgm:prSet>
      <dgm:spPr/>
    </dgm:pt>
  </dgm:ptLst>
  <dgm:cxnLst>
    <dgm:cxn modelId="{02CB0E1D-D026-4D1F-8F65-67D79DA2276B}" type="presOf" srcId="{F3AE5933-6535-46CA-962F-BFAA0307914F}" destId="{6BCDC4B3-C4A3-4C87-A612-5CDD5D233D42}" srcOrd="0" destOrd="0" presId="urn:microsoft.com/office/officeart/2018/2/layout/IconVerticalSolidList"/>
    <dgm:cxn modelId="{DCE3A78C-2847-4282-940D-6B9F825659E9}" type="presOf" srcId="{B6289C16-EBD0-4FBD-9026-EC525C2969E8}" destId="{1897B864-8B65-428A-BC73-8395738523D9}" srcOrd="0" destOrd="0" presId="urn:microsoft.com/office/officeart/2018/2/layout/IconVerticalSolidList"/>
    <dgm:cxn modelId="{49A35394-4617-4971-9F22-62E37848968A}" type="presOf" srcId="{F8E3E850-A40D-493E-8441-CF9539BEF9AE}" destId="{BC56723B-565A-4DAA-81BC-C6D8A1BB68E3}" srcOrd="0" destOrd="0" presId="urn:microsoft.com/office/officeart/2018/2/layout/IconVerticalSolidList"/>
    <dgm:cxn modelId="{D50516B4-10C7-4EB0-BF1B-E1464DF5590C}" type="presOf" srcId="{31D96E58-9563-44FA-B5DB-52584D98BECA}" destId="{759D34A7-442C-4218-B096-96E322F172D3}" srcOrd="0" destOrd="0" presId="urn:microsoft.com/office/officeart/2018/2/layout/IconVerticalSolidList"/>
    <dgm:cxn modelId="{763859DF-F89A-49B9-AD13-0CA2D400986C}" srcId="{F8E3E850-A40D-493E-8441-CF9539BEF9AE}" destId="{F3AE5933-6535-46CA-962F-BFAA0307914F}" srcOrd="1" destOrd="0" parTransId="{5CAF2D6B-6EF7-4AF6-B047-38814C69B129}" sibTransId="{1B6CA9B4-BF35-4C9F-B86E-D436ED361971}"/>
    <dgm:cxn modelId="{CE87CCE7-3209-45DF-ABED-B65D9D0AE218}" srcId="{F8E3E850-A40D-493E-8441-CF9539BEF9AE}" destId="{31D96E58-9563-44FA-B5DB-52584D98BECA}" srcOrd="2" destOrd="0" parTransId="{F3175463-D390-4D15-B188-6FE5D822B325}" sibTransId="{BB22575A-0C4B-425A-9F6F-87AF1EFD6C8A}"/>
    <dgm:cxn modelId="{3E521DF4-0658-4D58-9D2D-E9FFD15A8493}" srcId="{F8E3E850-A40D-493E-8441-CF9539BEF9AE}" destId="{B6289C16-EBD0-4FBD-9026-EC525C2969E8}" srcOrd="0" destOrd="0" parTransId="{6DC6F4DA-68A1-4F8F-A3E1-EE0B8EF4EC30}" sibTransId="{CF00CA1F-1516-42B0-BC77-1D3DCB243A49}"/>
    <dgm:cxn modelId="{A78F8E8E-AD27-4163-B4CD-DDFEAEA893B7}" type="presParOf" srcId="{BC56723B-565A-4DAA-81BC-C6D8A1BB68E3}" destId="{FBF44891-1B84-4A45-B570-E8E6163A2C7B}" srcOrd="0" destOrd="0" presId="urn:microsoft.com/office/officeart/2018/2/layout/IconVerticalSolidList"/>
    <dgm:cxn modelId="{60069EA7-4AA2-4CA2-B962-A7EA8E78BDE5}" type="presParOf" srcId="{FBF44891-1B84-4A45-B570-E8E6163A2C7B}" destId="{1BA11A9B-36AF-41E8-8861-8673FD765B68}" srcOrd="0" destOrd="0" presId="urn:microsoft.com/office/officeart/2018/2/layout/IconVerticalSolidList"/>
    <dgm:cxn modelId="{7DC3514C-BE58-482C-9D7F-8D5F2D6F8531}" type="presParOf" srcId="{FBF44891-1B84-4A45-B570-E8E6163A2C7B}" destId="{1CA89050-F41A-4F1E-B4D5-09AF73DDF8F6}" srcOrd="1" destOrd="0" presId="urn:microsoft.com/office/officeart/2018/2/layout/IconVerticalSolidList"/>
    <dgm:cxn modelId="{0F4DFF14-B08A-42AD-B58C-E208F4EB63E2}" type="presParOf" srcId="{FBF44891-1B84-4A45-B570-E8E6163A2C7B}" destId="{31C14AC1-5C6A-493E-A5D5-F7D7D439B5E6}" srcOrd="2" destOrd="0" presId="urn:microsoft.com/office/officeart/2018/2/layout/IconVerticalSolidList"/>
    <dgm:cxn modelId="{4B9A5660-4590-4410-B952-F9DC744A5342}" type="presParOf" srcId="{FBF44891-1B84-4A45-B570-E8E6163A2C7B}" destId="{1897B864-8B65-428A-BC73-8395738523D9}" srcOrd="3" destOrd="0" presId="urn:microsoft.com/office/officeart/2018/2/layout/IconVerticalSolidList"/>
    <dgm:cxn modelId="{E0B72649-5376-4EC6-BD71-4BDD3F2BC888}" type="presParOf" srcId="{BC56723B-565A-4DAA-81BC-C6D8A1BB68E3}" destId="{54B8EC64-6A50-4635-8811-7F21DD6D623D}" srcOrd="1" destOrd="0" presId="urn:microsoft.com/office/officeart/2018/2/layout/IconVerticalSolidList"/>
    <dgm:cxn modelId="{6D5190C5-36AE-43FE-BD0B-13A8FDBBF858}" type="presParOf" srcId="{BC56723B-565A-4DAA-81BC-C6D8A1BB68E3}" destId="{EFB507BD-309B-420C-9054-7086462447F8}" srcOrd="2" destOrd="0" presId="urn:microsoft.com/office/officeart/2018/2/layout/IconVerticalSolidList"/>
    <dgm:cxn modelId="{0277163B-9171-4E64-A78F-F63BD785C86E}" type="presParOf" srcId="{EFB507BD-309B-420C-9054-7086462447F8}" destId="{1B7167C4-77E2-42F1-9542-1A6A850796A1}" srcOrd="0" destOrd="0" presId="urn:microsoft.com/office/officeart/2018/2/layout/IconVerticalSolidList"/>
    <dgm:cxn modelId="{0458C30F-EEA0-4696-AD0F-4A91EB42EA35}" type="presParOf" srcId="{EFB507BD-309B-420C-9054-7086462447F8}" destId="{BF14EFEB-09B5-4B95-BE7B-DD9125E6FD5E}" srcOrd="1" destOrd="0" presId="urn:microsoft.com/office/officeart/2018/2/layout/IconVerticalSolidList"/>
    <dgm:cxn modelId="{954AA567-1F4C-4C12-A081-1636555C32A2}" type="presParOf" srcId="{EFB507BD-309B-420C-9054-7086462447F8}" destId="{9E56F5F1-686F-4733-86E0-B800C3921F32}" srcOrd="2" destOrd="0" presId="urn:microsoft.com/office/officeart/2018/2/layout/IconVerticalSolidList"/>
    <dgm:cxn modelId="{746D0106-EE8D-4AFA-8D5F-34BE550D2C37}" type="presParOf" srcId="{EFB507BD-309B-420C-9054-7086462447F8}" destId="{6BCDC4B3-C4A3-4C87-A612-5CDD5D233D42}" srcOrd="3" destOrd="0" presId="urn:microsoft.com/office/officeart/2018/2/layout/IconVerticalSolidList"/>
    <dgm:cxn modelId="{EADE9C65-2C63-4C3A-9AED-3ADC0B1E88D6}" type="presParOf" srcId="{BC56723B-565A-4DAA-81BC-C6D8A1BB68E3}" destId="{727AB611-707F-4054-84A9-DAD361BA7E9E}" srcOrd="3" destOrd="0" presId="urn:microsoft.com/office/officeart/2018/2/layout/IconVerticalSolidList"/>
    <dgm:cxn modelId="{FCF07C38-9BF1-41EF-90F4-D908C877641C}" type="presParOf" srcId="{BC56723B-565A-4DAA-81BC-C6D8A1BB68E3}" destId="{7136DA13-2765-457F-92BF-8C9B1C467B8F}" srcOrd="4" destOrd="0" presId="urn:microsoft.com/office/officeart/2018/2/layout/IconVerticalSolidList"/>
    <dgm:cxn modelId="{CCC157C3-5B9D-4CF5-BD1E-55DE649AB9D1}" type="presParOf" srcId="{7136DA13-2765-457F-92BF-8C9B1C467B8F}" destId="{8360336D-B95D-4176-8BE7-5DB78B46BCA7}" srcOrd="0" destOrd="0" presId="urn:microsoft.com/office/officeart/2018/2/layout/IconVerticalSolidList"/>
    <dgm:cxn modelId="{5D406F20-E926-43E5-A822-F12732CF919A}" type="presParOf" srcId="{7136DA13-2765-457F-92BF-8C9B1C467B8F}" destId="{E44BEB9F-EB39-4D6E-A462-8AA46A7DE574}" srcOrd="1" destOrd="0" presId="urn:microsoft.com/office/officeart/2018/2/layout/IconVerticalSolidList"/>
    <dgm:cxn modelId="{B8E65E6C-08E9-432E-BA8D-FB81302BB4C1}" type="presParOf" srcId="{7136DA13-2765-457F-92BF-8C9B1C467B8F}" destId="{EA68ACA2-63ED-4D19-BD1D-1344F1731D04}" srcOrd="2" destOrd="0" presId="urn:microsoft.com/office/officeart/2018/2/layout/IconVerticalSolidList"/>
    <dgm:cxn modelId="{6C0E0BEC-F317-4BFA-AF23-D823827594E1}" type="presParOf" srcId="{7136DA13-2765-457F-92BF-8C9B1C467B8F}" destId="{759D34A7-442C-4218-B096-96E322F172D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6E45CA-EC58-419C-9FE7-155F94A5762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3207582-7F70-4B57-9F44-ABE56D9000A6}">
      <dgm:prSet/>
      <dgm:spPr/>
      <dgm:t>
        <a:bodyPr/>
        <a:lstStyle/>
        <a:p>
          <a:r>
            <a:rPr lang="en-US"/>
            <a:t>The certification promotes the use of clear and transparent communication regarding an organization's environmental policies, objectives, and performance.</a:t>
          </a:r>
        </a:p>
      </dgm:t>
    </dgm:pt>
    <dgm:pt modelId="{A9628F4D-AF20-43B8-8D13-D0595BB5D384}" type="parTrans" cxnId="{FF3B40B7-1346-43BC-99DF-956186ABB618}">
      <dgm:prSet/>
      <dgm:spPr/>
      <dgm:t>
        <a:bodyPr/>
        <a:lstStyle/>
        <a:p>
          <a:endParaRPr lang="en-US"/>
        </a:p>
      </dgm:t>
    </dgm:pt>
    <dgm:pt modelId="{685545E8-4EEE-4910-B366-ECC85CEA9E27}" type="sibTrans" cxnId="{FF3B40B7-1346-43BC-99DF-956186ABB618}">
      <dgm:prSet/>
      <dgm:spPr/>
      <dgm:t>
        <a:bodyPr/>
        <a:lstStyle/>
        <a:p>
          <a:endParaRPr lang="en-US"/>
        </a:p>
      </dgm:t>
    </dgm:pt>
    <dgm:pt modelId="{04536D76-D677-4418-B3D6-44A43CA98BAF}">
      <dgm:prSet/>
      <dgm:spPr/>
      <dgm:t>
        <a:bodyPr/>
        <a:lstStyle/>
        <a:p>
          <a:r>
            <a:rPr lang="en-US"/>
            <a:t>The certification encourages organizations to communicate their environmental efforts in a manner that is easily understandable to various stakeholders by requiring the development of an environmental policy, communication channels, and stakeholder engagement processes.</a:t>
          </a:r>
        </a:p>
      </dgm:t>
    </dgm:pt>
    <dgm:pt modelId="{142085A2-F5CE-49B0-9085-1DE2FF5006CC}" type="parTrans" cxnId="{6554E432-902A-467C-94BA-D6CB56F27AC9}">
      <dgm:prSet/>
      <dgm:spPr/>
      <dgm:t>
        <a:bodyPr/>
        <a:lstStyle/>
        <a:p>
          <a:endParaRPr lang="en-US"/>
        </a:p>
      </dgm:t>
    </dgm:pt>
    <dgm:pt modelId="{072F8401-9315-4621-A79F-A6BB0D5BC38C}" type="sibTrans" cxnId="{6554E432-902A-467C-94BA-D6CB56F27AC9}">
      <dgm:prSet/>
      <dgm:spPr/>
      <dgm:t>
        <a:bodyPr/>
        <a:lstStyle/>
        <a:p>
          <a:endParaRPr lang="en-US"/>
        </a:p>
      </dgm:t>
    </dgm:pt>
    <dgm:pt modelId="{C80A553E-0117-4E00-A79B-51925D90475E}">
      <dgm:prSet/>
      <dgm:spPr/>
      <dgm:t>
        <a:bodyPr/>
        <a:lstStyle/>
        <a:p>
          <a:r>
            <a:rPr lang="en-US"/>
            <a:t>The certification supports the use of eco-labelling and sustainability reporting to provide stakeholders with accessible information about an organization's environmental performance.</a:t>
          </a:r>
        </a:p>
      </dgm:t>
    </dgm:pt>
    <dgm:pt modelId="{B5FC2404-4F73-488D-A65C-83C1B85B40BC}" type="parTrans" cxnId="{C804CF6A-E0D4-4244-AADD-66F2CCB77605}">
      <dgm:prSet/>
      <dgm:spPr/>
      <dgm:t>
        <a:bodyPr/>
        <a:lstStyle/>
        <a:p>
          <a:endParaRPr lang="en-US"/>
        </a:p>
      </dgm:t>
    </dgm:pt>
    <dgm:pt modelId="{BA3522CB-9037-49C7-9957-41D6DC0B9E41}" type="sibTrans" cxnId="{C804CF6A-E0D4-4244-AADD-66F2CCB77605}">
      <dgm:prSet/>
      <dgm:spPr/>
      <dgm:t>
        <a:bodyPr/>
        <a:lstStyle/>
        <a:p>
          <a:endParaRPr lang="en-US"/>
        </a:p>
      </dgm:t>
    </dgm:pt>
    <dgm:pt modelId="{CFF6F38A-90C7-47C7-B56F-73D639F117D8}" type="pres">
      <dgm:prSet presAssocID="{C76E45CA-EC58-419C-9FE7-155F94A57623}" presName="root" presStyleCnt="0">
        <dgm:presLayoutVars>
          <dgm:dir/>
          <dgm:resizeHandles val="exact"/>
        </dgm:presLayoutVars>
      </dgm:prSet>
      <dgm:spPr/>
    </dgm:pt>
    <dgm:pt modelId="{8659D9B0-F342-4130-94EC-D2F18959D7F0}" type="pres">
      <dgm:prSet presAssocID="{73207582-7F70-4B57-9F44-ABE56D9000A6}" presName="compNode" presStyleCnt="0"/>
      <dgm:spPr/>
    </dgm:pt>
    <dgm:pt modelId="{5C4D72CB-FBBC-4894-91D4-4E61B9D094B9}" type="pres">
      <dgm:prSet presAssocID="{73207582-7F70-4B57-9F44-ABE56D9000A6}" presName="bgRect" presStyleLbl="bgShp" presStyleIdx="0" presStyleCnt="3"/>
      <dgm:spPr/>
    </dgm:pt>
    <dgm:pt modelId="{4607AB6F-512F-43E3-B512-2F60CD7ACB3F}" type="pres">
      <dgm:prSet presAssocID="{73207582-7F70-4B57-9F44-ABE56D9000A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a:ext>
      </dgm:extLst>
    </dgm:pt>
    <dgm:pt modelId="{05ACE8E5-D987-4A87-8FF0-74E9BE387156}" type="pres">
      <dgm:prSet presAssocID="{73207582-7F70-4B57-9F44-ABE56D9000A6}" presName="spaceRect" presStyleCnt="0"/>
      <dgm:spPr/>
    </dgm:pt>
    <dgm:pt modelId="{5F6F838D-6A6F-4490-A790-A0D2C2A2D285}" type="pres">
      <dgm:prSet presAssocID="{73207582-7F70-4B57-9F44-ABE56D9000A6}" presName="parTx" presStyleLbl="revTx" presStyleIdx="0" presStyleCnt="3">
        <dgm:presLayoutVars>
          <dgm:chMax val="0"/>
          <dgm:chPref val="0"/>
        </dgm:presLayoutVars>
      </dgm:prSet>
      <dgm:spPr/>
    </dgm:pt>
    <dgm:pt modelId="{7EF46CE6-FC99-4309-B596-BDC6ED6A6321}" type="pres">
      <dgm:prSet presAssocID="{685545E8-4EEE-4910-B366-ECC85CEA9E27}" presName="sibTrans" presStyleCnt="0"/>
      <dgm:spPr/>
    </dgm:pt>
    <dgm:pt modelId="{50C7277C-0C47-4238-A59D-8908C8B2FE55}" type="pres">
      <dgm:prSet presAssocID="{04536D76-D677-4418-B3D6-44A43CA98BAF}" presName="compNode" presStyleCnt="0"/>
      <dgm:spPr/>
    </dgm:pt>
    <dgm:pt modelId="{673A84B4-EF6C-4CBB-9BC8-6A59022FDA14}" type="pres">
      <dgm:prSet presAssocID="{04536D76-D677-4418-B3D6-44A43CA98BAF}" presName="bgRect" presStyleLbl="bgShp" presStyleIdx="1" presStyleCnt="3"/>
      <dgm:spPr/>
    </dgm:pt>
    <dgm:pt modelId="{BD96FD22-450A-4602-831C-F3EB9185F579}" type="pres">
      <dgm:prSet presAssocID="{04536D76-D677-4418-B3D6-44A43CA98BA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ciduous tree"/>
        </a:ext>
      </dgm:extLst>
    </dgm:pt>
    <dgm:pt modelId="{756CAF7D-8CE2-4FB9-A779-41ECEB27161D}" type="pres">
      <dgm:prSet presAssocID="{04536D76-D677-4418-B3D6-44A43CA98BAF}" presName="spaceRect" presStyleCnt="0"/>
      <dgm:spPr/>
    </dgm:pt>
    <dgm:pt modelId="{9F3E9A87-A647-42FE-B48C-9C0E5F5A5B7B}" type="pres">
      <dgm:prSet presAssocID="{04536D76-D677-4418-B3D6-44A43CA98BAF}" presName="parTx" presStyleLbl="revTx" presStyleIdx="1" presStyleCnt="3">
        <dgm:presLayoutVars>
          <dgm:chMax val="0"/>
          <dgm:chPref val="0"/>
        </dgm:presLayoutVars>
      </dgm:prSet>
      <dgm:spPr/>
    </dgm:pt>
    <dgm:pt modelId="{4AAC33F1-13D8-4EEF-A8EE-74DE4296640F}" type="pres">
      <dgm:prSet presAssocID="{072F8401-9315-4621-A79F-A6BB0D5BC38C}" presName="sibTrans" presStyleCnt="0"/>
      <dgm:spPr/>
    </dgm:pt>
    <dgm:pt modelId="{B77B645C-097D-4BC1-B2F7-5A3928FDED91}" type="pres">
      <dgm:prSet presAssocID="{C80A553E-0117-4E00-A79B-51925D90475E}" presName="compNode" presStyleCnt="0"/>
      <dgm:spPr/>
    </dgm:pt>
    <dgm:pt modelId="{99150F9A-C70F-4E4E-BCD8-938EF1C705E9}" type="pres">
      <dgm:prSet presAssocID="{C80A553E-0117-4E00-A79B-51925D90475E}" presName="bgRect" presStyleLbl="bgShp" presStyleIdx="2" presStyleCnt="3"/>
      <dgm:spPr/>
    </dgm:pt>
    <dgm:pt modelId="{DC00BEE0-7820-416E-9814-18F32F6A62DD}" type="pres">
      <dgm:prSet presAssocID="{C80A553E-0117-4E00-A79B-51925D90475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ustainability"/>
        </a:ext>
      </dgm:extLst>
    </dgm:pt>
    <dgm:pt modelId="{2533F973-9449-4072-A737-8210EF7B0B8D}" type="pres">
      <dgm:prSet presAssocID="{C80A553E-0117-4E00-A79B-51925D90475E}" presName="spaceRect" presStyleCnt="0"/>
      <dgm:spPr/>
    </dgm:pt>
    <dgm:pt modelId="{9FB8AFF2-98EA-49B7-9F1F-E537EBA3CCCB}" type="pres">
      <dgm:prSet presAssocID="{C80A553E-0117-4E00-A79B-51925D90475E}" presName="parTx" presStyleLbl="revTx" presStyleIdx="2" presStyleCnt="3">
        <dgm:presLayoutVars>
          <dgm:chMax val="0"/>
          <dgm:chPref val="0"/>
        </dgm:presLayoutVars>
      </dgm:prSet>
      <dgm:spPr/>
    </dgm:pt>
  </dgm:ptLst>
  <dgm:cxnLst>
    <dgm:cxn modelId="{43156922-4452-47A2-A57D-84FDD2FD1018}" type="presOf" srcId="{04536D76-D677-4418-B3D6-44A43CA98BAF}" destId="{9F3E9A87-A647-42FE-B48C-9C0E5F5A5B7B}" srcOrd="0" destOrd="0" presId="urn:microsoft.com/office/officeart/2018/2/layout/IconVerticalSolidList"/>
    <dgm:cxn modelId="{6554E432-902A-467C-94BA-D6CB56F27AC9}" srcId="{C76E45CA-EC58-419C-9FE7-155F94A57623}" destId="{04536D76-D677-4418-B3D6-44A43CA98BAF}" srcOrd="1" destOrd="0" parTransId="{142085A2-F5CE-49B0-9085-1DE2FF5006CC}" sibTransId="{072F8401-9315-4621-A79F-A6BB0D5BC38C}"/>
    <dgm:cxn modelId="{C804CF6A-E0D4-4244-AADD-66F2CCB77605}" srcId="{C76E45CA-EC58-419C-9FE7-155F94A57623}" destId="{C80A553E-0117-4E00-A79B-51925D90475E}" srcOrd="2" destOrd="0" parTransId="{B5FC2404-4F73-488D-A65C-83C1B85B40BC}" sibTransId="{BA3522CB-9037-49C7-9957-41D6DC0B9E41}"/>
    <dgm:cxn modelId="{611EE57A-4E8F-4D79-98B3-185C0254624E}" type="presOf" srcId="{C76E45CA-EC58-419C-9FE7-155F94A57623}" destId="{CFF6F38A-90C7-47C7-B56F-73D639F117D8}" srcOrd="0" destOrd="0" presId="urn:microsoft.com/office/officeart/2018/2/layout/IconVerticalSolidList"/>
    <dgm:cxn modelId="{20F1BC7F-C94B-4519-B605-C4B642AE486A}" type="presOf" srcId="{73207582-7F70-4B57-9F44-ABE56D9000A6}" destId="{5F6F838D-6A6F-4490-A790-A0D2C2A2D285}" srcOrd="0" destOrd="0" presId="urn:microsoft.com/office/officeart/2018/2/layout/IconVerticalSolidList"/>
    <dgm:cxn modelId="{FF3B40B7-1346-43BC-99DF-956186ABB618}" srcId="{C76E45CA-EC58-419C-9FE7-155F94A57623}" destId="{73207582-7F70-4B57-9F44-ABE56D9000A6}" srcOrd="0" destOrd="0" parTransId="{A9628F4D-AF20-43B8-8D13-D0595BB5D384}" sibTransId="{685545E8-4EEE-4910-B366-ECC85CEA9E27}"/>
    <dgm:cxn modelId="{B7F04DF9-88BC-40DC-B95F-F37FE7B07275}" type="presOf" srcId="{C80A553E-0117-4E00-A79B-51925D90475E}" destId="{9FB8AFF2-98EA-49B7-9F1F-E537EBA3CCCB}" srcOrd="0" destOrd="0" presId="urn:microsoft.com/office/officeart/2018/2/layout/IconVerticalSolidList"/>
    <dgm:cxn modelId="{C2527439-C357-45C3-9EB8-E6DF79BD3B77}" type="presParOf" srcId="{CFF6F38A-90C7-47C7-B56F-73D639F117D8}" destId="{8659D9B0-F342-4130-94EC-D2F18959D7F0}" srcOrd="0" destOrd="0" presId="urn:microsoft.com/office/officeart/2018/2/layout/IconVerticalSolidList"/>
    <dgm:cxn modelId="{C72EAD58-0ECE-405B-813F-B4B1FE4E2503}" type="presParOf" srcId="{8659D9B0-F342-4130-94EC-D2F18959D7F0}" destId="{5C4D72CB-FBBC-4894-91D4-4E61B9D094B9}" srcOrd="0" destOrd="0" presId="urn:microsoft.com/office/officeart/2018/2/layout/IconVerticalSolidList"/>
    <dgm:cxn modelId="{E9A635D3-3550-40CC-A208-D936378FE952}" type="presParOf" srcId="{8659D9B0-F342-4130-94EC-D2F18959D7F0}" destId="{4607AB6F-512F-43E3-B512-2F60CD7ACB3F}" srcOrd="1" destOrd="0" presId="urn:microsoft.com/office/officeart/2018/2/layout/IconVerticalSolidList"/>
    <dgm:cxn modelId="{8A731FC7-AF89-4FEE-9362-4271DF58FFEB}" type="presParOf" srcId="{8659D9B0-F342-4130-94EC-D2F18959D7F0}" destId="{05ACE8E5-D987-4A87-8FF0-74E9BE387156}" srcOrd="2" destOrd="0" presId="urn:microsoft.com/office/officeart/2018/2/layout/IconVerticalSolidList"/>
    <dgm:cxn modelId="{A9008DBB-1ECD-46F0-9E86-B06289144807}" type="presParOf" srcId="{8659D9B0-F342-4130-94EC-D2F18959D7F0}" destId="{5F6F838D-6A6F-4490-A790-A0D2C2A2D285}" srcOrd="3" destOrd="0" presId="urn:microsoft.com/office/officeart/2018/2/layout/IconVerticalSolidList"/>
    <dgm:cxn modelId="{C368FF4C-3260-4947-A943-EB1FB0AEE734}" type="presParOf" srcId="{CFF6F38A-90C7-47C7-B56F-73D639F117D8}" destId="{7EF46CE6-FC99-4309-B596-BDC6ED6A6321}" srcOrd="1" destOrd="0" presId="urn:microsoft.com/office/officeart/2018/2/layout/IconVerticalSolidList"/>
    <dgm:cxn modelId="{0C50EE08-328E-4413-A305-D442369D3C87}" type="presParOf" srcId="{CFF6F38A-90C7-47C7-B56F-73D639F117D8}" destId="{50C7277C-0C47-4238-A59D-8908C8B2FE55}" srcOrd="2" destOrd="0" presId="urn:microsoft.com/office/officeart/2018/2/layout/IconVerticalSolidList"/>
    <dgm:cxn modelId="{7CFDF82B-7841-4740-8B26-794EF4C2C02C}" type="presParOf" srcId="{50C7277C-0C47-4238-A59D-8908C8B2FE55}" destId="{673A84B4-EF6C-4CBB-9BC8-6A59022FDA14}" srcOrd="0" destOrd="0" presId="urn:microsoft.com/office/officeart/2018/2/layout/IconVerticalSolidList"/>
    <dgm:cxn modelId="{5BD4DC88-9199-4EA8-937B-D69EF6F835C2}" type="presParOf" srcId="{50C7277C-0C47-4238-A59D-8908C8B2FE55}" destId="{BD96FD22-450A-4602-831C-F3EB9185F579}" srcOrd="1" destOrd="0" presId="urn:microsoft.com/office/officeart/2018/2/layout/IconVerticalSolidList"/>
    <dgm:cxn modelId="{DA7929DA-C28B-4FF2-B64E-C4758CE0580B}" type="presParOf" srcId="{50C7277C-0C47-4238-A59D-8908C8B2FE55}" destId="{756CAF7D-8CE2-4FB9-A779-41ECEB27161D}" srcOrd="2" destOrd="0" presId="urn:microsoft.com/office/officeart/2018/2/layout/IconVerticalSolidList"/>
    <dgm:cxn modelId="{D113FF2D-E224-462A-981A-811AB1CB007A}" type="presParOf" srcId="{50C7277C-0C47-4238-A59D-8908C8B2FE55}" destId="{9F3E9A87-A647-42FE-B48C-9C0E5F5A5B7B}" srcOrd="3" destOrd="0" presId="urn:microsoft.com/office/officeart/2018/2/layout/IconVerticalSolidList"/>
    <dgm:cxn modelId="{6CCC1590-57BF-4FC8-9656-043D3FCFBE85}" type="presParOf" srcId="{CFF6F38A-90C7-47C7-B56F-73D639F117D8}" destId="{4AAC33F1-13D8-4EEF-A8EE-74DE4296640F}" srcOrd="3" destOrd="0" presId="urn:microsoft.com/office/officeart/2018/2/layout/IconVerticalSolidList"/>
    <dgm:cxn modelId="{02291AC0-26DA-4223-BAF5-4990370AA8F9}" type="presParOf" srcId="{CFF6F38A-90C7-47C7-B56F-73D639F117D8}" destId="{B77B645C-097D-4BC1-B2F7-5A3928FDED91}" srcOrd="4" destOrd="0" presId="urn:microsoft.com/office/officeart/2018/2/layout/IconVerticalSolidList"/>
    <dgm:cxn modelId="{9A325C02-8450-4AF8-A999-78F07B5C0F7B}" type="presParOf" srcId="{B77B645C-097D-4BC1-B2F7-5A3928FDED91}" destId="{99150F9A-C70F-4E4E-BCD8-938EF1C705E9}" srcOrd="0" destOrd="0" presId="urn:microsoft.com/office/officeart/2018/2/layout/IconVerticalSolidList"/>
    <dgm:cxn modelId="{23740AFE-817A-4A3C-8910-7F515C9451DE}" type="presParOf" srcId="{B77B645C-097D-4BC1-B2F7-5A3928FDED91}" destId="{DC00BEE0-7820-416E-9814-18F32F6A62DD}" srcOrd="1" destOrd="0" presId="urn:microsoft.com/office/officeart/2018/2/layout/IconVerticalSolidList"/>
    <dgm:cxn modelId="{CBED6759-D334-484D-9521-89E1F753BA78}" type="presParOf" srcId="{B77B645C-097D-4BC1-B2F7-5A3928FDED91}" destId="{2533F973-9449-4072-A737-8210EF7B0B8D}" srcOrd="2" destOrd="0" presId="urn:microsoft.com/office/officeart/2018/2/layout/IconVerticalSolidList"/>
    <dgm:cxn modelId="{E64B8FCB-D867-400F-B7E4-F0736E155867}" type="presParOf" srcId="{B77B645C-097D-4BC1-B2F7-5A3928FDED91}" destId="{9FB8AFF2-98EA-49B7-9F1F-E537EBA3CCC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95252D-2B72-47F7-A365-32DC7C0A774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DC3DAA8-91C1-426E-9FB7-E9EE02743EFD}">
      <dgm:prSet/>
      <dgm:spPr/>
      <dgm:t>
        <a:bodyPr/>
        <a:lstStyle/>
        <a:p>
          <a:pPr>
            <a:lnSpc>
              <a:spcPct val="100000"/>
            </a:lnSpc>
          </a:pPr>
          <a:r>
            <a:rPr lang="en-US"/>
            <a:t>The certification serves as a model for other organizations seeking to improve their environmental performance and demonstrate their commitment to sustainability.</a:t>
          </a:r>
        </a:p>
      </dgm:t>
    </dgm:pt>
    <dgm:pt modelId="{590A13E7-768D-4C5F-9621-79A86CF1B148}" type="parTrans" cxnId="{49A1F2DB-CAFF-458B-9F10-44DFE83BCDA1}">
      <dgm:prSet/>
      <dgm:spPr/>
      <dgm:t>
        <a:bodyPr/>
        <a:lstStyle/>
        <a:p>
          <a:endParaRPr lang="en-US"/>
        </a:p>
      </dgm:t>
    </dgm:pt>
    <dgm:pt modelId="{F93834BE-88D4-4C11-853A-8B12D3BBA240}" type="sibTrans" cxnId="{49A1F2DB-CAFF-458B-9F10-44DFE83BCDA1}">
      <dgm:prSet/>
      <dgm:spPr/>
      <dgm:t>
        <a:bodyPr/>
        <a:lstStyle/>
        <a:p>
          <a:endParaRPr lang="en-US"/>
        </a:p>
      </dgm:t>
    </dgm:pt>
    <dgm:pt modelId="{646E2396-3D6F-4616-AA9B-570DBB269FCE}">
      <dgm:prSet/>
      <dgm:spPr/>
      <dgm:t>
        <a:bodyPr/>
        <a:lstStyle/>
        <a:p>
          <a:pPr>
            <a:lnSpc>
              <a:spcPct val="100000"/>
            </a:lnSpc>
          </a:pPr>
          <a:r>
            <a:rPr lang="en-US"/>
            <a:t>By showcasing the benefits of ISO 14001 implementation, such as cost savings, regulatory compliance, risk reduction, and enhanced reputation, organizations that are certified under ISO 14001 encourage imitation by competitors and peers. </a:t>
          </a:r>
        </a:p>
      </dgm:t>
    </dgm:pt>
    <dgm:pt modelId="{07B9F996-CACD-439D-88B2-EA0817DC94DE}" type="parTrans" cxnId="{1DD81B75-E2A8-4DA8-B36B-2168F9D4E84D}">
      <dgm:prSet/>
      <dgm:spPr/>
      <dgm:t>
        <a:bodyPr/>
        <a:lstStyle/>
        <a:p>
          <a:endParaRPr lang="en-US"/>
        </a:p>
      </dgm:t>
    </dgm:pt>
    <dgm:pt modelId="{8E1C0063-C90F-40E3-82FB-4B07E29F779A}" type="sibTrans" cxnId="{1DD81B75-E2A8-4DA8-B36B-2168F9D4E84D}">
      <dgm:prSet/>
      <dgm:spPr/>
      <dgm:t>
        <a:bodyPr/>
        <a:lstStyle/>
        <a:p>
          <a:endParaRPr lang="en-US"/>
        </a:p>
      </dgm:t>
    </dgm:pt>
    <dgm:pt modelId="{892F8D84-E486-4BF8-95E3-B7AA07C0A05C}">
      <dgm:prSet/>
      <dgm:spPr/>
      <dgm:t>
        <a:bodyPr/>
        <a:lstStyle/>
        <a:p>
          <a:pPr>
            <a:lnSpc>
              <a:spcPct val="100000"/>
            </a:lnSpc>
          </a:pPr>
          <a:r>
            <a:rPr lang="en-US"/>
            <a:t>The widespread adoption of ISO 14001 across industries contributes to the diffusion of environmental best practices and the advancement of sustainable development goals.</a:t>
          </a:r>
        </a:p>
      </dgm:t>
    </dgm:pt>
    <dgm:pt modelId="{E61EA1ED-1E9A-4D9B-909D-98924B440277}" type="parTrans" cxnId="{7726CBBD-A90A-42E3-BB67-30E73298DE80}">
      <dgm:prSet/>
      <dgm:spPr/>
      <dgm:t>
        <a:bodyPr/>
        <a:lstStyle/>
        <a:p>
          <a:endParaRPr lang="en-US"/>
        </a:p>
      </dgm:t>
    </dgm:pt>
    <dgm:pt modelId="{00C0E62D-A748-450F-B622-CED9C2A6C86F}" type="sibTrans" cxnId="{7726CBBD-A90A-42E3-BB67-30E73298DE80}">
      <dgm:prSet/>
      <dgm:spPr/>
      <dgm:t>
        <a:bodyPr/>
        <a:lstStyle/>
        <a:p>
          <a:endParaRPr lang="en-US"/>
        </a:p>
      </dgm:t>
    </dgm:pt>
    <dgm:pt modelId="{275382D9-169B-4319-A4AB-6B5A22459BC8}" type="pres">
      <dgm:prSet presAssocID="{4B95252D-2B72-47F7-A365-32DC7C0A7746}" presName="root" presStyleCnt="0">
        <dgm:presLayoutVars>
          <dgm:dir/>
          <dgm:resizeHandles val="exact"/>
        </dgm:presLayoutVars>
      </dgm:prSet>
      <dgm:spPr/>
    </dgm:pt>
    <dgm:pt modelId="{CBFF5F6C-D0B6-4168-BC75-9F03A79058BE}" type="pres">
      <dgm:prSet presAssocID="{9DC3DAA8-91C1-426E-9FB7-E9EE02743EFD}" presName="compNode" presStyleCnt="0"/>
      <dgm:spPr/>
    </dgm:pt>
    <dgm:pt modelId="{A025CC29-6B0B-42B0-B37D-042BF568271E}" type="pres">
      <dgm:prSet presAssocID="{9DC3DAA8-91C1-426E-9FB7-E9EE02743EFD}" presName="bgRect" presStyleLbl="bgShp" presStyleIdx="0" presStyleCnt="3"/>
      <dgm:spPr/>
    </dgm:pt>
    <dgm:pt modelId="{E862C4AA-978D-4567-8B01-60608C20BAA5}" type="pres">
      <dgm:prSet presAssocID="{9DC3DAA8-91C1-426E-9FB7-E9EE02743EF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usiness Growth"/>
        </a:ext>
      </dgm:extLst>
    </dgm:pt>
    <dgm:pt modelId="{F6CB4BD8-1568-4FD4-8BCD-756DF6261A6E}" type="pres">
      <dgm:prSet presAssocID="{9DC3DAA8-91C1-426E-9FB7-E9EE02743EFD}" presName="spaceRect" presStyleCnt="0"/>
      <dgm:spPr/>
    </dgm:pt>
    <dgm:pt modelId="{1F46B35C-72E6-4C0E-BC42-065F79A6F851}" type="pres">
      <dgm:prSet presAssocID="{9DC3DAA8-91C1-426E-9FB7-E9EE02743EFD}" presName="parTx" presStyleLbl="revTx" presStyleIdx="0" presStyleCnt="3">
        <dgm:presLayoutVars>
          <dgm:chMax val="0"/>
          <dgm:chPref val="0"/>
        </dgm:presLayoutVars>
      </dgm:prSet>
      <dgm:spPr/>
    </dgm:pt>
    <dgm:pt modelId="{47CF8870-10CA-4141-8BF5-FFD874B51E70}" type="pres">
      <dgm:prSet presAssocID="{F93834BE-88D4-4C11-853A-8B12D3BBA240}" presName="sibTrans" presStyleCnt="0"/>
      <dgm:spPr/>
    </dgm:pt>
    <dgm:pt modelId="{B69BB944-23EC-44D1-8657-2FDDB4864DE0}" type="pres">
      <dgm:prSet presAssocID="{646E2396-3D6F-4616-AA9B-570DBB269FCE}" presName="compNode" presStyleCnt="0"/>
      <dgm:spPr/>
    </dgm:pt>
    <dgm:pt modelId="{59258834-77A7-4538-8A0A-C215BABC3A2B}" type="pres">
      <dgm:prSet presAssocID="{646E2396-3D6F-4616-AA9B-570DBB269FCE}" presName="bgRect" presStyleLbl="bgShp" presStyleIdx="1" presStyleCnt="3"/>
      <dgm:spPr/>
    </dgm:pt>
    <dgm:pt modelId="{83D3A939-3E61-48D1-B68D-F57D76A2FFCC}" type="pres">
      <dgm:prSet presAssocID="{646E2396-3D6F-4616-AA9B-570DBB269FC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ndshake"/>
        </a:ext>
      </dgm:extLst>
    </dgm:pt>
    <dgm:pt modelId="{3EC77145-4D0E-4D08-A4E1-6080F3C0164C}" type="pres">
      <dgm:prSet presAssocID="{646E2396-3D6F-4616-AA9B-570DBB269FCE}" presName="spaceRect" presStyleCnt="0"/>
      <dgm:spPr/>
    </dgm:pt>
    <dgm:pt modelId="{4F74AFD1-7D89-4819-9152-A3D7A172857C}" type="pres">
      <dgm:prSet presAssocID="{646E2396-3D6F-4616-AA9B-570DBB269FCE}" presName="parTx" presStyleLbl="revTx" presStyleIdx="1" presStyleCnt="3">
        <dgm:presLayoutVars>
          <dgm:chMax val="0"/>
          <dgm:chPref val="0"/>
        </dgm:presLayoutVars>
      </dgm:prSet>
      <dgm:spPr/>
    </dgm:pt>
    <dgm:pt modelId="{DCAD8943-9D94-4D98-A405-2DEF4F152D8C}" type="pres">
      <dgm:prSet presAssocID="{8E1C0063-C90F-40E3-82FB-4B07E29F779A}" presName="sibTrans" presStyleCnt="0"/>
      <dgm:spPr/>
    </dgm:pt>
    <dgm:pt modelId="{B62F1A11-07CE-4828-A766-1D68B00CDC9D}" type="pres">
      <dgm:prSet presAssocID="{892F8D84-E486-4BF8-95E3-B7AA07C0A05C}" presName="compNode" presStyleCnt="0"/>
      <dgm:spPr/>
    </dgm:pt>
    <dgm:pt modelId="{C9CDA3F8-2C6A-4059-ABB4-76B460CC4746}" type="pres">
      <dgm:prSet presAssocID="{892F8D84-E486-4BF8-95E3-B7AA07C0A05C}" presName="bgRect" presStyleLbl="bgShp" presStyleIdx="2" presStyleCnt="3"/>
      <dgm:spPr/>
    </dgm:pt>
    <dgm:pt modelId="{3F4E51A8-62FE-4EDB-A569-F011584CAA7A}" type="pres">
      <dgm:prSet presAssocID="{892F8D84-E486-4BF8-95E3-B7AA07C0A05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eciduous tree"/>
        </a:ext>
      </dgm:extLst>
    </dgm:pt>
    <dgm:pt modelId="{C486FA90-588E-4D82-8115-CEC4671A9D43}" type="pres">
      <dgm:prSet presAssocID="{892F8D84-E486-4BF8-95E3-B7AA07C0A05C}" presName="spaceRect" presStyleCnt="0"/>
      <dgm:spPr/>
    </dgm:pt>
    <dgm:pt modelId="{0B4B87C3-FB0C-4E42-9116-834B975CC202}" type="pres">
      <dgm:prSet presAssocID="{892F8D84-E486-4BF8-95E3-B7AA07C0A05C}" presName="parTx" presStyleLbl="revTx" presStyleIdx="2" presStyleCnt="3">
        <dgm:presLayoutVars>
          <dgm:chMax val="0"/>
          <dgm:chPref val="0"/>
        </dgm:presLayoutVars>
      </dgm:prSet>
      <dgm:spPr/>
    </dgm:pt>
  </dgm:ptLst>
  <dgm:cxnLst>
    <dgm:cxn modelId="{4496CC0D-AE4B-4C55-8223-461A30E4C352}" type="presOf" srcId="{4B95252D-2B72-47F7-A365-32DC7C0A7746}" destId="{275382D9-169B-4319-A4AB-6B5A22459BC8}" srcOrd="0" destOrd="0" presId="urn:microsoft.com/office/officeart/2018/2/layout/IconVerticalSolidList"/>
    <dgm:cxn modelId="{B4325521-4F0A-4AD1-A288-5150C5B0E6C9}" type="presOf" srcId="{9DC3DAA8-91C1-426E-9FB7-E9EE02743EFD}" destId="{1F46B35C-72E6-4C0E-BC42-065F79A6F851}" srcOrd="0" destOrd="0" presId="urn:microsoft.com/office/officeart/2018/2/layout/IconVerticalSolidList"/>
    <dgm:cxn modelId="{1DD81B75-E2A8-4DA8-B36B-2168F9D4E84D}" srcId="{4B95252D-2B72-47F7-A365-32DC7C0A7746}" destId="{646E2396-3D6F-4616-AA9B-570DBB269FCE}" srcOrd="1" destOrd="0" parTransId="{07B9F996-CACD-439D-88B2-EA0817DC94DE}" sibTransId="{8E1C0063-C90F-40E3-82FB-4B07E29F779A}"/>
    <dgm:cxn modelId="{43D42185-1BF7-4FD1-9CDD-64BB974041BA}" type="presOf" srcId="{892F8D84-E486-4BF8-95E3-B7AA07C0A05C}" destId="{0B4B87C3-FB0C-4E42-9116-834B975CC202}" srcOrd="0" destOrd="0" presId="urn:microsoft.com/office/officeart/2018/2/layout/IconVerticalSolidList"/>
    <dgm:cxn modelId="{7726CBBD-A90A-42E3-BB67-30E73298DE80}" srcId="{4B95252D-2B72-47F7-A365-32DC7C0A7746}" destId="{892F8D84-E486-4BF8-95E3-B7AA07C0A05C}" srcOrd="2" destOrd="0" parTransId="{E61EA1ED-1E9A-4D9B-909D-98924B440277}" sibTransId="{00C0E62D-A748-450F-B622-CED9C2A6C86F}"/>
    <dgm:cxn modelId="{C53042D8-54D8-4627-8684-9A20136B87AE}" type="presOf" srcId="{646E2396-3D6F-4616-AA9B-570DBB269FCE}" destId="{4F74AFD1-7D89-4819-9152-A3D7A172857C}" srcOrd="0" destOrd="0" presId="urn:microsoft.com/office/officeart/2018/2/layout/IconVerticalSolidList"/>
    <dgm:cxn modelId="{49A1F2DB-CAFF-458B-9F10-44DFE83BCDA1}" srcId="{4B95252D-2B72-47F7-A365-32DC7C0A7746}" destId="{9DC3DAA8-91C1-426E-9FB7-E9EE02743EFD}" srcOrd="0" destOrd="0" parTransId="{590A13E7-768D-4C5F-9621-79A86CF1B148}" sibTransId="{F93834BE-88D4-4C11-853A-8B12D3BBA240}"/>
    <dgm:cxn modelId="{03CD142F-6A24-42B3-9454-49073078987B}" type="presParOf" srcId="{275382D9-169B-4319-A4AB-6B5A22459BC8}" destId="{CBFF5F6C-D0B6-4168-BC75-9F03A79058BE}" srcOrd="0" destOrd="0" presId="urn:microsoft.com/office/officeart/2018/2/layout/IconVerticalSolidList"/>
    <dgm:cxn modelId="{303410B3-CCB9-452D-8633-50A9B542BC90}" type="presParOf" srcId="{CBFF5F6C-D0B6-4168-BC75-9F03A79058BE}" destId="{A025CC29-6B0B-42B0-B37D-042BF568271E}" srcOrd="0" destOrd="0" presId="urn:microsoft.com/office/officeart/2018/2/layout/IconVerticalSolidList"/>
    <dgm:cxn modelId="{33C4EDEE-7814-44DA-8DF2-997E37A590A1}" type="presParOf" srcId="{CBFF5F6C-D0B6-4168-BC75-9F03A79058BE}" destId="{E862C4AA-978D-4567-8B01-60608C20BAA5}" srcOrd="1" destOrd="0" presId="urn:microsoft.com/office/officeart/2018/2/layout/IconVerticalSolidList"/>
    <dgm:cxn modelId="{F0BE0550-7EC0-4368-8A47-3CCEE2B64C53}" type="presParOf" srcId="{CBFF5F6C-D0B6-4168-BC75-9F03A79058BE}" destId="{F6CB4BD8-1568-4FD4-8BCD-756DF6261A6E}" srcOrd="2" destOrd="0" presId="urn:microsoft.com/office/officeart/2018/2/layout/IconVerticalSolidList"/>
    <dgm:cxn modelId="{EF1BE913-1B2C-447C-A548-BA8ED5ADCD07}" type="presParOf" srcId="{CBFF5F6C-D0B6-4168-BC75-9F03A79058BE}" destId="{1F46B35C-72E6-4C0E-BC42-065F79A6F851}" srcOrd="3" destOrd="0" presId="urn:microsoft.com/office/officeart/2018/2/layout/IconVerticalSolidList"/>
    <dgm:cxn modelId="{FF24A5C3-B69A-4AAE-81EB-4DA5979D0C8C}" type="presParOf" srcId="{275382D9-169B-4319-A4AB-6B5A22459BC8}" destId="{47CF8870-10CA-4141-8BF5-FFD874B51E70}" srcOrd="1" destOrd="0" presId="urn:microsoft.com/office/officeart/2018/2/layout/IconVerticalSolidList"/>
    <dgm:cxn modelId="{42A7678E-420E-4544-A27F-7883A72534D3}" type="presParOf" srcId="{275382D9-169B-4319-A4AB-6B5A22459BC8}" destId="{B69BB944-23EC-44D1-8657-2FDDB4864DE0}" srcOrd="2" destOrd="0" presId="urn:microsoft.com/office/officeart/2018/2/layout/IconVerticalSolidList"/>
    <dgm:cxn modelId="{684AA188-22F7-4119-9276-B0457AC0AF3A}" type="presParOf" srcId="{B69BB944-23EC-44D1-8657-2FDDB4864DE0}" destId="{59258834-77A7-4538-8A0A-C215BABC3A2B}" srcOrd="0" destOrd="0" presId="urn:microsoft.com/office/officeart/2018/2/layout/IconVerticalSolidList"/>
    <dgm:cxn modelId="{93D67952-79E2-40DB-BA3A-831489CE2388}" type="presParOf" srcId="{B69BB944-23EC-44D1-8657-2FDDB4864DE0}" destId="{83D3A939-3E61-48D1-B68D-F57D76A2FFCC}" srcOrd="1" destOrd="0" presId="urn:microsoft.com/office/officeart/2018/2/layout/IconVerticalSolidList"/>
    <dgm:cxn modelId="{ACAA7EA7-FC20-41DD-BE95-D7F6624435AA}" type="presParOf" srcId="{B69BB944-23EC-44D1-8657-2FDDB4864DE0}" destId="{3EC77145-4D0E-4D08-A4E1-6080F3C0164C}" srcOrd="2" destOrd="0" presId="urn:microsoft.com/office/officeart/2018/2/layout/IconVerticalSolidList"/>
    <dgm:cxn modelId="{068BD6E3-E439-4DE2-B6AF-5D26A9B03F9F}" type="presParOf" srcId="{B69BB944-23EC-44D1-8657-2FDDB4864DE0}" destId="{4F74AFD1-7D89-4819-9152-A3D7A172857C}" srcOrd="3" destOrd="0" presId="urn:microsoft.com/office/officeart/2018/2/layout/IconVerticalSolidList"/>
    <dgm:cxn modelId="{118F4619-91EF-4567-B166-83BED6BF6EE1}" type="presParOf" srcId="{275382D9-169B-4319-A4AB-6B5A22459BC8}" destId="{DCAD8943-9D94-4D98-A405-2DEF4F152D8C}" srcOrd="3" destOrd="0" presId="urn:microsoft.com/office/officeart/2018/2/layout/IconVerticalSolidList"/>
    <dgm:cxn modelId="{D5B03DB5-F5B9-4B9A-B008-F4A88EBC97CB}" type="presParOf" srcId="{275382D9-169B-4319-A4AB-6B5A22459BC8}" destId="{B62F1A11-07CE-4828-A766-1D68B00CDC9D}" srcOrd="4" destOrd="0" presId="urn:microsoft.com/office/officeart/2018/2/layout/IconVerticalSolidList"/>
    <dgm:cxn modelId="{C73B4302-2746-4AEC-9638-C75054B6C1F6}" type="presParOf" srcId="{B62F1A11-07CE-4828-A766-1D68B00CDC9D}" destId="{C9CDA3F8-2C6A-4059-ABB4-76B460CC4746}" srcOrd="0" destOrd="0" presId="urn:microsoft.com/office/officeart/2018/2/layout/IconVerticalSolidList"/>
    <dgm:cxn modelId="{EB026FFA-121D-4711-AC1C-25D4F4201A4A}" type="presParOf" srcId="{B62F1A11-07CE-4828-A766-1D68B00CDC9D}" destId="{3F4E51A8-62FE-4EDB-A569-F011584CAA7A}" srcOrd="1" destOrd="0" presId="urn:microsoft.com/office/officeart/2018/2/layout/IconVerticalSolidList"/>
    <dgm:cxn modelId="{E3475233-744F-401C-A567-E77C68FDCA46}" type="presParOf" srcId="{B62F1A11-07CE-4828-A766-1D68B00CDC9D}" destId="{C486FA90-588E-4D82-8115-CEC4671A9D43}" srcOrd="2" destOrd="0" presId="urn:microsoft.com/office/officeart/2018/2/layout/IconVerticalSolidList"/>
    <dgm:cxn modelId="{FAF3D4A0-6722-4648-9850-28F11E352BEC}" type="presParOf" srcId="{B62F1A11-07CE-4828-A766-1D68B00CDC9D}" destId="{0B4B87C3-FB0C-4E42-9116-834B975CC20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3F704B-64C6-4296-83D5-A254202A8937}">
      <dsp:nvSpPr>
        <dsp:cNvPr id="0" name=""/>
        <dsp:cNvSpPr/>
      </dsp:nvSpPr>
      <dsp:spPr>
        <a:xfrm>
          <a:off x="0" y="3404"/>
          <a:ext cx="10515600" cy="72511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714169-81C0-43A0-96BD-A9E09980A51A}">
      <dsp:nvSpPr>
        <dsp:cNvPr id="0" name=""/>
        <dsp:cNvSpPr/>
      </dsp:nvSpPr>
      <dsp:spPr>
        <a:xfrm>
          <a:off x="219348" y="166556"/>
          <a:ext cx="398815" cy="3988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B34407-7D2F-4C88-88AA-523232F13946}">
      <dsp:nvSpPr>
        <dsp:cNvPr id="0" name=""/>
        <dsp:cNvSpPr/>
      </dsp:nvSpPr>
      <dsp:spPr>
        <a:xfrm>
          <a:off x="837512" y="3404"/>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844550">
            <a:lnSpc>
              <a:spcPct val="90000"/>
            </a:lnSpc>
            <a:spcBef>
              <a:spcPct val="0"/>
            </a:spcBef>
            <a:spcAft>
              <a:spcPct val="35000"/>
            </a:spcAft>
            <a:buNone/>
          </a:pPr>
          <a:r>
            <a:rPr lang="en-US" sz="1900" kern="1200"/>
            <a:t>Improved Efficiency: providing guidelines and best practices for managing processes effectively.</a:t>
          </a:r>
        </a:p>
      </dsp:txBody>
      <dsp:txXfrm>
        <a:off x="837512" y="3404"/>
        <a:ext cx="9678087" cy="725119"/>
      </dsp:txXfrm>
    </dsp:sp>
    <dsp:sp modelId="{27CE66DF-75F6-48E8-9AD1-4B940730DCB6}">
      <dsp:nvSpPr>
        <dsp:cNvPr id="0" name=""/>
        <dsp:cNvSpPr/>
      </dsp:nvSpPr>
      <dsp:spPr>
        <a:xfrm>
          <a:off x="0" y="909803"/>
          <a:ext cx="10515600" cy="72511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AC2905-6928-42E0-B579-48C67AE787A1}">
      <dsp:nvSpPr>
        <dsp:cNvPr id="0" name=""/>
        <dsp:cNvSpPr/>
      </dsp:nvSpPr>
      <dsp:spPr>
        <a:xfrm>
          <a:off x="219348" y="1072955"/>
          <a:ext cx="398815" cy="3988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383518-5FB8-48F5-BFE9-F0CE94A3D33B}">
      <dsp:nvSpPr>
        <dsp:cNvPr id="0" name=""/>
        <dsp:cNvSpPr/>
      </dsp:nvSpPr>
      <dsp:spPr>
        <a:xfrm>
          <a:off x="837512" y="909803"/>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844550">
            <a:lnSpc>
              <a:spcPct val="90000"/>
            </a:lnSpc>
            <a:spcBef>
              <a:spcPct val="0"/>
            </a:spcBef>
            <a:spcAft>
              <a:spcPct val="35000"/>
            </a:spcAft>
            <a:buNone/>
          </a:pPr>
          <a:r>
            <a:rPr lang="en-US" sz="1900" kern="1200"/>
            <a:t>Enhanced Quality: Ensuring the product or services consistently meet customer requirements&amp; regulatory standards.</a:t>
          </a:r>
        </a:p>
      </dsp:txBody>
      <dsp:txXfrm>
        <a:off x="837512" y="909803"/>
        <a:ext cx="9678087" cy="725119"/>
      </dsp:txXfrm>
    </dsp:sp>
    <dsp:sp modelId="{E581E4A5-F65C-42D5-B7F9-483E3085F29D}">
      <dsp:nvSpPr>
        <dsp:cNvPr id="0" name=""/>
        <dsp:cNvSpPr/>
      </dsp:nvSpPr>
      <dsp:spPr>
        <a:xfrm>
          <a:off x="0" y="1816202"/>
          <a:ext cx="10515600" cy="72511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CCC5B9-6140-4336-9739-CB03DA460653}">
      <dsp:nvSpPr>
        <dsp:cNvPr id="0" name=""/>
        <dsp:cNvSpPr/>
      </dsp:nvSpPr>
      <dsp:spPr>
        <a:xfrm>
          <a:off x="219348" y="1979354"/>
          <a:ext cx="398815" cy="3988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2C3EC4-D5B2-41D8-8828-ED4C42B0230F}">
      <dsp:nvSpPr>
        <dsp:cNvPr id="0" name=""/>
        <dsp:cNvSpPr/>
      </dsp:nvSpPr>
      <dsp:spPr>
        <a:xfrm>
          <a:off x="837512" y="1816202"/>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844550">
            <a:lnSpc>
              <a:spcPct val="90000"/>
            </a:lnSpc>
            <a:spcBef>
              <a:spcPct val="0"/>
            </a:spcBef>
            <a:spcAft>
              <a:spcPct val="35000"/>
            </a:spcAft>
            <a:buNone/>
          </a:pPr>
          <a:r>
            <a:rPr lang="en-US" sz="1900" kern="1200"/>
            <a:t>Risk reduction: It helps organizations identify and mitigate risks associated with their operations.</a:t>
          </a:r>
        </a:p>
      </dsp:txBody>
      <dsp:txXfrm>
        <a:off x="837512" y="1816202"/>
        <a:ext cx="9678087" cy="725119"/>
      </dsp:txXfrm>
    </dsp:sp>
    <dsp:sp modelId="{53D39E39-F62B-4276-9BF4-2F678D316403}">
      <dsp:nvSpPr>
        <dsp:cNvPr id="0" name=""/>
        <dsp:cNvSpPr/>
      </dsp:nvSpPr>
      <dsp:spPr>
        <a:xfrm>
          <a:off x="0" y="2722601"/>
          <a:ext cx="10515600" cy="72511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3902A0-B5DA-45F3-B088-CA37C1BA0434}">
      <dsp:nvSpPr>
        <dsp:cNvPr id="0" name=""/>
        <dsp:cNvSpPr/>
      </dsp:nvSpPr>
      <dsp:spPr>
        <a:xfrm>
          <a:off x="219348" y="2885753"/>
          <a:ext cx="398815" cy="3988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7A212D-E424-45F9-AEF1-BFB1B6D6D2C9}">
      <dsp:nvSpPr>
        <dsp:cNvPr id="0" name=""/>
        <dsp:cNvSpPr/>
      </dsp:nvSpPr>
      <dsp:spPr>
        <a:xfrm>
          <a:off x="837512" y="2722601"/>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844550">
            <a:lnSpc>
              <a:spcPct val="90000"/>
            </a:lnSpc>
            <a:spcBef>
              <a:spcPct val="0"/>
            </a:spcBef>
            <a:spcAft>
              <a:spcPct val="35000"/>
            </a:spcAft>
            <a:buNone/>
          </a:pPr>
          <a:r>
            <a:rPr lang="en-US" sz="1900" kern="1200"/>
            <a:t>Market Access&amp; Competitive Advantage: Enhance an organization's credibility and marketability.</a:t>
          </a:r>
        </a:p>
      </dsp:txBody>
      <dsp:txXfrm>
        <a:off x="837512" y="2722601"/>
        <a:ext cx="9678087" cy="725119"/>
      </dsp:txXfrm>
    </dsp:sp>
    <dsp:sp modelId="{B15AB4D4-9CF8-46A3-8CCB-8C97C591ED4D}">
      <dsp:nvSpPr>
        <dsp:cNvPr id="0" name=""/>
        <dsp:cNvSpPr/>
      </dsp:nvSpPr>
      <dsp:spPr>
        <a:xfrm>
          <a:off x="0" y="3629000"/>
          <a:ext cx="10515600" cy="725119"/>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603FB3-4845-4E9C-8E9A-C8F8F96F306C}">
      <dsp:nvSpPr>
        <dsp:cNvPr id="0" name=""/>
        <dsp:cNvSpPr/>
      </dsp:nvSpPr>
      <dsp:spPr>
        <a:xfrm>
          <a:off x="219348" y="3792152"/>
          <a:ext cx="398815" cy="39881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6D12E2-D973-40F2-A79C-54E5E6938D15}">
      <dsp:nvSpPr>
        <dsp:cNvPr id="0" name=""/>
        <dsp:cNvSpPr/>
      </dsp:nvSpPr>
      <dsp:spPr>
        <a:xfrm>
          <a:off x="837512" y="3629000"/>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844550">
            <a:lnSpc>
              <a:spcPct val="90000"/>
            </a:lnSpc>
            <a:spcBef>
              <a:spcPct val="0"/>
            </a:spcBef>
            <a:spcAft>
              <a:spcPct val="35000"/>
            </a:spcAft>
            <a:buNone/>
          </a:pPr>
          <a:r>
            <a:rPr lang="en-US" sz="1900" kern="1200"/>
            <a:t>Stakeholder Confidence and Trust: Build trust and confidence among stakeholders, including customers, investors, employees and regulators.</a:t>
          </a:r>
        </a:p>
      </dsp:txBody>
      <dsp:txXfrm>
        <a:off x="837512" y="3629000"/>
        <a:ext cx="9678087" cy="7251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3DE082-BD6D-4768-A416-FB9649BB0609}">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B67495-0E12-4716-8ECB-167D5C120F83}">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0B7C86-B7C8-4366-9A37-19F448DF2E0A}">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The certification enhances an organization's credibility by providing an internationally recognized framework for environmental management.</a:t>
          </a:r>
        </a:p>
      </dsp:txBody>
      <dsp:txXfrm>
        <a:off x="1435590" y="531"/>
        <a:ext cx="9080009" cy="1242935"/>
      </dsp:txXfrm>
    </dsp:sp>
    <dsp:sp modelId="{FFE180C0-03B9-44A4-9CA7-F7E0D7135B00}">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8F6E48-6CF9-4DD1-9C5E-CB60783D6F91}">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BEA6A6-062A-4D3B-92F3-3FD741548322}">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By voluntarily adhering to ISO 14001 standards and undergoing certification by accredited third-party auditors, organizations signal to stakeholders that they are committed to environmental responsibility. </a:t>
          </a:r>
        </a:p>
      </dsp:txBody>
      <dsp:txXfrm>
        <a:off x="1435590" y="1554201"/>
        <a:ext cx="9080009" cy="1242935"/>
      </dsp:txXfrm>
    </dsp:sp>
    <dsp:sp modelId="{21BAE022-13D6-4D8E-8DCF-1F41E68C0AF7}">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0FF0A7-E80E-451F-9BD5-CE73EC08E999}">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E5DCA4-3A36-43FC-B3CC-CCA2B71B87A6}">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The certification is bolstered by its rigorous requirements and the involvement of independent certifying bodies, which helps to mitigate concerns about greenwashing or superficial environmental claims.</a:t>
          </a:r>
        </a:p>
      </dsp:txBody>
      <dsp:txXfrm>
        <a:off x="1435590" y="3107870"/>
        <a:ext cx="9080009" cy="12429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11A9B-36AF-41E8-8861-8673FD765B68}">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A89050-F41A-4F1E-B4D5-09AF73DDF8F6}">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97B864-8B65-428A-BC73-8395738523D9}">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89000">
            <a:lnSpc>
              <a:spcPct val="100000"/>
            </a:lnSpc>
            <a:spcBef>
              <a:spcPct val="0"/>
            </a:spcBef>
            <a:spcAft>
              <a:spcPct val="35000"/>
            </a:spcAft>
            <a:buNone/>
          </a:pPr>
          <a:r>
            <a:rPr lang="en-US" sz="2000" kern="1200"/>
            <a:t>The certification emphasizes the importance of documentation, record-keeping, and performance monitoring, which facilitate the verifiability of an organization's environmental management practices.</a:t>
          </a:r>
        </a:p>
      </dsp:txBody>
      <dsp:txXfrm>
        <a:off x="1435590" y="531"/>
        <a:ext cx="9080009" cy="1242935"/>
      </dsp:txXfrm>
    </dsp:sp>
    <dsp:sp modelId="{1B7167C4-77E2-42F1-9542-1A6A850796A1}">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14EFEB-09B5-4B95-BE7B-DD9125E6FD5E}">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CDC4B3-C4A3-4C87-A612-5CDD5D233D42}">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89000">
            <a:lnSpc>
              <a:spcPct val="100000"/>
            </a:lnSpc>
            <a:spcBef>
              <a:spcPct val="0"/>
            </a:spcBef>
            <a:spcAft>
              <a:spcPct val="35000"/>
            </a:spcAft>
            <a:buNone/>
          </a:pPr>
          <a:r>
            <a:rPr lang="en-US" sz="2000" kern="1200"/>
            <a:t>Through the establishment of measurable objectives, regular internal audits, and external certification audits, ISO 14001 enables stakeholders to verify that an organization's environmental performance aligns with its stated commitments.</a:t>
          </a:r>
        </a:p>
      </dsp:txBody>
      <dsp:txXfrm>
        <a:off x="1435590" y="1554201"/>
        <a:ext cx="9080009" cy="1242935"/>
      </dsp:txXfrm>
    </dsp:sp>
    <dsp:sp modelId="{8360336D-B95D-4176-8BE7-5DB78B46BCA7}">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4BEB9F-EB39-4D6E-A462-8AA46A7DE574}">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9D34A7-442C-4218-B096-96E322F172D3}">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89000">
            <a:lnSpc>
              <a:spcPct val="100000"/>
            </a:lnSpc>
            <a:spcBef>
              <a:spcPct val="0"/>
            </a:spcBef>
            <a:spcAft>
              <a:spcPct val="35000"/>
            </a:spcAft>
            <a:buNone/>
          </a:pPr>
          <a:r>
            <a:rPr lang="en-US" sz="2000" kern="1200"/>
            <a:t>The systematic approach to environmental management prescribed by ISO 14001 ensures that environmental data and information are transparent, auditable, and reliable.</a:t>
          </a:r>
        </a:p>
      </dsp:txBody>
      <dsp:txXfrm>
        <a:off x="1435590" y="3107870"/>
        <a:ext cx="9080009" cy="12429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4D72CB-FBBC-4894-91D4-4E61B9D094B9}">
      <dsp:nvSpPr>
        <dsp:cNvPr id="0" name=""/>
        <dsp:cNvSpPr/>
      </dsp:nvSpPr>
      <dsp:spPr>
        <a:xfrm>
          <a:off x="0" y="559"/>
          <a:ext cx="10506456" cy="130966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07AB6F-512F-43E3-B512-2F60CD7ACB3F}">
      <dsp:nvSpPr>
        <dsp:cNvPr id="0" name=""/>
        <dsp:cNvSpPr/>
      </dsp:nvSpPr>
      <dsp:spPr>
        <a:xfrm>
          <a:off x="396173" y="295234"/>
          <a:ext cx="720315" cy="7203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6F838D-6A6F-4490-A790-A0D2C2A2D285}">
      <dsp:nvSpPr>
        <dsp:cNvPr id="0" name=""/>
        <dsp:cNvSpPr/>
      </dsp:nvSpPr>
      <dsp:spPr>
        <a:xfrm>
          <a:off x="1512662" y="559"/>
          <a:ext cx="8993793" cy="1309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606" tIns="138606" rIns="138606" bIns="138606" numCol="1" spcCol="1270" anchor="ctr" anchorCtr="0">
          <a:noAutofit/>
        </a:bodyPr>
        <a:lstStyle/>
        <a:p>
          <a:pPr marL="0" lvl="0" indent="0" algn="l" defTabSz="800100">
            <a:lnSpc>
              <a:spcPct val="90000"/>
            </a:lnSpc>
            <a:spcBef>
              <a:spcPct val="0"/>
            </a:spcBef>
            <a:spcAft>
              <a:spcPct val="35000"/>
            </a:spcAft>
            <a:buNone/>
          </a:pPr>
          <a:r>
            <a:rPr lang="en-US" sz="1800" kern="1200"/>
            <a:t>The certification promotes the use of clear and transparent communication regarding an organization's environmental policies, objectives, and performance.</a:t>
          </a:r>
        </a:p>
      </dsp:txBody>
      <dsp:txXfrm>
        <a:off x="1512662" y="559"/>
        <a:ext cx="8993793" cy="1309664"/>
      </dsp:txXfrm>
    </dsp:sp>
    <dsp:sp modelId="{673A84B4-EF6C-4CBB-9BC8-6A59022FDA14}">
      <dsp:nvSpPr>
        <dsp:cNvPr id="0" name=""/>
        <dsp:cNvSpPr/>
      </dsp:nvSpPr>
      <dsp:spPr>
        <a:xfrm>
          <a:off x="0" y="1637640"/>
          <a:ext cx="10506456" cy="130966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96FD22-450A-4602-831C-F3EB9185F579}">
      <dsp:nvSpPr>
        <dsp:cNvPr id="0" name=""/>
        <dsp:cNvSpPr/>
      </dsp:nvSpPr>
      <dsp:spPr>
        <a:xfrm>
          <a:off x="396173" y="1932315"/>
          <a:ext cx="720315" cy="7203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3E9A87-A647-42FE-B48C-9C0E5F5A5B7B}">
      <dsp:nvSpPr>
        <dsp:cNvPr id="0" name=""/>
        <dsp:cNvSpPr/>
      </dsp:nvSpPr>
      <dsp:spPr>
        <a:xfrm>
          <a:off x="1512662" y="1637640"/>
          <a:ext cx="8993793" cy="1309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606" tIns="138606" rIns="138606" bIns="138606" numCol="1" spcCol="1270" anchor="ctr" anchorCtr="0">
          <a:noAutofit/>
        </a:bodyPr>
        <a:lstStyle/>
        <a:p>
          <a:pPr marL="0" lvl="0" indent="0" algn="l" defTabSz="800100">
            <a:lnSpc>
              <a:spcPct val="90000"/>
            </a:lnSpc>
            <a:spcBef>
              <a:spcPct val="0"/>
            </a:spcBef>
            <a:spcAft>
              <a:spcPct val="35000"/>
            </a:spcAft>
            <a:buNone/>
          </a:pPr>
          <a:r>
            <a:rPr lang="en-US" sz="1800" kern="1200"/>
            <a:t>The certification encourages organizations to communicate their environmental efforts in a manner that is easily understandable to various stakeholders by requiring the development of an environmental policy, communication channels, and stakeholder engagement processes.</a:t>
          </a:r>
        </a:p>
      </dsp:txBody>
      <dsp:txXfrm>
        <a:off x="1512662" y="1637640"/>
        <a:ext cx="8993793" cy="1309664"/>
      </dsp:txXfrm>
    </dsp:sp>
    <dsp:sp modelId="{99150F9A-C70F-4E4E-BCD8-938EF1C705E9}">
      <dsp:nvSpPr>
        <dsp:cNvPr id="0" name=""/>
        <dsp:cNvSpPr/>
      </dsp:nvSpPr>
      <dsp:spPr>
        <a:xfrm>
          <a:off x="0" y="3274721"/>
          <a:ext cx="10506456" cy="130966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00BEE0-7820-416E-9814-18F32F6A62DD}">
      <dsp:nvSpPr>
        <dsp:cNvPr id="0" name=""/>
        <dsp:cNvSpPr/>
      </dsp:nvSpPr>
      <dsp:spPr>
        <a:xfrm>
          <a:off x="396173" y="3569396"/>
          <a:ext cx="720315" cy="7203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B8AFF2-98EA-49B7-9F1F-E537EBA3CCCB}">
      <dsp:nvSpPr>
        <dsp:cNvPr id="0" name=""/>
        <dsp:cNvSpPr/>
      </dsp:nvSpPr>
      <dsp:spPr>
        <a:xfrm>
          <a:off x="1512662" y="3274721"/>
          <a:ext cx="8993793" cy="1309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606" tIns="138606" rIns="138606" bIns="138606" numCol="1" spcCol="1270" anchor="ctr" anchorCtr="0">
          <a:noAutofit/>
        </a:bodyPr>
        <a:lstStyle/>
        <a:p>
          <a:pPr marL="0" lvl="0" indent="0" algn="l" defTabSz="800100">
            <a:lnSpc>
              <a:spcPct val="90000"/>
            </a:lnSpc>
            <a:spcBef>
              <a:spcPct val="0"/>
            </a:spcBef>
            <a:spcAft>
              <a:spcPct val="35000"/>
            </a:spcAft>
            <a:buNone/>
          </a:pPr>
          <a:r>
            <a:rPr lang="en-US" sz="1800" kern="1200"/>
            <a:t>The certification supports the use of eco-labelling and sustainability reporting to provide stakeholders with accessible information about an organization's environmental performance.</a:t>
          </a:r>
        </a:p>
      </dsp:txBody>
      <dsp:txXfrm>
        <a:off x="1512662" y="3274721"/>
        <a:ext cx="8993793" cy="13096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5CC29-6B0B-42B0-B37D-042BF568271E}">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62C4AA-978D-4567-8B01-60608C20BAA5}">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46B35C-72E6-4C0E-BC42-065F79A6F851}">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89000">
            <a:lnSpc>
              <a:spcPct val="100000"/>
            </a:lnSpc>
            <a:spcBef>
              <a:spcPct val="0"/>
            </a:spcBef>
            <a:spcAft>
              <a:spcPct val="35000"/>
            </a:spcAft>
            <a:buNone/>
          </a:pPr>
          <a:r>
            <a:rPr lang="en-US" sz="2000" kern="1200"/>
            <a:t>The certification serves as a model for other organizations seeking to improve their environmental performance and demonstrate their commitment to sustainability.</a:t>
          </a:r>
        </a:p>
      </dsp:txBody>
      <dsp:txXfrm>
        <a:off x="1435590" y="531"/>
        <a:ext cx="9080009" cy="1242935"/>
      </dsp:txXfrm>
    </dsp:sp>
    <dsp:sp modelId="{59258834-77A7-4538-8A0A-C215BABC3A2B}">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D3A939-3E61-48D1-B68D-F57D76A2FFCC}">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74AFD1-7D89-4819-9152-A3D7A172857C}">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89000">
            <a:lnSpc>
              <a:spcPct val="100000"/>
            </a:lnSpc>
            <a:spcBef>
              <a:spcPct val="0"/>
            </a:spcBef>
            <a:spcAft>
              <a:spcPct val="35000"/>
            </a:spcAft>
            <a:buNone/>
          </a:pPr>
          <a:r>
            <a:rPr lang="en-US" sz="2000" kern="1200"/>
            <a:t>By showcasing the benefits of ISO 14001 implementation, such as cost savings, regulatory compliance, risk reduction, and enhanced reputation, organizations that are certified under ISO 14001 encourage imitation by competitors and peers. </a:t>
          </a:r>
        </a:p>
      </dsp:txBody>
      <dsp:txXfrm>
        <a:off x="1435590" y="1554201"/>
        <a:ext cx="9080009" cy="1242935"/>
      </dsp:txXfrm>
    </dsp:sp>
    <dsp:sp modelId="{C9CDA3F8-2C6A-4059-ABB4-76B460CC4746}">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4E51A8-62FE-4EDB-A569-F011584CAA7A}">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4B87C3-FB0C-4E42-9116-834B975CC202}">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89000">
            <a:lnSpc>
              <a:spcPct val="100000"/>
            </a:lnSpc>
            <a:spcBef>
              <a:spcPct val="0"/>
            </a:spcBef>
            <a:spcAft>
              <a:spcPct val="35000"/>
            </a:spcAft>
            <a:buNone/>
          </a:pPr>
          <a:r>
            <a:rPr lang="en-US" sz="2000" kern="1200"/>
            <a:t>The widespread adoption of ISO 14001 across industries contributes to the diffusion of environmental best practices and the advancement of sustainable development goals.</a:t>
          </a:r>
        </a:p>
      </dsp:txBody>
      <dsp:txXfrm>
        <a:off x="1435590" y="3107870"/>
        <a:ext cx="908000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picpedia.org/highway-signs/s/standards.html"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C681C32C-7AFC-4BB3-9088-65CBDFC5D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45F2D6-004D-AB93-9412-2E308DAA24D0}"/>
              </a:ext>
            </a:extLst>
          </p:cNvPr>
          <p:cNvSpPr>
            <a:spLocks noGrp="1"/>
          </p:cNvSpPr>
          <p:nvPr>
            <p:ph type="title"/>
          </p:nvPr>
        </p:nvSpPr>
        <p:spPr>
          <a:xfrm>
            <a:off x="3757190" y="3775061"/>
            <a:ext cx="4685857" cy="1465973"/>
          </a:xfrm>
        </p:spPr>
        <p:txBody>
          <a:bodyPr vert="horz" lIns="91440" tIns="45720" rIns="91440" bIns="45720" rtlCol="0" anchor="t">
            <a:normAutofit/>
          </a:bodyPr>
          <a:lstStyle/>
          <a:p>
            <a:r>
              <a:rPr lang="en-US" sz="4000" b="1">
                <a:cs typeface="Calibri Light"/>
              </a:rPr>
              <a:t>  </a:t>
            </a:r>
            <a:r>
              <a:rPr lang="en-US" sz="6400" b="1">
                <a:cs typeface="Calibri Light"/>
              </a:rPr>
              <a:t>  ISO14001</a:t>
            </a:r>
            <a:endParaRPr lang="en-US" sz="6400" b="1" kern="1200">
              <a:latin typeface="+mj-lt"/>
              <a:cs typeface="Calibri Light"/>
            </a:endParaRPr>
          </a:p>
        </p:txBody>
      </p:sp>
      <p:sp>
        <p:nvSpPr>
          <p:cNvPr id="27" name="Content Placeholder 26">
            <a:extLst>
              <a:ext uri="{FF2B5EF4-FFF2-40B4-BE49-F238E27FC236}">
                <a16:creationId xmlns:a16="http://schemas.microsoft.com/office/drawing/2014/main" id="{82F4F977-6B3F-669F-C408-F0BE2A179469}"/>
              </a:ext>
            </a:extLst>
          </p:cNvPr>
          <p:cNvSpPr>
            <a:spLocks noGrp="1"/>
          </p:cNvSpPr>
          <p:nvPr>
            <p:ph idx="1"/>
          </p:nvPr>
        </p:nvSpPr>
        <p:spPr>
          <a:xfrm>
            <a:off x="6096000" y="4583953"/>
            <a:ext cx="5638800" cy="1465973"/>
          </a:xfrm>
        </p:spPr>
        <p:txBody>
          <a:bodyPr>
            <a:normAutofit/>
          </a:bodyPr>
          <a:lstStyle/>
          <a:p>
            <a:endParaRPr lang="en-US" sz="2000"/>
          </a:p>
        </p:txBody>
      </p:sp>
      <p:sp>
        <p:nvSpPr>
          <p:cNvPr id="32" name="Rectangle 31">
            <a:extLst>
              <a:ext uri="{FF2B5EF4-FFF2-40B4-BE49-F238E27FC236}">
                <a16:creationId xmlns:a16="http://schemas.microsoft.com/office/drawing/2014/main" id="{199C0ED0-69DE-4C31-A5CF-E2A46FD30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D42B8BD-40AF-488E-8A79-D7256C9172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6440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129F4FEF-3F4E-4042-8E6D-C24E201FB3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4E2AEE-C498-5A1B-5B03-F3E275908A3F}"/>
              </a:ext>
            </a:extLst>
          </p:cNvPr>
          <p:cNvSpPr>
            <a:spLocks noGrp="1"/>
          </p:cNvSpPr>
          <p:nvPr>
            <p:ph type="title"/>
          </p:nvPr>
        </p:nvSpPr>
        <p:spPr>
          <a:xfrm>
            <a:off x="6248400" y="-50511"/>
            <a:ext cx="5105400" cy="2579692"/>
          </a:xfrm>
        </p:spPr>
        <p:txBody>
          <a:bodyPr anchor="b">
            <a:normAutofit/>
          </a:bodyPr>
          <a:lstStyle/>
          <a:p>
            <a:r>
              <a:rPr lang="en-US" sz="4100" b="1">
                <a:ea typeface="+mj-lt"/>
                <a:cs typeface="+mj-lt"/>
              </a:rPr>
              <a:t>Case study :</a:t>
            </a:r>
            <a:br>
              <a:rPr lang="en-US" sz="4100" b="1">
                <a:ea typeface="+mj-lt"/>
                <a:cs typeface="+mj-lt"/>
              </a:rPr>
            </a:br>
            <a:r>
              <a:rPr lang="en-US" sz="3600">
                <a:latin typeface="-apple-system"/>
                <a:ea typeface="Calibri Light"/>
                <a:cs typeface="Calibri Light"/>
              </a:rPr>
              <a:t>Toyota's ISO 14001 Implementation</a:t>
            </a:r>
            <a:endParaRPr lang="en-US" sz="3600"/>
          </a:p>
          <a:p>
            <a:r>
              <a:rPr lang="en-US" sz="4100">
                <a:ea typeface="Calibri Light"/>
                <a:cs typeface="Calibri Light"/>
              </a:rPr>
              <a:t>Toyota Motor Company</a:t>
            </a:r>
          </a:p>
        </p:txBody>
      </p:sp>
      <p:pic>
        <p:nvPicPr>
          <p:cNvPr id="7" name="Picture 6" descr="The development of automobiles - 3D scene - Mozaik Digital Education and  Learning">
            <a:extLst>
              <a:ext uri="{FF2B5EF4-FFF2-40B4-BE49-F238E27FC236}">
                <a16:creationId xmlns:a16="http://schemas.microsoft.com/office/drawing/2014/main" id="{3DAB3E9C-3EFF-2B67-6568-EC5B39375584}"/>
              </a:ext>
            </a:extLst>
          </p:cNvPr>
          <p:cNvPicPr>
            <a:picLocks noChangeAspect="1"/>
          </p:cNvPicPr>
          <p:nvPr/>
        </p:nvPicPr>
        <p:blipFill rotWithShape="1">
          <a:blip r:embed="rId2"/>
          <a:srcRect l="12931" r="7326" b="-2"/>
          <a:stretch/>
        </p:blipFill>
        <p:spPr>
          <a:xfrm>
            <a:off x="20" y="10"/>
            <a:ext cx="6105116" cy="4191736"/>
          </a:xfrm>
          <a:custGeom>
            <a:avLst/>
            <a:gdLst/>
            <a:ahLst/>
            <a:cxnLst/>
            <a:rect l="l" t="t" r="r" b="b"/>
            <a:pathLst>
              <a:path w="6105136" h="4191746">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007468" y="4190779"/>
                  <a:pt x="1790648" y="4201115"/>
                  <a:pt x="1535079" y="4190306"/>
                </a:cubicBez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pic>
      <p:pic>
        <p:nvPicPr>
          <p:cNvPr id="5" name="Picture 4" descr="Toyota Motor Co: Toyota halts more production in Japan as parts run out, ET  Auto">
            <a:extLst>
              <a:ext uri="{FF2B5EF4-FFF2-40B4-BE49-F238E27FC236}">
                <a16:creationId xmlns:a16="http://schemas.microsoft.com/office/drawing/2014/main" id="{4EF42E57-BED1-D1E8-C1A2-3927E34B491A}"/>
              </a:ext>
            </a:extLst>
          </p:cNvPr>
          <p:cNvPicPr>
            <a:picLocks noChangeAspect="1"/>
          </p:cNvPicPr>
          <p:nvPr/>
        </p:nvPicPr>
        <p:blipFill rotWithShape="1">
          <a:blip r:embed="rId3"/>
          <a:srcRect t="24536" r="-2" b="-2"/>
          <a:stretch/>
        </p:blipFill>
        <p:spPr>
          <a:xfrm>
            <a:off x="462420" y="4304418"/>
            <a:ext cx="5414116" cy="2553582"/>
          </a:xfrm>
          <a:custGeom>
            <a:avLst/>
            <a:gdLst/>
            <a:ahLst/>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pic>
      <p:sp>
        <p:nvSpPr>
          <p:cNvPr id="3" name="Content Placeholder 2">
            <a:extLst>
              <a:ext uri="{FF2B5EF4-FFF2-40B4-BE49-F238E27FC236}">
                <a16:creationId xmlns:a16="http://schemas.microsoft.com/office/drawing/2014/main" id="{AEA613E7-8C43-80FA-C0A4-BD760E200172}"/>
              </a:ext>
            </a:extLst>
          </p:cNvPr>
          <p:cNvSpPr>
            <a:spLocks noGrp="1"/>
          </p:cNvSpPr>
          <p:nvPr>
            <p:ph idx="1"/>
          </p:nvPr>
        </p:nvSpPr>
        <p:spPr>
          <a:xfrm>
            <a:off x="6248399" y="3124205"/>
            <a:ext cx="5105400" cy="3052757"/>
          </a:xfrm>
        </p:spPr>
        <p:txBody>
          <a:bodyPr vert="horz" lIns="91440" tIns="45720" rIns="91440" bIns="45720" rtlCol="0">
            <a:normAutofit/>
          </a:bodyPr>
          <a:lstStyle/>
          <a:p>
            <a:pPr marL="0" indent="0">
              <a:buNone/>
            </a:pPr>
            <a:endParaRPr lang="en-US" sz="2000" b="1">
              <a:ea typeface="Calibri"/>
              <a:cs typeface="Calibri" panose="020F0502020204030204"/>
            </a:endParaRPr>
          </a:p>
          <a:p>
            <a:endParaRPr lang="en-US" sz="2000">
              <a:ea typeface="+mn-lt"/>
              <a:cs typeface="+mn-lt"/>
            </a:endParaRPr>
          </a:p>
        </p:txBody>
      </p:sp>
      <p:sp>
        <p:nvSpPr>
          <p:cNvPr id="9" name="TextBox 8">
            <a:extLst>
              <a:ext uri="{FF2B5EF4-FFF2-40B4-BE49-F238E27FC236}">
                <a16:creationId xmlns:a16="http://schemas.microsoft.com/office/drawing/2014/main" id="{B4A6986C-7136-A582-CED1-5568904250B7}"/>
              </a:ext>
            </a:extLst>
          </p:cNvPr>
          <p:cNvSpPr txBox="1"/>
          <p:nvPr/>
        </p:nvSpPr>
        <p:spPr>
          <a:xfrm>
            <a:off x="6090671" y="2941426"/>
            <a:ext cx="4087089"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latin typeface="-apple-system"/>
                <a:ea typeface="Calibri"/>
                <a:cs typeface="Calibri"/>
              </a:rPr>
              <a:t> Global automobile manufacturer</a:t>
            </a:r>
            <a:endParaRPr lang="en-US">
              <a:ea typeface="Calibri"/>
              <a:cs typeface="Calibri"/>
            </a:endParaRPr>
          </a:p>
          <a:p>
            <a:pPr marL="285750" indent="-285750" algn="l">
              <a:buFont typeface="Arial"/>
              <a:buChar char="•"/>
            </a:pPr>
            <a:endParaRPr lang="en-US">
              <a:latin typeface="-apple-system"/>
              <a:ea typeface="Calibri"/>
              <a:cs typeface="Calibri"/>
            </a:endParaRPr>
          </a:p>
          <a:p>
            <a:pPr marL="285750" indent="-285750">
              <a:buFont typeface="Arial"/>
              <a:buChar char="•"/>
            </a:pPr>
            <a:r>
              <a:rPr lang="en-US">
                <a:latin typeface="-apple-system"/>
                <a:ea typeface="Calibri"/>
                <a:cs typeface="Calibri"/>
              </a:rPr>
              <a:t>enhance environmental performance and sustainability across their manufacturing facilities w</a:t>
            </a:r>
            <a:r>
              <a:rPr lang="en-US" sz="1400">
                <a:solidFill>
                  <a:srgbClr val="FFFFFF"/>
                </a:solidFill>
                <a:latin typeface="-apple-system"/>
                <a:ea typeface="Calibri"/>
                <a:cs typeface="Calibri"/>
              </a:rPr>
              <a:t>orldwide.</a:t>
            </a:r>
            <a:endParaRPr lang="en-US">
              <a:ea typeface="Calibri" panose="020F0502020204030204"/>
              <a:cs typeface="Calibri" panose="020F0502020204030204"/>
            </a:endParaRPr>
          </a:p>
          <a:p>
            <a:endParaRPr lang="en-US">
              <a:ea typeface="Calibri" panose="020F0502020204030204"/>
              <a:cs typeface="Calibri" panose="020F0502020204030204"/>
            </a:endParaRPr>
          </a:p>
        </p:txBody>
      </p:sp>
    </p:spTree>
    <p:extLst>
      <p:ext uri="{BB962C8B-B14F-4D97-AF65-F5344CB8AC3E}">
        <p14:creationId xmlns:p14="http://schemas.microsoft.com/office/powerpoint/2010/main" val="745938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D37114-6F73-06EC-8169-832BD74BEFC3}"/>
              </a:ext>
            </a:extLst>
          </p:cNvPr>
          <p:cNvSpPr>
            <a:spLocks noGrp="1"/>
          </p:cNvSpPr>
          <p:nvPr>
            <p:ph type="title"/>
          </p:nvPr>
        </p:nvSpPr>
        <p:spPr>
          <a:xfrm>
            <a:off x="838201" y="365125"/>
            <a:ext cx="5251316" cy="1807305"/>
          </a:xfrm>
        </p:spPr>
        <p:txBody>
          <a:bodyPr>
            <a:normAutofit/>
          </a:bodyPr>
          <a:lstStyle/>
          <a:p>
            <a:r>
              <a:rPr lang="en-US" sz="4100" baseline="0">
                <a:latin typeface="-apple-system"/>
              </a:rPr>
              <a:t>Toyota's ISO 14001 Implementation</a:t>
            </a:r>
            <a:r>
              <a:rPr lang="en-US" sz="4100">
                <a:latin typeface="-apple-system"/>
              </a:rPr>
              <a:t> Process</a:t>
            </a:r>
            <a:endParaRPr lang="en-US" sz="4100"/>
          </a:p>
        </p:txBody>
      </p:sp>
      <p:sp>
        <p:nvSpPr>
          <p:cNvPr id="3" name="Content Placeholder 2">
            <a:extLst>
              <a:ext uri="{FF2B5EF4-FFF2-40B4-BE49-F238E27FC236}">
                <a16:creationId xmlns:a16="http://schemas.microsoft.com/office/drawing/2014/main" id="{98BC53C6-6D87-B0FA-C0C1-E54E93E5CC11}"/>
              </a:ext>
            </a:extLst>
          </p:cNvPr>
          <p:cNvSpPr>
            <a:spLocks noGrp="1"/>
          </p:cNvSpPr>
          <p:nvPr>
            <p:ph idx="1"/>
          </p:nvPr>
        </p:nvSpPr>
        <p:spPr>
          <a:xfrm>
            <a:off x="838200" y="2427565"/>
            <a:ext cx="5263785" cy="4676367"/>
          </a:xfrm>
        </p:spPr>
        <p:txBody>
          <a:bodyPr vert="horz" lIns="91440" tIns="45720" rIns="91440" bIns="45720" rtlCol="0" anchor="t">
            <a:normAutofit/>
          </a:bodyPr>
          <a:lstStyle/>
          <a:p>
            <a:pPr marL="342900" indent="-342900">
              <a:buAutoNum type="arabicParenR"/>
            </a:pPr>
            <a:r>
              <a:rPr lang="en-US" sz="1600" b="1">
                <a:latin typeface="-apple-system"/>
                <a:ea typeface="Calibri" panose="020F0502020204030204"/>
                <a:cs typeface="Calibri" panose="020F0502020204030204"/>
              </a:rPr>
              <a:t> Initial Assessment  </a:t>
            </a:r>
            <a:endParaRPr lang="en-US" sz="1600" b="1">
              <a:latin typeface="Calibri" panose="020F0502020204030204"/>
              <a:ea typeface="Calibri" panose="020F0502020204030204"/>
              <a:cs typeface="Calibri" panose="020F0502020204030204"/>
            </a:endParaRPr>
          </a:p>
          <a:p>
            <a:pPr marL="0" indent="0">
              <a:buNone/>
            </a:pPr>
            <a:r>
              <a:rPr lang="en-US" sz="1600">
                <a:latin typeface="-apple-system"/>
                <a:ea typeface="Calibri" panose="020F0502020204030204"/>
                <a:cs typeface="Calibri" panose="020F0502020204030204"/>
              </a:rPr>
              <a:t>        Toyota assessed their operations, identifying energy consumption, waste generation, water usage, and emissions as significant environmental aspects.</a:t>
            </a:r>
            <a:endParaRPr lang="en-US" sz="1600">
              <a:ea typeface="Calibri"/>
              <a:cs typeface="Calibri"/>
            </a:endParaRPr>
          </a:p>
          <a:p>
            <a:pPr marL="514350" indent="-514350">
              <a:buAutoNum type="arabicParenR"/>
            </a:pPr>
            <a:endParaRPr lang="en-US" sz="1600" b="1">
              <a:latin typeface="-apple-system"/>
              <a:ea typeface="Calibri" panose="020F0502020204030204"/>
              <a:cs typeface="Calibri" panose="020F0502020204030204"/>
            </a:endParaRPr>
          </a:p>
          <a:p>
            <a:pPr marL="0" indent="0">
              <a:buNone/>
            </a:pPr>
            <a:r>
              <a:rPr lang="en-US" sz="1600" b="1">
                <a:latin typeface="-apple-system"/>
                <a:ea typeface="Calibri" panose="020F0502020204030204"/>
                <a:cs typeface="Calibri" panose="020F0502020204030204"/>
              </a:rPr>
              <a:t>2). Objectives and </a:t>
            </a:r>
            <a:r>
              <a:rPr lang="en-US" sz="1800" b="1">
                <a:latin typeface="-apple-system"/>
                <a:ea typeface="Calibri" panose="020F0502020204030204"/>
                <a:cs typeface="Calibri" panose="020F0502020204030204"/>
              </a:rPr>
              <a:t>Targets</a:t>
            </a:r>
            <a:r>
              <a:rPr lang="en-US" sz="1600" b="1">
                <a:latin typeface="-apple-system"/>
                <a:ea typeface="Calibri" panose="020F0502020204030204"/>
                <a:cs typeface="Calibri" panose="020F0502020204030204"/>
              </a:rPr>
              <a:t>:</a:t>
            </a:r>
          </a:p>
          <a:p>
            <a:pPr marL="0" indent="0">
              <a:buNone/>
            </a:pPr>
            <a:r>
              <a:rPr lang="en-US" sz="1600">
                <a:latin typeface="-apple-system"/>
                <a:ea typeface="Calibri" panose="020F0502020204030204"/>
                <a:cs typeface="Calibri" panose="020F0502020204030204"/>
              </a:rPr>
              <a:t>      Toyota set goals to reduce energy consumption by 10%, achieve zero waste to landfill, and optimize water usage</a:t>
            </a:r>
            <a:endParaRPr lang="en-US" sz="1600">
              <a:latin typeface="Calibri" panose="020F0502020204030204"/>
              <a:ea typeface="Calibri" panose="020F0502020204030204"/>
              <a:cs typeface="Calibri" panose="020F0502020204030204"/>
            </a:endParaRPr>
          </a:p>
          <a:p>
            <a:pPr marL="0" indent="0">
              <a:buNone/>
            </a:pPr>
            <a:endParaRPr lang="en-US" sz="1600" b="1">
              <a:latin typeface="-apple-system"/>
              <a:ea typeface="Calibri" panose="020F0502020204030204"/>
              <a:cs typeface="Calibri" panose="020F0502020204030204"/>
            </a:endParaRPr>
          </a:p>
          <a:p>
            <a:pPr marL="0" indent="0">
              <a:buNone/>
            </a:pPr>
            <a:r>
              <a:rPr lang="en-US" sz="1600" b="1">
                <a:latin typeface="-apple-system"/>
                <a:ea typeface="Calibri" panose="020F0502020204030204"/>
                <a:cs typeface="Calibri" panose="020F0502020204030204"/>
              </a:rPr>
              <a:t>3).  Implementation of Controls:</a:t>
            </a:r>
            <a:endParaRPr lang="en-US" sz="1600" b="1">
              <a:ea typeface="Calibri" panose="020F0502020204030204"/>
              <a:cs typeface="Calibri" panose="020F0502020204030204"/>
            </a:endParaRPr>
          </a:p>
          <a:p>
            <a:pPr marL="0" indent="0">
              <a:buNone/>
            </a:pPr>
            <a:r>
              <a:rPr lang="en-US" sz="1600">
                <a:latin typeface="-apple-system"/>
                <a:ea typeface="Calibri" panose="020F0502020204030204"/>
                <a:cs typeface="Calibri" panose="020F0502020204030204"/>
              </a:rPr>
              <a:t>     Toyota invested in energy-efficient technologies, implemented waste segregation and recycling programs, and optimized water management systems.</a:t>
            </a:r>
          </a:p>
          <a:p>
            <a:pPr marL="514350" indent="-514350">
              <a:buAutoNum type="arabicParenR"/>
            </a:pPr>
            <a:endParaRPr lang="en-US" sz="1600">
              <a:latin typeface="-apple-system"/>
              <a:ea typeface="Calibri" panose="020F0502020204030204"/>
              <a:cs typeface="Calibri" panose="020F0502020204030204"/>
            </a:endParaRPr>
          </a:p>
          <a:p>
            <a:pPr marL="342900" indent="-342900">
              <a:buAutoNum type="arabicParenR"/>
            </a:pPr>
            <a:endParaRPr lang="en-US" sz="1600">
              <a:latin typeface="-apple-system"/>
              <a:ea typeface="Calibri" panose="020F0502020204030204"/>
              <a:cs typeface="Calibri" panose="020F0502020204030204"/>
            </a:endParaRPr>
          </a:p>
          <a:p>
            <a:pPr marL="514350" indent="-514350">
              <a:buAutoNum type="arabicParenR"/>
            </a:pPr>
            <a:endParaRPr lang="en-US" sz="1600">
              <a:latin typeface="-apple-system"/>
              <a:ea typeface="Calibri" panose="020F0502020204030204"/>
              <a:cs typeface="Calibri" panose="020F0502020204030204"/>
            </a:endParaRPr>
          </a:p>
        </p:txBody>
      </p:sp>
      <p:pic>
        <p:nvPicPr>
          <p:cNvPr id="5" name="Picture 4" descr="Thermal power station">
            <a:extLst>
              <a:ext uri="{FF2B5EF4-FFF2-40B4-BE49-F238E27FC236}">
                <a16:creationId xmlns:a16="http://schemas.microsoft.com/office/drawing/2014/main" id="{75D72579-722A-8B71-AC46-E3E02327E1B9}"/>
              </a:ext>
            </a:extLst>
          </p:cNvPr>
          <p:cNvPicPr>
            <a:picLocks noChangeAspect="1"/>
          </p:cNvPicPr>
          <p:nvPr/>
        </p:nvPicPr>
        <p:blipFill rotWithShape="1">
          <a:blip r:embed="rId2"/>
          <a:srcRect l="10922" r="23914" b="6"/>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558850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155368-89AA-CB21-9381-15305E2D1D09}"/>
              </a:ext>
            </a:extLst>
          </p:cNvPr>
          <p:cNvSpPr>
            <a:spLocks noGrp="1"/>
          </p:cNvSpPr>
          <p:nvPr>
            <p:ph type="title"/>
          </p:nvPr>
        </p:nvSpPr>
        <p:spPr>
          <a:xfrm>
            <a:off x="6513788" y="365125"/>
            <a:ext cx="4840010" cy="1807305"/>
          </a:xfrm>
        </p:spPr>
        <p:txBody>
          <a:bodyPr>
            <a:normAutofit/>
          </a:bodyPr>
          <a:lstStyle/>
          <a:p>
            <a:r>
              <a:rPr lang="en-US" sz="3700" baseline="0">
                <a:latin typeface="-apple-system"/>
              </a:rPr>
              <a:t>Toyota's ISO 14001 Implementation Process</a:t>
            </a:r>
            <a:r>
              <a:rPr lang="en-US" sz="3700">
                <a:latin typeface="-apple-system"/>
                <a:ea typeface="-apple-system"/>
                <a:cs typeface="-apple-system"/>
              </a:rPr>
              <a:t>​</a:t>
            </a:r>
            <a:endParaRPr lang="en-US" sz="3700">
              <a:ea typeface="Calibri Light"/>
              <a:cs typeface="Calibri Light"/>
            </a:endParaRPr>
          </a:p>
        </p:txBody>
      </p:sp>
      <p:pic>
        <p:nvPicPr>
          <p:cNvPr id="5" name="Picture 4" descr="Speedometer">
            <a:extLst>
              <a:ext uri="{FF2B5EF4-FFF2-40B4-BE49-F238E27FC236}">
                <a16:creationId xmlns:a16="http://schemas.microsoft.com/office/drawing/2014/main" id="{7E5F9F57-A702-D361-DFD8-F8EA73C0618E}"/>
              </a:ext>
            </a:extLst>
          </p:cNvPr>
          <p:cNvPicPr>
            <a:picLocks noChangeAspect="1"/>
          </p:cNvPicPr>
          <p:nvPr/>
        </p:nvPicPr>
        <p:blipFill rotWithShape="1">
          <a:blip r:embed="rId2"/>
          <a:srcRect l="26826" r="17558" b="-7"/>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9CBF4632-B9DC-C41B-310F-03BB0589FF5F}"/>
              </a:ext>
            </a:extLst>
          </p:cNvPr>
          <p:cNvSpPr>
            <a:spLocks noGrp="1"/>
          </p:cNvSpPr>
          <p:nvPr>
            <p:ph idx="1"/>
          </p:nvPr>
        </p:nvSpPr>
        <p:spPr>
          <a:xfrm>
            <a:off x="6513788" y="2333297"/>
            <a:ext cx="4840010" cy="3843666"/>
          </a:xfrm>
        </p:spPr>
        <p:txBody>
          <a:bodyPr vert="horz" lIns="91440" tIns="45720" rIns="91440" bIns="45720" rtlCol="0" anchor="t">
            <a:normAutofit/>
          </a:bodyPr>
          <a:lstStyle/>
          <a:p>
            <a:pPr marL="0" indent="0">
              <a:buNone/>
            </a:pPr>
            <a:r>
              <a:rPr lang="en-US" sz="1700" b="1">
                <a:latin typeface="-apple-system"/>
              </a:rPr>
              <a:t>4.)Monitoring and Measurement:</a:t>
            </a:r>
            <a:endParaRPr lang="en-US" sz="1700" b="1">
              <a:latin typeface="Calibri" panose="020F0502020204030204"/>
              <a:ea typeface="Calibri" panose="020F0502020204030204"/>
              <a:cs typeface="Calibri" panose="020F0502020204030204"/>
            </a:endParaRPr>
          </a:p>
          <a:p>
            <a:pPr marL="0" indent="0">
              <a:buNone/>
            </a:pPr>
            <a:r>
              <a:rPr lang="en-US" sz="1700">
                <a:latin typeface="-apple-system"/>
              </a:rPr>
              <a:t>     established tracking system for energy, waste, water, and emissions.</a:t>
            </a:r>
            <a:endParaRPr lang="en-US" sz="1700">
              <a:latin typeface="Calibri" panose="020F0502020204030204"/>
              <a:ea typeface="Calibri"/>
              <a:cs typeface="Calibri"/>
            </a:endParaRPr>
          </a:p>
          <a:p>
            <a:pPr marL="0" indent="0">
              <a:buNone/>
            </a:pPr>
            <a:endParaRPr lang="en-US" sz="1700" b="1">
              <a:latin typeface="-apple-system"/>
            </a:endParaRPr>
          </a:p>
          <a:p>
            <a:pPr marL="0" indent="0">
              <a:buNone/>
            </a:pPr>
            <a:r>
              <a:rPr lang="en-US" sz="1700" b="1">
                <a:latin typeface="-apple-system"/>
              </a:rPr>
              <a:t>5)  Continuous Improvement:</a:t>
            </a:r>
            <a:br>
              <a:rPr lang="en-US" sz="1700">
                <a:latin typeface="-apple-system"/>
              </a:rPr>
            </a:br>
            <a:r>
              <a:rPr lang="en-US" sz="1700">
                <a:latin typeface="-apple-system"/>
              </a:rPr>
              <a:t>Toyota analyzed data, implemented corrective actions, and shared best practices across their global facilities.</a:t>
            </a:r>
            <a:endParaRPr lang="en-US" sz="1700">
              <a:ea typeface="Calibri"/>
              <a:cs typeface="Calibri"/>
            </a:endParaRPr>
          </a:p>
          <a:p>
            <a:pPr marL="342900" indent="-342900">
              <a:buAutoNum type="arabicPeriod"/>
            </a:pPr>
            <a:endParaRPr lang="en-US" sz="1700">
              <a:latin typeface="-apple-system"/>
              <a:ea typeface="Calibri"/>
              <a:cs typeface="Calibri"/>
            </a:endParaRPr>
          </a:p>
          <a:p>
            <a:pPr marL="0" indent="0">
              <a:buNone/>
            </a:pPr>
            <a:r>
              <a:rPr lang="en-US" sz="1700" b="1">
                <a:latin typeface="-apple-system"/>
                <a:ea typeface="Calibri"/>
                <a:cs typeface="Calibri"/>
              </a:rPr>
              <a:t>6).  Certification and Recognition:</a:t>
            </a:r>
            <a:br>
              <a:rPr lang="en-US" sz="1700">
                <a:latin typeface="-apple-system"/>
                <a:ea typeface="Calibri"/>
                <a:cs typeface="Calibri"/>
              </a:rPr>
            </a:br>
            <a:r>
              <a:rPr lang="en-US" sz="1700">
                <a:latin typeface="-apple-system"/>
                <a:ea typeface="Calibri"/>
                <a:cs typeface="Calibri"/>
              </a:rPr>
              <a:t>showcasing their commitment to environmental management. They received industry recognition and awards for their efforts.</a:t>
            </a:r>
            <a:endParaRPr lang="en-US" sz="1700">
              <a:ea typeface="Calibri"/>
              <a:cs typeface="Calibri"/>
            </a:endParaRPr>
          </a:p>
          <a:p>
            <a:pPr>
              <a:buAutoNum type="arabicPeriod"/>
            </a:pPr>
            <a:endParaRPr lang="en-US" sz="1700">
              <a:ea typeface="Calibri"/>
              <a:cs typeface="Calibri"/>
            </a:endParaRPr>
          </a:p>
        </p:txBody>
      </p:sp>
    </p:spTree>
    <p:extLst>
      <p:ext uri="{BB962C8B-B14F-4D97-AF65-F5344CB8AC3E}">
        <p14:creationId xmlns:p14="http://schemas.microsoft.com/office/powerpoint/2010/main" val="328734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up of a sign&#10;&#10;Description automatically generated">
            <a:extLst>
              <a:ext uri="{FF2B5EF4-FFF2-40B4-BE49-F238E27FC236}">
                <a16:creationId xmlns:a16="http://schemas.microsoft.com/office/drawing/2014/main" id="{B4D796C1-9DBB-3F48-919D-804CE6EB0450}"/>
              </a:ext>
            </a:extLst>
          </p:cNvPr>
          <p:cNvPicPr>
            <a:picLocks noChangeAspect="1"/>
          </p:cNvPicPr>
          <p:nvPr/>
        </p:nvPicPr>
        <p:blipFill rotWithShape="1">
          <a:blip r:embed="rId2">
            <a:alphaModFix amt="35000"/>
            <a:extLst>
              <a:ext uri="{837473B0-CC2E-450A-ABE3-18F120FF3D39}">
                <a1611:picAttrSrcUrl xmlns:a1611="http://schemas.microsoft.com/office/drawing/2016/11/main" r:id="rId3"/>
              </a:ext>
            </a:extLst>
          </a:blip>
          <a:srcRect t="10717" b="4697"/>
          <a:stretch/>
        </p:blipFill>
        <p:spPr>
          <a:xfrm>
            <a:off x="20" y="10"/>
            <a:ext cx="12191980" cy="6857990"/>
          </a:xfrm>
          <a:prstGeom prst="rect">
            <a:avLst/>
          </a:prstGeom>
        </p:spPr>
      </p:pic>
      <p:sp>
        <p:nvSpPr>
          <p:cNvPr id="2" name="Title 1">
            <a:extLst>
              <a:ext uri="{FF2B5EF4-FFF2-40B4-BE49-F238E27FC236}">
                <a16:creationId xmlns:a16="http://schemas.microsoft.com/office/drawing/2014/main" id="{4AB7B2EA-80D8-C396-628A-585054F13D89}"/>
              </a:ext>
            </a:extLst>
          </p:cNvPr>
          <p:cNvSpPr>
            <a:spLocks noGrp="1"/>
          </p:cNvSpPr>
          <p:nvPr>
            <p:ph type="title"/>
          </p:nvPr>
        </p:nvSpPr>
        <p:spPr>
          <a:xfrm>
            <a:off x="838200" y="365125"/>
            <a:ext cx="10515600" cy="1325563"/>
          </a:xfrm>
        </p:spPr>
        <p:txBody>
          <a:bodyPr>
            <a:normAutofit/>
          </a:bodyPr>
          <a:lstStyle/>
          <a:p>
            <a:r>
              <a:rPr lang="en-US">
                <a:solidFill>
                  <a:srgbClr val="FFFFFF"/>
                </a:solidFill>
                <a:cs typeface="Calibri Light"/>
              </a:rPr>
              <a:t>IS014001</a:t>
            </a:r>
          </a:p>
        </p:txBody>
      </p:sp>
      <p:sp>
        <p:nvSpPr>
          <p:cNvPr id="3" name="Content Placeholder 2">
            <a:extLst>
              <a:ext uri="{FF2B5EF4-FFF2-40B4-BE49-F238E27FC236}">
                <a16:creationId xmlns:a16="http://schemas.microsoft.com/office/drawing/2014/main" id="{84F066C4-495F-D755-4812-453442DC53A8}"/>
              </a:ext>
            </a:extLst>
          </p:cNvPr>
          <p:cNvSpPr>
            <a:spLocks noGrp="1"/>
          </p:cNvSpPr>
          <p:nvPr>
            <p:ph idx="1"/>
          </p:nvPr>
        </p:nvSpPr>
        <p:spPr>
          <a:xfrm>
            <a:off x="838200" y="1825625"/>
            <a:ext cx="10515600" cy="4351338"/>
          </a:xfrm>
        </p:spPr>
        <p:txBody>
          <a:bodyPr vert="horz" lIns="91440" tIns="45720" rIns="91440" bIns="45720" rtlCol="0">
            <a:normAutofit/>
          </a:bodyPr>
          <a:lstStyle/>
          <a:p>
            <a:r>
              <a:rPr lang="en-US">
                <a:solidFill>
                  <a:srgbClr val="FFFFFF"/>
                </a:solidFill>
                <a:cs typeface="Calibri"/>
              </a:rPr>
              <a:t>Process standard in the sustainability standard</a:t>
            </a:r>
          </a:p>
          <a:p>
            <a:r>
              <a:rPr lang="en-US">
                <a:solidFill>
                  <a:srgbClr val="FFFFFF"/>
                </a:solidFill>
                <a:cs typeface="Calibri"/>
              </a:rPr>
              <a:t>The establishment of a set of rules governing how people in an organization are supposed to complete a given task or sequences of task.</a:t>
            </a:r>
          </a:p>
          <a:p>
            <a:pPr marL="0" indent="0">
              <a:buNone/>
            </a:pPr>
            <a:endParaRPr lang="en-US">
              <a:solidFill>
                <a:srgbClr val="FFFFFF"/>
              </a:solidFill>
              <a:cs typeface="Calibri"/>
            </a:endParaRPr>
          </a:p>
          <a:p>
            <a:pPr marL="0" indent="0">
              <a:buNone/>
            </a:pPr>
            <a:endParaRPr lang="en-US">
              <a:solidFill>
                <a:srgbClr val="FFFFFF"/>
              </a:solidFill>
              <a:cs typeface="Calibri"/>
            </a:endParaRPr>
          </a:p>
          <a:p>
            <a:pPr marL="0" indent="0">
              <a:buNone/>
            </a:pPr>
            <a:endParaRPr lang="en-US">
              <a:solidFill>
                <a:srgbClr val="FFFFFF"/>
              </a:solidFill>
              <a:cs typeface="Calibri"/>
            </a:endParaRPr>
          </a:p>
        </p:txBody>
      </p:sp>
      <p:sp>
        <p:nvSpPr>
          <p:cNvPr id="5" name="TextBox 4">
            <a:extLst>
              <a:ext uri="{FF2B5EF4-FFF2-40B4-BE49-F238E27FC236}">
                <a16:creationId xmlns:a16="http://schemas.microsoft.com/office/drawing/2014/main" id="{D039013E-B16A-8184-7895-604B02ED85BF}"/>
              </a:ext>
            </a:extLst>
          </p:cNvPr>
          <p:cNvSpPr txBox="1"/>
          <p:nvPr/>
        </p:nvSpPr>
        <p:spPr>
          <a:xfrm>
            <a:off x="9870532" y="6657945"/>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130050427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1EED4F-2848-45BC-BF92-DC64D84DC137}"/>
              </a:ext>
            </a:extLst>
          </p:cNvPr>
          <p:cNvSpPr>
            <a:spLocks noGrp="1"/>
          </p:cNvSpPr>
          <p:nvPr>
            <p:ph type="title"/>
          </p:nvPr>
        </p:nvSpPr>
        <p:spPr>
          <a:xfrm>
            <a:off x="841248" y="256032"/>
            <a:ext cx="10506456" cy="1014984"/>
          </a:xfrm>
        </p:spPr>
        <p:txBody>
          <a:bodyPr anchor="b">
            <a:normAutofit/>
          </a:bodyPr>
          <a:lstStyle/>
          <a:p>
            <a:r>
              <a:rPr lang="en-US">
                <a:cs typeface="Calibri Light"/>
              </a:rPr>
              <a:t>Benefits</a:t>
            </a:r>
            <a:endParaRPr lang="en-US"/>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2A288146-C188-5303-97DB-484F4D2142F8}"/>
              </a:ext>
            </a:extLst>
          </p:cNvPr>
          <p:cNvGraphicFramePr>
            <a:graphicFrameLocks noGrp="1"/>
          </p:cNvGraphicFramePr>
          <p:nvPr>
            <p:ph idx="1"/>
            <p:extLst>
              <p:ext uri="{D42A27DB-BD31-4B8C-83A1-F6EECF244321}">
                <p14:modId xmlns:p14="http://schemas.microsoft.com/office/powerpoint/2010/main" val="1349166426"/>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5684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351E0C-16F2-95A5-3EBB-D783C7E1A2C0}"/>
              </a:ext>
            </a:extLst>
          </p:cNvPr>
          <p:cNvSpPr>
            <a:spLocks noGrp="1"/>
          </p:cNvSpPr>
          <p:nvPr>
            <p:ph type="title"/>
          </p:nvPr>
        </p:nvSpPr>
        <p:spPr>
          <a:xfrm>
            <a:off x="411480" y="987552"/>
            <a:ext cx="4485861" cy="1088136"/>
          </a:xfrm>
        </p:spPr>
        <p:txBody>
          <a:bodyPr anchor="b">
            <a:normAutofit/>
          </a:bodyPr>
          <a:lstStyle/>
          <a:p>
            <a:r>
              <a:rPr lang="en-US" sz="3400">
                <a:cs typeface="Calibri Light"/>
              </a:rPr>
              <a:t>Potential problems</a:t>
            </a:r>
            <a:endParaRPr lang="en-US" sz="3400"/>
          </a:p>
        </p:txBody>
      </p:sp>
      <p:sp>
        <p:nvSpPr>
          <p:cNvPr id="11" name="Rectangle 10">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DA3ACFA-763E-1EE4-1CDD-005C8D68C402}"/>
              </a:ext>
            </a:extLst>
          </p:cNvPr>
          <p:cNvSpPr>
            <a:spLocks noGrp="1"/>
          </p:cNvSpPr>
          <p:nvPr>
            <p:ph idx="1"/>
          </p:nvPr>
        </p:nvSpPr>
        <p:spPr>
          <a:xfrm>
            <a:off x="411479" y="2688336"/>
            <a:ext cx="4498848" cy="3584448"/>
          </a:xfrm>
        </p:spPr>
        <p:txBody>
          <a:bodyPr vert="horz" lIns="91440" tIns="45720" rIns="91440" bIns="45720" rtlCol="0" anchor="t">
            <a:normAutofit/>
          </a:bodyPr>
          <a:lstStyle/>
          <a:p>
            <a:r>
              <a:rPr lang="en-US" sz="1800">
                <a:cs typeface="Calibri"/>
              </a:rPr>
              <a:t>Complexity&amp; Resource Intensity: </a:t>
            </a:r>
          </a:p>
          <a:p>
            <a:pPr marL="0" indent="0">
              <a:buNone/>
            </a:pPr>
            <a:r>
              <a:rPr lang="en-US" sz="1800">
                <a:cs typeface="Calibri"/>
              </a:rPr>
              <a:t>Particular for smaller organization &amp; limited environmental expertise.</a:t>
            </a:r>
          </a:p>
          <a:p>
            <a:pPr marL="0" indent="0">
              <a:buNone/>
            </a:pPr>
            <a:r>
              <a:rPr lang="en-US" sz="1800">
                <a:cs typeface="Calibri"/>
              </a:rPr>
              <a:t>Process of development requires time&amp; financial resources.</a:t>
            </a:r>
          </a:p>
          <a:p>
            <a:r>
              <a:rPr lang="en-US" sz="1800">
                <a:cs typeface="Calibri"/>
              </a:rPr>
              <a:t>Limited Stakeholder Engagement: Result in lack of input from key stakeholders</a:t>
            </a:r>
          </a:p>
          <a:p>
            <a:r>
              <a:rPr lang="en-US" sz="1800">
                <a:cs typeface="Calibri"/>
              </a:rPr>
              <a:t>Lack of Integration with Business Processes</a:t>
            </a:r>
          </a:p>
          <a:p>
            <a:r>
              <a:rPr lang="en-US" sz="1800">
                <a:cs typeface="Calibri"/>
              </a:rPr>
              <a:t>Emphasis on Documentation over performance: such as developing policies, procedures, and records.</a:t>
            </a:r>
          </a:p>
        </p:txBody>
      </p:sp>
      <p:pic>
        <p:nvPicPr>
          <p:cNvPr id="5" name="Picture 4" descr="Calculator, pen, compass, money and a paper with graphs printed on it">
            <a:extLst>
              <a:ext uri="{FF2B5EF4-FFF2-40B4-BE49-F238E27FC236}">
                <a16:creationId xmlns:a16="http://schemas.microsoft.com/office/drawing/2014/main" id="{2A790FB3-3302-A5EA-C7FB-2530D04C3CD5}"/>
              </a:ext>
            </a:extLst>
          </p:cNvPr>
          <p:cNvPicPr>
            <a:picLocks noChangeAspect="1"/>
          </p:cNvPicPr>
          <p:nvPr/>
        </p:nvPicPr>
        <p:blipFill rotWithShape="1">
          <a:blip r:embed="rId2"/>
          <a:srcRect l="20361" r="19064" b="8"/>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375218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nd with red strings">
            <a:extLst>
              <a:ext uri="{FF2B5EF4-FFF2-40B4-BE49-F238E27FC236}">
                <a16:creationId xmlns:a16="http://schemas.microsoft.com/office/drawing/2014/main" id="{6C90BB8A-B8A8-A3C1-19BF-557CAF3D6884}"/>
              </a:ext>
            </a:extLst>
          </p:cNvPr>
          <p:cNvPicPr>
            <a:picLocks noChangeAspect="1"/>
          </p:cNvPicPr>
          <p:nvPr/>
        </p:nvPicPr>
        <p:blipFill rotWithShape="1">
          <a:blip r:embed="rId2"/>
          <a:srcRect l="1042" t="9090" r="22377" b="8"/>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B62E22-ED6D-E0EA-A368-547BC75C6646}"/>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solidFill>
                  <a:schemeClr val="bg1"/>
                </a:solidFill>
              </a:rPr>
              <a:t>ISO14100 and </a:t>
            </a:r>
            <a:r>
              <a:rPr lang="en-US" sz="4800" err="1">
                <a:solidFill>
                  <a:schemeClr val="bg1"/>
                </a:solidFill>
              </a:rPr>
              <a:t>Signalling</a:t>
            </a:r>
            <a:r>
              <a:rPr lang="en-US" sz="4800">
                <a:solidFill>
                  <a:schemeClr val="bg1"/>
                </a:solidFill>
              </a:rPr>
              <a:t> Theory </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093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8F24D-6251-D5AF-5E31-56332A2C4184}"/>
              </a:ext>
            </a:extLst>
          </p:cNvPr>
          <p:cNvSpPr>
            <a:spLocks noGrp="1"/>
          </p:cNvSpPr>
          <p:nvPr>
            <p:ph type="title"/>
          </p:nvPr>
        </p:nvSpPr>
        <p:spPr/>
        <p:txBody>
          <a:bodyPr/>
          <a:lstStyle/>
          <a:p>
            <a:pPr marL="742950" indent="-742950">
              <a:buAutoNum type="arabicPeriod"/>
            </a:pPr>
            <a:r>
              <a:rPr lang="en-US">
                <a:cs typeface="Calibri Light"/>
              </a:rPr>
              <a:t>Credibility </a:t>
            </a:r>
          </a:p>
        </p:txBody>
      </p:sp>
      <p:graphicFrame>
        <p:nvGraphicFramePr>
          <p:cNvPr id="17" name="Content Placeholder 2">
            <a:extLst>
              <a:ext uri="{FF2B5EF4-FFF2-40B4-BE49-F238E27FC236}">
                <a16:creationId xmlns:a16="http://schemas.microsoft.com/office/drawing/2014/main" id="{6806C3C4-92AB-D730-F5D6-849C8704D6B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2902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A8337-F6FA-A973-6E3D-8F49FA205C8C}"/>
              </a:ext>
            </a:extLst>
          </p:cNvPr>
          <p:cNvSpPr>
            <a:spLocks noGrp="1"/>
          </p:cNvSpPr>
          <p:nvPr>
            <p:ph type="title"/>
          </p:nvPr>
        </p:nvSpPr>
        <p:spPr/>
        <p:txBody>
          <a:bodyPr/>
          <a:lstStyle/>
          <a:p>
            <a:r>
              <a:rPr lang="en-US">
                <a:cs typeface="Calibri Light"/>
              </a:rPr>
              <a:t>2. Verifiability </a:t>
            </a:r>
            <a:endParaRPr lang="en-US"/>
          </a:p>
        </p:txBody>
      </p:sp>
      <p:graphicFrame>
        <p:nvGraphicFramePr>
          <p:cNvPr id="5" name="Content Placeholder 2">
            <a:extLst>
              <a:ext uri="{FF2B5EF4-FFF2-40B4-BE49-F238E27FC236}">
                <a16:creationId xmlns:a16="http://schemas.microsoft.com/office/drawing/2014/main" id="{A0DCA9E8-B0B1-86EE-69D0-26D46A5FF30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8534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5422F0-5CC9-6597-19F2-AD2E7DF59032}"/>
              </a:ext>
            </a:extLst>
          </p:cNvPr>
          <p:cNvSpPr>
            <a:spLocks noGrp="1"/>
          </p:cNvSpPr>
          <p:nvPr>
            <p:ph type="title"/>
          </p:nvPr>
        </p:nvSpPr>
        <p:spPr>
          <a:xfrm>
            <a:off x="841248" y="251312"/>
            <a:ext cx="10506456" cy="1010264"/>
          </a:xfrm>
        </p:spPr>
        <p:txBody>
          <a:bodyPr anchor="ctr">
            <a:normAutofit/>
          </a:bodyPr>
          <a:lstStyle/>
          <a:p>
            <a:r>
              <a:rPr lang="en-US">
                <a:cs typeface="Calibri Light"/>
              </a:rPr>
              <a:t>3. Understandability </a:t>
            </a:r>
            <a:endParaRPr lang="en-US"/>
          </a:p>
        </p:txBody>
      </p:sp>
      <p:sp>
        <p:nvSpPr>
          <p:cNvPr id="11" name="Rectangle 10">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9019AF4E-087B-D8B4-A905-B12A94348A67}"/>
              </a:ext>
            </a:extLst>
          </p:cNvPr>
          <p:cNvGraphicFramePr>
            <a:graphicFrameLocks noGrp="1"/>
          </p:cNvGraphicFramePr>
          <p:nvPr>
            <p:ph idx="1"/>
            <p:extLst>
              <p:ext uri="{D42A27DB-BD31-4B8C-83A1-F6EECF244321}">
                <p14:modId xmlns:p14="http://schemas.microsoft.com/office/powerpoint/2010/main" val="2370524559"/>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6925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FBFD8-1332-ADFC-81A7-ECCFFDDC1BEF}"/>
              </a:ext>
            </a:extLst>
          </p:cNvPr>
          <p:cNvSpPr>
            <a:spLocks noGrp="1"/>
          </p:cNvSpPr>
          <p:nvPr>
            <p:ph type="title"/>
          </p:nvPr>
        </p:nvSpPr>
        <p:spPr/>
        <p:txBody>
          <a:bodyPr/>
          <a:lstStyle/>
          <a:p>
            <a:r>
              <a:rPr lang="en-US">
                <a:cs typeface="Calibri Light"/>
              </a:rPr>
              <a:t>4. Imitability </a:t>
            </a:r>
            <a:endParaRPr lang="en-US"/>
          </a:p>
        </p:txBody>
      </p:sp>
      <p:graphicFrame>
        <p:nvGraphicFramePr>
          <p:cNvPr id="5" name="Content Placeholder 2">
            <a:extLst>
              <a:ext uri="{FF2B5EF4-FFF2-40B4-BE49-F238E27FC236}">
                <a16:creationId xmlns:a16="http://schemas.microsoft.com/office/drawing/2014/main" id="{CBE6FB5D-E60E-8CF4-009C-3C00D192B1D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37163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12</Slides>
  <Notes>0</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    ISO14001</vt:lpstr>
      <vt:lpstr>IS014001</vt:lpstr>
      <vt:lpstr>Benefits</vt:lpstr>
      <vt:lpstr>Potential problems</vt:lpstr>
      <vt:lpstr>ISO14100 and Signalling Theory </vt:lpstr>
      <vt:lpstr>Credibility </vt:lpstr>
      <vt:lpstr>2. Verifiability </vt:lpstr>
      <vt:lpstr>3. Understandability </vt:lpstr>
      <vt:lpstr>4. Imitability </vt:lpstr>
      <vt:lpstr>Case study : Toyota's ISO 14001 Implementation Toyota Motor Company</vt:lpstr>
      <vt:lpstr>Toyota's ISO 14001 Implementation Process</vt:lpstr>
      <vt:lpstr>Toyota's ISO 14001 Implementation Process​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2</cp:revision>
  <dcterms:created xsi:type="dcterms:W3CDTF">2024-02-20T08:15:45Z</dcterms:created>
  <dcterms:modified xsi:type="dcterms:W3CDTF">2024-02-26T09:07:49Z</dcterms:modified>
</cp:coreProperties>
</file>