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2" r:id="rId4"/>
    <p:sldId id="261" r:id="rId5"/>
    <p:sldId id="259" r:id="rId6"/>
    <p:sldId id="258" r:id="rId7"/>
    <p:sldId id="264" r:id="rId8"/>
    <p:sldId id="263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180B0-773A-AE48-BAFE-DAFF00BC45A8}" v="293" dt="2024-02-26T08:47:01.082"/>
    <p1510:client id="{A0CE6974-9B20-C941-BC63-12C39B6CE25B}" v="587" dt="2024-02-26T08:49:55.186"/>
    <p1510:client id="{E04F7697-81EB-744C-8195-11811B81BD1F}" v="658" dt="2024-02-26T08:50:28.876"/>
    <p1510:client id="{ED5CAA4B-0C2F-4ED5-ABEB-809CC65BC2F8}" v="1202" dt="2024-02-26T08:49:1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4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6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Nations_Global_Compact" TargetMode="External"/><Relationship Id="rId2" Type="http://schemas.openxmlformats.org/officeDocument/2006/relationships/hyperlink" Target="https://unglobalcompact.org/participation/jo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unglobalcompact.org/what-is-gc/participants/135598" TargetMode="External"/><Relationship Id="rId4" Type="http://schemas.openxmlformats.org/officeDocument/2006/relationships/hyperlink" Target="https://unglobalcompact.org/take-action/action/case-example/1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23EB2A-7DA1-4B16-D718-1091DD6C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23" y="1371599"/>
            <a:ext cx="3444977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The Un global compact</a:t>
            </a:r>
          </a:p>
        </p:txBody>
      </p:sp>
      <p:pic>
        <p:nvPicPr>
          <p:cNvPr id="4" name="Content Placeholder 3" descr="Coloured pencils inside a pencil holder which is on top of a wood table">
            <a:extLst>
              <a:ext uri="{FF2B5EF4-FFF2-40B4-BE49-F238E27FC236}">
                <a16:creationId xmlns:a16="http://schemas.microsoft.com/office/drawing/2014/main" id="{70AA5A40-0E54-F21C-0E09-A24690923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CF5907-B6EA-B9F3-E00E-F68E5E5A8DED}"/>
              </a:ext>
            </a:extLst>
          </p:cNvPr>
          <p:cNvSpPr txBox="1"/>
          <p:nvPr/>
        </p:nvSpPr>
        <p:spPr>
          <a:xfrm>
            <a:off x="7693287" y="4767448"/>
            <a:ext cx="290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Anton, Otava, </a:t>
            </a:r>
            <a:r>
              <a:rPr lang="en-GB" err="1"/>
              <a:t>Pinja</a:t>
            </a:r>
            <a:r>
              <a:rPr lang="en-GB"/>
              <a:t>, and </a:t>
            </a:r>
            <a:r>
              <a:rPr lang="en-GB" err="1"/>
              <a:t>Onni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84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39A8-4E8F-060D-33F0-DDC2B6B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en-GB" b="1"/>
              <a:t>What is it?</a:t>
            </a:r>
            <a:endParaRPr lang="en-FI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5758-3C34-B32A-0256-3FC98E9B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>
            <a:normAutofit/>
          </a:bodyPr>
          <a:lstStyle/>
          <a:p>
            <a:r>
              <a:rPr lang="en-GB"/>
              <a:t>International standards by the UN</a:t>
            </a:r>
          </a:p>
          <a:p>
            <a:r>
              <a:rPr lang="en-GB" b="1" u="sng"/>
              <a:t>Ten</a:t>
            </a:r>
            <a:r>
              <a:rPr lang="en-GB"/>
              <a:t> principles of corporate sustainability in the areas of human rights, labour rights, environmental responsibility, and corruption</a:t>
            </a:r>
          </a:p>
          <a:p>
            <a:r>
              <a:rPr lang="en-GB"/>
              <a:t>Members are businesses, non-profits, and public bodies</a:t>
            </a:r>
          </a:p>
          <a:p>
            <a:r>
              <a:rPr lang="en-GB"/>
              <a:t>There is a membership fee</a:t>
            </a:r>
          </a:p>
          <a:p>
            <a:r>
              <a:rPr lang="en-GB"/>
              <a:t>UN and its bodies also offer other types of guidance</a:t>
            </a:r>
          </a:p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118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E5E91-6F16-FB49-BD5A-EBBB1537A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971F3-269F-B25A-97F2-0A4AFDA6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benefits</a:t>
            </a:r>
            <a:endParaRPr lang="en-FI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8031-0F68-07A2-D50F-0E182772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Forerunner (internationality)</a:t>
            </a:r>
          </a:p>
          <a:p>
            <a:pPr>
              <a:lnSpc>
                <a:spcPct val="90000"/>
              </a:lnSpc>
            </a:pPr>
            <a:r>
              <a:rPr lang="en-GB" sz="2000"/>
              <a:t>UN well respected (one of the biggest external institutions)</a:t>
            </a:r>
          </a:p>
          <a:p>
            <a:pPr>
              <a:lnSpc>
                <a:spcPct val="90000"/>
              </a:lnSpc>
            </a:pPr>
            <a:r>
              <a:rPr lang="en-GB" sz="2000"/>
              <a:t>International and widely applied: 20,000+ businesses in over 162 countries</a:t>
            </a:r>
          </a:p>
          <a:p>
            <a:pPr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“…provides a universal language for corporate responsibility and provides a framework to guide all businesses regardless of size, complexity or location.” - UN</a:t>
            </a:r>
          </a:p>
        </p:txBody>
      </p:sp>
      <p:pic>
        <p:nvPicPr>
          <p:cNvPr id="24" name="Picture 23" descr="Outdoor warehouse">
            <a:extLst>
              <a:ext uri="{FF2B5EF4-FFF2-40B4-BE49-F238E27FC236}">
                <a16:creationId xmlns:a16="http://schemas.microsoft.com/office/drawing/2014/main" id="{3413EB3D-E989-D433-941A-0026CDAC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r="32667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7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39A8-4E8F-060D-33F0-DDC2B6B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fi-FI" sz="3000" b="1"/>
              <a:t>Credibility and Verifiability</a:t>
            </a:r>
            <a:endParaRPr lang="en-FI" sz="3000" b="1"/>
          </a:p>
        </p:txBody>
      </p:sp>
      <p:pic>
        <p:nvPicPr>
          <p:cNvPr id="9" name="Picture 8" descr="Digital numbers art">
            <a:extLst>
              <a:ext uri="{FF2B5EF4-FFF2-40B4-BE49-F238E27FC236}">
                <a16:creationId xmlns:a16="http://schemas.microsoft.com/office/drawing/2014/main" id="{E776737F-169A-DFA9-9F7F-69D429172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2" r="45483" b="-1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5758-3C34-B32A-0256-3FC98E9B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>
            <a:normAutofit/>
          </a:bodyPr>
          <a:lstStyle/>
          <a:p>
            <a:r>
              <a:rPr lang="fi-FI" dirty="0"/>
              <a:t>UN is a </a:t>
            </a:r>
            <a:r>
              <a:rPr lang="fi-FI" err="1"/>
              <a:t>global</a:t>
            </a:r>
            <a:r>
              <a:rPr lang="fi-FI" dirty="0"/>
              <a:t> and </a:t>
            </a:r>
            <a:r>
              <a:rPr lang="fi-FI" err="1"/>
              <a:t>respected</a:t>
            </a:r>
            <a:r>
              <a:rPr lang="fi-FI" dirty="0"/>
              <a:t> </a:t>
            </a:r>
            <a:r>
              <a:rPr lang="fi-FI" err="1"/>
              <a:t>organization</a:t>
            </a:r>
            <a:endParaRPr lang="fi-FI" dirty="0"/>
          </a:p>
          <a:p>
            <a:r>
              <a:rPr lang="fi-FI" dirty="0"/>
              <a:t>20 000 </a:t>
            </a:r>
            <a:r>
              <a:rPr lang="fi-FI" err="1"/>
              <a:t>corporate</a:t>
            </a:r>
            <a:r>
              <a:rPr lang="fi-FI" dirty="0"/>
              <a:t> </a:t>
            </a:r>
            <a:r>
              <a:rPr lang="fi-FI" err="1"/>
              <a:t>participants</a:t>
            </a:r>
            <a:r>
              <a:rPr lang="fi-FI" dirty="0"/>
              <a:t> in 167 </a:t>
            </a:r>
            <a:r>
              <a:rPr lang="fi-FI" err="1"/>
              <a:t>nations</a:t>
            </a:r>
            <a:endParaRPr lang="fi-FI" dirty="0"/>
          </a:p>
          <a:p>
            <a:r>
              <a:rPr lang="fi-FI" dirty="0"/>
              <a:t>Global </a:t>
            </a:r>
            <a:r>
              <a:rPr lang="fi-FI" err="1"/>
              <a:t>agency</a:t>
            </a:r>
            <a:r>
              <a:rPr lang="fi-FI" dirty="0"/>
              <a:t> and </a:t>
            </a:r>
            <a:r>
              <a:rPr lang="fi-FI" err="1"/>
              <a:t>local</a:t>
            </a:r>
            <a:r>
              <a:rPr lang="fi-FI" dirty="0"/>
              <a:t> </a:t>
            </a:r>
            <a:r>
              <a:rPr lang="fi-FI" err="1"/>
              <a:t>networks</a:t>
            </a:r>
            <a:endParaRPr lang="fi-FI" dirty="0"/>
          </a:p>
          <a:p>
            <a:r>
              <a:rPr lang="fi-FI" err="1"/>
              <a:t>Regular</a:t>
            </a:r>
            <a:r>
              <a:rPr lang="fi-FI" dirty="0"/>
              <a:t> </a:t>
            </a:r>
            <a:r>
              <a:rPr lang="fi-FI" err="1"/>
              <a:t>reporting</a:t>
            </a:r>
            <a:endParaRPr lang="fi-FI" dirty="0"/>
          </a:p>
          <a:p>
            <a:r>
              <a:rPr lang="fi-FI" err="1"/>
              <a:t>Transparancy</a:t>
            </a: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80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39A8-4E8F-060D-33F0-DDC2B6B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5362575" cy="996061"/>
          </a:xfrm>
        </p:spPr>
        <p:txBody>
          <a:bodyPr anchor="b">
            <a:normAutofit/>
          </a:bodyPr>
          <a:lstStyle/>
          <a:p>
            <a:pPr algn="ctr"/>
            <a:r>
              <a:rPr lang="en-FI" b="1"/>
              <a:t>Understandability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5758-3C34-B32A-0256-3FC98E9B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1" y="2417210"/>
            <a:ext cx="4083504" cy="3577854"/>
          </a:xfrm>
        </p:spPr>
        <p:txBody>
          <a:bodyPr>
            <a:normAutofit/>
          </a:bodyPr>
          <a:lstStyle/>
          <a:p>
            <a:r>
              <a:rPr lang="fi-FI" dirty="0"/>
              <a:t>A </a:t>
            </a:r>
            <a:r>
              <a:rPr lang="fi-FI"/>
              <a:t>voluntary</a:t>
            </a:r>
            <a:r>
              <a:rPr lang="en-FI" sz="2400" dirty="0">
                <a:latin typeface="+mj-lt"/>
              </a:rPr>
              <a:t> initiative that has no legal obligations</a:t>
            </a:r>
            <a:endParaRPr lang="en-FI" dirty="0"/>
          </a:p>
          <a:p>
            <a:r>
              <a:rPr lang="en-FI" sz="2400" dirty="0">
                <a:latin typeface="+mj-lt"/>
              </a:rPr>
              <a:t>Relies on self-reporting leading to limited monitoring</a:t>
            </a:r>
          </a:p>
          <a:p>
            <a:r>
              <a:rPr lang="en-FI" sz="2400" dirty="0">
                <a:latin typeface="+mj-lt"/>
              </a:rPr>
              <a:t>Smaller companies may lack the re</a:t>
            </a:r>
            <a:r>
              <a:rPr lang="en-GB" sz="2400" dirty="0">
                <a:latin typeface="+mj-lt"/>
              </a:rPr>
              <a:t>s</a:t>
            </a:r>
            <a:r>
              <a:rPr lang="en-FI" sz="2400" dirty="0">
                <a:latin typeface="+mj-lt"/>
              </a:rPr>
              <a:t>ources to fully commit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C24BA1-460E-A992-1C88-4B8F3E5772E6}"/>
              </a:ext>
            </a:extLst>
          </p:cNvPr>
          <p:cNvSpPr txBox="1">
            <a:spLocks/>
          </p:cNvSpPr>
          <p:nvPr/>
        </p:nvSpPr>
        <p:spPr>
          <a:xfrm>
            <a:off x="6448425" y="1048083"/>
            <a:ext cx="5057775" cy="996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FI" b="1"/>
              <a:t>Limitability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81A622-320E-0EB8-DF81-71CF3B6A9535}"/>
              </a:ext>
            </a:extLst>
          </p:cNvPr>
          <p:cNvSpPr txBox="1">
            <a:spLocks/>
          </p:cNvSpPr>
          <p:nvPr/>
        </p:nvSpPr>
        <p:spPr>
          <a:xfrm>
            <a:off x="1524000" y="2411818"/>
            <a:ext cx="5210175" cy="357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/>
              <a:t>Covers </a:t>
            </a:r>
            <a:r>
              <a:rPr lang="en-GB"/>
              <a:t>a </a:t>
            </a:r>
            <a:r>
              <a:rPr lang="en-FI"/>
              <a:t>relativ</a:t>
            </a:r>
            <a:r>
              <a:rPr lang="en-GB"/>
              <a:t>e</a:t>
            </a:r>
            <a:r>
              <a:rPr lang="en-FI"/>
              <a:t>ly wide range of topics</a:t>
            </a:r>
          </a:p>
          <a:p>
            <a:r>
              <a:rPr lang="en-GB"/>
              <a:t>UN website requires some searching to find summarized information </a:t>
            </a:r>
          </a:p>
          <a:p>
            <a:r>
              <a:rPr lang="en-GB"/>
              <a:t>However, ten principles help to make it more understandable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8913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839A8-4E8F-060D-33F0-DDC2B6BB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9411"/>
            <a:ext cx="10820399" cy="78680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FI" b="1"/>
              <a:t>Potential Problems &amp; Critical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5758-3C34-B32A-0256-3FC98E9B8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49" y="1883362"/>
            <a:ext cx="9486901" cy="3976017"/>
          </a:xfrm>
        </p:spPr>
        <p:txBody>
          <a:bodyPr>
            <a:normAutofit/>
          </a:bodyPr>
          <a:lstStyle/>
          <a:p>
            <a:r>
              <a:rPr lang="en-FI"/>
              <a:t>Problems</a:t>
            </a:r>
          </a:p>
          <a:p>
            <a:pPr lvl="1"/>
            <a:r>
              <a:rPr lang="en-FI"/>
              <a:t>Accountability and transparency</a:t>
            </a:r>
          </a:p>
          <a:p>
            <a:pPr lvl="2"/>
            <a:r>
              <a:rPr lang="en-GB"/>
              <a:t>“</a:t>
            </a:r>
            <a:r>
              <a:rPr lang="en-GB" err="1"/>
              <a:t>Bluewashing</a:t>
            </a:r>
            <a:r>
              <a:rPr lang="en-GB"/>
              <a:t>”.</a:t>
            </a:r>
            <a:endParaRPr lang="en-FI"/>
          </a:p>
          <a:p>
            <a:pPr lvl="1"/>
            <a:r>
              <a:rPr lang="en-FI"/>
              <a:t>Voluntary Nature</a:t>
            </a:r>
          </a:p>
          <a:p>
            <a:pPr lvl="2"/>
            <a:r>
              <a:rPr lang="en-FI"/>
              <a:t>Lack of ambition for structural &amp; systemic change.</a:t>
            </a:r>
          </a:p>
          <a:p>
            <a:pPr marL="914400" lvl="2" indent="0">
              <a:buNone/>
            </a:pPr>
            <a:endParaRPr lang="en-FI"/>
          </a:p>
          <a:p>
            <a:pPr marL="914400" lvl="2" indent="0">
              <a:buNone/>
            </a:pPr>
            <a:endParaRPr lang="en-FI"/>
          </a:p>
          <a:p>
            <a:pPr lvl="1"/>
            <a:endParaRPr lang="en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FCDB1F-747A-D81D-0197-4399ECA5F74B}"/>
              </a:ext>
            </a:extLst>
          </p:cNvPr>
          <p:cNvSpPr txBox="1">
            <a:spLocks/>
          </p:cNvSpPr>
          <p:nvPr/>
        </p:nvSpPr>
        <p:spPr>
          <a:xfrm>
            <a:off x="1352549" y="3799932"/>
            <a:ext cx="9486901" cy="95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FI" dirty="0"/>
              <a:t>Magnitude of tangible impact</a:t>
            </a:r>
          </a:p>
          <a:p>
            <a:pPr lvl="2"/>
            <a:r>
              <a:rPr lang="en-FI" dirty="0"/>
              <a:t>Difficult to asses – what is the “outcome” ?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FI" dirty="0"/>
          </a:p>
          <a:p>
            <a:pPr marL="914400" lvl="2" indent="0">
              <a:buFont typeface="Arial" panose="020B0604020202020204" pitchFamily="34" charset="0"/>
              <a:buNone/>
            </a:pPr>
            <a:endParaRPr lang="en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29DCA-E5BB-E063-1814-EE7466CC9CF7}"/>
              </a:ext>
            </a:extLst>
          </p:cNvPr>
          <p:cNvSpPr txBox="1"/>
          <p:nvPr/>
        </p:nvSpPr>
        <p:spPr>
          <a:xfrm>
            <a:off x="2740189" y="5018855"/>
            <a:ext cx="671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b="1" dirty="0">
                <a:latin typeface="+mj-lt"/>
              </a:rPr>
              <a:t>To a certain extent, the UNGC is a victim of ”diseconomies of scale”.</a:t>
            </a:r>
          </a:p>
          <a:p>
            <a:endParaRPr lang="en-F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916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EE8294-4110-44EB-8577-6CA8DF79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5E44A-48F0-452E-94AB-C02C0355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6700" y="685800"/>
            <a:ext cx="74295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98118-5226-FF5E-25FC-BE4D8DCB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942449"/>
            <a:ext cx="6096000" cy="93684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Case study: Ikea</a:t>
            </a:r>
            <a:endParaRPr lang="LID4096" b="1"/>
          </a:p>
        </p:txBody>
      </p:sp>
      <p:pic>
        <p:nvPicPr>
          <p:cNvPr id="5" name="Picture 4" descr="Empty office desk">
            <a:extLst>
              <a:ext uri="{FF2B5EF4-FFF2-40B4-BE49-F238E27FC236}">
                <a16:creationId xmlns:a16="http://schemas.microsoft.com/office/drawing/2014/main" id="{A4EB3377-5F66-5F90-336D-BB24A09A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86" r="17010" b="-1"/>
          <a:stretch/>
        </p:blipFill>
        <p:spPr>
          <a:xfrm>
            <a:off x="1" y="10"/>
            <a:ext cx="33908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7D431-79D9-6E7E-C262-82E5BB78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77" y="2135938"/>
            <a:ext cx="6247233" cy="3535585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>
                <a:solidFill>
                  <a:srgbClr val="111111"/>
                </a:solidFill>
                <a:effectLst/>
              </a:rPr>
              <a:t>IKEA adopted the UN Global Compact standards in 2019</a:t>
            </a:r>
          </a:p>
          <a:p>
            <a:r>
              <a:rPr lang="en-US" b="0" i="0" u="none" strike="noStrike">
                <a:solidFill>
                  <a:srgbClr val="111111"/>
                </a:solidFill>
                <a:effectLst/>
              </a:rPr>
              <a:t>Focus on human rights and child labor issues</a:t>
            </a:r>
          </a:p>
          <a:p>
            <a:r>
              <a:rPr lang="en-US" b="0" i="0" u="none" strike="noStrike">
                <a:solidFill>
                  <a:srgbClr val="111111"/>
                </a:solidFill>
                <a:effectLst/>
              </a:rPr>
              <a:t>IKEA has developed a comprehensive strategy to address child labor within its supply chain, since the year 2000</a:t>
            </a:r>
          </a:p>
          <a:p>
            <a:r>
              <a:rPr lang="en-US" b="0" i="0" u="none" strike="noStrike">
                <a:solidFill>
                  <a:srgbClr val="111111"/>
                </a:solidFill>
                <a:effectLst/>
              </a:rPr>
              <a:t>Rather than simply relocating child labor from one supplier to another, create more viable and sustainable alternatives for the children involved</a:t>
            </a:r>
          </a:p>
          <a:p>
            <a:endParaRPr lang="en-US" b="0" i="0" u="none" strike="noStrike">
              <a:solidFill>
                <a:srgbClr val="111111"/>
              </a:solidFill>
              <a:effectLst/>
              <a:latin typeface="-apple-system"/>
            </a:endParaRPr>
          </a:p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0210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45F62-6345-03CB-3591-7FFBFEEE0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/>
              <a:t>referenceS</a:t>
            </a:r>
            <a:endParaRPr lang="LID4096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8FA30-96AA-6324-EE01-D22769EAE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>
                <a:hlinkClick r:id="rId2"/>
              </a:rPr>
              <a:t>https://unglobalcompact.org/participation/join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Killian, S. (2023) ‘Doing good business – How to build sustainable value.’ Chartered Accountants Ireland.</a:t>
            </a:r>
          </a:p>
          <a:p>
            <a:pPr>
              <a:lnSpc>
                <a:spcPct val="90000"/>
              </a:lnSpc>
            </a:pPr>
            <a:r>
              <a:rPr lang="en-GB">
                <a:hlinkClick r:id="rId3"/>
              </a:rPr>
              <a:t>https://en.wikipedia.org/wiki/United_Nations_Global_Compact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>
                <a:hlinkClick r:id="rId4"/>
              </a:rPr>
              <a:t>https://unglobalcompact.org/take-action/action/case-example/101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>
                <a:hlinkClick r:id="rId5"/>
              </a:rPr>
              <a:t>https://unglobalcompact.org/what-is-gc/participants/135598</a:t>
            </a:r>
            <a:r>
              <a:rPr lang="en-GB"/>
              <a:t> 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LID4096"/>
          </a:p>
        </p:txBody>
      </p:sp>
      <p:pic>
        <p:nvPicPr>
          <p:cNvPr id="14" name="Picture 13" descr="Light bulb on yellow background with sketched light beams and cord">
            <a:extLst>
              <a:ext uri="{FF2B5EF4-FFF2-40B4-BE49-F238E27FC236}">
                <a16:creationId xmlns:a16="http://schemas.microsoft.com/office/drawing/2014/main" id="{AC41FAEF-7F48-3CCF-3DD3-C70BBE0223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46" r="6688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6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389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Gill Sans MT</vt:lpstr>
      <vt:lpstr>Goudy Old Style</vt:lpstr>
      <vt:lpstr>ClassicFrameVTI</vt:lpstr>
      <vt:lpstr>The Un global compact</vt:lpstr>
      <vt:lpstr>What is it?</vt:lpstr>
      <vt:lpstr>benefits</vt:lpstr>
      <vt:lpstr>Credibility and Verifiability</vt:lpstr>
      <vt:lpstr>Understandability</vt:lpstr>
      <vt:lpstr>Potential Problems &amp; Critical evaluation</vt:lpstr>
      <vt:lpstr>Case study: Ikea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Tuomi Otava</dc:creator>
  <cp:lastModifiedBy>Tuomi Otava</cp:lastModifiedBy>
  <cp:revision>2</cp:revision>
  <dcterms:created xsi:type="dcterms:W3CDTF">2024-02-26T08:20:02Z</dcterms:created>
  <dcterms:modified xsi:type="dcterms:W3CDTF">2024-02-26T08:50:28Z</dcterms:modified>
</cp:coreProperties>
</file>