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64" r:id="rId3"/>
    <p:sldId id="257" r:id="rId4"/>
    <p:sldId id="351" r:id="rId5"/>
    <p:sldId id="347" r:id="rId6"/>
    <p:sldId id="363" r:id="rId7"/>
    <p:sldId id="332" r:id="rId8"/>
    <p:sldId id="331" r:id="rId9"/>
    <p:sldId id="366" r:id="rId10"/>
    <p:sldId id="336" r:id="rId11"/>
    <p:sldId id="339" r:id="rId12"/>
    <p:sldId id="338" r:id="rId13"/>
    <p:sldId id="337" r:id="rId14"/>
    <p:sldId id="335" r:id="rId15"/>
    <p:sldId id="352" r:id="rId16"/>
    <p:sldId id="357" r:id="rId17"/>
    <p:sldId id="333" r:id="rId18"/>
    <p:sldId id="334" r:id="rId19"/>
    <p:sldId id="340" r:id="rId20"/>
    <p:sldId id="350" r:id="rId21"/>
    <p:sldId id="365" r:id="rId22"/>
    <p:sldId id="326" r:id="rId23"/>
    <p:sldId id="259" r:id="rId24"/>
    <p:sldId id="36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84" autoAdjust="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2499C-6B93-4E05-958D-166FF914038C}" type="doc">
      <dgm:prSet loTypeId="urn:microsoft.com/office/officeart/2005/8/layout/process1" loCatId="process" qsTypeId="urn:microsoft.com/office/officeart/2005/8/quickstyle/simple1" qsCatId="simple" csTypeId="urn:microsoft.com/office/officeart/2005/8/colors/colorful5" csCatId="colorful" phldr="1"/>
      <dgm:spPr/>
    </dgm:pt>
    <dgm:pt modelId="{30A4DEE9-DD89-4BAD-8279-958EA66DB19E}">
      <dgm:prSet phldrT="[Text]"/>
      <dgm:spPr/>
      <dgm:t>
        <a:bodyPr/>
        <a:lstStyle/>
        <a:p>
          <a:r>
            <a:rPr lang="fi-FI" dirty="0"/>
            <a:t>Integrated corporate sustainability</a:t>
          </a:r>
          <a:endParaRPr lang="en-GB" dirty="0"/>
        </a:p>
      </dgm:t>
    </dgm:pt>
    <dgm:pt modelId="{1C6F07CC-5BBD-42BC-AF98-046CB5EDE3A6}" type="parTrans" cxnId="{CC62DD67-FA0F-4869-9430-793B004F4AE5}">
      <dgm:prSet/>
      <dgm:spPr/>
      <dgm:t>
        <a:bodyPr/>
        <a:lstStyle/>
        <a:p>
          <a:endParaRPr lang="en-GB"/>
        </a:p>
      </dgm:t>
    </dgm:pt>
    <dgm:pt modelId="{F4776063-ED39-4C3B-A3E2-4AFC59CAED43}" type="sibTrans" cxnId="{CC62DD67-FA0F-4869-9430-793B004F4AE5}">
      <dgm:prSet/>
      <dgm:spPr/>
      <dgm:t>
        <a:bodyPr/>
        <a:lstStyle/>
        <a:p>
          <a:endParaRPr lang="en-GB"/>
        </a:p>
      </dgm:t>
    </dgm:pt>
    <dgm:pt modelId="{98184396-58EE-4085-B542-E790722E6FD2}">
      <dgm:prSet phldrT="[Text]"/>
      <dgm:spPr/>
      <dgm:t>
        <a:bodyPr/>
        <a:lstStyle/>
        <a:p>
          <a:r>
            <a:rPr lang="fi-FI" dirty="0"/>
            <a:t>Innovative corporate sustainability</a:t>
          </a:r>
          <a:endParaRPr lang="en-GB" dirty="0"/>
        </a:p>
      </dgm:t>
    </dgm:pt>
    <dgm:pt modelId="{938EB3F8-B5CD-4CCB-9C33-80B3F9A83339}" type="parTrans" cxnId="{D7A8A420-F230-419A-90FF-6094B5925159}">
      <dgm:prSet/>
      <dgm:spPr/>
      <dgm:t>
        <a:bodyPr/>
        <a:lstStyle/>
        <a:p>
          <a:endParaRPr lang="en-GB"/>
        </a:p>
      </dgm:t>
    </dgm:pt>
    <dgm:pt modelId="{4DFDA0C2-B323-4F6B-AEDC-961F54A61315}" type="sibTrans" cxnId="{D7A8A420-F230-419A-90FF-6094B5925159}">
      <dgm:prSet/>
      <dgm:spPr/>
      <dgm:t>
        <a:bodyPr/>
        <a:lstStyle/>
        <a:p>
          <a:endParaRPr lang="en-GB"/>
        </a:p>
      </dgm:t>
    </dgm:pt>
    <dgm:pt modelId="{9E6577A2-F264-4DD2-89F8-BB4F2253E902}">
      <dgm:prSet phldrT="[Text]"/>
      <dgm:spPr/>
      <dgm:t>
        <a:bodyPr/>
        <a:lstStyle/>
        <a:p>
          <a:r>
            <a:rPr lang="fi-FI" dirty="0"/>
            <a:t>Organizing sustainability</a:t>
          </a:r>
          <a:endParaRPr lang="en-GB" dirty="0"/>
        </a:p>
      </dgm:t>
    </dgm:pt>
    <dgm:pt modelId="{E74A6CFC-04DF-4C22-A9B9-88783862F939}" type="parTrans" cxnId="{E6D4AD75-A5F8-4219-BE74-AE558A1EB028}">
      <dgm:prSet/>
      <dgm:spPr/>
      <dgm:t>
        <a:bodyPr/>
        <a:lstStyle/>
        <a:p>
          <a:endParaRPr lang="en-GB"/>
        </a:p>
      </dgm:t>
    </dgm:pt>
    <dgm:pt modelId="{9461832F-6C3F-4A67-9166-5F3BA61F58D7}" type="sibTrans" cxnId="{E6D4AD75-A5F8-4219-BE74-AE558A1EB028}">
      <dgm:prSet/>
      <dgm:spPr/>
      <dgm:t>
        <a:bodyPr/>
        <a:lstStyle/>
        <a:p>
          <a:endParaRPr lang="en-GB"/>
        </a:p>
      </dgm:t>
    </dgm:pt>
    <dgm:pt modelId="{D3047D6F-5716-4BE5-B2FE-5D737AC561F1}" type="pres">
      <dgm:prSet presAssocID="{CBA2499C-6B93-4E05-958D-166FF914038C}" presName="Name0" presStyleCnt="0">
        <dgm:presLayoutVars>
          <dgm:dir/>
          <dgm:resizeHandles val="exact"/>
        </dgm:presLayoutVars>
      </dgm:prSet>
      <dgm:spPr/>
    </dgm:pt>
    <dgm:pt modelId="{36B07D53-0825-4EBA-B4E5-E9C220334CF6}" type="pres">
      <dgm:prSet presAssocID="{30A4DEE9-DD89-4BAD-8279-958EA66DB19E}" presName="node" presStyleLbl="node1" presStyleIdx="0" presStyleCnt="3">
        <dgm:presLayoutVars>
          <dgm:bulletEnabled val="1"/>
        </dgm:presLayoutVars>
      </dgm:prSet>
      <dgm:spPr/>
    </dgm:pt>
    <dgm:pt modelId="{47A706FB-3BCB-46EE-83C0-DAF4A0F1A736}" type="pres">
      <dgm:prSet presAssocID="{F4776063-ED39-4C3B-A3E2-4AFC59CAED43}" presName="sibTrans" presStyleLbl="sibTrans2D1" presStyleIdx="0" presStyleCnt="2"/>
      <dgm:spPr/>
    </dgm:pt>
    <dgm:pt modelId="{330584E8-79B6-4AD3-BE1D-3CDE44C9368E}" type="pres">
      <dgm:prSet presAssocID="{F4776063-ED39-4C3B-A3E2-4AFC59CAED43}" presName="connectorText" presStyleLbl="sibTrans2D1" presStyleIdx="0" presStyleCnt="2"/>
      <dgm:spPr/>
    </dgm:pt>
    <dgm:pt modelId="{064695AA-7810-4A2C-83CE-8A0AC37E75F9}" type="pres">
      <dgm:prSet presAssocID="{98184396-58EE-4085-B542-E790722E6FD2}" presName="node" presStyleLbl="node1" presStyleIdx="1" presStyleCnt="3">
        <dgm:presLayoutVars>
          <dgm:bulletEnabled val="1"/>
        </dgm:presLayoutVars>
      </dgm:prSet>
      <dgm:spPr/>
    </dgm:pt>
    <dgm:pt modelId="{9E8220C0-354C-4DAA-B6EE-13309BBCB2B2}" type="pres">
      <dgm:prSet presAssocID="{4DFDA0C2-B323-4F6B-AEDC-961F54A61315}" presName="sibTrans" presStyleLbl="sibTrans2D1" presStyleIdx="1" presStyleCnt="2"/>
      <dgm:spPr/>
    </dgm:pt>
    <dgm:pt modelId="{C0EA882C-2476-429B-AF39-7842B4901FA5}" type="pres">
      <dgm:prSet presAssocID="{4DFDA0C2-B323-4F6B-AEDC-961F54A61315}" presName="connectorText" presStyleLbl="sibTrans2D1" presStyleIdx="1" presStyleCnt="2"/>
      <dgm:spPr/>
    </dgm:pt>
    <dgm:pt modelId="{DCA07BA4-DF6B-4328-83B8-621ECD1E2BE0}" type="pres">
      <dgm:prSet presAssocID="{9E6577A2-F264-4DD2-89F8-BB4F2253E902}" presName="node" presStyleLbl="node1" presStyleIdx="2" presStyleCnt="3">
        <dgm:presLayoutVars>
          <dgm:bulletEnabled val="1"/>
        </dgm:presLayoutVars>
      </dgm:prSet>
      <dgm:spPr/>
    </dgm:pt>
  </dgm:ptLst>
  <dgm:cxnLst>
    <dgm:cxn modelId="{20C71C0C-06A6-495B-8A8F-66B9D911CCDF}" type="presOf" srcId="{F4776063-ED39-4C3B-A3E2-4AFC59CAED43}" destId="{47A706FB-3BCB-46EE-83C0-DAF4A0F1A736}" srcOrd="0" destOrd="0" presId="urn:microsoft.com/office/officeart/2005/8/layout/process1"/>
    <dgm:cxn modelId="{786C4F10-DC96-4AA6-A995-4B1A65625AC2}" type="presOf" srcId="{F4776063-ED39-4C3B-A3E2-4AFC59CAED43}" destId="{330584E8-79B6-4AD3-BE1D-3CDE44C9368E}" srcOrd="1" destOrd="0" presId="urn:microsoft.com/office/officeart/2005/8/layout/process1"/>
    <dgm:cxn modelId="{D7A8A420-F230-419A-90FF-6094B5925159}" srcId="{CBA2499C-6B93-4E05-958D-166FF914038C}" destId="{98184396-58EE-4085-B542-E790722E6FD2}" srcOrd="1" destOrd="0" parTransId="{938EB3F8-B5CD-4CCB-9C33-80B3F9A83339}" sibTransId="{4DFDA0C2-B323-4F6B-AEDC-961F54A61315}"/>
    <dgm:cxn modelId="{56ED9C3D-144A-4D22-ADBA-ADEC6CF2AA14}" type="presOf" srcId="{4DFDA0C2-B323-4F6B-AEDC-961F54A61315}" destId="{C0EA882C-2476-429B-AF39-7842B4901FA5}" srcOrd="1" destOrd="0" presId="urn:microsoft.com/office/officeart/2005/8/layout/process1"/>
    <dgm:cxn modelId="{CC62DD67-FA0F-4869-9430-793B004F4AE5}" srcId="{CBA2499C-6B93-4E05-958D-166FF914038C}" destId="{30A4DEE9-DD89-4BAD-8279-958EA66DB19E}" srcOrd="0" destOrd="0" parTransId="{1C6F07CC-5BBD-42BC-AF98-046CB5EDE3A6}" sibTransId="{F4776063-ED39-4C3B-A3E2-4AFC59CAED43}"/>
    <dgm:cxn modelId="{E6D4AD75-A5F8-4219-BE74-AE558A1EB028}" srcId="{CBA2499C-6B93-4E05-958D-166FF914038C}" destId="{9E6577A2-F264-4DD2-89F8-BB4F2253E902}" srcOrd="2" destOrd="0" parTransId="{E74A6CFC-04DF-4C22-A9B9-88783862F939}" sibTransId="{9461832F-6C3F-4A67-9166-5F3BA61F58D7}"/>
    <dgm:cxn modelId="{8827FC9E-3E54-4F62-A384-6A0E1EA77318}" type="presOf" srcId="{30A4DEE9-DD89-4BAD-8279-958EA66DB19E}" destId="{36B07D53-0825-4EBA-B4E5-E9C220334CF6}" srcOrd="0" destOrd="0" presId="urn:microsoft.com/office/officeart/2005/8/layout/process1"/>
    <dgm:cxn modelId="{C288E1AE-5BBD-4498-A651-C4C1B093EC05}" type="presOf" srcId="{4DFDA0C2-B323-4F6B-AEDC-961F54A61315}" destId="{9E8220C0-354C-4DAA-B6EE-13309BBCB2B2}" srcOrd="0" destOrd="0" presId="urn:microsoft.com/office/officeart/2005/8/layout/process1"/>
    <dgm:cxn modelId="{A9F92AC6-E797-40A3-AB8F-EA6B2827CD2D}" type="presOf" srcId="{9E6577A2-F264-4DD2-89F8-BB4F2253E902}" destId="{DCA07BA4-DF6B-4328-83B8-621ECD1E2BE0}" srcOrd="0" destOrd="0" presId="urn:microsoft.com/office/officeart/2005/8/layout/process1"/>
    <dgm:cxn modelId="{636DE0E1-AA7A-4DEC-B6A3-83DF19AA924E}" type="presOf" srcId="{CBA2499C-6B93-4E05-958D-166FF914038C}" destId="{D3047D6F-5716-4BE5-B2FE-5D737AC561F1}" srcOrd="0" destOrd="0" presId="urn:microsoft.com/office/officeart/2005/8/layout/process1"/>
    <dgm:cxn modelId="{8EF5EAF3-8A02-41B8-BA33-D510A770DB6A}" type="presOf" srcId="{98184396-58EE-4085-B542-E790722E6FD2}" destId="{064695AA-7810-4A2C-83CE-8A0AC37E75F9}" srcOrd="0" destOrd="0" presId="urn:microsoft.com/office/officeart/2005/8/layout/process1"/>
    <dgm:cxn modelId="{A1B5F28E-A360-40F9-A483-6803E39F2F94}" type="presParOf" srcId="{D3047D6F-5716-4BE5-B2FE-5D737AC561F1}" destId="{36B07D53-0825-4EBA-B4E5-E9C220334CF6}" srcOrd="0" destOrd="0" presId="urn:microsoft.com/office/officeart/2005/8/layout/process1"/>
    <dgm:cxn modelId="{C1CD06CB-45AC-4480-B594-C57168868F61}" type="presParOf" srcId="{D3047D6F-5716-4BE5-B2FE-5D737AC561F1}" destId="{47A706FB-3BCB-46EE-83C0-DAF4A0F1A736}" srcOrd="1" destOrd="0" presId="urn:microsoft.com/office/officeart/2005/8/layout/process1"/>
    <dgm:cxn modelId="{B054F336-097E-4A93-93B1-1C2F1109E990}" type="presParOf" srcId="{47A706FB-3BCB-46EE-83C0-DAF4A0F1A736}" destId="{330584E8-79B6-4AD3-BE1D-3CDE44C9368E}" srcOrd="0" destOrd="0" presId="urn:microsoft.com/office/officeart/2005/8/layout/process1"/>
    <dgm:cxn modelId="{0C10CF5E-86E7-4B98-BD16-D27A01DE192B}" type="presParOf" srcId="{D3047D6F-5716-4BE5-B2FE-5D737AC561F1}" destId="{064695AA-7810-4A2C-83CE-8A0AC37E75F9}" srcOrd="2" destOrd="0" presId="urn:microsoft.com/office/officeart/2005/8/layout/process1"/>
    <dgm:cxn modelId="{8F12AE5A-BBB0-46FE-B7B3-E680D3A8B70C}" type="presParOf" srcId="{D3047D6F-5716-4BE5-B2FE-5D737AC561F1}" destId="{9E8220C0-354C-4DAA-B6EE-13309BBCB2B2}" srcOrd="3" destOrd="0" presId="urn:microsoft.com/office/officeart/2005/8/layout/process1"/>
    <dgm:cxn modelId="{9D4E3E57-D954-442D-BD20-F6934E0BFC04}" type="presParOf" srcId="{9E8220C0-354C-4DAA-B6EE-13309BBCB2B2}" destId="{C0EA882C-2476-429B-AF39-7842B4901FA5}" srcOrd="0" destOrd="0" presId="urn:microsoft.com/office/officeart/2005/8/layout/process1"/>
    <dgm:cxn modelId="{58FCE51F-8BBF-4DCB-9B81-7C44EAFD46F5}" type="presParOf" srcId="{D3047D6F-5716-4BE5-B2FE-5D737AC561F1}" destId="{DCA07BA4-DF6B-4328-83B8-621ECD1E2BE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2499C-6B93-4E05-958D-166FF914038C}" type="doc">
      <dgm:prSet loTypeId="urn:microsoft.com/office/officeart/2005/8/layout/process1" loCatId="process" qsTypeId="urn:microsoft.com/office/officeart/2005/8/quickstyle/simple1" qsCatId="simple" csTypeId="urn:microsoft.com/office/officeart/2005/8/colors/colorful5" csCatId="colorful" phldr="1"/>
      <dgm:spPr/>
    </dgm:pt>
    <dgm:pt modelId="{30A4DEE9-DD89-4BAD-8279-958EA66DB19E}">
      <dgm:prSet phldrT="[Text]"/>
      <dgm:spPr/>
      <dgm:t>
        <a:bodyPr/>
        <a:lstStyle/>
        <a:p>
          <a:r>
            <a:rPr lang="fi-FI" dirty="0"/>
            <a:t>Reducing unsustainability</a:t>
          </a:r>
          <a:endParaRPr lang="en-GB" dirty="0"/>
        </a:p>
      </dgm:t>
    </dgm:pt>
    <dgm:pt modelId="{1C6F07CC-5BBD-42BC-AF98-046CB5EDE3A6}" type="parTrans" cxnId="{CC62DD67-FA0F-4869-9430-793B004F4AE5}">
      <dgm:prSet/>
      <dgm:spPr/>
      <dgm:t>
        <a:bodyPr/>
        <a:lstStyle/>
        <a:p>
          <a:endParaRPr lang="en-GB"/>
        </a:p>
      </dgm:t>
    </dgm:pt>
    <dgm:pt modelId="{F4776063-ED39-4C3B-A3E2-4AFC59CAED43}" type="sibTrans" cxnId="{CC62DD67-FA0F-4869-9430-793B004F4AE5}">
      <dgm:prSet/>
      <dgm:spPr/>
      <dgm:t>
        <a:bodyPr/>
        <a:lstStyle/>
        <a:p>
          <a:endParaRPr lang="en-GB"/>
        </a:p>
      </dgm:t>
    </dgm:pt>
    <dgm:pt modelId="{98184396-58EE-4085-B542-E790722E6FD2}">
      <dgm:prSet phldrT="[Text]"/>
      <dgm:spPr/>
      <dgm:t>
        <a:bodyPr/>
        <a:lstStyle/>
        <a:p>
          <a:r>
            <a:rPr lang="fi-FI" dirty="0"/>
            <a:t>Individual firm sustainability?</a:t>
          </a:r>
          <a:endParaRPr lang="en-GB" dirty="0"/>
        </a:p>
      </dgm:t>
    </dgm:pt>
    <dgm:pt modelId="{938EB3F8-B5CD-4CCB-9C33-80B3F9A83339}" type="parTrans" cxnId="{D7A8A420-F230-419A-90FF-6094B5925159}">
      <dgm:prSet/>
      <dgm:spPr/>
      <dgm:t>
        <a:bodyPr/>
        <a:lstStyle/>
        <a:p>
          <a:endParaRPr lang="en-GB"/>
        </a:p>
      </dgm:t>
    </dgm:pt>
    <dgm:pt modelId="{4DFDA0C2-B323-4F6B-AEDC-961F54A61315}" type="sibTrans" cxnId="{D7A8A420-F230-419A-90FF-6094B5925159}">
      <dgm:prSet/>
      <dgm:spPr/>
      <dgm:t>
        <a:bodyPr/>
        <a:lstStyle/>
        <a:p>
          <a:endParaRPr lang="en-GB"/>
        </a:p>
      </dgm:t>
    </dgm:pt>
    <dgm:pt modelId="{9E6577A2-F264-4DD2-89F8-BB4F2253E902}">
      <dgm:prSet phldrT="[Text]"/>
      <dgm:spPr/>
      <dgm:t>
        <a:bodyPr/>
        <a:lstStyle/>
        <a:p>
          <a:r>
            <a:rPr lang="fi-FI" dirty="0"/>
            <a:t>Sustainable economies?</a:t>
          </a:r>
          <a:endParaRPr lang="en-GB" dirty="0"/>
        </a:p>
      </dgm:t>
    </dgm:pt>
    <dgm:pt modelId="{E74A6CFC-04DF-4C22-A9B9-88783862F939}" type="parTrans" cxnId="{E6D4AD75-A5F8-4219-BE74-AE558A1EB028}">
      <dgm:prSet/>
      <dgm:spPr/>
      <dgm:t>
        <a:bodyPr/>
        <a:lstStyle/>
        <a:p>
          <a:endParaRPr lang="en-GB"/>
        </a:p>
      </dgm:t>
    </dgm:pt>
    <dgm:pt modelId="{9461832F-6C3F-4A67-9166-5F3BA61F58D7}" type="sibTrans" cxnId="{E6D4AD75-A5F8-4219-BE74-AE558A1EB028}">
      <dgm:prSet/>
      <dgm:spPr/>
      <dgm:t>
        <a:bodyPr/>
        <a:lstStyle/>
        <a:p>
          <a:endParaRPr lang="en-GB"/>
        </a:p>
      </dgm:t>
    </dgm:pt>
    <dgm:pt modelId="{D3047D6F-5716-4BE5-B2FE-5D737AC561F1}" type="pres">
      <dgm:prSet presAssocID="{CBA2499C-6B93-4E05-958D-166FF914038C}" presName="Name0" presStyleCnt="0">
        <dgm:presLayoutVars>
          <dgm:dir/>
          <dgm:resizeHandles val="exact"/>
        </dgm:presLayoutVars>
      </dgm:prSet>
      <dgm:spPr/>
    </dgm:pt>
    <dgm:pt modelId="{36B07D53-0825-4EBA-B4E5-E9C220334CF6}" type="pres">
      <dgm:prSet presAssocID="{30A4DEE9-DD89-4BAD-8279-958EA66DB19E}" presName="node" presStyleLbl="node1" presStyleIdx="0" presStyleCnt="3">
        <dgm:presLayoutVars>
          <dgm:bulletEnabled val="1"/>
        </dgm:presLayoutVars>
      </dgm:prSet>
      <dgm:spPr/>
    </dgm:pt>
    <dgm:pt modelId="{47A706FB-3BCB-46EE-83C0-DAF4A0F1A736}" type="pres">
      <dgm:prSet presAssocID="{F4776063-ED39-4C3B-A3E2-4AFC59CAED43}" presName="sibTrans" presStyleLbl="sibTrans2D1" presStyleIdx="0" presStyleCnt="2"/>
      <dgm:spPr/>
    </dgm:pt>
    <dgm:pt modelId="{330584E8-79B6-4AD3-BE1D-3CDE44C9368E}" type="pres">
      <dgm:prSet presAssocID="{F4776063-ED39-4C3B-A3E2-4AFC59CAED43}" presName="connectorText" presStyleLbl="sibTrans2D1" presStyleIdx="0" presStyleCnt="2"/>
      <dgm:spPr/>
    </dgm:pt>
    <dgm:pt modelId="{064695AA-7810-4A2C-83CE-8A0AC37E75F9}" type="pres">
      <dgm:prSet presAssocID="{98184396-58EE-4085-B542-E790722E6FD2}" presName="node" presStyleLbl="node1" presStyleIdx="1" presStyleCnt="3">
        <dgm:presLayoutVars>
          <dgm:bulletEnabled val="1"/>
        </dgm:presLayoutVars>
      </dgm:prSet>
      <dgm:spPr/>
    </dgm:pt>
    <dgm:pt modelId="{9E8220C0-354C-4DAA-B6EE-13309BBCB2B2}" type="pres">
      <dgm:prSet presAssocID="{4DFDA0C2-B323-4F6B-AEDC-961F54A61315}" presName="sibTrans" presStyleLbl="sibTrans2D1" presStyleIdx="1" presStyleCnt="2"/>
      <dgm:spPr/>
    </dgm:pt>
    <dgm:pt modelId="{C0EA882C-2476-429B-AF39-7842B4901FA5}" type="pres">
      <dgm:prSet presAssocID="{4DFDA0C2-B323-4F6B-AEDC-961F54A61315}" presName="connectorText" presStyleLbl="sibTrans2D1" presStyleIdx="1" presStyleCnt="2"/>
      <dgm:spPr/>
    </dgm:pt>
    <dgm:pt modelId="{DCA07BA4-DF6B-4328-83B8-621ECD1E2BE0}" type="pres">
      <dgm:prSet presAssocID="{9E6577A2-F264-4DD2-89F8-BB4F2253E902}" presName="node" presStyleLbl="node1" presStyleIdx="2" presStyleCnt="3">
        <dgm:presLayoutVars>
          <dgm:bulletEnabled val="1"/>
        </dgm:presLayoutVars>
      </dgm:prSet>
      <dgm:spPr/>
    </dgm:pt>
  </dgm:ptLst>
  <dgm:cxnLst>
    <dgm:cxn modelId="{20C71C0C-06A6-495B-8A8F-66B9D911CCDF}" type="presOf" srcId="{F4776063-ED39-4C3B-A3E2-4AFC59CAED43}" destId="{47A706FB-3BCB-46EE-83C0-DAF4A0F1A736}" srcOrd="0" destOrd="0" presId="urn:microsoft.com/office/officeart/2005/8/layout/process1"/>
    <dgm:cxn modelId="{786C4F10-DC96-4AA6-A995-4B1A65625AC2}" type="presOf" srcId="{F4776063-ED39-4C3B-A3E2-4AFC59CAED43}" destId="{330584E8-79B6-4AD3-BE1D-3CDE44C9368E}" srcOrd="1" destOrd="0" presId="urn:microsoft.com/office/officeart/2005/8/layout/process1"/>
    <dgm:cxn modelId="{D7A8A420-F230-419A-90FF-6094B5925159}" srcId="{CBA2499C-6B93-4E05-958D-166FF914038C}" destId="{98184396-58EE-4085-B542-E790722E6FD2}" srcOrd="1" destOrd="0" parTransId="{938EB3F8-B5CD-4CCB-9C33-80B3F9A83339}" sibTransId="{4DFDA0C2-B323-4F6B-AEDC-961F54A61315}"/>
    <dgm:cxn modelId="{56ED9C3D-144A-4D22-ADBA-ADEC6CF2AA14}" type="presOf" srcId="{4DFDA0C2-B323-4F6B-AEDC-961F54A61315}" destId="{C0EA882C-2476-429B-AF39-7842B4901FA5}" srcOrd="1" destOrd="0" presId="urn:microsoft.com/office/officeart/2005/8/layout/process1"/>
    <dgm:cxn modelId="{CC62DD67-FA0F-4869-9430-793B004F4AE5}" srcId="{CBA2499C-6B93-4E05-958D-166FF914038C}" destId="{30A4DEE9-DD89-4BAD-8279-958EA66DB19E}" srcOrd="0" destOrd="0" parTransId="{1C6F07CC-5BBD-42BC-AF98-046CB5EDE3A6}" sibTransId="{F4776063-ED39-4C3B-A3E2-4AFC59CAED43}"/>
    <dgm:cxn modelId="{E6D4AD75-A5F8-4219-BE74-AE558A1EB028}" srcId="{CBA2499C-6B93-4E05-958D-166FF914038C}" destId="{9E6577A2-F264-4DD2-89F8-BB4F2253E902}" srcOrd="2" destOrd="0" parTransId="{E74A6CFC-04DF-4C22-A9B9-88783862F939}" sibTransId="{9461832F-6C3F-4A67-9166-5F3BA61F58D7}"/>
    <dgm:cxn modelId="{8827FC9E-3E54-4F62-A384-6A0E1EA77318}" type="presOf" srcId="{30A4DEE9-DD89-4BAD-8279-958EA66DB19E}" destId="{36B07D53-0825-4EBA-B4E5-E9C220334CF6}" srcOrd="0" destOrd="0" presId="urn:microsoft.com/office/officeart/2005/8/layout/process1"/>
    <dgm:cxn modelId="{C288E1AE-5BBD-4498-A651-C4C1B093EC05}" type="presOf" srcId="{4DFDA0C2-B323-4F6B-AEDC-961F54A61315}" destId="{9E8220C0-354C-4DAA-B6EE-13309BBCB2B2}" srcOrd="0" destOrd="0" presId="urn:microsoft.com/office/officeart/2005/8/layout/process1"/>
    <dgm:cxn modelId="{A9F92AC6-E797-40A3-AB8F-EA6B2827CD2D}" type="presOf" srcId="{9E6577A2-F264-4DD2-89F8-BB4F2253E902}" destId="{DCA07BA4-DF6B-4328-83B8-621ECD1E2BE0}" srcOrd="0" destOrd="0" presId="urn:microsoft.com/office/officeart/2005/8/layout/process1"/>
    <dgm:cxn modelId="{636DE0E1-AA7A-4DEC-B6A3-83DF19AA924E}" type="presOf" srcId="{CBA2499C-6B93-4E05-958D-166FF914038C}" destId="{D3047D6F-5716-4BE5-B2FE-5D737AC561F1}" srcOrd="0" destOrd="0" presId="urn:microsoft.com/office/officeart/2005/8/layout/process1"/>
    <dgm:cxn modelId="{8EF5EAF3-8A02-41B8-BA33-D510A770DB6A}" type="presOf" srcId="{98184396-58EE-4085-B542-E790722E6FD2}" destId="{064695AA-7810-4A2C-83CE-8A0AC37E75F9}" srcOrd="0" destOrd="0" presId="urn:microsoft.com/office/officeart/2005/8/layout/process1"/>
    <dgm:cxn modelId="{A1B5F28E-A360-40F9-A483-6803E39F2F94}" type="presParOf" srcId="{D3047D6F-5716-4BE5-B2FE-5D737AC561F1}" destId="{36B07D53-0825-4EBA-B4E5-E9C220334CF6}" srcOrd="0" destOrd="0" presId="urn:microsoft.com/office/officeart/2005/8/layout/process1"/>
    <dgm:cxn modelId="{C1CD06CB-45AC-4480-B594-C57168868F61}" type="presParOf" srcId="{D3047D6F-5716-4BE5-B2FE-5D737AC561F1}" destId="{47A706FB-3BCB-46EE-83C0-DAF4A0F1A736}" srcOrd="1" destOrd="0" presId="urn:microsoft.com/office/officeart/2005/8/layout/process1"/>
    <dgm:cxn modelId="{B054F336-097E-4A93-93B1-1C2F1109E990}" type="presParOf" srcId="{47A706FB-3BCB-46EE-83C0-DAF4A0F1A736}" destId="{330584E8-79B6-4AD3-BE1D-3CDE44C9368E}" srcOrd="0" destOrd="0" presId="urn:microsoft.com/office/officeart/2005/8/layout/process1"/>
    <dgm:cxn modelId="{0C10CF5E-86E7-4B98-BD16-D27A01DE192B}" type="presParOf" srcId="{D3047D6F-5716-4BE5-B2FE-5D737AC561F1}" destId="{064695AA-7810-4A2C-83CE-8A0AC37E75F9}" srcOrd="2" destOrd="0" presId="urn:microsoft.com/office/officeart/2005/8/layout/process1"/>
    <dgm:cxn modelId="{8F12AE5A-BBB0-46FE-B7B3-E680D3A8B70C}" type="presParOf" srcId="{D3047D6F-5716-4BE5-B2FE-5D737AC561F1}" destId="{9E8220C0-354C-4DAA-B6EE-13309BBCB2B2}" srcOrd="3" destOrd="0" presId="urn:microsoft.com/office/officeart/2005/8/layout/process1"/>
    <dgm:cxn modelId="{9D4E3E57-D954-442D-BD20-F6934E0BFC04}" type="presParOf" srcId="{9E8220C0-354C-4DAA-B6EE-13309BBCB2B2}" destId="{C0EA882C-2476-429B-AF39-7842B4901FA5}" srcOrd="0" destOrd="0" presId="urn:microsoft.com/office/officeart/2005/8/layout/process1"/>
    <dgm:cxn modelId="{58FCE51F-8BBF-4DCB-9B81-7C44EAFD46F5}" type="presParOf" srcId="{D3047D6F-5716-4BE5-B2FE-5D737AC561F1}" destId="{DCA07BA4-DF6B-4328-83B8-621ECD1E2BE0}"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2499C-6B93-4E05-958D-166FF914038C}" type="doc">
      <dgm:prSet loTypeId="urn:microsoft.com/office/officeart/2005/8/layout/process1" loCatId="process" qsTypeId="urn:microsoft.com/office/officeart/2005/8/quickstyle/simple1" qsCatId="simple" csTypeId="urn:microsoft.com/office/officeart/2005/8/colors/colorful5" csCatId="colorful" phldr="1"/>
      <dgm:spPr/>
    </dgm:pt>
    <dgm:pt modelId="{30A4DEE9-DD89-4BAD-8279-958EA66DB19E}">
      <dgm:prSet phldrT="[Text]"/>
      <dgm:spPr/>
      <dgm:t>
        <a:bodyPr/>
        <a:lstStyle/>
        <a:p>
          <a:r>
            <a:rPr lang="fi-FI" dirty="0"/>
            <a:t>Business-case motivation</a:t>
          </a:r>
          <a:endParaRPr lang="en-GB" dirty="0"/>
        </a:p>
      </dgm:t>
    </dgm:pt>
    <dgm:pt modelId="{1C6F07CC-5BBD-42BC-AF98-046CB5EDE3A6}" type="parTrans" cxnId="{CC62DD67-FA0F-4869-9430-793B004F4AE5}">
      <dgm:prSet/>
      <dgm:spPr/>
      <dgm:t>
        <a:bodyPr/>
        <a:lstStyle/>
        <a:p>
          <a:endParaRPr lang="en-GB"/>
        </a:p>
      </dgm:t>
    </dgm:pt>
    <dgm:pt modelId="{F4776063-ED39-4C3B-A3E2-4AFC59CAED43}" type="sibTrans" cxnId="{CC62DD67-FA0F-4869-9430-793B004F4AE5}">
      <dgm:prSet/>
      <dgm:spPr/>
      <dgm:t>
        <a:bodyPr/>
        <a:lstStyle/>
        <a:p>
          <a:endParaRPr lang="en-GB"/>
        </a:p>
      </dgm:t>
    </dgm:pt>
    <dgm:pt modelId="{98184396-58EE-4085-B542-E790722E6FD2}">
      <dgm:prSet phldrT="[Text]"/>
      <dgm:spPr/>
      <dgm:t>
        <a:bodyPr/>
        <a:lstStyle/>
        <a:p>
          <a:r>
            <a:rPr lang="fi-FI" dirty="0"/>
            <a:t>Shared-benefit aims</a:t>
          </a:r>
          <a:endParaRPr lang="en-GB" dirty="0"/>
        </a:p>
      </dgm:t>
    </dgm:pt>
    <dgm:pt modelId="{938EB3F8-B5CD-4CCB-9C33-80B3F9A83339}" type="parTrans" cxnId="{D7A8A420-F230-419A-90FF-6094B5925159}">
      <dgm:prSet/>
      <dgm:spPr/>
      <dgm:t>
        <a:bodyPr/>
        <a:lstStyle/>
        <a:p>
          <a:endParaRPr lang="en-GB"/>
        </a:p>
      </dgm:t>
    </dgm:pt>
    <dgm:pt modelId="{4DFDA0C2-B323-4F6B-AEDC-961F54A61315}" type="sibTrans" cxnId="{D7A8A420-F230-419A-90FF-6094B5925159}">
      <dgm:prSet/>
      <dgm:spPr/>
      <dgm:t>
        <a:bodyPr/>
        <a:lstStyle/>
        <a:p>
          <a:endParaRPr lang="en-GB"/>
        </a:p>
      </dgm:t>
    </dgm:pt>
    <dgm:pt modelId="{9E6577A2-F264-4DD2-89F8-BB4F2253E902}">
      <dgm:prSet phldrT="[Text]"/>
      <dgm:spPr/>
      <dgm:t>
        <a:bodyPr/>
        <a:lstStyle/>
        <a:p>
          <a:r>
            <a:rPr lang="fi-FI" dirty="0"/>
            <a:t>Broad sustainability outcomes</a:t>
          </a:r>
          <a:endParaRPr lang="en-GB" dirty="0"/>
        </a:p>
      </dgm:t>
    </dgm:pt>
    <dgm:pt modelId="{E74A6CFC-04DF-4C22-A9B9-88783862F939}" type="parTrans" cxnId="{E6D4AD75-A5F8-4219-BE74-AE558A1EB028}">
      <dgm:prSet/>
      <dgm:spPr/>
      <dgm:t>
        <a:bodyPr/>
        <a:lstStyle/>
        <a:p>
          <a:endParaRPr lang="en-GB"/>
        </a:p>
      </dgm:t>
    </dgm:pt>
    <dgm:pt modelId="{9461832F-6C3F-4A67-9166-5F3BA61F58D7}" type="sibTrans" cxnId="{E6D4AD75-A5F8-4219-BE74-AE558A1EB028}">
      <dgm:prSet/>
      <dgm:spPr/>
      <dgm:t>
        <a:bodyPr/>
        <a:lstStyle/>
        <a:p>
          <a:endParaRPr lang="en-GB"/>
        </a:p>
      </dgm:t>
    </dgm:pt>
    <dgm:pt modelId="{D3047D6F-5716-4BE5-B2FE-5D737AC561F1}" type="pres">
      <dgm:prSet presAssocID="{CBA2499C-6B93-4E05-958D-166FF914038C}" presName="Name0" presStyleCnt="0">
        <dgm:presLayoutVars>
          <dgm:dir/>
          <dgm:resizeHandles val="exact"/>
        </dgm:presLayoutVars>
      </dgm:prSet>
      <dgm:spPr/>
    </dgm:pt>
    <dgm:pt modelId="{36B07D53-0825-4EBA-B4E5-E9C220334CF6}" type="pres">
      <dgm:prSet presAssocID="{30A4DEE9-DD89-4BAD-8279-958EA66DB19E}" presName="node" presStyleLbl="node1" presStyleIdx="0" presStyleCnt="3">
        <dgm:presLayoutVars>
          <dgm:bulletEnabled val="1"/>
        </dgm:presLayoutVars>
      </dgm:prSet>
      <dgm:spPr/>
    </dgm:pt>
    <dgm:pt modelId="{47A706FB-3BCB-46EE-83C0-DAF4A0F1A736}" type="pres">
      <dgm:prSet presAssocID="{F4776063-ED39-4C3B-A3E2-4AFC59CAED43}" presName="sibTrans" presStyleLbl="sibTrans2D1" presStyleIdx="0" presStyleCnt="2"/>
      <dgm:spPr/>
    </dgm:pt>
    <dgm:pt modelId="{330584E8-79B6-4AD3-BE1D-3CDE44C9368E}" type="pres">
      <dgm:prSet presAssocID="{F4776063-ED39-4C3B-A3E2-4AFC59CAED43}" presName="connectorText" presStyleLbl="sibTrans2D1" presStyleIdx="0" presStyleCnt="2"/>
      <dgm:spPr/>
    </dgm:pt>
    <dgm:pt modelId="{064695AA-7810-4A2C-83CE-8A0AC37E75F9}" type="pres">
      <dgm:prSet presAssocID="{98184396-58EE-4085-B542-E790722E6FD2}" presName="node" presStyleLbl="node1" presStyleIdx="1" presStyleCnt="3">
        <dgm:presLayoutVars>
          <dgm:bulletEnabled val="1"/>
        </dgm:presLayoutVars>
      </dgm:prSet>
      <dgm:spPr/>
    </dgm:pt>
    <dgm:pt modelId="{9E8220C0-354C-4DAA-B6EE-13309BBCB2B2}" type="pres">
      <dgm:prSet presAssocID="{4DFDA0C2-B323-4F6B-AEDC-961F54A61315}" presName="sibTrans" presStyleLbl="sibTrans2D1" presStyleIdx="1" presStyleCnt="2"/>
      <dgm:spPr/>
    </dgm:pt>
    <dgm:pt modelId="{C0EA882C-2476-429B-AF39-7842B4901FA5}" type="pres">
      <dgm:prSet presAssocID="{4DFDA0C2-B323-4F6B-AEDC-961F54A61315}" presName="connectorText" presStyleLbl="sibTrans2D1" presStyleIdx="1" presStyleCnt="2"/>
      <dgm:spPr/>
    </dgm:pt>
    <dgm:pt modelId="{DCA07BA4-DF6B-4328-83B8-621ECD1E2BE0}" type="pres">
      <dgm:prSet presAssocID="{9E6577A2-F264-4DD2-89F8-BB4F2253E902}" presName="node" presStyleLbl="node1" presStyleIdx="2" presStyleCnt="3">
        <dgm:presLayoutVars>
          <dgm:bulletEnabled val="1"/>
        </dgm:presLayoutVars>
      </dgm:prSet>
      <dgm:spPr/>
    </dgm:pt>
  </dgm:ptLst>
  <dgm:cxnLst>
    <dgm:cxn modelId="{20C71C0C-06A6-495B-8A8F-66B9D911CCDF}" type="presOf" srcId="{F4776063-ED39-4C3B-A3E2-4AFC59CAED43}" destId="{47A706FB-3BCB-46EE-83C0-DAF4A0F1A736}" srcOrd="0" destOrd="0" presId="urn:microsoft.com/office/officeart/2005/8/layout/process1"/>
    <dgm:cxn modelId="{786C4F10-DC96-4AA6-A995-4B1A65625AC2}" type="presOf" srcId="{F4776063-ED39-4C3B-A3E2-4AFC59CAED43}" destId="{330584E8-79B6-4AD3-BE1D-3CDE44C9368E}" srcOrd="1" destOrd="0" presId="urn:microsoft.com/office/officeart/2005/8/layout/process1"/>
    <dgm:cxn modelId="{D7A8A420-F230-419A-90FF-6094B5925159}" srcId="{CBA2499C-6B93-4E05-958D-166FF914038C}" destId="{98184396-58EE-4085-B542-E790722E6FD2}" srcOrd="1" destOrd="0" parTransId="{938EB3F8-B5CD-4CCB-9C33-80B3F9A83339}" sibTransId="{4DFDA0C2-B323-4F6B-AEDC-961F54A61315}"/>
    <dgm:cxn modelId="{56ED9C3D-144A-4D22-ADBA-ADEC6CF2AA14}" type="presOf" srcId="{4DFDA0C2-B323-4F6B-AEDC-961F54A61315}" destId="{C0EA882C-2476-429B-AF39-7842B4901FA5}" srcOrd="1" destOrd="0" presId="urn:microsoft.com/office/officeart/2005/8/layout/process1"/>
    <dgm:cxn modelId="{CC62DD67-FA0F-4869-9430-793B004F4AE5}" srcId="{CBA2499C-6B93-4E05-958D-166FF914038C}" destId="{30A4DEE9-DD89-4BAD-8279-958EA66DB19E}" srcOrd="0" destOrd="0" parTransId="{1C6F07CC-5BBD-42BC-AF98-046CB5EDE3A6}" sibTransId="{F4776063-ED39-4C3B-A3E2-4AFC59CAED43}"/>
    <dgm:cxn modelId="{E6D4AD75-A5F8-4219-BE74-AE558A1EB028}" srcId="{CBA2499C-6B93-4E05-958D-166FF914038C}" destId="{9E6577A2-F264-4DD2-89F8-BB4F2253E902}" srcOrd="2" destOrd="0" parTransId="{E74A6CFC-04DF-4C22-A9B9-88783862F939}" sibTransId="{9461832F-6C3F-4A67-9166-5F3BA61F58D7}"/>
    <dgm:cxn modelId="{8827FC9E-3E54-4F62-A384-6A0E1EA77318}" type="presOf" srcId="{30A4DEE9-DD89-4BAD-8279-958EA66DB19E}" destId="{36B07D53-0825-4EBA-B4E5-E9C220334CF6}" srcOrd="0" destOrd="0" presId="urn:microsoft.com/office/officeart/2005/8/layout/process1"/>
    <dgm:cxn modelId="{C288E1AE-5BBD-4498-A651-C4C1B093EC05}" type="presOf" srcId="{4DFDA0C2-B323-4F6B-AEDC-961F54A61315}" destId="{9E8220C0-354C-4DAA-B6EE-13309BBCB2B2}" srcOrd="0" destOrd="0" presId="urn:microsoft.com/office/officeart/2005/8/layout/process1"/>
    <dgm:cxn modelId="{A9F92AC6-E797-40A3-AB8F-EA6B2827CD2D}" type="presOf" srcId="{9E6577A2-F264-4DD2-89F8-BB4F2253E902}" destId="{DCA07BA4-DF6B-4328-83B8-621ECD1E2BE0}" srcOrd="0" destOrd="0" presId="urn:microsoft.com/office/officeart/2005/8/layout/process1"/>
    <dgm:cxn modelId="{636DE0E1-AA7A-4DEC-B6A3-83DF19AA924E}" type="presOf" srcId="{CBA2499C-6B93-4E05-958D-166FF914038C}" destId="{D3047D6F-5716-4BE5-B2FE-5D737AC561F1}" srcOrd="0" destOrd="0" presId="urn:microsoft.com/office/officeart/2005/8/layout/process1"/>
    <dgm:cxn modelId="{8EF5EAF3-8A02-41B8-BA33-D510A770DB6A}" type="presOf" srcId="{98184396-58EE-4085-B542-E790722E6FD2}" destId="{064695AA-7810-4A2C-83CE-8A0AC37E75F9}" srcOrd="0" destOrd="0" presId="urn:microsoft.com/office/officeart/2005/8/layout/process1"/>
    <dgm:cxn modelId="{A1B5F28E-A360-40F9-A483-6803E39F2F94}" type="presParOf" srcId="{D3047D6F-5716-4BE5-B2FE-5D737AC561F1}" destId="{36B07D53-0825-4EBA-B4E5-E9C220334CF6}" srcOrd="0" destOrd="0" presId="urn:microsoft.com/office/officeart/2005/8/layout/process1"/>
    <dgm:cxn modelId="{C1CD06CB-45AC-4480-B594-C57168868F61}" type="presParOf" srcId="{D3047D6F-5716-4BE5-B2FE-5D737AC561F1}" destId="{47A706FB-3BCB-46EE-83C0-DAF4A0F1A736}" srcOrd="1" destOrd="0" presId="urn:microsoft.com/office/officeart/2005/8/layout/process1"/>
    <dgm:cxn modelId="{B054F336-097E-4A93-93B1-1C2F1109E990}" type="presParOf" srcId="{47A706FB-3BCB-46EE-83C0-DAF4A0F1A736}" destId="{330584E8-79B6-4AD3-BE1D-3CDE44C9368E}" srcOrd="0" destOrd="0" presId="urn:microsoft.com/office/officeart/2005/8/layout/process1"/>
    <dgm:cxn modelId="{0C10CF5E-86E7-4B98-BD16-D27A01DE192B}" type="presParOf" srcId="{D3047D6F-5716-4BE5-B2FE-5D737AC561F1}" destId="{064695AA-7810-4A2C-83CE-8A0AC37E75F9}" srcOrd="2" destOrd="0" presId="urn:microsoft.com/office/officeart/2005/8/layout/process1"/>
    <dgm:cxn modelId="{8F12AE5A-BBB0-46FE-B7B3-E680D3A8B70C}" type="presParOf" srcId="{D3047D6F-5716-4BE5-B2FE-5D737AC561F1}" destId="{9E8220C0-354C-4DAA-B6EE-13309BBCB2B2}" srcOrd="3" destOrd="0" presId="urn:microsoft.com/office/officeart/2005/8/layout/process1"/>
    <dgm:cxn modelId="{9D4E3E57-D954-442D-BD20-F6934E0BFC04}" type="presParOf" srcId="{9E8220C0-354C-4DAA-B6EE-13309BBCB2B2}" destId="{C0EA882C-2476-429B-AF39-7842B4901FA5}" srcOrd="0" destOrd="0" presId="urn:microsoft.com/office/officeart/2005/8/layout/process1"/>
    <dgm:cxn modelId="{58FCE51F-8BBF-4DCB-9B81-7C44EAFD46F5}" type="presParOf" srcId="{D3047D6F-5716-4BE5-B2FE-5D737AC561F1}" destId="{DCA07BA4-DF6B-4328-83B8-621ECD1E2BE0}"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984698-848F-4B38-9544-FCD45E544F75}" type="doc">
      <dgm:prSet loTypeId="urn:microsoft.com/office/officeart/2005/8/layout/process1" loCatId="process" qsTypeId="urn:microsoft.com/office/officeart/2005/8/quickstyle/simple1" qsCatId="simple" csTypeId="urn:microsoft.com/office/officeart/2005/8/colors/accent1_2" csCatId="accent1" phldr="1"/>
      <dgm:spPr/>
    </dgm:pt>
    <dgm:pt modelId="{81506A20-F623-4730-BFD5-2BF9A9C9E7C4}">
      <dgm:prSet phldrT="[Text]" custT="1"/>
      <dgm:spPr/>
      <dgm:t>
        <a:bodyPr/>
        <a:lstStyle/>
        <a:p>
          <a:r>
            <a:rPr lang="fi-FI" sz="1400" dirty="0" err="1">
              <a:latin typeface="Besley" pitchFamily="2" charset="0"/>
              <a:ea typeface="Besley" pitchFamily="2" charset="0"/>
            </a:rPr>
            <a:t>Corporate</a:t>
          </a:r>
          <a:r>
            <a:rPr lang="fi-FI" sz="1400" dirty="0">
              <a:latin typeface="Besley" pitchFamily="2" charset="0"/>
              <a:ea typeface="Besley" pitchFamily="2" charset="0"/>
            </a:rPr>
            <a:t> </a:t>
          </a:r>
          <a:r>
            <a:rPr lang="fi-FI" sz="1400" dirty="0" err="1">
              <a:latin typeface="Besley" pitchFamily="2" charset="0"/>
              <a:ea typeface="Besley" pitchFamily="2" charset="0"/>
            </a:rPr>
            <a:t>interests</a:t>
          </a:r>
          <a:endParaRPr lang="en-GB" sz="1400" dirty="0">
            <a:latin typeface="Besley" pitchFamily="2" charset="0"/>
            <a:ea typeface="Besley" pitchFamily="2" charset="0"/>
          </a:endParaRPr>
        </a:p>
      </dgm:t>
    </dgm:pt>
    <dgm:pt modelId="{C9AABDFC-526E-4488-8755-BDCCFA4F6ABD}" type="parTrans" cxnId="{51630DC8-944D-41FA-AB4E-14EDD4F05585}">
      <dgm:prSet/>
      <dgm:spPr/>
      <dgm:t>
        <a:bodyPr/>
        <a:lstStyle/>
        <a:p>
          <a:endParaRPr lang="en-GB"/>
        </a:p>
      </dgm:t>
    </dgm:pt>
    <dgm:pt modelId="{23A36BEF-B5BB-433A-BDB1-7B7E337FBE5C}" type="sibTrans" cxnId="{51630DC8-944D-41FA-AB4E-14EDD4F05585}">
      <dgm:prSet/>
      <dgm:spPr/>
      <dgm:t>
        <a:bodyPr/>
        <a:lstStyle/>
        <a:p>
          <a:endParaRPr lang="en-GB"/>
        </a:p>
      </dgm:t>
    </dgm:pt>
    <dgm:pt modelId="{18D0430E-EBF7-49F8-B26F-13A80CF0DBDE}">
      <dgm:prSet phldrT="[Text]" custT="1"/>
      <dgm:spPr/>
      <dgm:t>
        <a:bodyPr/>
        <a:lstStyle/>
        <a:p>
          <a:r>
            <a:rPr lang="fi-FI" sz="1300" dirty="0" err="1">
              <a:latin typeface="Besley" pitchFamily="2" charset="0"/>
              <a:ea typeface="Besley" pitchFamily="2" charset="0"/>
            </a:rPr>
            <a:t>Ecological</a:t>
          </a:r>
          <a:r>
            <a:rPr lang="fi-FI" sz="1300" dirty="0">
              <a:latin typeface="Besley" pitchFamily="2" charset="0"/>
              <a:ea typeface="Besley" pitchFamily="2" charset="0"/>
            </a:rPr>
            <a:t> and </a:t>
          </a:r>
          <a:r>
            <a:rPr lang="fi-FI" sz="1300" dirty="0" err="1">
              <a:latin typeface="Besley" pitchFamily="2" charset="0"/>
              <a:ea typeface="Besley" pitchFamily="2" charset="0"/>
            </a:rPr>
            <a:t>social</a:t>
          </a:r>
          <a:r>
            <a:rPr lang="fi-FI" sz="1300" dirty="0">
              <a:latin typeface="Besley" pitchFamily="2" charset="0"/>
              <a:ea typeface="Besley" pitchFamily="2" charset="0"/>
            </a:rPr>
            <a:t> </a:t>
          </a:r>
          <a:r>
            <a:rPr lang="fi-FI" sz="1300" dirty="0" err="1">
              <a:latin typeface="Besley" pitchFamily="2" charset="0"/>
              <a:ea typeface="Besley" pitchFamily="2" charset="0"/>
            </a:rPr>
            <a:t>wellbeing</a:t>
          </a:r>
          <a:endParaRPr lang="en-GB" sz="1300" dirty="0">
            <a:latin typeface="Besley" pitchFamily="2" charset="0"/>
            <a:ea typeface="Besley" pitchFamily="2" charset="0"/>
          </a:endParaRPr>
        </a:p>
      </dgm:t>
    </dgm:pt>
    <dgm:pt modelId="{A6FB7635-900B-4484-81FD-46CD2126A05C}" type="parTrans" cxnId="{A5CED162-CACC-47C8-92CA-1B3A74DFC901}">
      <dgm:prSet/>
      <dgm:spPr/>
      <dgm:t>
        <a:bodyPr/>
        <a:lstStyle/>
        <a:p>
          <a:endParaRPr lang="en-GB"/>
        </a:p>
      </dgm:t>
    </dgm:pt>
    <dgm:pt modelId="{59DC909B-7037-4851-91CD-443F17B800AD}" type="sibTrans" cxnId="{A5CED162-CACC-47C8-92CA-1B3A74DFC901}">
      <dgm:prSet/>
      <dgm:spPr/>
      <dgm:t>
        <a:bodyPr/>
        <a:lstStyle/>
        <a:p>
          <a:endParaRPr lang="en-GB"/>
        </a:p>
      </dgm:t>
    </dgm:pt>
    <dgm:pt modelId="{853DCB1D-41E6-4635-9A54-12B6BD5013E3}" type="pres">
      <dgm:prSet presAssocID="{D7984698-848F-4B38-9544-FCD45E544F75}" presName="Name0" presStyleCnt="0">
        <dgm:presLayoutVars>
          <dgm:dir/>
          <dgm:resizeHandles val="exact"/>
        </dgm:presLayoutVars>
      </dgm:prSet>
      <dgm:spPr/>
    </dgm:pt>
    <dgm:pt modelId="{018E3579-C634-429D-BCAD-E5AEEC835477}" type="pres">
      <dgm:prSet presAssocID="{81506A20-F623-4730-BFD5-2BF9A9C9E7C4}" presName="node" presStyleLbl="node1" presStyleIdx="0" presStyleCnt="2" custScaleX="128634" custScaleY="45703">
        <dgm:presLayoutVars>
          <dgm:bulletEnabled val="1"/>
        </dgm:presLayoutVars>
      </dgm:prSet>
      <dgm:spPr/>
    </dgm:pt>
    <dgm:pt modelId="{05452C6E-E4B3-49ED-A25B-371840D99B31}" type="pres">
      <dgm:prSet presAssocID="{23A36BEF-B5BB-433A-BDB1-7B7E337FBE5C}" presName="sibTrans" presStyleLbl="sibTrans2D1" presStyleIdx="0" presStyleCnt="1"/>
      <dgm:spPr/>
    </dgm:pt>
    <dgm:pt modelId="{87DE097C-61CD-4AD0-BFF6-5411EDC446FC}" type="pres">
      <dgm:prSet presAssocID="{23A36BEF-B5BB-433A-BDB1-7B7E337FBE5C}" presName="connectorText" presStyleLbl="sibTrans2D1" presStyleIdx="0" presStyleCnt="1"/>
      <dgm:spPr/>
    </dgm:pt>
    <dgm:pt modelId="{6B176CB2-E7CB-4363-8DBC-0A0C13C09127}" type="pres">
      <dgm:prSet presAssocID="{18D0430E-EBF7-49F8-B26F-13A80CF0DBDE}" presName="node" presStyleLbl="node1" presStyleIdx="1" presStyleCnt="2" custScaleX="128634" custScaleY="45703">
        <dgm:presLayoutVars>
          <dgm:bulletEnabled val="1"/>
        </dgm:presLayoutVars>
      </dgm:prSet>
      <dgm:spPr/>
    </dgm:pt>
  </dgm:ptLst>
  <dgm:cxnLst>
    <dgm:cxn modelId="{0212CB22-7400-4A28-9AD9-5DA8C2263B83}" type="presOf" srcId="{18D0430E-EBF7-49F8-B26F-13A80CF0DBDE}" destId="{6B176CB2-E7CB-4363-8DBC-0A0C13C09127}" srcOrd="0" destOrd="0" presId="urn:microsoft.com/office/officeart/2005/8/layout/process1"/>
    <dgm:cxn modelId="{791F5B3E-FADB-4FA9-A0E3-0FE6D907EF69}" type="presOf" srcId="{D7984698-848F-4B38-9544-FCD45E544F75}" destId="{853DCB1D-41E6-4635-9A54-12B6BD5013E3}" srcOrd="0" destOrd="0" presId="urn:microsoft.com/office/officeart/2005/8/layout/process1"/>
    <dgm:cxn modelId="{A5CED162-CACC-47C8-92CA-1B3A74DFC901}" srcId="{D7984698-848F-4B38-9544-FCD45E544F75}" destId="{18D0430E-EBF7-49F8-B26F-13A80CF0DBDE}" srcOrd="1" destOrd="0" parTransId="{A6FB7635-900B-4484-81FD-46CD2126A05C}" sibTransId="{59DC909B-7037-4851-91CD-443F17B800AD}"/>
    <dgm:cxn modelId="{A0CE5B9B-4F9E-4777-88A1-45BA7F83A8E1}" type="presOf" srcId="{81506A20-F623-4730-BFD5-2BF9A9C9E7C4}" destId="{018E3579-C634-429D-BCAD-E5AEEC835477}" srcOrd="0" destOrd="0" presId="urn:microsoft.com/office/officeart/2005/8/layout/process1"/>
    <dgm:cxn modelId="{A40CDDA0-C911-40D9-AA75-F57BB1FBEE20}" type="presOf" srcId="{23A36BEF-B5BB-433A-BDB1-7B7E337FBE5C}" destId="{05452C6E-E4B3-49ED-A25B-371840D99B31}" srcOrd="0" destOrd="0" presId="urn:microsoft.com/office/officeart/2005/8/layout/process1"/>
    <dgm:cxn modelId="{CAA8C4A1-3B58-4DB8-AB52-06B2EBA4D024}" type="presOf" srcId="{23A36BEF-B5BB-433A-BDB1-7B7E337FBE5C}" destId="{87DE097C-61CD-4AD0-BFF6-5411EDC446FC}" srcOrd="1" destOrd="0" presId="urn:microsoft.com/office/officeart/2005/8/layout/process1"/>
    <dgm:cxn modelId="{51630DC8-944D-41FA-AB4E-14EDD4F05585}" srcId="{D7984698-848F-4B38-9544-FCD45E544F75}" destId="{81506A20-F623-4730-BFD5-2BF9A9C9E7C4}" srcOrd="0" destOrd="0" parTransId="{C9AABDFC-526E-4488-8755-BDCCFA4F6ABD}" sibTransId="{23A36BEF-B5BB-433A-BDB1-7B7E337FBE5C}"/>
    <dgm:cxn modelId="{E28676B2-9EC4-4D38-8179-0533708D1EBD}" type="presParOf" srcId="{853DCB1D-41E6-4635-9A54-12B6BD5013E3}" destId="{018E3579-C634-429D-BCAD-E5AEEC835477}" srcOrd="0" destOrd="0" presId="urn:microsoft.com/office/officeart/2005/8/layout/process1"/>
    <dgm:cxn modelId="{055AD4DC-D812-42B0-9FD2-2F840D7029B9}" type="presParOf" srcId="{853DCB1D-41E6-4635-9A54-12B6BD5013E3}" destId="{05452C6E-E4B3-49ED-A25B-371840D99B31}" srcOrd="1" destOrd="0" presId="urn:microsoft.com/office/officeart/2005/8/layout/process1"/>
    <dgm:cxn modelId="{1B8D70C1-F2B4-44EC-9A85-83B168BF5334}" type="presParOf" srcId="{05452C6E-E4B3-49ED-A25B-371840D99B31}" destId="{87DE097C-61CD-4AD0-BFF6-5411EDC446FC}" srcOrd="0" destOrd="0" presId="urn:microsoft.com/office/officeart/2005/8/layout/process1"/>
    <dgm:cxn modelId="{60425BDF-A01B-42EF-A18E-2C0583C1FFC9}" type="presParOf" srcId="{853DCB1D-41E6-4635-9A54-12B6BD5013E3}" destId="{6B176CB2-E7CB-4363-8DBC-0A0C13C0912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984698-848F-4B38-9544-FCD45E544F75}" type="doc">
      <dgm:prSet loTypeId="urn:microsoft.com/office/officeart/2005/8/layout/process1" loCatId="process" qsTypeId="urn:microsoft.com/office/officeart/2005/8/quickstyle/simple1" qsCatId="simple" csTypeId="urn:microsoft.com/office/officeart/2005/8/colors/accent1_2" csCatId="accent1" phldr="1"/>
      <dgm:spPr/>
    </dgm:pt>
    <dgm:pt modelId="{81506A20-F623-4730-BFD5-2BF9A9C9E7C4}">
      <dgm:prSet phldrT="[Text]" custT="1"/>
      <dgm:spPr/>
      <dgm:t>
        <a:bodyPr/>
        <a:lstStyle/>
        <a:p>
          <a:r>
            <a:rPr lang="fi-FI" sz="1300" dirty="0" err="1">
              <a:latin typeface="Besley" pitchFamily="2" charset="0"/>
              <a:ea typeface="Besley" pitchFamily="2" charset="0"/>
            </a:rPr>
            <a:t>Nature</a:t>
          </a:r>
          <a:r>
            <a:rPr lang="fi-FI" sz="1300" dirty="0">
              <a:latin typeface="Besley" pitchFamily="2" charset="0"/>
              <a:ea typeface="Besley" pitchFamily="2" charset="0"/>
            </a:rPr>
            <a:t> as a </a:t>
          </a:r>
          <a:r>
            <a:rPr lang="fi-FI" sz="1300" dirty="0" err="1">
              <a:latin typeface="Besley" pitchFamily="2" charset="0"/>
              <a:ea typeface="Besley" pitchFamily="2" charset="0"/>
            </a:rPr>
            <a:t>resource</a:t>
          </a:r>
          <a:endParaRPr lang="en-GB" sz="1300" dirty="0">
            <a:latin typeface="Besley" pitchFamily="2" charset="0"/>
            <a:ea typeface="Besley" pitchFamily="2" charset="0"/>
          </a:endParaRPr>
        </a:p>
      </dgm:t>
    </dgm:pt>
    <dgm:pt modelId="{C9AABDFC-526E-4488-8755-BDCCFA4F6ABD}" type="parTrans" cxnId="{51630DC8-944D-41FA-AB4E-14EDD4F05585}">
      <dgm:prSet/>
      <dgm:spPr/>
      <dgm:t>
        <a:bodyPr/>
        <a:lstStyle/>
        <a:p>
          <a:endParaRPr lang="en-GB"/>
        </a:p>
      </dgm:t>
    </dgm:pt>
    <dgm:pt modelId="{23A36BEF-B5BB-433A-BDB1-7B7E337FBE5C}" type="sibTrans" cxnId="{51630DC8-944D-41FA-AB4E-14EDD4F05585}">
      <dgm:prSet/>
      <dgm:spPr/>
      <dgm:t>
        <a:bodyPr/>
        <a:lstStyle/>
        <a:p>
          <a:endParaRPr lang="en-GB"/>
        </a:p>
      </dgm:t>
    </dgm:pt>
    <dgm:pt modelId="{18D0430E-EBF7-49F8-B26F-13A80CF0DBDE}">
      <dgm:prSet phldrT="[Text]" custT="1"/>
      <dgm:spPr/>
      <dgm:t>
        <a:bodyPr/>
        <a:lstStyle/>
        <a:p>
          <a:r>
            <a:rPr lang="fi-FI" sz="1300" dirty="0" err="1">
              <a:latin typeface="Besley" pitchFamily="2" charset="0"/>
              <a:ea typeface="Besley" pitchFamily="2" charset="0"/>
            </a:rPr>
            <a:t>Nature</a:t>
          </a:r>
          <a:r>
            <a:rPr lang="fi-FI" sz="1300" dirty="0">
              <a:latin typeface="Besley" pitchFamily="2" charset="0"/>
              <a:ea typeface="Besley" pitchFamily="2" charset="0"/>
            </a:rPr>
            <a:t> </a:t>
          </a:r>
          <a:r>
            <a:rPr lang="fi-FI" sz="1300" dirty="0" err="1">
              <a:latin typeface="Besley" pitchFamily="2" charset="0"/>
              <a:ea typeface="Besley" pitchFamily="2" charset="0"/>
            </a:rPr>
            <a:t>has</a:t>
          </a:r>
          <a:r>
            <a:rPr lang="fi-FI" sz="1300" dirty="0">
              <a:latin typeface="Besley" pitchFamily="2" charset="0"/>
              <a:ea typeface="Besley" pitchFamily="2" charset="0"/>
            </a:rPr>
            <a:t> </a:t>
          </a:r>
          <a:r>
            <a:rPr lang="fi-FI" sz="1300" dirty="0" err="1">
              <a:latin typeface="Besley" pitchFamily="2" charset="0"/>
              <a:ea typeface="Besley" pitchFamily="2" charset="0"/>
            </a:rPr>
            <a:t>intrinsic</a:t>
          </a:r>
          <a:r>
            <a:rPr lang="fi-FI" sz="1300" dirty="0">
              <a:latin typeface="Besley" pitchFamily="2" charset="0"/>
              <a:ea typeface="Besley" pitchFamily="2" charset="0"/>
            </a:rPr>
            <a:t> </a:t>
          </a:r>
          <a:r>
            <a:rPr lang="fi-FI" sz="1300" dirty="0" err="1">
              <a:latin typeface="Besley" pitchFamily="2" charset="0"/>
              <a:ea typeface="Besley" pitchFamily="2" charset="0"/>
            </a:rPr>
            <a:t>value</a:t>
          </a:r>
          <a:endParaRPr lang="en-GB" sz="1300" dirty="0">
            <a:latin typeface="Besley" pitchFamily="2" charset="0"/>
            <a:ea typeface="Besley" pitchFamily="2" charset="0"/>
          </a:endParaRPr>
        </a:p>
      </dgm:t>
    </dgm:pt>
    <dgm:pt modelId="{A6FB7635-900B-4484-81FD-46CD2126A05C}" type="parTrans" cxnId="{A5CED162-CACC-47C8-92CA-1B3A74DFC901}">
      <dgm:prSet/>
      <dgm:spPr/>
      <dgm:t>
        <a:bodyPr/>
        <a:lstStyle/>
        <a:p>
          <a:endParaRPr lang="en-GB"/>
        </a:p>
      </dgm:t>
    </dgm:pt>
    <dgm:pt modelId="{59DC909B-7037-4851-91CD-443F17B800AD}" type="sibTrans" cxnId="{A5CED162-CACC-47C8-92CA-1B3A74DFC901}">
      <dgm:prSet/>
      <dgm:spPr/>
      <dgm:t>
        <a:bodyPr/>
        <a:lstStyle/>
        <a:p>
          <a:endParaRPr lang="en-GB"/>
        </a:p>
      </dgm:t>
    </dgm:pt>
    <dgm:pt modelId="{853DCB1D-41E6-4635-9A54-12B6BD5013E3}" type="pres">
      <dgm:prSet presAssocID="{D7984698-848F-4B38-9544-FCD45E544F75}" presName="Name0" presStyleCnt="0">
        <dgm:presLayoutVars>
          <dgm:dir/>
          <dgm:resizeHandles val="exact"/>
        </dgm:presLayoutVars>
      </dgm:prSet>
      <dgm:spPr/>
    </dgm:pt>
    <dgm:pt modelId="{018E3579-C634-429D-BCAD-E5AEEC835477}" type="pres">
      <dgm:prSet presAssocID="{81506A20-F623-4730-BFD5-2BF9A9C9E7C4}" presName="node" presStyleLbl="node1" presStyleIdx="0" presStyleCnt="2" custScaleX="128634" custScaleY="45703">
        <dgm:presLayoutVars>
          <dgm:bulletEnabled val="1"/>
        </dgm:presLayoutVars>
      </dgm:prSet>
      <dgm:spPr/>
    </dgm:pt>
    <dgm:pt modelId="{05452C6E-E4B3-49ED-A25B-371840D99B31}" type="pres">
      <dgm:prSet presAssocID="{23A36BEF-B5BB-433A-BDB1-7B7E337FBE5C}" presName="sibTrans" presStyleLbl="sibTrans2D1" presStyleIdx="0" presStyleCnt="1"/>
      <dgm:spPr/>
    </dgm:pt>
    <dgm:pt modelId="{87DE097C-61CD-4AD0-BFF6-5411EDC446FC}" type="pres">
      <dgm:prSet presAssocID="{23A36BEF-B5BB-433A-BDB1-7B7E337FBE5C}" presName="connectorText" presStyleLbl="sibTrans2D1" presStyleIdx="0" presStyleCnt="1"/>
      <dgm:spPr/>
    </dgm:pt>
    <dgm:pt modelId="{6B176CB2-E7CB-4363-8DBC-0A0C13C09127}" type="pres">
      <dgm:prSet presAssocID="{18D0430E-EBF7-49F8-B26F-13A80CF0DBDE}" presName="node" presStyleLbl="node1" presStyleIdx="1" presStyleCnt="2" custScaleX="128634" custScaleY="45703">
        <dgm:presLayoutVars>
          <dgm:bulletEnabled val="1"/>
        </dgm:presLayoutVars>
      </dgm:prSet>
      <dgm:spPr/>
    </dgm:pt>
  </dgm:ptLst>
  <dgm:cxnLst>
    <dgm:cxn modelId="{0212CB22-7400-4A28-9AD9-5DA8C2263B83}" type="presOf" srcId="{18D0430E-EBF7-49F8-B26F-13A80CF0DBDE}" destId="{6B176CB2-E7CB-4363-8DBC-0A0C13C09127}" srcOrd="0" destOrd="0" presId="urn:microsoft.com/office/officeart/2005/8/layout/process1"/>
    <dgm:cxn modelId="{791F5B3E-FADB-4FA9-A0E3-0FE6D907EF69}" type="presOf" srcId="{D7984698-848F-4B38-9544-FCD45E544F75}" destId="{853DCB1D-41E6-4635-9A54-12B6BD5013E3}" srcOrd="0" destOrd="0" presId="urn:microsoft.com/office/officeart/2005/8/layout/process1"/>
    <dgm:cxn modelId="{A5CED162-CACC-47C8-92CA-1B3A74DFC901}" srcId="{D7984698-848F-4B38-9544-FCD45E544F75}" destId="{18D0430E-EBF7-49F8-B26F-13A80CF0DBDE}" srcOrd="1" destOrd="0" parTransId="{A6FB7635-900B-4484-81FD-46CD2126A05C}" sibTransId="{59DC909B-7037-4851-91CD-443F17B800AD}"/>
    <dgm:cxn modelId="{A0CE5B9B-4F9E-4777-88A1-45BA7F83A8E1}" type="presOf" srcId="{81506A20-F623-4730-BFD5-2BF9A9C9E7C4}" destId="{018E3579-C634-429D-BCAD-E5AEEC835477}" srcOrd="0" destOrd="0" presId="urn:microsoft.com/office/officeart/2005/8/layout/process1"/>
    <dgm:cxn modelId="{A40CDDA0-C911-40D9-AA75-F57BB1FBEE20}" type="presOf" srcId="{23A36BEF-B5BB-433A-BDB1-7B7E337FBE5C}" destId="{05452C6E-E4B3-49ED-A25B-371840D99B31}" srcOrd="0" destOrd="0" presId="urn:microsoft.com/office/officeart/2005/8/layout/process1"/>
    <dgm:cxn modelId="{CAA8C4A1-3B58-4DB8-AB52-06B2EBA4D024}" type="presOf" srcId="{23A36BEF-B5BB-433A-BDB1-7B7E337FBE5C}" destId="{87DE097C-61CD-4AD0-BFF6-5411EDC446FC}" srcOrd="1" destOrd="0" presId="urn:microsoft.com/office/officeart/2005/8/layout/process1"/>
    <dgm:cxn modelId="{51630DC8-944D-41FA-AB4E-14EDD4F05585}" srcId="{D7984698-848F-4B38-9544-FCD45E544F75}" destId="{81506A20-F623-4730-BFD5-2BF9A9C9E7C4}" srcOrd="0" destOrd="0" parTransId="{C9AABDFC-526E-4488-8755-BDCCFA4F6ABD}" sibTransId="{23A36BEF-B5BB-433A-BDB1-7B7E337FBE5C}"/>
    <dgm:cxn modelId="{E28676B2-9EC4-4D38-8179-0533708D1EBD}" type="presParOf" srcId="{853DCB1D-41E6-4635-9A54-12B6BD5013E3}" destId="{018E3579-C634-429D-BCAD-E5AEEC835477}" srcOrd="0" destOrd="0" presId="urn:microsoft.com/office/officeart/2005/8/layout/process1"/>
    <dgm:cxn modelId="{055AD4DC-D812-42B0-9FD2-2F840D7029B9}" type="presParOf" srcId="{853DCB1D-41E6-4635-9A54-12B6BD5013E3}" destId="{05452C6E-E4B3-49ED-A25B-371840D99B31}" srcOrd="1" destOrd="0" presId="urn:microsoft.com/office/officeart/2005/8/layout/process1"/>
    <dgm:cxn modelId="{1B8D70C1-F2B4-44EC-9A85-83B168BF5334}" type="presParOf" srcId="{05452C6E-E4B3-49ED-A25B-371840D99B31}" destId="{87DE097C-61CD-4AD0-BFF6-5411EDC446FC}" srcOrd="0" destOrd="0" presId="urn:microsoft.com/office/officeart/2005/8/layout/process1"/>
    <dgm:cxn modelId="{60425BDF-A01B-42EF-A18E-2C0583C1FFC9}" type="presParOf" srcId="{853DCB1D-41E6-4635-9A54-12B6BD5013E3}" destId="{6B176CB2-E7CB-4363-8DBC-0A0C13C09127}"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984698-848F-4B38-9544-FCD45E544F75}" type="doc">
      <dgm:prSet loTypeId="urn:microsoft.com/office/officeart/2005/8/layout/process1" loCatId="process" qsTypeId="urn:microsoft.com/office/officeart/2005/8/quickstyle/simple1" qsCatId="simple" csTypeId="urn:microsoft.com/office/officeart/2005/8/colors/accent1_2" csCatId="accent1" phldr="1"/>
      <dgm:spPr/>
    </dgm:pt>
    <dgm:pt modelId="{81506A20-F623-4730-BFD5-2BF9A9C9E7C4}">
      <dgm:prSet phldrT="[Text]"/>
      <dgm:spPr/>
      <dgm:t>
        <a:bodyPr/>
        <a:lstStyle/>
        <a:p>
          <a:r>
            <a:rPr lang="fi-FI" dirty="0" err="1">
              <a:latin typeface="Besley" pitchFamily="2" charset="0"/>
              <a:ea typeface="Besley" pitchFamily="2" charset="0"/>
            </a:rPr>
            <a:t>Environmental</a:t>
          </a:r>
          <a:r>
            <a:rPr lang="fi-FI" dirty="0">
              <a:latin typeface="Besley" pitchFamily="2" charset="0"/>
              <a:ea typeface="Besley" pitchFamily="2" charset="0"/>
            </a:rPr>
            <a:t> </a:t>
          </a:r>
          <a:r>
            <a:rPr lang="fi-FI" dirty="0" err="1">
              <a:latin typeface="Besley" pitchFamily="2" charset="0"/>
              <a:ea typeface="Besley" pitchFamily="2" charset="0"/>
            </a:rPr>
            <a:t>crisis</a:t>
          </a:r>
          <a:r>
            <a:rPr lang="fi-FI" dirty="0">
              <a:latin typeface="Besley" pitchFamily="2" charset="0"/>
              <a:ea typeface="Besley" pitchFamily="2" charset="0"/>
            </a:rPr>
            <a:t> a management </a:t>
          </a:r>
          <a:r>
            <a:rPr lang="fi-FI" dirty="0" err="1">
              <a:latin typeface="Besley" pitchFamily="2" charset="0"/>
              <a:ea typeface="Besley" pitchFamily="2" charset="0"/>
            </a:rPr>
            <a:t>issue</a:t>
          </a:r>
          <a:endParaRPr lang="en-GB" dirty="0">
            <a:latin typeface="Besley" pitchFamily="2" charset="0"/>
            <a:ea typeface="Besley" pitchFamily="2" charset="0"/>
          </a:endParaRPr>
        </a:p>
      </dgm:t>
    </dgm:pt>
    <dgm:pt modelId="{C9AABDFC-526E-4488-8755-BDCCFA4F6ABD}" type="parTrans" cxnId="{51630DC8-944D-41FA-AB4E-14EDD4F05585}">
      <dgm:prSet/>
      <dgm:spPr/>
      <dgm:t>
        <a:bodyPr/>
        <a:lstStyle/>
        <a:p>
          <a:endParaRPr lang="en-GB"/>
        </a:p>
      </dgm:t>
    </dgm:pt>
    <dgm:pt modelId="{23A36BEF-B5BB-433A-BDB1-7B7E337FBE5C}" type="sibTrans" cxnId="{51630DC8-944D-41FA-AB4E-14EDD4F05585}">
      <dgm:prSet/>
      <dgm:spPr/>
      <dgm:t>
        <a:bodyPr/>
        <a:lstStyle/>
        <a:p>
          <a:endParaRPr lang="en-GB"/>
        </a:p>
      </dgm:t>
    </dgm:pt>
    <dgm:pt modelId="{18D0430E-EBF7-49F8-B26F-13A80CF0DBDE}">
      <dgm:prSet phldrT="[Text]"/>
      <dgm:spPr/>
      <dgm:t>
        <a:bodyPr/>
        <a:lstStyle/>
        <a:p>
          <a:r>
            <a:rPr lang="fi-FI" dirty="0" err="1">
              <a:latin typeface="Besley" pitchFamily="2" charset="0"/>
              <a:ea typeface="Besley" pitchFamily="2" charset="0"/>
            </a:rPr>
            <a:t>Environmental</a:t>
          </a:r>
          <a:r>
            <a:rPr lang="fi-FI" dirty="0">
              <a:latin typeface="Besley" pitchFamily="2" charset="0"/>
              <a:ea typeface="Besley" pitchFamily="2" charset="0"/>
            </a:rPr>
            <a:t> </a:t>
          </a:r>
          <a:r>
            <a:rPr lang="fi-FI" dirty="0" err="1">
              <a:latin typeface="Besley" pitchFamily="2" charset="0"/>
              <a:ea typeface="Besley" pitchFamily="2" charset="0"/>
            </a:rPr>
            <a:t>crisis</a:t>
          </a:r>
          <a:r>
            <a:rPr lang="fi-FI" dirty="0">
              <a:latin typeface="Besley" pitchFamily="2" charset="0"/>
              <a:ea typeface="Besley" pitchFamily="2" charset="0"/>
            </a:rPr>
            <a:t> an </a:t>
          </a:r>
          <a:r>
            <a:rPr lang="fi-FI" dirty="0" err="1">
              <a:latin typeface="Besley" pitchFamily="2" charset="0"/>
              <a:ea typeface="Besley" pitchFamily="2" charset="0"/>
            </a:rPr>
            <a:t>issue</a:t>
          </a:r>
          <a:r>
            <a:rPr lang="fi-FI" dirty="0">
              <a:latin typeface="Besley" pitchFamily="2" charset="0"/>
              <a:ea typeface="Besley" pitchFamily="2" charset="0"/>
            </a:rPr>
            <a:t> of </a:t>
          </a:r>
          <a:r>
            <a:rPr lang="fi-FI" dirty="0" err="1">
              <a:latin typeface="Besley" pitchFamily="2" charset="0"/>
              <a:ea typeface="Besley" pitchFamily="2" charset="0"/>
            </a:rPr>
            <a:t>the</a:t>
          </a:r>
          <a:r>
            <a:rPr lang="fi-FI" dirty="0">
              <a:latin typeface="Besley" pitchFamily="2" charset="0"/>
              <a:ea typeface="Besley" pitchFamily="2" charset="0"/>
            </a:rPr>
            <a:t> </a:t>
          </a:r>
          <a:r>
            <a:rPr lang="fi-FI" dirty="0" err="1">
              <a:latin typeface="Besley" pitchFamily="2" charset="0"/>
              <a:ea typeface="Besley" pitchFamily="2" charset="0"/>
            </a:rPr>
            <a:t>political</a:t>
          </a:r>
          <a:r>
            <a:rPr lang="fi-FI" dirty="0">
              <a:latin typeface="Besley" pitchFamily="2" charset="0"/>
              <a:ea typeface="Besley" pitchFamily="2" charset="0"/>
            </a:rPr>
            <a:t> </a:t>
          </a:r>
          <a:r>
            <a:rPr lang="fi-FI" dirty="0" err="1">
              <a:latin typeface="Besley" pitchFamily="2" charset="0"/>
              <a:ea typeface="Besley" pitchFamily="2" charset="0"/>
            </a:rPr>
            <a:t>economy</a:t>
          </a:r>
          <a:endParaRPr lang="en-GB" dirty="0">
            <a:latin typeface="Besley" pitchFamily="2" charset="0"/>
            <a:ea typeface="Besley" pitchFamily="2" charset="0"/>
          </a:endParaRPr>
        </a:p>
      </dgm:t>
    </dgm:pt>
    <dgm:pt modelId="{A6FB7635-900B-4484-81FD-46CD2126A05C}" type="parTrans" cxnId="{A5CED162-CACC-47C8-92CA-1B3A74DFC901}">
      <dgm:prSet/>
      <dgm:spPr/>
      <dgm:t>
        <a:bodyPr/>
        <a:lstStyle/>
        <a:p>
          <a:endParaRPr lang="en-GB"/>
        </a:p>
      </dgm:t>
    </dgm:pt>
    <dgm:pt modelId="{59DC909B-7037-4851-91CD-443F17B800AD}" type="sibTrans" cxnId="{A5CED162-CACC-47C8-92CA-1B3A74DFC901}">
      <dgm:prSet/>
      <dgm:spPr/>
      <dgm:t>
        <a:bodyPr/>
        <a:lstStyle/>
        <a:p>
          <a:endParaRPr lang="en-GB"/>
        </a:p>
      </dgm:t>
    </dgm:pt>
    <dgm:pt modelId="{853DCB1D-41E6-4635-9A54-12B6BD5013E3}" type="pres">
      <dgm:prSet presAssocID="{D7984698-848F-4B38-9544-FCD45E544F75}" presName="Name0" presStyleCnt="0">
        <dgm:presLayoutVars>
          <dgm:dir/>
          <dgm:resizeHandles val="exact"/>
        </dgm:presLayoutVars>
      </dgm:prSet>
      <dgm:spPr/>
    </dgm:pt>
    <dgm:pt modelId="{018E3579-C634-429D-BCAD-E5AEEC835477}" type="pres">
      <dgm:prSet presAssocID="{81506A20-F623-4730-BFD5-2BF9A9C9E7C4}" presName="node" presStyleLbl="node1" presStyleIdx="0" presStyleCnt="2" custScaleX="128634" custScaleY="45703">
        <dgm:presLayoutVars>
          <dgm:bulletEnabled val="1"/>
        </dgm:presLayoutVars>
      </dgm:prSet>
      <dgm:spPr/>
    </dgm:pt>
    <dgm:pt modelId="{05452C6E-E4B3-49ED-A25B-371840D99B31}" type="pres">
      <dgm:prSet presAssocID="{23A36BEF-B5BB-433A-BDB1-7B7E337FBE5C}" presName="sibTrans" presStyleLbl="sibTrans2D1" presStyleIdx="0" presStyleCnt="1"/>
      <dgm:spPr/>
    </dgm:pt>
    <dgm:pt modelId="{87DE097C-61CD-4AD0-BFF6-5411EDC446FC}" type="pres">
      <dgm:prSet presAssocID="{23A36BEF-B5BB-433A-BDB1-7B7E337FBE5C}" presName="connectorText" presStyleLbl="sibTrans2D1" presStyleIdx="0" presStyleCnt="1"/>
      <dgm:spPr/>
    </dgm:pt>
    <dgm:pt modelId="{6B176CB2-E7CB-4363-8DBC-0A0C13C09127}" type="pres">
      <dgm:prSet presAssocID="{18D0430E-EBF7-49F8-B26F-13A80CF0DBDE}" presName="node" presStyleLbl="node1" presStyleIdx="1" presStyleCnt="2" custScaleX="128634" custScaleY="45703">
        <dgm:presLayoutVars>
          <dgm:bulletEnabled val="1"/>
        </dgm:presLayoutVars>
      </dgm:prSet>
      <dgm:spPr/>
    </dgm:pt>
  </dgm:ptLst>
  <dgm:cxnLst>
    <dgm:cxn modelId="{0212CB22-7400-4A28-9AD9-5DA8C2263B83}" type="presOf" srcId="{18D0430E-EBF7-49F8-B26F-13A80CF0DBDE}" destId="{6B176CB2-E7CB-4363-8DBC-0A0C13C09127}" srcOrd="0" destOrd="0" presId="urn:microsoft.com/office/officeart/2005/8/layout/process1"/>
    <dgm:cxn modelId="{791F5B3E-FADB-4FA9-A0E3-0FE6D907EF69}" type="presOf" srcId="{D7984698-848F-4B38-9544-FCD45E544F75}" destId="{853DCB1D-41E6-4635-9A54-12B6BD5013E3}" srcOrd="0" destOrd="0" presId="urn:microsoft.com/office/officeart/2005/8/layout/process1"/>
    <dgm:cxn modelId="{A5CED162-CACC-47C8-92CA-1B3A74DFC901}" srcId="{D7984698-848F-4B38-9544-FCD45E544F75}" destId="{18D0430E-EBF7-49F8-B26F-13A80CF0DBDE}" srcOrd="1" destOrd="0" parTransId="{A6FB7635-900B-4484-81FD-46CD2126A05C}" sibTransId="{59DC909B-7037-4851-91CD-443F17B800AD}"/>
    <dgm:cxn modelId="{A0CE5B9B-4F9E-4777-88A1-45BA7F83A8E1}" type="presOf" srcId="{81506A20-F623-4730-BFD5-2BF9A9C9E7C4}" destId="{018E3579-C634-429D-BCAD-E5AEEC835477}" srcOrd="0" destOrd="0" presId="urn:microsoft.com/office/officeart/2005/8/layout/process1"/>
    <dgm:cxn modelId="{A40CDDA0-C911-40D9-AA75-F57BB1FBEE20}" type="presOf" srcId="{23A36BEF-B5BB-433A-BDB1-7B7E337FBE5C}" destId="{05452C6E-E4B3-49ED-A25B-371840D99B31}" srcOrd="0" destOrd="0" presId="urn:microsoft.com/office/officeart/2005/8/layout/process1"/>
    <dgm:cxn modelId="{CAA8C4A1-3B58-4DB8-AB52-06B2EBA4D024}" type="presOf" srcId="{23A36BEF-B5BB-433A-BDB1-7B7E337FBE5C}" destId="{87DE097C-61CD-4AD0-BFF6-5411EDC446FC}" srcOrd="1" destOrd="0" presId="urn:microsoft.com/office/officeart/2005/8/layout/process1"/>
    <dgm:cxn modelId="{51630DC8-944D-41FA-AB4E-14EDD4F05585}" srcId="{D7984698-848F-4B38-9544-FCD45E544F75}" destId="{81506A20-F623-4730-BFD5-2BF9A9C9E7C4}" srcOrd="0" destOrd="0" parTransId="{C9AABDFC-526E-4488-8755-BDCCFA4F6ABD}" sibTransId="{23A36BEF-B5BB-433A-BDB1-7B7E337FBE5C}"/>
    <dgm:cxn modelId="{E28676B2-9EC4-4D38-8179-0533708D1EBD}" type="presParOf" srcId="{853DCB1D-41E6-4635-9A54-12B6BD5013E3}" destId="{018E3579-C634-429D-BCAD-E5AEEC835477}" srcOrd="0" destOrd="0" presId="urn:microsoft.com/office/officeart/2005/8/layout/process1"/>
    <dgm:cxn modelId="{055AD4DC-D812-42B0-9FD2-2F840D7029B9}" type="presParOf" srcId="{853DCB1D-41E6-4635-9A54-12B6BD5013E3}" destId="{05452C6E-E4B3-49ED-A25B-371840D99B31}" srcOrd="1" destOrd="0" presId="urn:microsoft.com/office/officeart/2005/8/layout/process1"/>
    <dgm:cxn modelId="{1B8D70C1-F2B4-44EC-9A85-83B168BF5334}" type="presParOf" srcId="{05452C6E-E4B3-49ED-A25B-371840D99B31}" destId="{87DE097C-61CD-4AD0-BFF6-5411EDC446FC}" srcOrd="0" destOrd="0" presId="urn:microsoft.com/office/officeart/2005/8/layout/process1"/>
    <dgm:cxn modelId="{60425BDF-A01B-42EF-A18E-2C0583C1FFC9}" type="presParOf" srcId="{853DCB1D-41E6-4635-9A54-12B6BD5013E3}" destId="{6B176CB2-E7CB-4363-8DBC-0A0C13C09127}"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984698-848F-4B38-9544-FCD45E544F75}" type="doc">
      <dgm:prSet loTypeId="urn:microsoft.com/office/officeart/2005/8/layout/process1" loCatId="process" qsTypeId="urn:microsoft.com/office/officeart/2005/8/quickstyle/simple1" qsCatId="simple" csTypeId="urn:microsoft.com/office/officeart/2005/8/colors/accent1_2" csCatId="accent1" phldr="1"/>
      <dgm:spPr/>
    </dgm:pt>
    <dgm:pt modelId="{81506A20-F623-4730-BFD5-2BF9A9C9E7C4}">
      <dgm:prSet phldrT="[Text]" custT="1"/>
      <dgm:spPr/>
      <dgm:t>
        <a:bodyPr/>
        <a:lstStyle/>
        <a:p>
          <a:r>
            <a:rPr lang="fi-FI" sz="1300" dirty="0" err="1">
              <a:latin typeface="Besley" pitchFamily="2" charset="0"/>
              <a:ea typeface="Besley" pitchFamily="2" charset="0"/>
            </a:rPr>
            <a:t>Corporate</a:t>
          </a:r>
          <a:r>
            <a:rPr lang="fi-FI" sz="1300" dirty="0">
              <a:latin typeface="Besley" pitchFamily="2" charset="0"/>
              <a:ea typeface="Besley" pitchFamily="2" charset="0"/>
            </a:rPr>
            <a:t> </a:t>
          </a:r>
          <a:r>
            <a:rPr lang="fi-FI" sz="1300" dirty="0" err="1">
              <a:latin typeface="Besley" pitchFamily="2" charset="0"/>
              <a:ea typeface="Besley" pitchFamily="2" charset="0"/>
            </a:rPr>
            <a:t>sustainability</a:t>
          </a:r>
          <a:endParaRPr lang="en-GB" sz="1300" dirty="0">
            <a:latin typeface="Besley" pitchFamily="2" charset="0"/>
            <a:ea typeface="Besley" pitchFamily="2" charset="0"/>
          </a:endParaRPr>
        </a:p>
      </dgm:t>
    </dgm:pt>
    <dgm:pt modelId="{C9AABDFC-526E-4488-8755-BDCCFA4F6ABD}" type="parTrans" cxnId="{51630DC8-944D-41FA-AB4E-14EDD4F05585}">
      <dgm:prSet/>
      <dgm:spPr/>
      <dgm:t>
        <a:bodyPr/>
        <a:lstStyle/>
        <a:p>
          <a:endParaRPr lang="en-GB"/>
        </a:p>
      </dgm:t>
    </dgm:pt>
    <dgm:pt modelId="{23A36BEF-B5BB-433A-BDB1-7B7E337FBE5C}" type="sibTrans" cxnId="{51630DC8-944D-41FA-AB4E-14EDD4F05585}">
      <dgm:prSet/>
      <dgm:spPr/>
      <dgm:t>
        <a:bodyPr/>
        <a:lstStyle/>
        <a:p>
          <a:endParaRPr lang="en-GB"/>
        </a:p>
      </dgm:t>
    </dgm:pt>
    <dgm:pt modelId="{18D0430E-EBF7-49F8-B26F-13A80CF0DBDE}">
      <dgm:prSet phldrT="[Text]"/>
      <dgm:spPr/>
      <dgm:t>
        <a:bodyPr/>
        <a:lstStyle/>
        <a:p>
          <a:r>
            <a:rPr lang="fi-FI" dirty="0" err="1">
              <a:latin typeface="Besley" pitchFamily="2" charset="0"/>
              <a:ea typeface="Besley" pitchFamily="2" charset="0"/>
            </a:rPr>
            <a:t>Restoration</a:t>
          </a:r>
          <a:r>
            <a:rPr lang="fi-FI" dirty="0">
              <a:latin typeface="Besley" pitchFamily="2" charset="0"/>
              <a:ea typeface="Besley" pitchFamily="2" charset="0"/>
            </a:rPr>
            <a:t> and </a:t>
          </a:r>
          <a:r>
            <a:rPr lang="fi-FI" dirty="0" err="1">
              <a:latin typeface="Besley" pitchFamily="2" charset="0"/>
              <a:ea typeface="Besley" pitchFamily="2" charset="0"/>
            </a:rPr>
            <a:t>creation</a:t>
          </a:r>
          <a:r>
            <a:rPr lang="fi-FI" dirty="0">
              <a:latin typeface="Besley" pitchFamily="2" charset="0"/>
              <a:ea typeface="Besley" pitchFamily="2" charset="0"/>
            </a:rPr>
            <a:t> of </a:t>
          </a:r>
          <a:r>
            <a:rPr lang="fi-FI" dirty="0" err="1">
              <a:latin typeface="Besley" pitchFamily="2" charset="0"/>
              <a:ea typeface="Besley" pitchFamily="2" charset="0"/>
            </a:rPr>
            <a:t>liveable</a:t>
          </a:r>
          <a:r>
            <a:rPr lang="fi-FI" dirty="0">
              <a:latin typeface="Besley" pitchFamily="2" charset="0"/>
              <a:ea typeface="Besley" pitchFamily="2" charset="0"/>
            </a:rPr>
            <a:t> </a:t>
          </a:r>
          <a:r>
            <a:rPr lang="fi-FI" dirty="0" err="1">
              <a:latin typeface="Besley" pitchFamily="2" charset="0"/>
              <a:ea typeface="Besley" pitchFamily="2" charset="0"/>
            </a:rPr>
            <a:t>ecologies</a:t>
          </a:r>
          <a:endParaRPr lang="en-GB" dirty="0">
            <a:latin typeface="Besley" pitchFamily="2" charset="0"/>
            <a:ea typeface="Besley" pitchFamily="2" charset="0"/>
          </a:endParaRPr>
        </a:p>
      </dgm:t>
    </dgm:pt>
    <dgm:pt modelId="{A6FB7635-900B-4484-81FD-46CD2126A05C}" type="parTrans" cxnId="{A5CED162-CACC-47C8-92CA-1B3A74DFC901}">
      <dgm:prSet/>
      <dgm:spPr/>
      <dgm:t>
        <a:bodyPr/>
        <a:lstStyle/>
        <a:p>
          <a:endParaRPr lang="en-GB"/>
        </a:p>
      </dgm:t>
    </dgm:pt>
    <dgm:pt modelId="{59DC909B-7037-4851-91CD-443F17B800AD}" type="sibTrans" cxnId="{A5CED162-CACC-47C8-92CA-1B3A74DFC901}">
      <dgm:prSet/>
      <dgm:spPr/>
      <dgm:t>
        <a:bodyPr/>
        <a:lstStyle/>
        <a:p>
          <a:endParaRPr lang="en-GB"/>
        </a:p>
      </dgm:t>
    </dgm:pt>
    <dgm:pt modelId="{853DCB1D-41E6-4635-9A54-12B6BD5013E3}" type="pres">
      <dgm:prSet presAssocID="{D7984698-848F-4B38-9544-FCD45E544F75}" presName="Name0" presStyleCnt="0">
        <dgm:presLayoutVars>
          <dgm:dir/>
          <dgm:resizeHandles val="exact"/>
        </dgm:presLayoutVars>
      </dgm:prSet>
      <dgm:spPr/>
    </dgm:pt>
    <dgm:pt modelId="{018E3579-C634-429D-BCAD-E5AEEC835477}" type="pres">
      <dgm:prSet presAssocID="{81506A20-F623-4730-BFD5-2BF9A9C9E7C4}" presName="node" presStyleLbl="node1" presStyleIdx="0" presStyleCnt="2" custScaleX="128634" custScaleY="45703">
        <dgm:presLayoutVars>
          <dgm:bulletEnabled val="1"/>
        </dgm:presLayoutVars>
      </dgm:prSet>
      <dgm:spPr/>
    </dgm:pt>
    <dgm:pt modelId="{05452C6E-E4B3-49ED-A25B-371840D99B31}" type="pres">
      <dgm:prSet presAssocID="{23A36BEF-B5BB-433A-BDB1-7B7E337FBE5C}" presName="sibTrans" presStyleLbl="sibTrans2D1" presStyleIdx="0" presStyleCnt="1"/>
      <dgm:spPr/>
    </dgm:pt>
    <dgm:pt modelId="{87DE097C-61CD-4AD0-BFF6-5411EDC446FC}" type="pres">
      <dgm:prSet presAssocID="{23A36BEF-B5BB-433A-BDB1-7B7E337FBE5C}" presName="connectorText" presStyleLbl="sibTrans2D1" presStyleIdx="0" presStyleCnt="1"/>
      <dgm:spPr/>
    </dgm:pt>
    <dgm:pt modelId="{6B176CB2-E7CB-4363-8DBC-0A0C13C09127}" type="pres">
      <dgm:prSet presAssocID="{18D0430E-EBF7-49F8-B26F-13A80CF0DBDE}" presName="node" presStyleLbl="node1" presStyleIdx="1" presStyleCnt="2" custScaleX="128634" custScaleY="45703">
        <dgm:presLayoutVars>
          <dgm:bulletEnabled val="1"/>
        </dgm:presLayoutVars>
      </dgm:prSet>
      <dgm:spPr/>
    </dgm:pt>
  </dgm:ptLst>
  <dgm:cxnLst>
    <dgm:cxn modelId="{0212CB22-7400-4A28-9AD9-5DA8C2263B83}" type="presOf" srcId="{18D0430E-EBF7-49F8-B26F-13A80CF0DBDE}" destId="{6B176CB2-E7CB-4363-8DBC-0A0C13C09127}" srcOrd="0" destOrd="0" presId="urn:microsoft.com/office/officeart/2005/8/layout/process1"/>
    <dgm:cxn modelId="{791F5B3E-FADB-4FA9-A0E3-0FE6D907EF69}" type="presOf" srcId="{D7984698-848F-4B38-9544-FCD45E544F75}" destId="{853DCB1D-41E6-4635-9A54-12B6BD5013E3}" srcOrd="0" destOrd="0" presId="urn:microsoft.com/office/officeart/2005/8/layout/process1"/>
    <dgm:cxn modelId="{A5CED162-CACC-47C8-92CA-1B3A74DFC901}" srcId="{D7984698-848F-4B38-9544-FCD45E544F75}" destId="{18D0430E-EBF7-49F8-B26F-13A80CF0DBDE}" srcOrd="1" destOrd="0" parTransId="{A6FB7635-900B-4484-81FD-46CD2126A05C}" sibTransId="{59DC909B-7037-4851-91CD-443F17B800AD}"/>
    <dgm:cxn modelId="{A0CE5B9B-4F9E-4777-88A1-45BA7F83A8E1}" type="presOf" srcId="{81506A20-F623-4730-BFD5-2BF9A9C9E7C4}" destId="{018E3579-C634-429D-BCAD-E5AEEC835477}" srcOrd="0" destOrd="0" presId="urn:microsoft.com/office/officeart/2005/8/layout/process1"/>
    <dgm:cxn modelId="{A40CDDA0-C911-40D9-AA75-F57BB1FBEE20}" type="presOf" srcId="{23A36BEF-B5BB-433A-BDB1-7B7E337FBE5C}" destId="{05452C6E-E4B3-49ED-A25B-371840D99B31}" srcOrd="0" destOrd="0" presId="urn:microsoft.com/office/officeart/2005/8/layout/process1"/>
    <dgm:cxn modelId="{CAA8C4A1-3B58-4DB8-AB52-06B2EBA4D024}" type="presOf" srcId="{23A36BEF-B5BB-433A-BDB1-7B7E337FBE5C}" destId="{87DE097C-61CD-4AD0-BFF6-5411EDC446FC}" srcOrd="1" destOrd="0" presId="urn:microsoft.com/office/officeart/2005/8/layout/process1"/>
    <dgm:cxn modelId="{51630DC8-944D-41FA-AB4E-14EDD4F05585}" srcId="{D7984698-848F-4B38-9544-FCD45E544F75}" destId="{81506A20-F623-4730-BFD5-2BF9A9C9E7C4}" srcOrd="0" destOrd="0" parTransId="{C9AABDFC-526E-4488-8755-BDCCFA4F6ABD}" sibTransId="{23A36BEF-B5BB-433A-BDB1-7B7E337FBE5C}"/>
    <dgm:cxn modelId="{E28676B2-9EC4-4D38-8179-0533708D1EBD}" type="presParOf" srcId="{853DCB1D-41E6-4635-9A54-12B6BD5013E3}" destId="{018E3579-C634-429D-BCAD-E5AEEC835477}" srcOrd="0" destOrd="0" presId="urn:microsoft.com/office/officeart/2005/8/layout/process1"/>
    <dgm:cxn modelId="{055AD4DC-D812-42B0-9FD2-2F840D7029B9}" type="presParOf" srcId="{853DCB1D-41E6-4635-9A54-12B6BD5013E3}" destId="{05452C6E-E4B3-49ED-A25B-371840D99B31}" srcOrd="1" destOrd="0" presId="urn:microsoft.com/office/officeart/2005/8/layout/process1"/>
    <dgm:cxn modelId="{1B8D70C1-F2B4-44EC-9A85-83B168BF5334}" type="presParOf" srcId="{05452C6E-E4B3-49ED-A25B-371840D99B31}" destId="{87DE097C-61CD-4AD0-BFF6-5411EDC446FC}" srcOrd="0" destOrd="0" presId="urn:microsoft.com/office/officeart/2005/8/layout/process1"/>
    <dgm:cxn modelId="{60425BDF-A01B-42EF-A18E-2C0583C1FFC9}" type="presParOf" srcId="{853DCB1D-41E6-4635-9A54-12B6BD5013E3}" destId="{6B176CB2-E7CB-4363-8DBC-0A0C13C09127}" srcOrd="2"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07D53-0825-4EBA-B4E5-E9C220334CF6}">
      <dsp:nvSpPr>
        <dsp:cNvPr id="0" name=""/>
        <dsp:cNvSpPr/>
      </dsp:nvSpPr>
      <dsp:spPr>
        <a:xfrm>
          <a:off x="9242" y="81552"/>
          <a:ext cx="2762398" cy="16574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Integrated corporate sustainability</a:t>
          </a:r>
          <a:endParaRPr lang="en-GB" sz="3100" kern="1200" dirty="0"/>
        </a:p>
      </dsp:txBody>
      <dsp:txXfrm>
        <a:off x="57787" y="130097"/>
        <a:ext cx="2665308" cy="1560349"/>
      </dsp:txXfrm>
    </dsp:sp>
    <dsp:sp modelId="{47A706FB-3BCB-46EE-83C0-DAF4A0F1A736}">
      <dsp:nvSpPr>
        <dsp:cNvPr id="0" name=""/>
        <dsp:cNvSpPr/>
      </dsp:nvSpPr>
      <dsp:spPr>
        <a:xfrm>
          <a:off x="3047880" y="567735"/>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3047880" y="704750"/>
        <a:ext cx="409940" cy="411044"/>
      </dsp:txXfrm>
    </dsp:sp>
    <dsp:sp modelId="{064695AA-7810-4A2C-83CE-8A0AC37E75F9}">
      <dsp:nvSpPr>
        <dsp:cNvPr id="0" name=""/>
        <dsp:cNvSpPr/>
      </dsp:nvSpPr>
      <dsp:spPr>
        <a:xfrm>
          <a:off x="3876600" y="81552"/>
          <a:ext cx="2762398" cy="16574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Innovative corporate sustainability</a:t>
          </a:r>
          <a:endParaRPr lang="en-GB" sz="3100" kern="1200" dirty="0"/>
        </a:p>
      </dsp:txBody>
      <dsp:txXfrm>
        <a:off x="3925145" y="130097"/>
        <a:ext cx="2665308" cy="1560349"/>
      </dsp:txXfrm>
    </dsp:sp>
    <dsp:sp modelId="{9E8220C0-354C-4DAA-B6EE-13309BBCB2B2}">
      <dsp:nvSpPr>
        <dsp:cNvPr id="0" name=""/>
        <dsp:cNvSpPr/>
      </dsp:nvSpPr>
      <dsp:spPr>
        <a:xfrm>
          <a:off x="6915239" y="567735"/>
          <a:ext cx="585628" cy="68507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915239" y="704750"/>
        <a:ext cx="409940" cy="411044"/>
      </dsp:txXfrm>
    </dsp:sp>
    <dsp:sp modelId="{DCA07BA4-DF6B-4328-83B8-621ECD1E2BE0}">
      <dsp:nvSpPr>
        <dsp:cNvPr id="0" name=""/>
        <dsp:cNvSpPr/>
      </dsp:nvSpPr>
      <dsp:spPr>
        <a:xfrm>
          <a:off x="7743958" y="81552"/>
          <a:ext cx="2762398" cy="16574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Organizing sustainability</a:t>
          </a:r>
          <a:endParaRPr lang="en-GB" sz="3100" kern="1200" dirty="0"/>
        </a:p>
      </dsp:txBody>
      <dsp:txXfrm>
        <a:off x="7792503" y="130097"/>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07D53-0825-4EBA-B4E5-E9C220334CF6}">
      <dsp:nvSpPr>
        <dsp:cNvPr id="0" name=""/>
        <dsp:cNvSpPr/>
      </dsp:nvSpPr>
      <dsp:spPr>
        <a:xfrm>
          <a:off x="9242" y="81552"/>
          <a:ext cx="2762398" cy="16574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dirty="0"/>
            <a:t>Reducing unsustainability</a:t>
          </a:r>
          <a:endParaRPr lang="en-GB" sz="3000" kern="1200" dirty="0"/>
        </a:p>
      </dsp:txBody>
      <dsp:txXfrm>
        <a:off x="57787" y="130097"/>
        <a:ext cx="2665308" cy="1560349"/>
      </dsp:txXfrm>
    </dsp:sp>
    <dsp:sp modelId="{47A706FB-3BCB-46EE-83C0-DAF4A0F1A736}">
      <dsp:nvSpPr>
        <dsp:cNvPr id="0" name=""/>
        <dsp:cNvSpPr/>
      </dsp:nvSpPr>
      <dsp:spPr>
        <a:xfrm>
          <a:off x="3047880" y="567735"/>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3047880" y="704750"/>
        <a:ext cx="409940" cy="411044"/>
      </dsp:txXfrm>
    </dsp:sp>
    <dsp:sp modelId="{064695AA-7810-4A2C-83CE-8A0AC37E75F9}">
      <dsp:nvSpPr>
        <dsp:cNvPr id="0" name=""/>
        <dsp:cNvSpPr/>
      </dsp:nvSpPr>
      <dsp:spPr>
        <a:xfrm>
          <a:off x="3876600" y="81552"/>
          <a:ext cx="2762398" cy="16574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dirty="0"/>
            <a:t>Individual firm sustainability?</a:t>
          </a:r>
          <a:endParaRPr lang="en-GB" sz="3000" kern="1200" dirty="0"/>
        </a:p>
      </dsp:txBody>
      <dsp:txXfrm>
        <a:off x="3925145" y="130097"/>
        <a:ext cx="2665308" cy="1560349"/>
      </dsp:txXfrm>
    </dsp:sp>
    <dsp:sp modelId="{9E8220C0-354C-4DAA-B6EE-13309BBCB2B2}">
      <dsp:nvSpPr>
        <dsp:cNvPr id="0" name=""/>
        <dsp:cNvSpPr/>
      </dsp:nvSpPr>
      <dsp:spPr>
        <a:xfrm>
          <a:off x="6915239" y="567735"/>
          <a:ext cx="585628" cy="68507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6915239" y="704750"/>
        <a:ext cx="409940" cy="411044"/>
      </dsp:txXfrm>
    </dsp:sp>
    <dsp:sp modelId="{DCA07BA4-DF6B-4328-83B8-621ECD1E2BE0}">
      <dsp:nvSpPr>
        <dsp:cNvPr id="0" name=""/>
        <dsp:cNvSpPr/>
      </dsp:nvSpPr>
      <dsp:spPr>
        <a:xfrm>
          <a:off x="7743958" y="81552"/>
          <a:ext cx="2762398" cy="16574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dirty="0"/>
            <a:t>Sustainable economies?</a:t>
          </a:r>
          <a:endParaRPr lang="en-GB" sz="3000" kern="1200" dirty="0"/>
        </a:p>
      </dsp:txBody>
      <dsp:txXfrm>
        <a:off x="7792503" y="130097"/>
        <a:ext cx="2665308" cy="1560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07D53-0825-4EBA-B4E5-E9C220334CF6}">
      <dsp:nvSpPr>
        <dsp:cNvPr id="0" name=""/>
        <dsp:cNvSpPr/>
      </dsp:nvSpPr>
      <dsp:spPr>
        <a:xfrm>
          <a:off x="9242" y="81552"/>
          <a:ext cx="2762398" cy="16574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Business-case motivation</a:t>
          </a:r>
          <a:endParaRPr lang="en-GB" sz="3100" kern="1200" dirty="0"/>
        </a:p>
      </dsp:txBody>
      <dsp:txXfrm>
        <a:off x="57787" y="130097"/>
        <a:ext cx="2665308" cy="1560349"/>
      </dsp:txXfrm>
    </dsp:sp>
    <dsp:sp modelId="{47A706FB-3BCB-46EE-83C0-DAF4A0F1A736}">
      <dsp:nvSpPr>
        <dsp:cNvPr id="0" name=""/>
        <dsp:cNvSpPr/>
      </dsp:nvSpPr>
      <dsp:spPr>
        <a:xfrm>
          <a:off x="3047880" y="567735"/>
          <a:ext cx="585628" cy="68507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3047880" y="704750"/>
        <a:ext cx="409940" cy="411044"/>
      </dsp:txXfrm>
    </dsp:sp>
    <dsp:sp modelId="{064695AA-7810-4A2C-83CE-8A0AC37E75F9}">
      <dsp:nvSpPr>
        <dsp:cNvPr id="0" name=""/>
        <dsp:cNvSpPr/>
      </dsp:nvSpPr>
      <dsp:spPr>
        <a:xfrm>
          <a:off x="3876600" y="81552"/>
          <a:ext cx="2762398" cy="1657439"/>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Shared-benefit aims</a:t>
          </a:r>
          <a:endParaRPr lang="en-GB" sz="3100" kern="1200" dirty="0"/>
        </a:p>
      </dsp:txBody>
      <dsp:txXfrm>
        <a:off x="3925145" y="130097"/>
        <a:ext cx="2665308" cy="1560349"/>
      </dsp:txXfrm>
    </dsp:sp>
    <dsp:sp modelId="{9E8220C0-354C-4DAA-B6EE-13309BBCB2B2}">
      <dsp:nvSpPr>
        <dsp:cNvPr id="0" name=""/>
        <dsp:cNvSpPr/>
      </dsp:nvSpPr>
      <dsp:spPr>
        <a:xfrm>
          <a:off x="6915239" y="567735"/>
          <a:ext cx="585628" cy="685074"/>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6915239" y="704750"/>
        <a:ext cx="409940" cy="411044"/>
      </dsp:txXfrm>
    </dsp:sp>
    <dsp:sp modelId="{DCA07BA4-DF6B-4328-83B8-621ECD1E2BE0}">
      <dsp:nvSpPr>
        <dsp:cNvPr id="0" name=""/>
        <dsp:cNvSpPr/>
      </dsp:nvSpPr>
      <dsp:spPr>
        <a:xfrm>
          <a:off x="7743958" y="81552"/>
          <a:ext cx="2762398" cy="165743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i-FI" sz="3100" kern="1200" dirty="0"/>
            <a:t>Broad sustainability outcomes</a:t>
          </a:r>
          <a:endParaRPr lang="en-GB" sz="3100" kern="1200" dirty="0"/>
        </a:p>
      </dsp:txBody>
      <dsp:txXfrm>
        <a:off x="7792503" y="130097"/>
        <a:ext cx="2665308" cy="1560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3579-C634-429D-BCAD-E5AEEC835477}">
      <dsp:nvSpPr>
        <dsp:cNvPr id="0" name=""/>
        <dsp:cNvSpPr/>
      </dsp:nvSpPr>
      <dsp:spPr>
        <a:xfrm>
          <a:off x="4388" y="50032"/>
          <a:ext cx="2777785" cy="592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err="1">
              <a:latin typeface="Besley" pitchFamily="2" charset="0"/>
              <a:ea typeface="Besley" pitchFamily="2" charset="0"/>
            </a:rPr>
            <a:t>Corporate</a:t>
          </a:r>
          <a:r>
            <a:rPr lang="fi-FI" sz="1400" kern="1200" dirty="0">
              <a:latin typeface="Besley" pitchFamily="2" charset="0"/>
              <a:ea typeface="Besley" pitchFamily="2" charset="0"/>
            </a:rPr>
            <a:t> </a:t>
          </a:r>
          <a:r>
            <a:rPr lang="fi-FI" sz="1400" kern="1200" dirty="0" err="1">
              <a:latin typeface="Besley" pitchFamily="2" charset="0"/>
              <a:ea typeface="Besley" pitchFamily="2" charset="0"/>
            </a:rPr>
            <a:t>interests</a:t>
          </a:r>
          <a:endParaRPr lang="en-GB" sz="1400" kern="1200" dirty="0">
            <a:latin typeface="Besley" pitchFamily="2" charset="0"/>
            <a:ea typeface="Besley" pitchFamily="2" charset="0"/>
          </a:endParaRPr>
        </a:p>
      </dsp:txBody>
      <dsp:txXfrm>
        <a:off x="21732" y="67376"/>
        <a:ext cx="2743097" cy="557471"/>
      </dsp:txXfrm>
    </dsp:sp>
    <dsp:sp modelId="{05452C6E-E4B3-49ED-A25B-371840D99B31}">
      <dsp:nvSpPr>
        <dsp:cNvPr id="0" name=""/>
        <dsp:cNvSpPr/>
      </dsp:nvSpPr>
      <dsp:spPr>
        <a:xfrm>
          <a:off x="2998118" y="78340"/>
          <a:ext cx="457803" cy="535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998118" y="185449"/>
        <a:ext cx="320462" cy="321325"/>
      </dsp:txXfrm>
    </dsp:sp>
    <dsp:sp modelId="{6B176CB2-E7CB-4363-8DBC-0A0C13C09127}">
      <dsp:nvSpPr>
        <dsp:cNvPr id="0" name=""/>
        <dsp:cNvSpPr/>
      </dsp:nvSpPr>
      <dsp:spPr>
        <a:xfrm>
          <a:off x="3645953" y="50032"/>
          <a:ext cx="2777785" cy="592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err="1">
              <a:latin typeface="Besley" pitchFamily="2" charset="0"/>
              <a:ea typeface="Besley" pitchFamily="2" charset="0"/>
            </a:rPr>
            <a:t>Ecological</a:t>
          </a:r>
          <a:r>
            <a:rPr lang="fi-FI" sz="1300" kern="1200" dirty="0">
              <a:latin typeface="Besley" pitchFamily="2" charset="0"/>
              <a:ea typeface="Besley" pitchFamily="2" charset="0"/>
            </a:rPr>
            <a:t> and </a:t>
          </a:r>
          <a:r>
            <a:rPr lang="fi-FI" sz="1300" kern="1200" dirty="0" err="1">
              <a:latin typeface="Besley" pitchFamily="2" charset="0"/>
              <a:ea typeface="Besley" pitchFamily="2" charset="0"/>
            </a:rPr>
            <a:t>social</a:t>
          </a:r>
          <a:r>
            <a:rPr lang="fi-FI" sz="1300" kern="1200" dirty="0">
              <a:latin typeface="Besley" pitchFamily="2" charset="0"/>
              <a:ea typeface="Besley" pitchFamily="2" charset="0"/>
            </a:rPr>
            <a:t> </a:t>
          </a:r>
          <a:r>
            <a:rPr lang="fi-FI" sz="1300" kern="1200" dirty="0" err="1">
              <a:latin typeface="Besley" pitchFamily="2" charset="0"/>
              <a:ea typeface="Besley" pitchFamily="2" charset="0"/>
            </a:rPr>
            <a:t>wellbeing</a:t>
          </a:r>
          <a:endParaRPr lang="en-GB" sz="1300" kern="1200" dirty="0">
            <a:latin typeface="Besley" pitchFamily="2" charset="0"/>
            <a:ea typeface="Besley" pitchFamily="2" charset="0"/>
          </a:endParaRPr>
        </a:p>
      </dsp:txBody>
      <dsp:txXfrm>
        <a:off x="3663297" y="67376"/>
        <a:ext cx="2743097" cy="557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3579-C634-429D-BCAD-E5AEEC835477}">
      <dsp:nvSpPr>
        <dsp:cNvPr id="0" name=""/>
        <dsp:cNvSpPr/>
      </dsp:nvSpPr>
      <dsp:spPr>
        <a:xfrm>
          <a:off x="4388" y="50032"/>
          <a:ext cx="2777785" cy="592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err="1">
              <a:latin typeface="Besley" pitchFamily="2" charset="0"/>
              <a:ea typeface="Besley" pitchFamily="2" charset="0"/>
            </a:rPr>
            <a:t>Nature</a:t>
          </a:r>
          <a:r>
            <a:rPr lang="fi-FI" sz="1300" kern="1200" dirty="0">
              <a:latin typeface="Besley" pitchFamily="2" charset="0"/>
              <a:ea typeface="Besley" pitchFamily="2" charset="0"/>
            </a:rPr>
            <a:t> as a </a:t>
          </a:r>
          <a:r>
            <a:rPr lang="fi-FI" sz="1300" kern="1200" dirty="0" err="1">
              <a:latin typeface="Besley" pitchFamily="2" charset="0"/>
              <a:ea typeface="Besley" pitchFamily="2" charset="0"/>
            </a:rPr>
            <a:t>resource</a:t>
          </a:r>
          <a:endParaRPr lang="en-GB" sz="1300" kern="1200" dirty="0">
            <a:latin typeface="Besley" pitchFamily="2" charset="0"/>
            <a:ea typeface="Besley" pitchFamily="2" charset="0"/>
          </a:endParaRPr>
        </a:p>
      </dsp:txBody>
      <dsp:txXfrm>
        <a:off x="21732" y="67376"/>
        <a:ext cx="2743097" cy="557471"/>
      </dsp:txXfrm>
    </dsp:sp>
    <dsp:sp modelId="{05452C6E-E4B3-49ED-A25B-371840D99B31}">
      <dsp:nvSpPr>
        <dsp:cNvPr id="0" name=""/>
        <dsp:cNvSpPr/>
      </dsp:nvSpPr>
      <dsp:spPr>
        <a:xfrm>
          <a:off x="2998118" y="78340"/>
          <a:ext cx="457803" cy="535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998118" y="185449"/>
        <a:ext cx="320462" cy="321325"/>
      </dsp:txXfrm>
    </dsp:sp>
    <dsp:sp modelId="{6B176CB2-E7CB-4363-8DBC-0A0C13C09127}">
      <dsp:nvSpPr>
        <dsp:cNvPr id="0" name=""/>
        <dsp:cNvSpPr/>
      </dsp:nvSpPr>
      <dsp:spPr>
        <a:xfrm>
          <a:off x="3645953" y="50032"/>
          <a:ext cx="2777785" cy="592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err="1">
              <a:latin typeface="Besley" pitchFamily="2" charset="0"/>
              <a:ea typeface="Besley" pitchFamily="2" charset="0"/>
            </a:rPr>
            <a:t>Nature</a:t>
          </a:r>
          <a:r>
            <a:rPr lang="fi-FI" sz="1300" kern="1200" dirty="0">
              <a:latin typeface="Besley" pitchFamily="2" charset="0"/>
              <a:ea typeface="Besley" pitchFamily="2" charset="0"/>
            </a:rPr>
            <a:t> </a:t>
          </a:r>
          <a:r>
            <a:rPr lang="fi-FI" sz="1300" kern="1200" dirty="0" err="1">
              <a:latin typeface="Besley" pitchFamily="2" charset="0"/>
              <a:ea typeface="Besley" pitchFamily="2" charset="0"/>
            </a:rPr>
            <a:t>has</a:t>
          </a:r>
          <a:r>
            <a:rPr lang="fi-FI" sz="1300" kern="1200" dirty="0">
              <a:latin typeface="Besley" pitchFamily="2" charset="0"/>
              <a:ea typeface="Besley" pitchFamily="2" charset="0"/>
            </a:rPr>
            <a:t> </a:t>
          </a:r>
          <a:r>
            <a:rPr lang="fi-FI" sz="1300" kern="1200" dirty="0" err="1">
              <a:latin typeface="Besley" pitchFamily="2" charset="0"/>
              <a:ea typeface="Besley" pitchFamily="2" charset="0"/>
            </a:rPr>
            <a:t>intrinsic</a:t>
          </a:r>
          <a:r>
            <a:rPr lang="fi-FI" sz="1300" kern="1200" dirty="0">
              <a:latin typeface="Besley" pitchFamily="2" charset="0"/>
              <a:ea typeface="Besley" pitchFamily="2" charset="0"/>
            </a:rPr>
            <a:t> </a:t>
          </a:r>
          <a:r>
            <a:rPr lang="fi-FI" sz="1300" kern="1200" dirty="0" err="1">
              <a:latin typeface="Besley" pitchFamily="2" charset="0"/>
              <a:ea typeface="Besley" pitchFamily="2" charset="0"/>
            </a:rPr>
            <a:t>value</a:t>
          </a:r>
          <a:endParaRPr lang="en-GB" sz="1300" kern="1200" dirty="0">
            <a:latin typeface="Besley" pitchFamily="2" charset="0"/>
            <a:ea typeface="Besley" pitchFamily="2" charset="0"/>
          </a:endParaRPr>
        </a:p>
      </dsp:txBody>
      <dsp:txXfrm>
        <a:off x="3663297" y="67376"/>
        <a:ext cx="2743097" cy="557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3579-C634-429D-BCAD-E5AEEC835477}">
      <dsp:nvSpPr>
        <dsp:cNvPr id="0" name=""/>
        <dsp:cNvSpPr/>
      </dsp:nvSpPr>
      <dsp:spPr>
        <a:xfrm>
          <a:off x="4388" y="36153"/>
          <a:ext cx="2777785" cy="619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latin typeface="Besley" pitchFamily="2" charset="0"/>
              <a:ea typeface="Besley" pitchFamily="2" charset="0"/>
            </a:rPr>
            <a:t>Environmental</a:t>
          </a:r>
          <a:r>
            <a:rPr lang="fi-FI" sz="1200" kern="1200" dirty="0">
              <a:latin typeface="Besley" pitchFamily="2" charset="0"/>
              <a:ea typeface="Besley" pitchFamily="2" charset="0"/>
            </a:rPr>
            <a:t> </a:t>
          </a:r>
          <a:r>
            <a:rPr lang="fi-FI" sz="1200" kern="1200" dirty="0" err="1">
              <a:latin typeface="Besley" pitchFamily="2" charset="0"/>
              <a:ea typeface="Besley" pitchFamily="2" charset="0"/>
            </a:rPr>
            <a:t>crisis</a:t>
          </a:r>
          <a:r>
            <a:rPr lang="fi-FI" sz="1200" kern="1200" dirty="0">
              <a:latin typeface="Besley" pitchFamily="2" charset="0"/>
              <a:ea typeface="Besley" pitchFamily="2" charset="0"/>
            </a:rPr>
            <a:t> a management </a:t>
          </a:r>
          <a:r>
            <a:rPr lang="fi-FI" sz="1200" kern="1200" dirty="0" err="1">
              <a:latin typeface="Besley" pitchFamily="2" charset="0"/>
              <a:ea typeface="Besley" pitchFamily="2" charset="0"/>
            </a:rPr>
            <a:t>issue</a:t>
          </a:r>
          <a:endParaRPr lang="en-GB" sz="1200" kern="1200" dirty="0">
            <a:latin typeface="Besley" pitchFamily="2" charset="0"/>
            <a:ea typeface="Besley" pitchFamily="2" charset="0"/>
          </a:endParaRPr>
        </a:p>
      </dsp:txBody>
      <dsp:txXfrm>
        <a:off x="22545" y="54310"/>
        <a:ext cx="2741471" cy="583603"/>
      </dsp:txXfrm>
    </dsp:sp>
    <dsp:sp modelId="{05452C6E-E4B3-49ED-A25B-371840D99B31}">
      <dsp:nvSpPr>
        <dsp:cNvPr id="0" name=""/>
        <dsp:cNvSpPr/>
      </dsp:nvSpPr>
      <dsp:spPr>
        <a:xfrm>
          <a:off x="2998118" y="78340"/>
          <a:ext cx="457803" cy="535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998118" y="185449"/>
        <a:ext cx="320462" cy="321325"/>
      </dsp:txXfrm>
    </dsp:sp>
    <dsp:sp modelId="{6B176CB2-E7CB-4363-8DBC-0A0C13C09127}">
      <dsp:nvSpPr>
        <dsp:cNvPr id="0" name=""/>
        <dsp:cNvSpPr/>
      </dsp:nvSpPr>
      <dsp:spPr>
        <a:xfrm>
          <a:off x="3645953" y="36153"/>
          <a:ext cx="2777785" cy="619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latin typeface="Besley" pitchFamily="2" charset="0"/>
              <a:ea typeface="Besley" pitchFamily="2" charset="0"/>
            </a:rPr>
            <a:t>Environmental</a:t>
          </a:r>
          <a:r>
            <a:rPr lang="fi-FI" sz="1200" kern="1200" dirty="0">
              <a:latin typeface="Besley" pitchFamily="2" charset="0"/>
              <a:ea typeface="Besley" pitchFamily="2" charset="0"/>
            </a:rPr>
            <a:t> </a:t>
          </a:r>
          <a:r>
            <a:rPr lang="fi-FI" sz="1200" kern="1200" dirty="0" err="1">
              <a:latin typeface="Besley" pitchFamily="2" charset="0"/>
              <a:ea typeface="Besley" pitchFamily="2" charset="0"/>
            </a:rPr>
            <a:t>crisis</a:t>
          </a:r>
          <a:r>
            <a:rPr lang="fi-FI" sz="1200" kern="1200" dirty="0">
              <a:latin typeface="Besley" pitchFamily="2" charset="0"/>
              <a:ea typeface="Besley" pitchFamily="2" charset="0"/>
            </a:rPr>
            <a:t> an </a:t>
          </a:r>
          <a:r>
            <a:rPr lang="fi-FI" sz="1200" kern="1200" dirty="0" err="1">
              <a:latin typeface="Besley" pitchFamily="2" charset="0"/>
              <a:ea typeface="Besley" pitchFamily="2" charset="0"/>
            </a:rPr>
            <a:t>issue</a:t>
          </a:r>
          <a:r>
            <a:rPr lang="fi-FI" sz="1200" kern="1200" dirty="0">
              <a:latin typeface="Besley" pitchFamily="2" charset="0"/>
              <a:ea typeface="Besley" pitchFamily="2" charset="0"/>
            </a:rPr>
            <a:t> of </a:t>
          </a:r>
          <a:r>
            <a:rPr lang="fi-FI" sz="1200" kern="1200" dirty="0" err="1">
              <a:latin typeface="Besley" pitchFamily="2" charset="0"/>
              <a:ea typeface="Besley" pitchFamily="2" charset="0"/>
            </a:rPr>
            <a:t>the</a:t>
          </a:r>
          <a:r>
            <a:rPr lang="fi-FI" sz="1200" kern="1200" dirty="0">
              <a:latin typeface="Besley" pitchFamily="2" charset="0"/>
              <a:ea typeface="Besley" pitchFamily="2" charset="0"/>
            </a:rPr>
            <a:t> </a:t>
          </a:r>
          <a:r>
            <a:rPr lang="fi-FI" sz="1200" kern="1200" dirty="0" err="1">
              <a:latin typeface="Besley" pitchFamily="2" charset="0"/>
              <a:ea typeface="Besley" pitchFamily="2" charset="0"/>
            </a:rPr>
            <a:t>political</a:t>
          </a:r>
          <a:r>
            <a:rPr lang="fi-FI" sz="1200" kern="1200" dirty="0">
              <a:latin typeface="Besley" pitchFamily="2" charset="0"/>
              <a:ea typeface="Besley" pitchFamily="2" charset="0"/>
            </a:rPr>
            <a:t> </a:t>
          </a:r>
          <a:r>
            <a:rPr lang="fi-FI" sz="1200" kern="1200" dirty="0" err="1">
              <a:latin typeface="Besley" pitchFamily="2" charset="0"/>
              <a:ea typeface="Besley" pitchFamily="2" charset="0"/>
            </a:rPr>
            <a:t>economy</a:t>
          </a:r>
          <a:endParaRPr lang="en-GB" sz="1200" kern="1200" dirty="0">
            <a:latin typeface="Besley" pitchFamily="2" charset="0"/>
            <a:ea typeface="Besley" pitchFamily="2" charset="0"/>
          </a:endParaRPr>
        </a:p>
      </dsp:txBody>
      <dsp:txXfrm>
        <a:off x="3664110" y="54310"/>
        <a:ext cx="2741471" cy="583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E3579-C634-429D-BCAD-E5AEEC835477}">
      <dsp:nvSpPr>
        <dsp:cNvPr id="0" name=""/>
        <dsp:cNvSpPr/>
      </dsp:nvSpPr>
      <dsp:spPr>
        <a:xfrm>
          <a:off x="4388" y="36153"/>
          <a:ext cx="2777785" cy="619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err="1">
              <a:latin typeface="Besley" pitchFamily="2" charset="0"/>
              <a:ea typeface="Besley" pitchFamily="2" charset="0"/>
            </a:rPr>
            <a:t>Corporate</a:t>
          </a:r>
          <a:r>
            <a:rPr lang="fi-FI" sz="1300" kern="1200" dirty="0">
              <a:latin typeface="Besley" pitchFamily="2" charset="0"/>
              <a:ea typeface="Besley" pitchFamily="2" charset="0"/>
            </a:rPr>
            <a:t> </a:t>
          </a:r>
          <a:r>
            <a:rPr lang="fi-FI" sz="1300" kern="1200" dirty="0" err="1">
              <a:latin typeface="Besley" pitchFamily="2" charset="0"/>
              <a:ea typeface="Besley" pitchFamily="2" charset="0"/>
            </a:rPr>
            <a:t>sustainability</a:t>
          </a:r>
          <a:endParaRPr lang="en-GB" sz="1300" kern="1200" dirty="0">
            <a:latin typeface="Besley" pitchFamily="2" charset="0"/>
            <a:ea typeface="Besley" pitchFamily="2" charset="0"/>
          </a:endParaRPr>
        </a:p>
      </dsp:txBody>
      <dsp:txXfrm>
        <a:off x="22545" y="54310"/>
        <a:ext cx="2741471" cy="583603"/>
      </dsp:txXfrm>
    </dsp:sp>
    <dsp:sp modelId="{05452C6E-E4B3-49ED-A25B-371840D99B31}">
      <dsp:nvSpPr>
        <dsp:cNvPr id="0" name=""/>
        <dsp:cNvSpPr/>
      </dsp:nvSpPr>
      <dsp:spPr>
        <a:xfrm>
          <a:off x="2998118" y="78340"/>
          <a:ext cx="457803" cy="5355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998118" y="185449"/>
        <a:ext cx="320462" cy="321325"/>
      </dsp:txXfrm>
    </dsp:sp>
    <dsp:sp modelId="{6B176CB2-E7CB-4363-8DBC-0A0C13C09127}">
      <dsp:nvSpPr>
        <dsp:cNvPr id="0" name=""/>
        <dsp:cNvSpPr/>
      </dsp:nvSpPr>
      <dsp:spPr>
        <a:xfrm>
          <a:off x="3645953" y="36153"/>
          <a:ext cx="2777785" cy="6199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kern="1200" dirty="0" err="1">
              <a:latin typeface="Besley" pitchFamily="2" charset="0"/>
              <a:ea typeface="Besley" pitchFamily="2" charset="0"/>
            </a:rPr>
            <a:t>Restoration</a:t>
          </a:r>
          <a:r>
            <a:rPr lang="fi-FI" sz="1200" kern="1200" dirty="0">
              <a:latin typeface="Besley" pitchFamily="2" charset="0"/>
              <a:ea typeface="Besley" pitchFamily="2" charset="0"/>
            </a:rPr>
            <a:t> and </a:t>
          </a:r>
          <a:r>
            <a:rPr lang="fi-FI" sz="1200" kern="1200" dirty="0" err="1">
              <a:latin typeface="Besley" pitchFamily="2" charset="0"/>
              <a:ea typeface="Besley" pitchFamily="2" charset="0"/>
            </a:rPr>
            <a:t>creation</a:t>
          </a:r>
          <a:r>
            <a:rPr lang="fi-FI" sz="1200" kern="1200" dirty="0">
              <a:latin typeface="Besley" pitchFamily="2" charset="0"/>
              <a:ea typeface="Besley" pitchFamily="2" charset="0"/>
            </a:rPr>
            <a:t> of </a:t>
          </a:r>
          <a:r>
            <a:rPr lang="fi-FI" sz="1200" kern="1200" dirty="0" err="1">
              <a:latin typeface="Besley" pitchFamily="2" charset="0"/>
              <a:ea typeface="Besley" pitchFamily="2" charset="0"/>
            </a:rPr>
            <a:t>liveable</a:t>
          </a:r>
          <a:r>
            <a:rPr lang="fi-FI" sz="1200" kern="1200" dirty="0">
              <a:latin typeface="Besley" pitchFamily="2" charset="0"/>
              <a:ea typeface="Besley" pitchFamily="2" charset="0"/>
            </a:rPr>
            <a:t> </a:t>
          </a:r>
          <a:r>
            <a:rPr lang="fi-FI" sz="1200" kern="1200" dirty="0" err="1">
              <a:latin typeface="Besley" pitchFamily="2" charset="0"/>
              <a:ea typeface="Besley" pitchFamily="2" charset="0"/>
            </a:rPr>
            <a:t>ecologies</a:t>
          </a:r>
          <a:endParaRPr lang="en-GB" sz="1200" kern="1200" dirty="0">
            <a:latin typeface="Besley" pitchFamily="2" charset="0"/>
            <a:ea typeface="Besley" pitchFamily="2" charset="0"/>
          </a:endParaRPr>
        </a:p>
      </dsp:txBody>
      <dsp:txXfrm>
        <a:off x="3664110" y="54310"/>
        <a:ext cx="2741471" cy="5836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D45A9-CE7C-4E51-9411-9BFF8F49712B}" type="datetimeFigureOut">
              <a:rPr lang="en-US" smtClean="0"/>
              <a:t>27.2.2024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643F6-E24A-4088-92B7-CD127C71F647}" type="slidenum">
              <a:rPr lang="en-US" smtClean="0"/>
              <a:t>‹#›</a:t>
            </a:fld>
            <a:endParaRPr lang="en-US"/>
          </a:p>
        </p:txBody>
      </p:sp>
    </p:spTree>
    <p:extLst>
      <p:ext uri="{BB962C8B-B14F-4D97-AF65-F5344CB8AC3E}">
        <p14:creationId xmlns:p14="http://schemas.microsoft.com/office/powerpoint/2010/main" val="194312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785D1F-DCFC-44DB-B928-BDE191480862}" type="slidenum">
              <a:rPr lang="en-GB" smtClean="0"/>
              <a:t>7</a:t>
            </a:fld>
            <a:endParaRPr lang="en-GB"/>
          </a:p>
        </p:txBody>
      </p:sp>
    </p:spTree>
    <p:extLst>
      <p:ext uri="{BB962C8B-B14F-4D97-AF65-F5344CB8AC3E}">
        <p14:creationId xmlns:p14="http://schemas.microsoft.com/office/powerpoint/2010/main" val="111502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Complex: “The problems are characterized by many interactions and associations, and nonlinear dynamics.”</a:t>
            </a:r>
          </a:p>
          <a:p>
            <a:r>
              <a:rPr lang="en-GB"/>
              <a:t>Uncertain: “The problems and their evolution are difficult to forecast for the actors, who cannot properly identify possible future states of the world.”</a:t>
            </a:r>
          </a:p>
          <a:p>
            <a:r>
              <a:rPr lang="en-GB"/>
              <a:t>Evaluative: “The problems cut across jurisdictional boundaries, implicate multiple criteria of worth, and can reveal new concerns even as they are being tackled.”</a:t>
            </a:r>
            <a:endParaRPr lang="fi-FI"/>
          </a:p>
          <a:p>
            <a:endParaRPr lang="fi-FI"/>
          </a:p>
          <a:p>
            <a:r>
              <a:rPr lang="fi-FI"/>
              <a:t>Learning task for self-study: Spend five minutes applying the framework to climate change, or environmental crisis more generally</a:t>
            </a:r>
          </a:p>
          <a:p>
            <a:endParaRPr lang="fi-FI"/>
          </a:p>
          <a:p>
            <a:endParaRPr lang="en-GB"/>
          </a:p>
        </p:txBody>
      </p:sp>
      <p:sp>
        <p:nvSpPr>
          <p:cNvPr id="4" name="Slide Number Placeholder 3"/>
          <p:cNvSpPr>
            <a:spLocks noGrp="1"/>
          </p:cNvSpPr>
          <p:nvPr>
            <p:ph type="sldNum" sz="quarter" idx="5"/>
          </p:nvPr>
        </p:nvSpPr>
        <p:spPr/>
        <p:txBody>
          <a:bodyPr/>
          <a:lstStyle/>
          <a:p>
            <a:fld id="{09785D1F-DCFC-44DB-B928-BDE191480862}" type="slidenum">
              <a:rPr lang="en-GB" smtClean="0"/>
              <a:t>8</a:t>
            </a:fld>
            <a:endParaRPr lang="en-GB"/>
          </a:p>
        </p:txBody>
      </p:sp>
    </p:spTree>
    <p:extLst>
      <p:ext uri="{BB962C8B-B14F-4D97-AF65-F5344CB8AC3E}">
        <p14:creationId xmlns:p14="http://schemas.microsoft.com/office/powerpoint/2010/main" val="3151414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7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a:t>
            </a:r>
            <a:r>
              <a:rPr lang="en-GB"/>
              <a:t> In robust action, leaders…focus on short-term accomplishments, rather than long-term goals; and are satisfied with oblique movement, rather than linear progress.” </a:t>
            </a:r>
            <a:r>
              <a:rPr lang="en-GB">
                <a:sym typeface="Wingdings" panose="05000000000000000000" pitchFamily="2" charset="2"/>
              </a:rPr>
              <a:t> sound familiar?</a:t>
            </a:r>
            <a:endParaRPr lang="en-GB"/>
          </a:p>
        </p:txBody>
      </p:sp>
      <p:sp>
        <p:nvSpPr>
          <p:cNvPr id="4" name="Slide Number Placeholder 3"/>
          <p:cNvSpPr>
            <a:spLocks noGrp="1"/>
          </p:cNvSpPr>
          <p:nvPr>
            <p:ph type="sldNum" sz="quarter" idx="5"/>
          </p:nvPr>
        </p:nvSpPr>
        <p:spPr/>
        <p:txBody>
          <a:bodyPr/>
          <a:lstStyle/>
          <a:p>
            <a:fld id="{09785D1F-DCFC-44DB-B928-BDE191480862}" type="slidenum">
              <a:rPr lang="en-GB" smtClean="0"/>
              <a:t>13</a:t>
            </a:fld>
            <a:endParaRPr lang="en-GB"/>
          </a:p>
        </p:txBody>
      </p:sp>
    </p:spTree>
    <p:extLst>
      <p:ext uri="{BB962C8B-B14F-4D97-AF65-F5344CB8AC3E}">
        <p14:creationId xmlns:p14="http://schemas.microsoft.com/office/powerpoint/2010/main" val="99045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Multivocality: </a:t>
            </a:r>
            <a:r>
              <a:rPr lang="en-GB"/>
              <a:t>“The fact that single actions can be interpreted coherently from multi- </a:t>
            </a:r>
            <a:r>
              <a:rPr lang="en-GB" err="1"/>
              <a:t>ple</a:t>
            </a:r>
            <a:r>
              <a:rPr lang="en-GB"/>
              <a:t> perspectives simultaneously, the fact that single actions can be moves in many games at once, and the fact that public and private motivations cannot be parsed” (Padgett &amp; Ansell, 1993, pp. 1263)</a:t>
            </a:r>
          </a:p>
        </p:txBody>
      </p:sp>
      <p:sp>
        <p:nvSpPr>
          <p:cNvPr id="4" name="Slide Number Placeholder 3"/>
          <p:cNvSpPr>
            <a:spLocks noGrp="1"/>
          </p:cNvSpPr>
          <p:nvPr>
            <p:ph type="sldNum" sz="quarter" idx="5"/>
          </p:nvPr>
        </p:nvSpPr>
        <p:spPr/>
        <p:txBody>
          <a:bodyPr/>
          <a:lstStyle/>
          <a:p>
            <a:fld id="{09785D1F-DCFC-44DB-B928-BDE191480862}" type="slidenum">
              <a:rPr lang="en-GB" smtClean="0"/>
              <a:t>14</a:t>
            </a:fld>
            <a:endParaRPr lang="en-GB"/>
          </a:p>
        </p:txBody>
      </p:sp>
    </p:spTree>
    <p:extLst>
      <p:ext uri="{BB962C8B-B14F-4D97-AF65-F5344CB8AC3E}">
        <p14:creationId xmlns:p14="http://schemas.microsoft.com/office/powerpoint/2010/main" val="326578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9785D1F-DCFC-44DB-B928-BDE191480862}" type="slidenum">
              <a:rPr lang="en-GB" smtClean="0"/>
              <a:t>17</a:t>
            </a:fld>
            <a:endParaRPr lang="en-GB"/>
          </a:p>
        </p:txBody>
      </p:sp>
    </p:spTree>
    <p:extLst>
      <p:ext uri="{BB962C8B-B14F-4D97-AF65-F5344CB8AC3E}">
        <p14:creationId xmlns:p14="http://schemas.microsoft.com/office/powerpoint/2010/main" val="386786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8A8D5B-7522-4D7F-A584-DC50ADD04E5C}" type="slidenum">
              <a:rPr lang="en-GB" smtClean="0"/>
              <a:t>23</a:t>
            </a:fld>
            <a:endParaRPr lang="en-GB"/>
          </a:p>
        </p:txBody>
      </p:sp>
    </p:spTree>
    <p:extLst>
      <p:ext uri="{BB962C8B-B14F-4D97-AF65-F5344CB8AC3E}">
        <p14:creationId xmlns:p14="http://schemas.microsoft.com/office/powerpoint/2010/main" val="247134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would you evaluate the effectiveness of B-Corp?</a:t>
            </a:r>
          </a:p>
        </p:txBody>
      </p:sp>
      <p:sp>
        <p:nvSpPr>
          <p:cNvPr id="4" name="Slide Number Placeholder 3"/>
          <p:cNvSpPr>
            <a:spLocks noGrp="1"/>
          </p:cNvSpPr>
          <p:nvPr>
            <p:ph type="sldNum" sz="quarter" idx="5"/>
          </p:nvPr>
        </p:nvSpPr>
        <p:spPr/>
        <p:txBody>
          <a:bodyPr/>
          <a:lstStyle/>
          <a:p>
            <a:fld id="{F98A8D5B-7522-4D7F-A584-DC50ADD04E5C}" type="slidenum">
              <a:rPr lang="en-GB" smtClean="0"/>
              <a:t>24</a:t>
            </a:fld>
            <a:endParaRPr lang="en-GB"/>
          </a:p>
        </p:txBody>
      </p:sp>
    </p:spTree>
    <p:extLst>
      <p:ext uri="{BB962C8B-B14F-4D97-AF65-F5344CB8AC3E}">
        <p14:creationId xmlns:p14="http://schemas.microsoft.com/office/powerpoint/2010/main" val="28370788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66CD-F79A-9220-5980-BAF52797AAC6}"/>
              </a:ext>
            </a:extLst>
          </p:cNvPr>
          <p:cNvSpPr>
            <a:spLocks noGrp="1"/>
          </p:cNvSpPr>
          <p:nvPr>
            <p:ph type="ctrTitle"/>
          </p:nvPr>
        </p:nvSpPr>
        <p:spPr>
          <a:xfrm>
            <a:off x="1524000" y="1122363"/>
            <a:ext cx="9144000" cy="2387600"/>
          </a:xfrm>
        </p:spPr>
        <p:txBody>
          <a:bodyPr anchor="b"/>
          <a:lstStyle>
            <a:lvl1pPr algn="ctr">
              <a:defRPr sz="6000" b="1">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33862D52-8396-E99A-4E06-FD2990132AB0}"/>
              </a:ext>
            </a:extLst>
          </p:cNvPr>
          <p:cNvSpPr>
            <a:spLocks noGrp="1"/>
          </p:cNvSpPr>
          <p:nvPr>
            <p:ph type="subTitle" idx="1"/>
          </p:nvPr>
        </p:nvSpPr>
        <p:spPr>
          <a:xfrm>
            <a:off x="1524000" y="3602038"/>
            <a:ext cx="9144000" cy="1655762"/>
          </a:xfrm>
        </p:spPr>
        <p:txBody>
          <a:bodyPr/>
          <a:lstStyle>
            <a:lvl1pPr marL="0" indent="0" algn="ctr">
              <a:buNone/>
              <a:defRPr sz="2400">
                <a:latin typeface="Besley" pitchFamily="2" charset="0"/>
                <a:ea typeface="Besle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0486E3-6729-12B0-232D-0CB3755D96AA}"/>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E25A1CBF-32DD-1246-55C8-EB6551CFD4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67ABC-C437-BD2D-21F1-1204A979B246}"/>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80054EEF-A849-5472-C449-68E455ABAC8E}"/>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88531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7591-2DBC-1C0D-9765-D6BA70097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EAC246-2DF5-C106-5C14-72698D61C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E59FC-FB30-B5EF-00A5-C13D841EFD14}"/>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07DADD41-F247-F1DC-4E71-E2C60DE18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957A9-475E-2CE6-CD30-721BF5BED489}"/>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502C00D2-1FA1-9026-31C6-D074436B81E7}"/>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72708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E6AC4-6618-673B-3F5B-5EE42D44F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9550F1-0EB4-FDA7-0372-C14E3EE997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4A92-D6C5-8173-7B87-93A51C28A92B}"/>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4CD236EA-1268-D7F5-FAE7-2A30ED546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3F467-A5A8-731A-89BC-4A5B7139F6F0}"/>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3500073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4E08-56C6-045C-0320-40BBFAD7CDFA}"/>
              </a:ext>
            </a:extLst>
          </p:cNvPr>
          <p:cNvSpPr>
            <a:spLocks noGrp="1"/>
          </p:cNvSpPr>
          <p:nvPr>
            <p:ph type="title"/>
          </p:nvPr>
        </p:nvSpPr>
        <p:spPr/>
        <p:txBody>
          <a:bodyPr/>
          <a:lstStyle>
            <a:lvl1pPr>
              <a:defRPr b="1">
                <a:latin typeface="Inter" panose="02000503000000020004" pitchFamily="50" charset="0"/>
                <a:ea typeface="Inter" panose="02000503000000020004" pitchFamily="50" charset="0"/>
                <a:cs typeface="Inter" panose="02000503000000020004" pitchFamily="50" charset="0"/>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A166F1F8-5B36-60E0-3607-8624FB6BD21C}"/>
              </a:ext>
            </a:extLst>
          </p:cNvPr>
          <p:cNvSpPr>
            <a:spLocks noGrp="1"/>
          </p:cNvSpPr>
          <p:nvPr>
            <p:ph idx="1"/>
          </p:nvPr>
        </p:nvSpPr>
        <p:spPr/>
        <p:txBody>
          <a:bodyPr/>
          <a:lstStyle>
            <a:lvl1pPr>
              <a:defRPr>
                <a:latin typeface="Besley" pitchFamily="2" charset="0"/>
                <a:ea typeface="Besley" pitchFamily="2" charset="0"/>
              </a:defRPr>
            </a:lvl1pPr>
            <a:lvl2pPr>
              <a:defRPr>
                <a:latin typeface="Besley" pitchFamily="2" charset="0"/>
                <a:ea typeface="Besley" pitchFamily="2" charset="0"/>
              </a:defRPr>
            </a:lvl2pPr>
            <a:lvl3pPr>
              <a:defRPr>
                <a:latin typeface="Besley" pitchFamily="2" charset="0"/>
                <a:ea typeface="Besley" pitchFamily="2" charset="0"/>
              </a:defRPr>
            </a:lvl3pPr>
            <a:lvl4pPr>
              <a:defRPr>
                <a:latin typeface="Besley" pitchFamily="2" charset="0"/>
                <a:ea typeface="Besley" pitchFamily="2" charset="0"/>
              </a:defRPr>
            </a:lvl4pPr>
            <a:lvl5pPr>
              <a:defRPr>
                <a:latin typeface="Besley" pitchFamily="2" charset="0"/>
                <a:ea typeface="Besley" pitchFamily="2"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a:extLst>
              <a:ext uri="{FF2B5EF4-FFF2-40B4-BE49-F238E27FC236}">
                <a16:creationId xmlns:a16="http://schemas.microsoft.com/office/drawing/2014/main" id="{188C1648-5CAB-495A-9EC7-A3F792E25B00}"/>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0738A084-808D-A8F3-7DD5-55660359F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7FBB4-0599-BDE2-BDE2-17805D02626C}"/>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8A24B612-6808-360C-D09F-1CCF12D6E846}"/>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2273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08DD-E818-C9AD-0FF2-ECD7BFBD5D3F}"/>
              </a:ext>
            </a:extLst>
          </p:cNvPr>
          <p:cNvSpPr>
            <a:spLocks noGrp="1"/>
          </p:cNvSpPr>
          <p:nvPr>
            <p:ph type="title"/>
          </p:nvPr>
        </p:nvSpPr>
        <p:spPr>
          <a:xfrm>
            <a:off x="831850" y="1709738"/>
            <a:ext cx="10515600" cy="2852737"/>
          </a:xfrm>
        </p:spPr>
        <p:txBody>
          <a:bodyPr anchor="b"/>
          <a:lstStyle>
            <a:lvl1pPr>
              <a:defRPr sz="6000" b="1">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1AEC64E-9F20-09D8-D302-0BF37435D3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Besley" pitchFamily="2" charset="0"/>
                <a:ea typeface="Besley"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6640261-C4C6-2BA5-7FBD-971DABD69F96}"/>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FF7A7412-9200-EE5E-292F-E2C580A2F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0D4AD-E9AB-913A-E8FB-38F025DDBFE1}"/>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F0300441-91BF-E26A-34EA-127C530D5D7A}"/>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403463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C075-8944-D89B-5A96-D2F08126256B}"/>
              </a:ext>
            </a:extLst>
          </p:cNvPr>
          <p:cNvSpPr>
            <a:spLocks noGrp="1"/>
          </p:cNvSpPr>
          <p:nvPr>
            <p:ph type="title"/>
          </p:nvPr>
        </p:nvSpPr>
        <p:spPr/>
        <p:txBody>
          <a:bodyPr/>
          <a:lstStyle>
            <a:lvl1pPr>
              <a:defRPr>
                <a:latin typeface="Inter" panose="02000503000000020004" pitchFamily="50" charset="0"/>
                <a:ea typeface="Inter" panose="02000503000000020004" pitchFamily="50" charset="0"/>
                <a:cs typeface="Inter" panose="02000503000000020004" pitchFamily="50"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7EDEDAD-4262-BE73-44A6-F5879A1A94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2C5DE-1E4F-8A62-A262-151E6CD42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6EDA39-ED21-CA62-7A2E-93683F201501}"/>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6" name="Footer Placeholder 5">
            <a:extLst>
              <a:ext uri="{FF2B5EF4-FFF2-40B4-BE49-F238E27FC236}">
                <a16:creationId xmlns:a16="http://schemas.microsoft.com/office/drawing/2014/main" id="{C2FECC60-DC2F-497F-980A-369D07985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8841B-A513-F5B4-0561-19509842099C}"/>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8" name="Picture 7" descr="A yellow exclamation mark on a black background&#10;&#10;Description automatically generated">
            <a:extLst>
              <a:ext uri="{FF2B5EF4-FFF2-40B4-BE49-F238E27FC236}">
                <a16:creationId xmlns:a16="http://schemas.microsoft.com/office/drawing/2014/main" id="{8DD3812E-28FD-C82C-287F-576232CAB0D8}"/>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21661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0385-F53C-E32C-0C92-8328AEC844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016024-EF7A-020F-021C-9DEC564CA0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0A613D-D102-896A-C9CB-907BD91087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4F67A-CE28-6B4C-E5BB-5B108EE86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D9E235-25B0-81C7-E7B2-410F535276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4D822D-53B7-384D-B3AA-D9A81987CE8C}"/>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8" name="Footer Placeholder 7">
            <a:extLst>
              <a:ext uri="{FF2B5EF4-FFF2-40B4-BE49-F238E27FC236}">
                <a16:creationId xmlns:a16="http://schemas.microsoft.com/office/drawing/2014/main" id="{D12E39E6-C9ED-0959-8685-7F451E8F6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8ACA1D-8FE3-747C-A279-437723730072}"/>
              </a:ext>
            </a:extLst>
          </p:cNvPr>
          <p:cNvSpPr>
            <a:spLocks noGrp="1"/>
          </p:cNvSpPr>
          <p:nvPr>
            <p:ph type="sldNum" sz="quarter" idx="12"/>
          </p:nvPr>
        </p:nvSpPr>
        <p:spPr/>
        <p:txBody>
          <a:bodyPr/>
          <a:lstStyle/>
          <a:p>
            <a:fld id="{62363620-739F-4869-97BF-DA72FB2A79F8}" type="slidenum">
              <a:rPr lang="en-US" smtClean="0"/>
              <a:t>‹#›</a:t>
            </a:fld>
            <a:endParaRPr lang="en-US"/>
          </a:p>
        </p:txBody>
      </p:sp>
      <p:pic>
        <p:nvPicPr>
          <p:cNvPr id="10" name="Picture 9" descr="A yellow exclamation mark on a black background&#10;&#10;Description automatically generated">
            <a:extLst>
              <a:ext uri="{FF2B5EF4-FFF2-40B4-BE49-F238E27FC236}">
                <a16:creationId xmlns:a16="http://schemas.microsoft.com/office/drawing/2014/main" id="{83D5EDCF-4F92-5FFF-55DF-4FBCFE3114C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3914451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6051-5FE3-3A65-C13F-86E4D0A0A9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69E729-3B4F-ACE1-8535-89712EFF988F}"/>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4" name="Footer Placeholder 3">
            <a:extLst>
              <a:ext uri="{FF2B5EF4-FFF2-40B4-BE49-F238E27FC236}">
                <a16:creationId xmlns:a16="http://schemas.microsoft.com/office/drawing/2014/main" id="{8C2AAC6C-9E47-A55A-3851-5840D4623E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E4ED2E-547E-6159-203C-C7E8BDC02145}"/>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3127834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579BFD-F27A-CB0C-D69C-622D616FFA50}"/>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3" name="Footer Placeholder 2">
            <a:extLst>
              <a:ext uri="{FF2B5EF4-FFF2-40B4-BE49-F238E27FC236}">
                <a16:creationId xmlns:a16="http://schemas.microsoft.com/office/drawing/2014/main" id="{5EAA7F7A-DE3A-E571-D312-3C6503FC9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DFC6D-F870-4697-93A5-0E326B2D687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299033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4568-468E-115C-F579-BF29C39CB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FFC446-B47F-A252-7FE8-661EDE91B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7A0E04-C58E-FFBB-4323-1BC1A5474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FBE2EB-7C50-7591-F2F7-115D027BCF68}"/>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6" name="Footer Placeholder 5">
            <a:extLst>
              <a:ext uri="{FF2B5EF4-FFF2-40B4-BE49-F238E27FC236}">
                <a16:creationId xmlns:a16="http://schemas.microsoft.com/office/drawing/2014/main" id="{643DA8F0-FCCC-6BB6-97EC-82AA93441D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FD686-2384-3636-FFB8-2CE82CF27CB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45503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2A644-C7BA-BDCA-89F8-0F20312C9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C25A5A-7F11-EEC1-57F1-063142565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45FC1C-E1B9-FAC8-5D2F-F6C45799C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E9FB61-5617-7E6E-0D75-ACBF880AD7E1}"/>
              </a:ext>
            </a:extLst>
          </p:cNvPr>
          <p:cNvSpPr>
            <a:spLocks noGrp="1"/>
          </p:cNvSpPr>
          <p:nvPr>
            <p:ph type="dt" sz="half" idx="10"/>
          </p:nvPr>
        </p:nvSpPr>
        <p:spPr/>
        <p:txBody>
          <a:bodyPr/>
          <a:lstStyle/>
          <a:p>
            <a:fld id="{70261F92-EA96-4004-B503-51CFAA206AD9}" type="datetimeFigureOut">
              <a:rPr lang="en-US" smtClean="0"/>
              <a:t>27.2.2024</a:t>
            </a:fld>
            <a:endParaRPr lang="en-US"/>
          </a:p>
        </p:txBody>
      </p:sp>
      <p:sp>
        <p:nvSpPr>
          <p:cNvPr id="6" name="Footer Placeholder 5">
            <a:extLst>
              <a:ext uri="{FF2B5EF4-FFF2-40B4-BE49-F238E27FC236}">
                <a16:creationId xmlns:a16="http://schemas.microsoft.com/office/drawing/2014/main" id="{F4CB51FB-19FB-0525-5D4C-3EAA074EA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60709F-C013-7BF1-7620-7AA4F2539237}"/>
              </a:ext>
            </a:extLst>
          </p:cNvPr>
          <p:cNvSpPr>
            <a:spLocks noGrp="1"/>
          </p:cNvSpPr>
          <p:nvPr>
            <p:ph type="sldNum" sz="quarter" idx="12"/>
          </p:nvPr>
        </p:nvSpPr>
        <p:spPr/>
        <p:txBody>
          <a:bodyPr/>
          <a:lstStyle/>
          <a:p>
            <a:fld id="{62363620-739F-4869-97BF-DA72FB2A79F8}" type="slidenum">
              <a:rPr lang="en-US" smtClean="0"/>
              <a:t>‹#›</a:t>
            </a:fld>
            <a:endParaRPr lang="en-US"/>
          </a:p>
        </p:txBody>
      </p:sp>
    </p:spTree>
    <p:extLst>
      <p:ext uri="{BB962C8B-B14F-4D97-AF65-F5344CB8AC3E}">
        <p14:creationId xmlns:p14="http://schemas.microsoft.com/office/powerpoint/2010/main" val="75188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C8015-83DC-29DF-B01B-22F9F111C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5343FE1-AA22-6626-9C55-268958692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DBD215-6833-4968-3903-CD52FD5C3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61F92-EA96-4004-B503-51CFAA206AD9}" type="datetimeFigureOut">
              <a:rPr lang="en-US" smtClean="0"/>
              <a:t>27.2.2024</a:t>
            </a:fld>
            <a:endParaRPr lang="en-US"/>
          </a:p>
        </p:txBody>
      </p:sp>
      <p:sp>
        <p:nvSpPr>
          <p:cNvPr id="5" name="Footer Placeholder 4">
            <a:extLst>
              <a:ext uri="{FF2B5EF4-FFF2-40B4-BE49-F238E27FC236}">
                <a16:creationId xmlns:a16="http://schemas.microsoft.com/office/drawing/2014/main" id="{6BF281D4-B64C-0088-1DA5-5AC690D0CB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711BB7-A12E-0746-F72D-303300C1D9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63620-739F-4869-97BF-DA72FB2A79F8}" type="slidenum">
              <a:rPr lang="en-US" smtClean="0"/>
              <a:t>‹#›</a:t>
            </a:fld>
            <a:endParaRPr lang="en-US"/>
          </a:p>
        </p:txBody>
      </p:sp>
      <p:pic>
        <p:nvPicPr>
          <p:cNvPr id="7" name="Picture 6" descr="A yellow exclamation mark on a black background&#10;&#10;Description automatically generated">
            <a:extLst>
              <a:ext uri="{FF2B5EF4-FFF2-40B4-BE49-F238E27FC236}">
                <a16:creationId xmlns:a16="http://schemas.microsoft.com/office/drawing/2014/main" id="{C641DE77-E9EB-152B-4701-9568EEE897AC}"/>
              </a:ext>
            </a:extLst>
          </p:cNvPr>
          <p:cNvPicPr>
            <a:picLocks noChangeAspect="1"/>
          </p:cNvPicPr>
          <p:nvPr userDrawn="1"/>
        </p:nvPicPr>
        <p:blipFill>
          <a:blip r:embed="rId13">
            <a:extLst>
              <a:ext uri="{BEBA8EAE-BF5A-486C-A8C5-ECC9F3942E4B}">
                <a14:imgProps xmlns:a14="http://schemas.microsoft.com/office/drawing/2010/main">
                  <a14:imgLayer r:embed="rId14">
                    <a14:imgEffect>
                      <a14:artisticPhotocopy trans="100000"/>
                    </a14:imgEffect>
                  </a14:imgLayer>
                </a14:imgProps>
              </a:ext>
              <a:ext uri="{28A0092B-C50C-407E-A947-70E740481C1C}">
                <a14:useLocalDpi xmlns:a14="http://schemas.microsoft.com/office/drawing/2010/main" val="0"/>
              </a:ext>
            </a:extLst>
          </a:blip>
          <a:stretch>
            <a:fillRect/>
          </a:stretch>
        </p:blipFill>
        <p:spPr>
          <a:xfrm>
            <a:off x="215601" y="5963587"/>
            <a:ext cx="854272" cy="711778"/>
          </a:xfrm>
          <a:prstGeom prst="rect">
            <a:avLst/>
          </a:prstGeom>
        </p:spPr>
      </p:pic>
    </p:spTree>
    <p:extLst>
      <p:ext uri="{BB962C8B-B14F-4D97-AF65-F5344CB8AC3E}">
        <p14:creationId xmlns:p14="http://schemas.microsoft.com/office/powerpoint/2010/main" val="3292609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Inter" panose="02000503000000020004" pitchFamily="50" charset="0"/>
          <a:ea typeface="Inter" panose="02000503000000020004" pitchFamily="50" charset="0"/>
          <a:cs typeface="Inter" panose="02000503000000020004"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ZRTqY3faaOY?feature=oembe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GP69PNzOQ1U?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greenbiz.com/article/why-b-corporations-are-crossroads" TargetMode="External"/><Relationship Id="rId4" Type="http://schemas.openxmlformats.org/officeDocument/2006/relationships/hyperlink" Target="https://hbr.org/2016/06/why-companies-are-becoming-b-corpor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ysa5OBhXz-Q?feature=oembed"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7EC-E9B1-3275-569B-D58C2910D0D4}"/>
              </a:ext>
            </a:extLst>
          </p:cNvPr>
          <p:cNvSpPr>
            <a:spLocks noGrp="1"/>
          </p:cNvSpPr>
          <p:nvPr>
            <p:ph type="ctrTitle"/>
          </p:nvPr>
        </p:nvSpPr>
        <p:spPr>
          <a:xfrm>
            <a:off x="1524000" y="1873651"/>
            <a:ext cx="9144000" cy="2387600"/>
          </a:xfrm>
        </p:spPr>
        <p:txBody>
          <a:bodyPr>
            <a:normAutofit/>
          </a:bodyPr>
          <a:lstStyle/>
          <a:p>
            <a:r>
              <a:rPr lang="en-US" dirty="0">
                <a:latin typeface="Inter" panose="02000503000000020004" pitchFamily="50" charset="0"/>
                <a:ea typeface="Inter" panose="02000503000000020004" pitchFamily="50" charset="0"/>
                <a:cs typeface="Inter" panose="02000503000000020004" pitchFamily="50" charset="0"/>
              </a:rPr>
              <a:t>A systemic approach to corporate sustainability</a:t>
            </a:r>
          </a:p>
        </p:txBody>
      </p:sp>
      <p:sp>
        <p:nvSpPr>
          <p:cNvPr id="5" name="Subtitle 4">
            <a:extLst>
              <a:ext uri="{FF2B5EF4-FFF2-40B4-BE49-F238E27FC236}">
                <a16:creationId xmlns:a16="http://schemas.microsoft.com/office/drawing/2014/main" id="{3D3A2B10-CFC7-52E7-3A4D-AE87668F9EE3}"/>
              </a:ext>
            </a:extLst>
          </p:cNvPr>
          <p:cNvSpPr txBox="1">
            <a:spLocks/>
          </p:cNvSpPr>
          <p:nvPr/>
        </p:nvSpPr>
        <p:spPr>
          <a:xfrm>
            <a:off x="9972684" y="6326975"/>
            <a:ext cx="2914642" cy="34839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Besley" pitchFamily="2" charset="0"/>
                <a:ea typeface="Besley"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Besley" pitchFamily="2" charset="0"/>
                <a:ea typeface="Besley" pitchFamily="2" charset="0"/>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Besley" pitchFamily="2" charset="0"/>
                <a:ea typeface="Besley" pitchFamily="2" charset="0"/>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sley" pitchFamily="2" charset="0"/>
                <a:ea typeface="Besley" pitchFamily="2" charset="0"/>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Besley" pitchFamily="2" charset="0"/>
                <a:ea typeface="Besley" pitchFamily="2"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dirty="0"/>
              <a:t>Jukka Rintamäki</a:t>
            </a:r>
          </a:p>
        </p:txBody>
      </p:sp>
    </p:spTree>
    <p:extLst>
      <p:ext uri="{BB962C8B-B14F-4D97-AF65-F5344CB8AC3E}">
        <p14:creationId xmlns:p14="http://schemas.microsoft.com/office/powerpoint/2010/main" val="393993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400C-9B42-4842-A5DD-48DB5F6176E4}"/>
              </a:ext>
            </a:extLst>
          </p:cNvPr>
          <p:cNvSpPr>
            <a:spLocks noGrp="1"/>
          </p:cNvSpPr>
          <p:nvPr>
            <p:ph type="title"/>
          </p:nvPr>
        </p:nvSpPr>
        <p:spPr>
          <a:xfrm>
            <a:off x="648929" y="629266"/>
            <a:ext cx="4944152" cy="1622321"/>
          </a:xfrm>
        </p:spPr>
        <p:txBody>
          <a:bodyPr>
            <a:normAutofit/>
          </a:bodyPr>
          <a:lstStyle/>
          <a:p>
            <a:r>
              <a:rPr lang="fi-FI"/>
              <a:t>Types of grand challenges</a:t>
            </a:r>
            <a:endParaRPr lang="en-GB"/>
          </a:p>
        </p:txBody>
      </p:sp>
      <p:sp>
        <p:nvSpPr>
          <p:cNvPr id="3" name="Content Placeholder 2">
            <a:extLst>
              <a:ext uri="{FF2B5EF4-FFF2-40B4-BE49-F238E27FC236}">
                <a16:creationId xmlns:a16="http://schemas.microsoft.com/office/drawing/2014/main" id="{649FAA1D-1C1D-48AE-9C4E-31C602753147}"/>
              </a:ext>
            </a:extLst>
          </p:cNvPr>
          <p:cNvSpPr>
            <a:spLocks noGrp="1"/>
          </p:cNvSpPr>
          <p:nvPr>
            <p:ph idx="1"/>
          </p:nvPr>
        </p:nvSpPr>
        <p:spPr>
          <a:xfrm>
            <a:off x="648930" y="2438400"/>
            <a:ext cx="4944151" cy="3785419"/>
          </a:xfrm>
        </p:spPr>
        <p:txBody>
          <a:bodyPr>
            <a:normAutofit/>
          </a:bodyPr>
          <a:lstStyle/>
          <a:p>
            <a:r>
              <a:rPr lang="fi-FI" sz="2400"/>
              <a:t>Two primary dimensions:</a:t>
            </a:r>
          </a:p>
          <a:p>
            <a:pPr lvl="1"/>
            <a:r>
              <a:rPr lang="fi-FI" sz="2000"/>
              <a:t>Geographical scope</a:t>
            </a:r>
          </a:p>
          <a:p>
            <a:pPr lvl="1"/>
            <a:r>
              <a:rPr lang="fi-FI" sz="2000"/>
              <a:t>Stakeholder/domain scope</a:t>
            </a:r>
            <a:endParaRPr lang="en-GB" sz="2000"/>
          </a:p>
        </p:txBody>
      </p:sp>
      <p:pic>
        <p:nvPicPr>
          <p:cNvPr id="4" name="Picture 3">
            <a:extLst>
              <a:ext uri="{FF2B5EF4-FFF2-40B4-BE49-F238E27FC236}">
                <a16:creationId xmlns:a16="http://schemas.microsoft.com/office/drawing/2014/main" id="{3597C0D7-E3F1-4CF2-AE10-6C737321A039}"/>
              </a:ext>
            </a:extLst>
          </p:cNvPr>
          <p:cNvPicPr>
            <a:picLocks noChangeAspect="1"/>
          </p:cNvPicPr>
          <p:nvPr/>
        </p:nvPicPr>
        <p:blipFill>
          <a:blip r:embed="rId2"/>
          <a:stretch>
            <a:fillRect/>
          </a:stretch>
        </p:blipFill>
        <p:spPr>
          <a:xfrm>
            <a:off x="6904709" y="1769395"/>
            <a:ext cx="4475531" cy="3315962"/>
          </a:xfrm>
          <a:prstGeom prst="rect">
            <a:avLst/>
          </a:prstGeom>
          <a:effectLst/>
        </p:spPr>
      </p:pic>
      <p:sp>
        <p:nvSpPr>
          <p:cNvPr id="5" name="TextBox 4">
            <a:extLst>
              <a:ext uri="{FF2B5EF4-FFF2-40B4-BE49-F238E27FC236}">
                <a16:creationId xmlns:a16="http://schemas.microsoft.com/office/drawing/2014/main" id="{4FA1CA9A-96CE-42EC-B003-ACF9A3300AD0}"/>
              </a:ext>
            </a:extLst>
          </p:cNvPr>
          <p:cNvSpPr txBox="1"/>
          <p:nvPr/>
        </p:nvSpPr>
        <p:spPr>
          <a:xfrm>
            <a:off x="10220484" y="6052930"/>
            <a:ext cx="1729409" cy="553998"/>
          </a:xfrm>
          <a:prstGeom prst="rect">
            <a:avLst/>
          </a:prstGeom>
          <a:noFill/>
        </p:spPr>
        <p:txBody>
          <a:bodyPr wrap="square" rtlCol="0">
            <a:spAutoFit/>
          </a:bodyPr>
          <a:lstStyle/>
          <a:p>
            <a:r>
              <a:rPr lang="fi-FI" sz="1000"/>
              <a:t>Source:</a:t>
            </a:r>
          </a:p>
          <a:p>
            <a:endParaRPr lang="fi-FI" sz="1000"/>
          </a:p>
          <a:p>
            <a:r>
              <a:rPr lang="fi-FI" sz="1000"/>
              <a:t>Brammer et al., 2019</a:t>
            </a:r>
          </a:p>
        </p:txBody>
      </p:sp>
    </p:spTree>
    <p:extLst>
      <p:ext uri="{BB962C8B-B14F-4D97-AF65-F5344CB8AC3E}">
        <p14:creationId xmlns:p14="http://schemas.microsoft.com/office/powerpoint/2010/main" val="232254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E857-0365-4372-98D7-565DA37BBAEC}"/>
              </a:ext>
            </a:extLst>
          </p:cNvPr>
          <p:cNvSpPr>
            <a:spLocks noGrp="1"/>
          </p:cNvSpPr>
          <p:nvPr>
            <p:ph type="title"/>
          </p:nvPr>
        </p:nvSpPr>
        <p:spPr>
          <a:xfrm>
            <a:off x="1288060" y="1369938"/>
            <a:ext cx="3210854" cy="4114800"/>
          </a:xfrm>
        </p:spPr>
        <p:txBody>
          <a:bodyPr>
            <a:normAutofit/>
          </a:bodyPr>
          <a:lstStyle/>
          <a:p>
            <a:pPr algn="r"/>
            <a:r>
              <a:rPr lang="fi-FI" sz="4000" dirty="0" err="1"/>
              <a:t>Why</a:t>
            </a:r>
            <a:r>
              <a:rPr lang="fi-FI" sz="4000" dirty="0"/>
              <a:t> </a:t>
            </a:r>
            <a:r>
              <a:rPr lang="fi-FI" sz="4000" dirty="0" err="1"/>
              <a:t>do</a:t>
            </a:r>
            <a:r>
              <a:rPr lang="fi-FI" sz="4000" dirty="0"/>
              <a:t> </a:t>
            </a:r>
            <a:r>
              <a:rPr lang="fi-FI" sz="4000" dirty="0" err="1"/>
              <a:t>we</a:t>
            </a:r>
            <a:r>
              <a:rPr lang="fi-FI" sz="4000" dirty="0"/>
              <a:t> </a:t>
            </a:r>
            <a:r>
              <a:rPr lang="fi-FI" sz="4000" dirty="0" err="1"/>
              <a:t>talk</a:t>
            </a:r>
            <a:r>
              <a:rPr lang="fi-FI" sz="4000" dirty="0"/>
              <a:t> </a:t>
            </a:r>
            <a:r>
              <a:rPr lang="fi-FI" sz="4000" dirty="0" err="1"/>
              <a:t>about</a:t>
            </a:r>
            <a:r>
              <a:rPr lang="fi-FI" sz="4000" dirty="0"/>
              <a:t> </a:t>
            </a:r>
            <a:r>
              <a:rPr lang="fi-FI" sz="4000" dirty="0" err="1"/>
              <a:t>grand</a:t>
            </a:r>
            <a:r>
              <a:rPr lang="fi-FI" sz="4000" dirty="0"/>
              <a:t> </a:t>
            </a:r>
            <a:r>
              <a:rPr lang="fi-FI" sz="4000" dirty="0" err="1"/>
              <a:t>challenges</a:t>
            </a:r>
            <a:r>
              <a:rPr lang="fi-FI" sz="4000" dirty="0"/>
              <a:t>?</a:t>
            </a:r>
            <a:endParaRPr lang="en-GB" sz="4000" dirty="0"/>
          </a:p>
        </p:txBody>
      </p:sp>
      <p:sp>
        <p:nvSpPr>
          <p:cNvPr id="3" name="Content Placeholder 2">
            <a:extLst>
              <a:ext uri="{FF2B5EF4-FFF2-40B4-BE49-F238E27FC236}">
                <a16:creationId xmlns:a16="http://schemas.microsoft.com/office/drawing/2014/main" id="{9721EA3B-0832-424F-A681-110967D4E44B}"/>
              </a:ext>
            </a:extLst>
          </p:cNvPr>
          <p:cNvSpPr>
            <a:spLocks noGrp="1"/>
          </p:cNvSpPr>
          <p:nvPr>
            <p:ph idx="1"/>
          </p:nvPr>
        </p:nvSpPr>
        <p:spPr>
          <a:xfrm>
            <a:off x="5030505" y="1371600"/>
            <a:ext cx="5872185" cy="4114800"/>
          </a:xfrm>
        </p:spPr>
        <p:txBody>
          <a:bodyPr anchor="ctr">
            <a:normAutofit/>
          </a:bodyPr>
          <a:lstStyle/>
          <a:p>
            <a:r>
              <a:rPr lang="fi-FI" sz="2200"/>
              <a:t>Prior focus has been on the problem</a:t>
            </a:r>
          </a:p>
          <a:p>
            <a:pPr lvl="1"/>
            <a:r>
              <a:rPr lang="fi-FI" sz="2200"/>
              <a:t>Wicked problems</a:t>
            </a:r>
          </a:p>
          <a:p>
            <a:r>
              <a:rPr lang="fi-FI" sz="2200"/>
              <a:t>GC is an attempt to</a:t>
            </a:r>
          </a:p>
          <a:p>
            <a:pPr lvl="1"/>
            <a:r>
              <a:rPr lang="fi-FI" sz="2200"/>
              <a:t>Turn problems into solutions</a:t>
            </a:r>
          </a:p>
          <a:p>
            <a:pPr lvl="1"/>
            <a:r>
              <a:rPr lang="fi-FI" sz="2200"/>
              <a:t>Chop large, complex problems into smaller, potentially workable problems</a:t>
            </a:r>
            <a:endParaRPr lang="en-GB" sz="2200"/>
          </a:p>
        </p:txBody>
      </p:sp>
    </p:spTree>
    <p:extLst>
      <p:ext uri="{BB962C8B-B14F-4D97-AF65-F5344CB8AC3E}">
        <p14:creationId xmlns:p14="http://schemas.microsoft.com/office/powerpoint/2010/main" val="55305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9AB5E-F9B4-4871-B982-20FF59C0B265}"/>
              </a:ext>
            </a:extLst>
          </p:cNvPr>
          <p:cNvSpPr>
            <a:spLocks noGrp="1"/>
          </p:cNvSpPr>
          <p:nvPr>
            <p:ph type="title"/>
          </p:nvPr>
        </p:nvSpPr>
        <p:spPr>
          <a:xfrm>
            <a:off x="1056633" y="2235200"/>
            <a:ext cx="10243971" cy="2387600"/>
          </a:xfrm>
        </p:spPr>
        <p:txBody>
          <a:bodyPr vert="horz" lIns="91440" tIns="45720" rIns="91440" bIns="45720" rtlCol="0" anchor="b">
            <a:normAutofit/>
          </a:bodyPr>
          <a:lstStyle/>
          <a:p>
            <a:r>
              <a:rPr lang="en-US" kern="1200" dirty="0">
                <a:solidFill>
                  <a:schemeClr val="tx1"/>
                </a:solidFill>
              </a:rPr>
              <a:t>Tackling grand challenges</a:t>
            </a:r>
          </a:p>
        </p:txBody>
      </p:sp>
    </p:spTree>
    <p:extLst>
      <p:ext uri="{BB962C8B-B14F-4D97-AF65-F5344CB8AC3E}">
        <p14:creationId xmlns:p14="http://schemas.microsoft.com/office/powerpoint/2010/main" val="1937044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33EB-CB9E-49DF-995C-929732475A15}"/>
              </a:ext>
            </a:extLst>
          </p:cNvPr>
          <p:cNvSpPr>
            <a:spLocks noGrp="1"/>
          </p:cNvSpPr>
          <p:nvPr>
            <p:ph type="title"/>
          </p:nvPr>
        </p:nvSpPr>
        <p:spPr>
          <a:xfrm>
            <a:off x="1288060" y="1369938"/>
            <a:ext cx="3210854" cy="4114800"/>
          </a:xfrm>
        </p:spPr>
        <p:txBody>
          <a:bodyPr>
            <a:normAutofit/>
          </a:bodyPr>
          <a:lstStyle/>
          <a:p>
            <a:pPr algn="r"/>
            <a:r>
              <a:rPr lang="fi-FI"/>
              <a:t>Robust action</a:t>
            </a:r>
            <a:endParaRPr lang="en-GB"/>
          </a:p>
        </p:txBody>
      </p:sp>
      <p:sp>
        <p:nvSpPr>
          <p:cNvPr id="3" name="Content Placeholder 2">
            <a:extLst>
              <a:ext uri="{FF2B5EF4-FFF2-40B4-BE49-F238E27FC236}">
                <a16:creationId xmlns:a16="http://schemas.microsoft.com/office/drawing/2014/main" id="{8138BD56-DF65-499C-8323-E924CCBFCC49}"/>
              </a:ext>
            </a:extLst>
          </p:cNvPr>
          <p:cNvSpPr>
            <a:spLocks noGrp="1"/>
          </p:cNvSpPr>
          <p:nvPr>
            <p:ph idx="1"/>
          </p:nvPr>
        </p:nvSpPr>
        <p:spPr>
          <a:xfrm>
            <a:off x="5030505" y="1371600"/>
            <a:ext cx="5872185" cy="4114800"/>
          </a:xfrm>
        </p:spPr>
        <p:txBody>
          <a:bodyPr anchor="ctr">
            <a:normAutofit/>
          </a:bodyPr>
          <a:lstStyle/>
          <a:p>
            <a:r>
              <a:rPr lang="en-GB" sz="2200"/>
              <a:t>“</a:t>
            </a:r>
            <a:r>
              <a:rPr lang="en-GB" sz="2200" i="1"/>
              <a:t>Action that accomplishes short-term objectives while preserving long-term flexibility. Because future problems and opportunities are always uncertain, present actions should not constrict a manager’s ability to adapt to new situations as they evolve</a:t>
            </a:r>
            <a:r>
              <a:rPr lang="en-GB" sz="2200"/>
              <a:t>”        – Eccles &amp; Nohria, 1992</a:t>
            </a:r>
          </a:p>
        </p:txBody>
      </p:sp>
    </p:spTree>
    <p:extLst>
      <p:ext uri="{BB962C8B-B14F-4D97-AF65-F5344CB8AC3E}">
        <p14:creationId xmlns:p14="http://schemas.microsoft.com/office/powerpoint/2010/main" val="327661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B42C-69DB-4FD7-9D75-BA0BBE8C4E54}"/>
              </a:ext>
            </a:extLst>
          </p:cNvPr>
          <p:cNvSpPr>
            <a:spLocks noGrp="1"/>
          </p:cNvSpPr>
          <p:nvPr>
            <p:ph type="title"/>
          </p:nvPr>
        </p:nvSpPr>
        <p:spPr>
          <a:xfrm>
            <a:off x="648929" y="629266"/>
            <a:ext cx="3505495" cy="1622321"/>
          </a:xfrm>
        </p:spPr>
        <p:txBody>
          <a:bodyPr>
            <a:normAutofit fontScale="90000"/>
          </a:bodyPr>
          <a:lstStyle/>
          <a:p>
            <a:r>
              <a:rPr lang="fi-FI" sz="3700"/>
              <a:t>Robust action strategies for climate change</a:t>
            </a:r>
            <a:endParaRPr lang="en-GB" sz="3700"/>
          </a:p>
        </p:txBody>
      </p:sp>
      <p:sp>
        <p:nvSpPr>
          <p:cNvPr id="3" name="Content Placeholder 2">
            <a:extLst>
              <a:ext uri="{FF2B5EF4-FFF2-40B4-BE49-F238E27FC236}">
                <a16:creationId xmlns:a16="http://schemas.microsoft.com/office/drawing/2014/main" id="{391DA691-E9D3-443F-8580-5BD168854865}"/>
              </a:ext>
            </a:extLst>
          </p:cNvPr>
          <p:cNvSpPr>
            <a:spLocks noGrp="1"/>
          </p:cNvSpPr>
          <p:nvPr>
            <p:ph idx="1"/>
          </p:nvPr>
        </p:nvSpPr>
        <p:spPr>
          <a:xfrm>
            <a:off x="648931" y="2438400"/>
            <a:ext cx="3505494" cy="3785419"/>
          </a:xfrm>
        </p:spPr>
        <p:txBody>
          <a:bodyPr>
            <a:normAutofit/>
          </a:bodyPr>
          <a:lstStyle/>
          <a:p>
            <a:r>
              <a:rPr lang="fi-FI" sz="2000"/>
              <a:t>Creation of participatory architectures</a:t>
            </a:r>
          </a:p>
          <a:p>
            <a:r>
              <a:rPr lang="fi-FI" sz="2000"/>
              <a:t>Multivocal inscription</a:t>
            </a:r>
          </a:p>
          <a:p>
            <a:r>
              <a:rPr lang="fi-FI" sz="2000"/>
              <a:t>Distributed experimentation with different types of approaches</a:t>
            </a:r>
            <a:endParaRPr lang="en-GB" sz="2000"/>
          </a:p>
        </p:txBody>
      </p:sp>
      <p:pic>
        <p:nvPicPr>
          <p:cNvPr id="4" name="Picture 3">
            <a:extLst>
              <a:ext uri="{FF2B5EF4-FFF2-40B4-BE49-F238E27FC236}">
                <a16:creationId xmlns:a16="http://schemas.microsoft.com/office/drawing/2014/main" id="{76D6FA13-2D31-4F37-8A27-5ECAAF79F95E}"/>
              </a:ext>
            </a:extLst>
          </p:cNvPr>
          <p:cNvPicPr>
            <a:picLocks noChangeAspect="1"/>
          </p:cNvPicPr>
          <p:nvPr/>
        </p:nvPicPr>
        <p:blipFill>
          <a:blip r:embed="rId3"/>
          <a:stretch>
            <a:fillRect/>
          </a:stretch>
        </p:blipFill>
        <p:spPr>
          <a:xfrm>
            <a:off x="5405862" y="1433906"/>
            <a:ext cx="6019331" cy="3986941"/>
          </a:xfrm>
          <a:prstGeom prst="rect">
            <a:avLst/>
          </a:prstGeom>
          <a:effectLst/>
        </p:spPr>
      </p:pic>
      <p:sp>
        <p:nvSpPr>
          <p:cNvPr id="5" name="TextBox 4">
            <a:extLst>
              <a:ext uri="{FF2B5EF4-FFF2-40B4-BE49-F238E27FC236}">
                <a16:creationId xmlns:a16="http://schemas.microsoft.com/office/drawing/2014/main" id="{2BF16275-2124-45EA-BD33-5827C889D996}"/>
              </a:ext>
            </a:extLst>
          </p:cNvPr>
          <p:cNvSpPr txBox="1"/>
          <p:nvPr/>
        </p:nvSpPr>
        <p:spPr>
          <a:xfrm>
            <a:off x="10220484" y="6052930"/>
            <a:ext cx="1729409" cy="553998"/>
          </a:xfrm>
          <a:prstGeom prst="rect">
            <a:avLst/>
          </a:prstGeom>
          <a:noFill/>
        </p:spPr>
        <p:txBody>
          <a:bodyPr wrap="square" rtlCol="0">
            <a:spAutoFit/>
          </a:bodyPr>
          <a:lstStyle/>
          <a:p>
            <a:r>
              <a:rPr lang="fi-FI" sz="1000"/>
              <a:t>Source:</a:t>
            </a:r>
          </a:p>
          <a:p>
            <a:endParaRPr lang="fi-FI" sz="1000"/>
          </a:p>
          <a:p>
            <a:r>
              <a:rPr lang="fi-FI" sz="1000"/>
              <a:t>Ferraro et al., 2015</a:t>
            </a:r>
          </a:p>
        </p:txBody>
      </p:sp>
    </p:spTree>
    <p:extLst>
      <p:ext uri="{BB962C8B-B14F-4D97-AF65-F5344CB8AC3E}">
        <p14:creationId xmlns:p14="http://schemas.microsoft.com/office/powerpoint/2010/main" val="207247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57F8-A264-4F0F-8DA2-3F6FD43FE5A5}"/>
              </a:ext>
            </a:extLst>
          </p:cNvPr>
          <p:cNvSpPr>
            <a:spLocks noGrp="1"/>
          </p:cNvSpPr>
          <p:nvPr>
            <p:ph type="title"/>
          </p:nvPr>
        </p:nvSpPr>
        <p:spPr/>
        <p:txBody>
          <a:bodyPr/>
          <a:lstStyle/>
          <a:p>
            <a:endParaRPr lang="en-GB"/>
          </a:p>
        </p:txBody>
      </p:sp>
      <p:pic>
        <p:nvPicPr>
          <p:cNvPr id="6" name="Online Media 5" title="PRI - A Blueprint for Responsible Investment">
            <a:hlinkClick r:id="" action="ppaction://media"/>
            <a:extLst>
              <a:ext uri="{FF2B5EF4-FFF2-40B4-BE49-F238E27FC236}">
                <a16:creationId xmlns:a16="http://schemas.microsoft.com/office/drawing/2014/main" id="{724A6358-AB8A-4F68-9A3C-97BCD7FFE14F}"/>
              </a:ext>
            </a:extLst>
          </p:cNvPr>
          <p:cNvPicPr>
            <a:picLocks noGrp="1" noRot="1" noChangeAspect="1"/>
          </p:cNvPicPr>
          <p:nvPr>
            <p:ph idx="1"/>
            <a:videoFile r:link="rId1"/>
          </p:nvPr>
        </p:nvPicPr>
        <p:blipFill>
          <a:blip r:embed="rId3"/>
          <a:stretch>
            <a:fillRect/>
          </a:stretch>
        </p:blipFill>
        <p:spPr>
          <a:xfrm>
            <a:off x="1057784" y="799306"/>
            <a:ext cx="10076431" cy="5693569"/>
          </a:xfrm>
          <a:prstGeom prst="rect">
            <a:avLst/>
          </a:prstGeom>
        </p:spPr>
      </p:pic>
    </p:spTree>
    <p:extLst>
      <p:ext uri="{BB962C8B-B14F-4D97-AF65-F5344CB8AC3E}">
        <p14:creationId xmlns:p14="http://schemas.microsoft.com/office/powerpoint/2010/main" val="41127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8E0D2-B68E-4241-AC6A-FA0ECECEB687}"/>
              </a:ext>
            </a:extLst>
          </p:cNvPr>
          <p:cNvSpPr>
            <a:spLocks noGrp="1"/>
          </p:cNvSpPr>
          <p:nvPr>
            <p:ph type="title"/>
          </p:nvPr>
        </p:nvSpPr>
        <p:spPr>
          <a:xfrm>
            <a:off x="648929" y="629266"/>
            <a:ext cx="3505495" cy="5667705"/>
          </a:xfrm>
        </p:spPr>
        <p:txBody>
          <a:bodyPr>
            <a:normAutofit/>
          </a:bodyPr>
          <a:lstStyle/>
          <a:p>
            <a:r>
              <a:rPr lang="fi-FI"/>
              <a:t>Tackling Grand Challenges over time</a:t>
            </a:r>
            <a:endParaRPr lang="en-GB"/>
          </a:p>
        </p:txBody>
      </p:sp>
      <p:pic>
        <p:nvPicPr>
          <p:cNvPr id="5" name="Picture 4">
            <a:extLst>
              <a:ext uri="{FF2B5EF4-FFF2-40B4-BE49-F238E27FC236}">
                <a16:creationId xmlns:a16="http://schemas.microsoft.com/office/drawing/2014/main" id="{599068A3-EC9C-4F26-805A-7ED1F783C543}"/>
              </a:ext>
            </a:extLst>
          </p:cNvPr>
          <p:cNvPicPr>
            <a:picLocks noChangeAspect="1"/>
          </p:cNvPicPr>
          <p:nvPr/>
        </p:nvPicPr>
        <p:blipFill>
          <a:blip r:embed="rId2"/>
          <a:stretch>
            <a:fillRect/>
          </a:stretch>
        </p:blipFill>
        <p:spPr>
          <a:xfrm>
            <a:off x="5814566" y="807593"/>
            <a:ext cx="5201922" cy="5239568"/>
          </a:xfrm>
          <a:prstGeom prst="rect">
            <a:avLst/>
          </a:prstGeom>
          <a:effectLst/>
        </p:spPr>
      </p:pic>
    </p:spTree>
    <p:extLst>
      <p:ext uri="{BB962C8B-B14F-4D97-AF65-F5344CB8AC3E}">
        <p14:creationId xmlns:p14="http://schemas.microsoft.com/office/powerpoint/2010/main" val="196236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9A5F9-F2C0-487A-B5E7-762AA95ECF2E}"/>
              </a:ext>
            </a:extLst>
          </p:cNvPr>
          <p:cNvSpPr>
            <a:spLocks noGrp="1"/>
          </p:cNvSpPr>
          <p:nvPr>
            <p:ph type="title"/>
          </p:nvPr>
        </p:nvSpPr>
        <p:spPr>
          <a:xfrm>
            <a:off x="951858" y="2235200"/>
            <a:ext cx="8312912" cy="2387600"/>
          </a:xfrm>
        </p:spPr>
        <p:txBody>
          <a:bodyPr vert="horz" lIns="91440" tIns="45720" rIns="91440" bIns="45720" rtlCol="0" anchor="b">
            <a:normAutofit/>
          </a:bodyPr>
          <a:lstStyle/>
          <a:p>
            <a:r>
              <a:rPr lang="en-US" sz="5100" kern="1200" dirty="0">
                <a:solidFill>
                  <a:schemeClr val="tx1"/>
                </a:solidFill>
              </a:rPr>
              <a:t>Critical evaluation of grand challenges</a:t>
            </a:r>
          </a:p>
        </p:txBody>
      </p:sp>
    </p:spTree>
    <p:extLst>
      <p:ext uri="{BB962C8B-B14F-4D97-AF65-F5344CB8AC3E}">
        <p14:creationId xmlns:p14="http://schemas.microsoft.com/office/powerpoint/2010/main" val="104364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F80B-2702-4821-A627-3D0DA41729A2}"/>
              </a:ext>
            </a:extLst>
          </p:cNvPr>
          <p:cNvSpPr>
            <a:spLocks noGrp="1"/>
          </p:cNvSpPr>
          <p:nvPr>
            <p:ph type="title"/>
          </p:nvPr>
        </p:nvSpPr>
        <p:spPr>
          <a:xfrm>
            <a:off x="1288060" y="1369938"/>
            <a:ext cx="3210854" cy="4114800"/>
          </a:xfrm>
        </p:spPr>
        <p:txBody>
          <a:bodyPr>
            <a:normAutofit/>
          </a:bodyPr>
          <a:lstStyle/>
          <a:p>
            <a:pPr algn="r"/>
            <a:r>
              <a:rPr lang="fi-FI"/>
              <a:t>Critical appraisal of the GC approach</a:t>
            </a:r>
            <a:endParaRPr lang="en-GB"/>
          </a:p>
        </p:txBody>
      </p:sp>
      <p:sp>
        <p:nvSpPr>
          <p:cNvPr id="3" name="Content Placeholder 2">
            <a:extLst>
              <a:ext uri="{FF2B5EF4-FFF2-40B4-BE49-F238E27FC236}">
                <a16:creationId xmlns:a16="http://schemas.microsoft.com/office/drawing/2014/main" id="{52156899-850A-4190-9929-83974553E4B3}"/>
              </a:ext>
            </a:extLst>
          </p:cNvPr>
          <p:cNvSpPr>
            <a:spLocks noGrp="1"/>
          </p:cNvSpPr>
          <p:nvPr>
            <p:ph idx="1"/>
          </p:nvPr>
        </p:nvSpPr>
        <p:spPr>
          <a:xfrm>
            <a:off x="5031755" y="888925"/>
            <a:ext cx="5872185" cy="5076825"/>
          </a:xfrm>
        </p:spPr>
        <p:txBody>
          <a:bodyPr anchor="ctr">
            <a:normAutofit lnSpcReduction="10000"/>
          </a:bodyPr>
          <a:lstStyle/>
          <a:p>
            <a:r>
              <a:rPr lang="fi-FI" sz="2200" dirty="0"/>
              <a:t>Grand </a:t>
            </a:r>
            <a:r>
              <a:rPr lang="fi-FI" sz="2200" dirty="0" err="1"/>
              <a:t>challenges</a:t>
            </a:r>
            <a:r>
              <a:rPr lang="fi-FI" sz="2200" dirty="0"/>
              <a:t>, </a:t>
            </a:r>
            <a:r>
              <a:rPr lang="fi-FI" sz="2200" dirty="0" err="1"/>
              <a:t>puny</a:t>
            </a:r>
            <a:r>
              <a:rPr lang="fi-FI" sz="2200" dirty="0"/>
              <a:t> </a:t>
            </a:r>
            <a:r>
              <a:rPr lang="fi-FI" sz="2200" dirty="0" err="1"/>
              <a:t>solutions</a:t>
            </a:r>
            <a:endParaRPr lang="fi-FI" sz="2200" dirty="0"/>
          </a:p>
          <a:p>
            <a:pPr lvl="1"/>
            <a:r>
              <a:rPr lang="en-GB" sz="1800" dirty="0"/>
              <a:t>Global Reporting Initiative, Principles for Responsible Investment, and the Forest Stewardship Council are ancient, and we know now, marginally effective in terms of sustainability</a:t>
            </a:r>
          </a:p>
          <a:p>
            <a:r>
              <a:rPr lang="en-GB" sz="2200" dirty="0"/>
              <a:t>Wicked problems remain wicked</a:t>
            </a:r>
          </a:p>
          <a:p>
            <a:pPr lvl="1"/>
            <a:r>
              <a:rPr lang="en-GB" sz="1800" dirty="0"/>
              <a:t>An underlying feature of wicked problems is that they are bundles of inter-linked problems</a:t>
            </a:r>
          </a:p>
          <a:p>
            <a:pPr lvl="2"/>
            <a:r>
              <a:rPr lang="en-GB" sz="1400" dirty="0"/>
              <a:t>Piecemeal solutions ineffective by definition</a:t>
            </a:r>
          </a:p>
          <a:p>
            <a:r>
              <a:rPr lang="en-GB" sz="2200" dirty="0"/>
              <a:t>Insufficient acknowledgment of existing approaches to these very problems</a:t>
            </a:r>
          </a:p>
          <a:p>
            <a:endParaRPr lang="en-GB" sz="2200" dirty="0"/>
          </a:p>
          <a:p>
            <a:r>
              <a:rPr lang="en-GB" sz="2200" dirty="0"/>
              <a:t>However, the focus on solutions is welcome</a:t>
            </a:r>
          </a:p>
        </p:txBody>
      </p:sp>
    </p:spTree>
    <p:extLst>
      <p:ext uri="{BB962C8B-B14F-4D97-AF65-F5344CB8AC3E}">
        <p14:creationId xmlns:p14="http://schemas.microsoft.com/office/powerpoint/2010/main" val="88545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F80B-2702-4821-A627-3D0DA41729A2}"/>
              </a:ext>
            </a:extLst>
          </p:cNvPr>
          <p:cNvSpPr>
            <a:spLocks noGrp="1"/>
          </p:cNvSpPr>
          <p:nvPr>
            <p:ph type="title"/>
          </p:nvPr>
        </p:nvSpPr>
        <p:spPr>
          <a:xfrm>
            <a:off x="1288060" y="1369938"/>
            <a:ext cx="3210854" cy="4114800"/>
          </a:xfrm>
        </p:spPr>
        <p:txBody>
          <a:bodyPr>
            <a:normAutofit/>
          </a:bodyPr>
          <a:lstStyle/>
          <a:p>
            <a:pPr algn="r"/>
            <a:r>
              <a:rPr lang="fi-FI" sz="4200"/>
              <a:t>How to move GC forward</a:t>
            </a:r>
            <a:endParaRPr lang="en-GB" sz="4200"/>
          </a:p>
        </p:txBody>
      </p:sp>
      <p:sp>
        <p:nvSpPr>
          <p:cNvPr id="3" name="Content Placeholder 2">
            <a:extLst>
              <a:ext uri="{FF2B5EF4-FFF2-40B4-BE49-F238E27FC236}">
                <a16:creationId xmlns:a16="http://schemas.microsoft.com/office/drawing/2014/main" id="{52156899-850A-4190-9929-83974553E4B3}"/>
              </a:ext>
            </a:extLst>
          </p:cNvPr>
          <p:cNvSpPr>
            <a:spLocks noGrp="1"/>
          </p:cNvSpPr>
          <p:nvPr>
            <p:ph idx="1"/>
          </p:nvPr>
        </p:nvSpPr>
        <p:spPr>
          <a:xfrm>
            <a:off x="5030505" y="1371600"/>
            <a:ext cx="5872185" cy="4114800"/>
          </a:xfrm>
        </p:spPr>
        <p:txBody>
          <a:bodyPr anchor="ctr">
            <a:normAutofit/>
          </a:bodyPr>
          <a:lstStyle/>
          <a:p>
            <a:r>
              <a:rPr lang="en-GB" sz="2200" dirty="0"/>
              <a:t>Move beyond strategic decision-making</a:t>
            </a:r>
          </a:p>
          <a:p>
            <a:pPr lvl="1"/>
            <a:r>
              <a:rPr lang="en-GB" sz="1800" dirty="0"/>
              <a:t>Systems-level approaches</a:t>
            </a:r>
          </a:p>
          <a:p>
            <a:pPr lvl="1"/>
            <a:r>
              <a:rPr lang="en-GB" sz="1800" dirty="0"/>
              <a:t>Focus on coordination</a:t>
            </a:r>
          </a:p>
          <a:p>
            <a:r>
              <a:rPr lang="en-GB" sz="2200" dirty="0"/>
              <a:t>Increase ambition in proposed solutions</a:t>
            </a:r>
          </a:p>
          <a:p>
            <a:pPr lvl="1"/>
            <a:r>
              <a:rPr lang="en-GB" sz="1800" dirty="0"/>
              <a:t>Consider hard environmental boundaries in a relevant timeframe</a:t>
            </a:r>
          </a:p>
          <a:p>
            <a:pPr lvl="2"/>
            <a:r>
              <a:rPr lang="en-GB" sz="1400" dirty="0"/>
              <a:t>Strong sustainability / planetary boundaries –approach</a:t>
            </a:r>
          </a:p>
          <a:p>
            <a:r>
              <a:rPr lang="en-GB" sz="2200" dirty="0"/>
              <a:t>Treat pushing aside past sustainability trajectories as grand challenges?</a:t>
            </a:r>
          </a:p>
        </p:txBody>
      </p:sp>
    </p:spTree>
    <p:extLst>
      <p:ext uri="{BB962C8B-B14F-4D97-AF65-F5344CB8AC3E}">
        <p14:creationId xmlns:p14="http://schemas.microsoft.com/office/powerpoint/2010/main" val="35890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5E84-CD8F-DE9A-2075-D3A292D333E9}"/>
              </a:ext>
            </a:extLst>
          </p:cNvPr>
          <p:cNvSpPr>
            <a:spLocks noGrp="1"/>
          </p:cNvSpPr>
          <p:nvPr>
            <p:ph type="title"/>
          </p:nvPr>
        </p:nvSpPr>
        <p:spPr/>
        <p:txBody>
          <a:bodyPr/>
          <a:lstStyle/>
          <a:p>
            <a:r>
              <a:rPr lang="en-US" dirty="0"/>
              <a:t>A few words on CSDDD</a:t>
            </a:r>
          </a:p>
        </p:txBody>
      </p:sp>
      <p:sp>
        <p:nvSpPr>
          <p:cNvPr id="3" name="Content Placeholder 2">
            <a:extLst>
              <a:ext uri="{FF2B5EF4-FFF2-40B4-BE49-F238E27FC236}">
                <a16:creationId xmlns:a16="http://schemas.microsoft.com/office/drawing/2014/main" id="{AC9A3669-12FB-D2EB-488F-1056B5BF41A8}"/>
              </a:ext>
            </a:extLst>
          </p:cNvPr>
          <p:cNvSpPr>
            <a:spLocks noGrp="1"/>
          </p:cNvSpPr>
          <p:nvPr>
            <p:ph idx="1"/>
          </p:nvPr>
        </p:nvSpPr>
        <p:spPr/>
        <p:txBody>
          <a:bodyPr/>
          <a:lstStyle/>
          <a:p>
            <a:r>
              <a:rPr lang="en-US" dirty="0"/>
              <a:t>A regulatory package on corporate sustainability </a:t>
            </a:r>
            <a:r>
              <a:rPr lang="en-US" b="1" i="1" dirty="0"/>
              <a:t>actions and progress</a:t>
            </a:r>
            <a:r>
              <a:rPr lang="en-US" i="1" dirty="0"/>
              <a:t> </a:t>
            </a:r>
          </a:p>
          <a:p>
            <a:pPr lvl="1"/>
            <a:r>
              <a:rPr lang="en-US" dirty="0"/>
              <a:t>CSRD focuses on reporting</a:t>
            </a:r>
          </a:p>
          <a:p>
            <a:r>
              <a:rPr lang="en-US" dirty="0"/>
              <a:t>Currently being decided on</a:t>
            </a:r>
          </a:p>
          <a:p>
            <a:pPr lvl="1"/>
            <a:r>
              <a:rPr lang="en-US" dirty="0"/>
              <a:t>Not looking good</a:t>
            </a:r>
          </a:p>
          <a:p>
            <a:pPr lvl="1"/>
            <a:r>
              <a:rPr lang="en-US" dirty="0"/>
              <a:t>Finland was EU chair when initiated</a:t>
            </a:r>
          </a:p>
          <a:p>
            <a:pPr lvl="2"/>
            <a:r>
              <a:rPr lang="en-US" dirty="0"/>
              <a:t>Now opposes CSDDD</a:t>
            </a:r>
          </a:p>
          <a:p>
            <a:pPr lvl="1"/>
            <a:r>
              <a:rPr lang="en-US"/>
              <a:t>It will be enacted eventually anyway</a:t>
            </a:r>
            <a:endParaRPr lang="en-US" dirty="0"/>
          </a:p>
        </p:txBody>
      </p:sp>
    </p:spTree>
    <p:extLst>
      <p:ext uri="{BB962C8B-B14F-4D97-AF65-F5344CB8AC3E}">
        <p14:creationId xmlns:p14="http://schemas.microsoft.com/office/powerpoint/2010/main" val="1401818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A573-26F8-4F95-A317-CC2143471AB7}"/>
              </a:ext>
            </a:extLst>
          </p:cNvPr>
          <p:cNvSpPr>
            <a:spLocks noGrp="1"/>
          </p:cNvSpPr>
          <p:nvPr>
            <p:ph type="title"/>
          </p:nvPr>
        </p:nvSpPr>
        <p:spPr/>
        <p:txBody>
          <a:bodyPr/>
          <a:lstStyle/>
          <a:p>
            <a:r>
              <a:rPr lang="fi-FI"/>
              <a:t>Towards business sustainability</a:t>
            </a:r>
            <a:endParaRPr lang="en-GB"/>
          </a:p>
        </p:txBody>
      </p:sp>
      <p:graphicFrame>
        <p:nvGraphicFramePr>
          <p:cNvPr id="4" name="Content Placeholder 3">
            <a:extLst>
              <a:ext uri="{FF2B5EF4-FFF2-40B4-BE49-F238E27FC236}">
                <a16:creationId xmlns:a16="http://schemas.microsoft.com/office/drawing/2014/main" id="{1811D1C7-0314-4890-973E-F244D2E0EA87}"/>
              </a:ext>
            </a:extLst>
          </p:cNvPr>
          <p:cNvGraphicFramePr>
            <a:graphicFrameLocks/>
          </p:cNvGraphicFramePr>
          <p:nvPr>
            <p:extLst>
              <p:ext uri="{D42A27DB-BD31-4B8C-83A1-F6EECF244321}">
                <p14:modId xmlns:p14="http://schemas.microsoft.com/office/powerpoint/2010/main" val="2630404774"/>
              </p:ext>
            </p:extLst>
          </p:nvPr>
        </p:nvGraphicFramePr>
        <p:xfrm>
          <a:off x="3164262" y="2202303"/>
          <a:ext cx="6428127" cy="692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F214028D-C67E-4E95-9098-BF38626DE9EF}"/>
              </a:ext>
            </a:extLst>
          </p:cNvPr>
          <p:cNvGraphicFramePr>
            <a:graphicFrameLocks/>
          </p:cNvGraphicFramePr>
          <p:nvPr>
            <p:extLst>
              <p:ext uri="{D42A27DB-BD31-4B8C-83A1-F6EECF244321}">
                <p14:modId xmlns:p14="http://schemas.microsoft.com/office/powerpoint/2010/main" val="773900392"/>
              </p:ext>
            </p:extLst>
          </p:nvPr>
        </p:nvGraphicFramePr>
        <p:xfrm>
          <a:off x="3164262" y="2983353"/>
          <a:ext cx="6428127" cy="692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a:extLst>
              <a:ext uri="{FF2B5EF4-FFF2-40B4-BE49-F238E27FC236}">
                <a16:creationId xmlns:a16="http://schemas.microsoft.com/office/drawing/2014/main" id="{8112760A-866F-40D8-A93F-C303DA7BB5DC}"/>
              </a:ext>
            </a:extLst>
          </p:cNvPr>
          <p:cNvGraphicFramePr>
            <a:graphicFrameLocks/>
          </p:cNvGraphicFramePr>
          <p:nvPr>
            <p:extLst>
              <p:ext uri="{D42A27DB-BD31-4B8C-83A1-F6EECF244321}">
                <p14:modId xmlns:p14="http://schemas.microsoft.com/office/powerpoint/2010/main" val="993212726"/>
              </p:ext>
            </p:extLst>
          </p:nvPr>
        </p:nvGraphicFramePr>
        <p:xfrm>
          <a:off x="3161702" y="3764403"/>
          <a:ext cx="6428127" cy="6922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Content Placeholder 3">
            <a:extLst>
              <a:ext uri="{FF2B5EF4-FFF2-40B4-BE49-F238E27FC236}">
                <a16:creationId xmlns:a16="http://schemas.microsoft.com/office/drawing/2014/main" id="{728BF84D-B819-4AC8-AB3C-874B0A200D9F}"/>
              </a:ext>
            </a:extLst>
          </p:cNvPr>
          <p:cNvGraphicFramePr>
            <a:graphicFrameLocks/>
          </p:cNvGraphicFramePr>
          <p:nvPr>
            <p:extLst>
              <p:ext uri="{D42A27DB-BD31-4B8C-83A1-F6EECF244321}">
                <p14:modId xmlns:p14="http://schemas.microsoft.com/office/powerpoint/2010/main" val="2209558319"/>
              </p:ext>
            </p:extLst>
          </p:nvPr>
        </p:nvGraphicFramePr>
        <p:xfrm>
          <a:off x="3161702" y="4545453"/>
          <a:ext cx="6428127" cy="69222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8" name="TextBox 7">
            <a:extLst>
              <a:ext uri="{FF2B5EF4-FFF2-40B4-BE49-F238E27FC236}">
                <a16:creationId xmlns:a16="http://schemas.microsoft.com/office/drawing/2014/main" id="{5D9C1EDE-B259-4005-BD0B-CE2FC9E37461}"/>
              </a:ext>
            </a:extLst>
          </p:cNvPr>
          <p:cNvSpPr txBox="1"/>
          <p:nvPr/>
        </p:nvSpPr>
        <p:spPr>
          <a:xfrm>
            <a:off x="838200" y="2363749"/>
            <a:ext cx="1319514" cy="307777"/>
          </a:xfrm>
          <a:prstGeom prst="rect">
            <a:avLst/>
          </a:prstGeom>
          <a:noFill/>
        </p:spPr>
        <p:txBody>
          <a:bodyPr wrap="square" rtlCol="0">
            <a:spAutoFit/>
          </a:bodyPr>
          <a:lstStyle/>
          <a:p>
            <a:r>
              <a:rPr lang="fi-FI" sz="1400" dirty="0">
                <a:latin typeface="Besley" pitchFamily="2" charset="0"/>
                <a:ea typeface="Besley" pitchFamily="2" charset="0"/>
              </a:rPr>
              <a:t>Focus</a:t>
            </a:r>
            <a:endParaRPr lang="en-GB" sz="1400" dirty="0">
              <a:latin typeface="Besley" pitchFamily="2" charset="0"/>
              <a:ea typeface="Besley" pitchFamily="2" charset="0"/>
            </a:endParaRPr>
          </a:p>
        </p:txBody>
      </p:sp>
      <p:sp>
        <p:nvSpPr>
          <p:cNvPr id="10" name="TextBox 9">
            <a:extLst>
              <a:ext uri="{FF2B5EF4-FFF2-40B4-BE49-F238E27FC236}">
                <a16:creationId xmlns:a16="http://schemas.microsoft.com/office/drawing/2014/main" id="{87D973C2-80F5-42F3-B463-B7AB02796DBE}"/>
              </a:ext>
            </a:extLst>
          </p:cNvPr>
          <p:cNvSpPr txBox="1"/>
          <p:nvPr/>
        </p:nvSpPr>
        <p:spPr>
          <a:xfrm>
            <a:off x="841301" y="3006299"/>
            <a:ext cx="2227856" cy="523220"/>
          </a:xfrm>
          <a:prstGeom prst="rect">
            <a:avLst/>
          </a:prstGeom>
          <a:noFill/>
        </p:spPr>
        <p:txBody>
          <a:bodyPr wrap="square" rtlCol="0">
            <a:spAutoFit/>
          </a:bodyPr>
          <a:lstStyle/>
          <a:p>
            <a:r>
              <a:rPr lang="fi-FI" sz="1400" dirty="0" err="1">
                <a:latin typeface="Besley" pitchFamily="2" charset="0"/>
                <a:ea typeface="Besley" pitchFamily="2" charset="0"/>
              </a:rPr>
              <a:t>Conception</a:t>
            </a:r>
            <a:r>
              <a:rPr lang="fi-FI" sz="1400" dirty="0">
                <a:latin typeface="Besley" pitchFamily="2" charset="0"/>
                <a:ea typeface="Besley" pitchFamily="2" charset="0"/>
              </a:rPr>
              <a:t> of </a:t>
            </a:r>
            <a:r>
              <a:rPr lang="fi-FI" sz="1400" dirty="0" err="1">
                <a:latin typeface="Besley" pitchFamily="2" charset="0"/>
                <a:ea typeface="Besley" pitchFamily="2" charset="0"/>
              </a:rPr>
              <a:t>the</a:t>
            </a:r>
            <a:r>
              <a:rPr lang="fi-FI" sz="1400" dirty="0">
                <a:latin typeface="Besley" pitchFamily="2" charset="0"/>
                <a:ea typeface="Besley" pitchFamily="2" charset="0"/>
              </a:rPr>
              <a:t> </a:t>
            </a:r>
            <a:r>
              <a:rPr lang="fi-FI" sz="1400" dirty="0" err="1">
                <a:latin typeface="Besley" pitchFamily="2" charset="0"/>
                <a:ea typeface="Besley" pitchFamily="2" charset="0"/>
              </a:rPr>
              <a:t>natural</a:t>
            </a:r>
            <a:r>
              <a:rPr lang="fi-FI" sz="1400" dirty="0">
                <a:latin typeface="Besley" pitchFamily="2" charset="0"/>
                <a:ea typeface="Besley" pitchFamily="2" charset="0"/>
              </a:rPr>
              <a:t> </a:t>
            </a:r>
            <a:r>
              <a:rPr lang="fi-FI" sz="1400" dirty="0" err="1">
                <a:latin typeface="Besley" pitchFamily="2" charset="0"/>
                <a:ea typeface="Besley" pitchFamily="2" charset="0"/>
              </a:rPr>
              <a:t>environment</a:t>
            </a:r>
            <a:endParaRPr lang="en-GB" sz="1400" dirty="0">
              <a:latin typeface="Besley" pitchFamily="2" charset="0"/>
              <a:ea typeface="Besley" pitchFamily="2" charset="0"/>
            </a:endParaRPr>
          </a:p>
        </p:txBody>
      </p:sp>
      <p:sp>
        <p:nvSpPr>
          <p:cNvPr id="12" name="TextBox 11">
            <a:extLst>
              <a:ext uri="{FF2B5EF4-FFF2-40B4-BE49-F238E27FC236}">
                <a16:creationId xmlns:a16="http://schemas.microsoft.com/office/drawing/2014/main" id="{917CD37D-C20D-45FB-A028-4BE2BB7C5D6C}"/>
              </a:ext>
            </a:extLst>
          </p:cNvPr>
          <p:cNvSpPr txBox="1"/>
          <p:nvPr/>
        </p:nvSpPr>
        <p:spPr>
          <a:xfrm>
            <a:off x="841301" y="3787567"/>
            <a:ext cx="2227856" cy="523220"/>
          </a:xfrm>
          <a:prstGeom prst="rect">
            <a:avLst/>
          </a:prstGeom>
          <a:noFill/>
        </p:spPr>
        <p:txBody>
          <a:bodyPr wrap="square" rtlCol="0">
            <a:spAutoFit/>
          </a:bodyPr>
          <a:lstStyle/>
          <a:p>
            <a:r>
              <a:rPr lang="fi-FI" sz="1400" dirty="0" err="1">
                <a:latin typeface="Besley" pitchFamily="2" charset="0"/>
                <a:ea typeface="Besley" pitchFamily="2" charset="0"/>
              </a:rPr>
              <a:t>Conception</a:t>
            </a:r>
            <a:r>
              <a:rPr lang="fi-FI" sz="1400" dirty="0">
                <a:latin typeface="Besley" pitchFamily="2" charset="0"/>
                <a:ea typeface="Besley" pitchFamily="2" charset="0"/>
              </a:rPr>
              <a:t> of </a:t>
            </a:r>
            <a:r>
              <a:rPr lang="fi-FI" sz="1400" dirty="0" err="1">
                <a:latin typeface="Besley" pitchFamily="2" charset="0"/>
                <a:ea typeface="Besley" pitchFamily="2" charset="0"/>
              </a:rPr>
              <a:t>the</a:t>
            </a:r>
            <a:r>
              <a:rPr lang="fi-FI" sz="1400" dirty="0">
                <a:latin typeface="Besley" pitchFamily="2" charset="0"/>
                <a:ea typeface="Besley" pitchFamily="2" charset="0"/>
              </a:rPr>
              <a:t> </a:t>
            </a:r>
            <a:r>
              <a:rPr lang="fi-FI" sz="1400" dirty="0" err="1">
                <a:latin typeface="Besley" pitchFamily="2" charset="0"/>
                <a:ea typeface="Besley" pitchFamily="2" charset="0"/>
              </a:rPr>
              <a:t>ecological</a:t>
            </a:r>
            <a:r>
              <a:rPr lang="fi-FI" sz="1400" dirty="0">
                <a:latin typeface="Besley" pitchFamily="2" charset="0"/>
                <a:ea typeface="Besley" pitchFamily="2" charset="0"/>
              </a:rPr>
              <a:t> </a:t>
            </a:r>
            <a:r>
              <a:rPr lang="fi-FI" sz="1400" dirty="0" err="1">
                <a:latin typeface="Besley" pitchFamily="2" charset="0"/>
                <a:ea typeface="Besley" pitchFamily="2" charset="0"/>
              </a:rPr>
              <a:t>crisis</a:t>
            </a:r>
            <a:endParaRPr lang="en-GB" sz="1400" dirty="0">
              <a:latin typeface="Besley" pitchFamily="2" charset="0"/>
              <a:ea typeface="Besley" pitchFamily="2" charset="0"/>
            </a:endParaRPr>
          </a:p>
        </p:txBody>
      </p:sp>
      <p:sp>
        <p:nvSpPr>
          <p:cNvPr id="14" name="TextBox 13">
            <a:extLst>
              <a:ext uri="{FF2B5EF4-FFF2-40B4-BE49-F238E27FC236}">
                <a16:creationId xmlns:a16="http://schemas.microsoft.com/office/drawing/2014/main" id="{EF856A8C-C1F2-48FC-8A76-ED42643AE5B0}"/>
              </a:ext>
            </a:extLst>
          </p:cNvPr>
          <p:cNvSpPr txBox="1"/>
          <p:nvPr/>
        </p:nvSpPr>
        <p:spPr>
          <a:xfrm>
            <a:off x="841301" y="4706899"/>
            <a:ext cx="2227856" cy="307777"/>
          </a:xfrm>
          <a:prstGeom prst="rect">
            <a:avLst/>
          </a:prstGeom>
          <a:noFill/>
        </p:spPr>
        <p:txBody>
          <a:bodyPr wrap="square" rtlCol="0">
            <a:spAutoFit/>
          </a:bodyPr>
          <a:lstStyle/>
          <a:p>
            <a:r>
              <a:rPr lang="fi-FI" sz="1400" dirty="0" err="1">
                <a:latin typeface="Besley" pitchFamily="2" charset="0"/>
                <a:ea typeface="Besley" pitchFamily="2" charset="0"/>
              </a:rPr>
              <a:t>Imaginary</a:t>
            </a:r>
            <a:endParaRPr lang="en-GB" sz="1400" dirty="0">
              <a:latin typeface="Besley" pitchFamily="2" charset="0"/>
              <a:ea typeface="Besley" pitchFamily="2" charset="0"/>
            </a:endParaRPr>
          </a:p>
        </p:txBody>
      </p:sp>
      <p:sp>
        <p:nvSpPr>
          <p:cNvPr id="16" name="TextBox 15">
            <a:extLst>
              <a:ext uri="{FF2B5EF4-FFF2-40B4-BE49-F238E27FC236}">
                <a16:creationId xmlns:a16="http://schemas.microsoft.com/office/drawing/2014/main" id="{779EB80E-0BEA-4EAE-AAB6-89D94A966B95}"/>
              </a:ext>
            </a:extLst>
          </p:cNvPr>
          <p:cNvSpPr txBox="1"/>
          <p:nvPr/>
        </p:nvSpPr>
        <p:spPr>
          <a:xfrm>
            <a:off x="10220484" y="6052930"/>
            <a:ext cx="1729409" cy="553998"/>
          </a:xfrm>
          <a:prstGeom prst="rect">
            <a:avLst/>
          </a:prstGeom>
          <a:noFill/>
        </p:spPr>
        <p:txBody>
          <a:bodyPr wrap="square" rtlCol="0">
            <a:spAutoFit/>
          </a:bodyPr>
          <a:lstStyle/>
          <a:p>
            <a:r>
              <a:rPr lang="fi-FI" sz="1000"/>
              <a:t>Source:</a:t>
            </a:r>
          </a:p>
          <a:p>
            <a:endParaRPr lang="fi-FI" sz="1000"/>
          </a:p>
          <a:p>
            <a:r>
              <a:rPr lang="fi-FI" sz="1000"/>
              <a:t>Ergene et al., 2020</a:t>
            </a:r>
          </a:p>
        </p:txBody>
      </p:sp>
    </p:spTree>
    <p:extLst>
      <p:ext uri="{BB962C8B-B14F-4D97-AF65-F5344CB8AC3E}">
        <p14:creationId xmlns:p14="http://schemas.microsoft.com/office/powerpoint/2010/main" val="221008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D28A7-E3E3-CCFC-872E-7C1CD0986359}"/>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3A434775-D28B-DC62-56D9-BC6031F300BF}"/>
              </a:ext>
            </a:extLst>
          </p:cNvPr>
          <p:cNvSpPr>
            <a:spLocks noGrp="1"/>
          </p:cNvSpPr>
          <p:nvPr>
            <p:ph idx="1"/>
          </p:nvPr>
        </p:nvSpPr>
        <p:spPr/>
        <p:txBody>
          <a:bodyPr/>
          <a:lstStyle/>
          <a:p>
            <a:r>
              <a:rPr lang="en-US" dirty="0"/>
              <a:t>The unpredictability of systems-level change</a:t>
            </a:r>
          </a:p>
          <a:p>
            <a:r>
              <a:rPr lang="en-US" dirty="0"/>
              <a:t>What makes the sustainability crisis so difficult to tackle</a:t>
            </a:r>
          </a:p>
          <a:p>
            <a:pPr lvl="1"/>
            <a:r>
              <a:rPr lang="en-US" dirty="0"/>
              <a:t>Complexity</a:t>
            </a:r>
          </a:p>
          <a:p>
            <a:pPr lvl="1"/>
            <a:r>
              <a:rPr lang="en-US" dirty="0"/>
              <a:t>Uncertainty</a:t>
            </a:r>
          </a:p>
          <a:p>
            <a:pPr lvl="1"/>
            <a:r>
              <a:rPr lang="en-US" dirty="0" err="1"/>
              <a:t>Evaluativity</a:t>
            </a:r>
            <a:endParaRPr lang="en-US" dirty="0"/>
          </a:p>
          <a:p>
            <a:r>
              <a:rPr lang="en-US" dirty="0"/>
              <a:t>The three elements of robust action:</a:t>
            </a:r>
          </a:p>
          <a:p>
            <a:pPr lvl="1"/>
            <a:r>
              <a:rPr lang="en-US" dirty="0"/>
              <a:t>Participatory architecture</a:t>
            </a:r>
          </a:p>
          <a:p>
            <a:pPr lvl="1"/>
            <a:r>
              <a:rPr lang="en-US" dirty="0"/>
              <a:t>Multivocal inscription</a:t>
            </a:r>
          </a:p>
          <a:p>
            <a:pPr lvl="1"/>
            <a:r>
              <a:rPr lang="en-US" dirty="0"/>
              <a:t>Distributed experimentation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1924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0C4E-CE0E-4D34-AFEE-5D1FC8978BCF}"/>
              </a:ext>
            </a:extLst>
          </p:cNvPr>
          <p:cNvSpPr>
            <a:spLocks noGrp="1"/>
          </p:cNvSpPr>
          <p:nvPr>
            <p:ph type="title"/>
          </p:nvPr>
        </p:nvSpPr>
        <p:spPr/>
        <p:txBody>
          <a:bodyPr/>
          <a:lstStyle/>
          <a:p>
            <a:r>
              <a:rPr lang="fi-FI"/>
              <a:t>References</a:t>
            </a:r>
            <a:endParaRPr lang="en-GB"/>
          </a:p>
        </p:txBody>
      </p:sp>
      <p:sp>
        <p:nvSpPr>
          <p:cNvPr id="3" name="Content Placeholder 2">
            <a:extLst>
              <a:ext uri="{FF2B5EF4-FFF2-40B4-BE49-F238E27FC236}">
                <a16:creationId xmlns:a16="http://schemas.microsoft.com/office/drawing/2014/main" id="{43F9F728-71F7-429D-890F-C1CC0222B404}"/>
              </a:ext>
            </a:extLst>
          </p:cNvPr>
          <p:cNvSpPr>
            <a:spLocks noGrp="1"/>
          </p:cNvSpPr>
          <p:nvPr>
            <p:ph idx="1"/>
          </p:nvPr>
        </p:nvSpPr>
        <p:spPr/>
        <p:txBody>
          <a:bodyPr>
            <a:normAutofit fontScale="62500" lnSpcReduction="20000"/>
          </a:bodyPr>
          <a:lstStyle/>
          <a:p>
            <a:pPr marL="0" indent="0">
              <a:buNone/>
            </a:pPr>
            <a:r>
              <a:rPr lang="en-GB" b="0" i="0">
                <a:solidFill>
                  <a:srgbClr val="222222"/>
                </a:solidFill>
                <a:effectLst/>
              </a:rPr>
              <a:t>Eccles, R. G., &amp; </a:t>
            </a:r>
            <a:r>
              <a:rPr lang="en-GB" b="0" i="0" err="1">
                <a:solidFill>
                  <a:srgbClr val="222222"/>
                </a:solidFill>
                <a:effectLst/>
              </a:rPr>
              <a:t>Nohria</a:t>
            </a:r>
            <a:r>
              <a:rPr lang="en-GB" b="0" i="0">
                <a:solidFill>
                  <a:srgbClr val="222222"/>
                </a:solidFill>
                <a:effectLst/>
              </a:rPr>
              <a:t>, N. 1992. </a:t>
            </a:r>
            <a:r>
              <a:rPr lang="en-GB" b="1" i="1">
                <a:solidFill>
                  <a:srgbClr val="222222"/>
                </a:solidFill>
                <a:effectLst/>
              </a:rPr>
              <a:t>Beyond the hype: Rediscovering the essence of management</a:t>
            </a:r>
            <a:r>
              <a:rPr lang="en-GB" b="0" i="0">
                <a:solidFill>
                  <a:srgbClr val="222222"/>
                </a:solidFill>
                <a:effectLst/>
              </a:rPr>
              <a:t>. Boston, MA: Harvard Business School Press.</a:t>
            </a:r>
          </a:p>
          <a:p>
            <a:pPr marL="0" indent="0">
              <a:buNone/>
            </a:pPr>
            <a:r>
              <a:rPr lang="en-GB" b="0" i="0">
                <a:solidFill>
                  <a:srgbClr val="222222"/>
                </a:solidFill>
                <a:effectLst/>
              </a:rPr>
              <a:t>Eisenhardt, K.M., </a:t>
            </a:r>
            <a:r>
              <a:rPr lang="en-GB" b="0" i="0" err="1">
                <a:solidFill>
                  <a:srgbClr val="222222"/>
                </a:solidFill>
                <a:effectLst/>
              </a:rPr>
              <a:t>Graebner</a:t>
            </a:r>
            <a:r>
              <a:rPr lang="en-GB" b="0" i="0">
                <a:solidFill>
                  <a:srgbClr val="222222"/>
                </a:solidFill>
                <a:effectLst/>
              </a:rPr>
              <a:t>, M.E. and Sonenshein, S., 2016. Grand challenges and inductive methods: Rigor without rigor mortis. </a:t>
            </a:r>
            <a:r>
              <a:rPr lang="en-GB" b="1" i="1">
                <a:solidFill>
                  <a:srgbClr val="222222"/>
                </a:solidFill>
                <a:effectLst/>
              </a:rPr>
              <a:t>Academy of Management Journal</a:t>
            </a:r>
            <a:r>
              <a:rPr lang="en-GB" b="0" i="0">
                <a:solidFill>
                  <a:srgbClr val="222222"/>
                </a:solidFill>
                <a:effectLst/>
              </a:rPr>
              <a:t>, </a:t>
            </a:r>
            <a:r>
              <a:rPr lang="en-GB" b="0" i="1">
                <a:solidFill>
                  <a:srgbClr val="222222"/>
                </a:solidFill>
                <a:effectLst/>
              </a:rPr>
              <a:t>59</a:t>
            </a:r>
            <a:r>
              <a:rPr lang="en-GB" b="0" i="0">
                <a:solidFill>
                  <a:srgbClr val="222222"/>
                </a:solidFill>
                <a:effectLst/>
              </a:rPr>
              <a:t>(4), pp.1113-1123.</a:t>
            </a:r>
          </a:p>
          <a:p>
            <a:pPr marL="0" indent="0">
              <a:buNone/>
            </a:pPr>
            <a:r>
              <a:rPr lang="en-GB" err="1">
                <a:effectLst/>
              </a:rPr>
              <a:t>Ergene</a:t>
            </a:r>
            <a:r>
              <a:rPr lang="en-GB">
                <a:effectLst/>
              </a:rPr>
              <a:t>, S., Banerjee, S. B., &amp; Hoffman, A. J. 2020. (Un)Sustainability and Organization Studies: Towards a Radical Engagement. </a:t>
            </a:r>
            <a:r>
              <a:rPr lang="en-GB" b="1" i="1">
                <a:effectLst/>
              </a:rPr>
              <a:t>Organization Studies</a:t>
            </a:r>
            <a:r>
              <a:rPr lang="en-GB">
                <a:effectLst/>
              </a:rPr>
              <a:t>, 017084062093789.</a:t>
            </a:r>
            <a:endParaRPr lang="en-GB" b="0" i="0">
              <a:solidFill>
                <a:srgbClr val="222222"/>
              </a:solidFill>
              <a:effectLst/>
            </a:endParaRPr>
          </a:p>
          <a:p>
            <a:pPr marL="0" indent="0">
              <a:buNone/>
            </a:pPr>
            <a:r>
              <a:rPr lang="en-GB">
                <a:effectLst/>
              </a:rPr>
              <a:t>Etzion, D., </a:t>
            </a:r>
            <a:r>
              <a:rPr lang="en-GB" err="1">
                <a:effectLst/>
              </a:rPr>
              <a:t>Gehman</a:t>
            </a:r>
            <a:r>
              <a:rPr lang="en-GB">
                <a:effectLst/>
              </a:rPr>
              <a:t>, J., Ferraro, F., &amp; </a:t>
            </a:r>
            <a:r>
              <a:rPr lang="en-GB" err="1">
                <a:effectLst/>
              </a:rPr>
              <a:t>Avidan</a:t>
            </a:r>
            <a:r>
              <a:rPr lang="en-GB">
                <a:effectLst/>
              </a:rPr>
              <a:t>, M. 2017. Unleashing sustainability transformations through robust action. </a:t>
            </a:r>
            <a:r>
              <a:rPr lang="en-GB" b="1" i="1">
                <a:effectLst/>
              </a:rPr>
              <a:t>Journal of Cleaner Production</a:t>
            </a:r>
            <a:r>
              <a:rPr lang="en-GB">
                <a:effectLst/>
              </a:rPr>
              <a:t>, 140: 167–178.</a:t>
            </a:r>
          </a:p>
          <a:p>
            <a:pPr marL="0" indent="0">
              <a:buNone/>
            </a:pPr>
            <a:r>
              <a:rPr lang="en-GB">
                <a:effectLst/>
              </a:rPr>
              <a:t>Ferraro, F., Etzion, D., &amp; </a:t>
            </a:r>
            <a:r>
              <a:rPr lang="en-GB" err="1">
                <a:effectLst/>
              </a:rPr>
              <a:t>Gehman</a:t>
            </a:r>
            <a:r>
              <a:rPr lang="en-GB">
                <a:effectLst/>
              </a:rPr>
              <a:t>, J. 2015. Tackling Grand Challenges Pragmatically: Robust Action Revisited. </a:t>
            </a:r>
            <a:r>
              <a:rPr lang="en-GB" b="1" i="1">
                <a:effectLst/>
              </a:rPr>
              <a:t>Organization Studies</a:t>
            </a:r>
            <a:r>
              <a:rPr lang="en-GB">
                <a:effectLst/>
              </a:rPr>
              <a:t>, 36(3): 363–390.</a:t>
            </a:r>
            <a:endParaRPr lang="en-GB" b="0" i="0">
              <a:solidFill>
                <a:srgbClr val="222222"/>
              </a:solidFill>
              <a:effectLst/>
            </a:endParaRPr>
          </a:p>
          <a:p>
            <a:pPr marL="0" indent="0">
              <a:buNone/>
            </a:pPr>
            <a:r>
              <a:rPr lang="en-GB" err="1">
                <a:effectLst/>
              </a:rPr>
              <a:t>Gehman</a:t>
            </a:r>
            <a:r>
              <a:rPr lang="en-GB">
                <a:effectLst/>
              </a:rPr>
              <a:t>, J., Ferraro, F., &amp; Etzion, D. 2018. Robust Action Strategies for Tackling the World’s Grand Challenges. In J. Kinder &amp; M. Stewart-Harawira (Eds.), </a:t>
            </a:r>
            <a:r>
              <a:rPr lang="en-GB" b="1" i="1">
                <a:effectLst/>
              </a:rPr>
              <a:t>Resilient Systems, Resilient Communities</a:t>
            </a:r>
            <a:r>
              <a:rPr lang="en-GB">
                <a:effectLst/>
              </a:rPr>
              <a:t>: 180–204. McCullum Press.</a:t>
            </a:r>
          </a:p>
          <a:p>
            <a:pPr marL="0" indent="0">
              <a:buNone/>
            </a:pPr>
            <a:r>
              <a:rPr lang="en-GB" err="1">
                <a:effectLst/>
              </a:rPr>
              <a:t>Linnenluecke</a:t>
            </a:r>
            <a:r>
              <a:rPr lang="en-GB">
                <a:effectLst/>
              </a:rPr>
              <a:t>, M. K., </a:t>
            </a:r>
            <a:r>
              <a:rPr lang="en-GB" err="1">
                <a:effectLst/>
              </a:rPr>
              <a:t>Verreynne</a:t>
            </a:r>
            <a:r>
              <a:rPr lang="en-GB">
                <a:effectLst/>
              </a:rPr>
              <a:t>, M. L., de Villiers Scheepers, M. J., &amp; Venter, C. 2017. A review of collaborative planning approaches for transformative change towards a sustainable future. </a:t>
            </a:r>
            <a:r>
              <a:rPr lang="en-GB" b="1" i="1">
                <a:effectLst/>
              </a:rPr>
              <a:t>Journal of Cleaner Production</a:t>
            </a:r>
            <a:r>
              <a:rPr lang="en-GB">
                <a:effectLst/>
              </a:rPr>
              <a:t>, 142: 3212–3224.</a:t>
            </a:r>
          </a:p>
          <a:p>
            <a:pPr marL="0" indent="0">
              <a:buNone/>
            </a:pPr>
            <a:endParaRPr lang="en-GB">
              <a:effectLst/>
            </a:endParaRPr>
          </a:p>
          <a:p>
            <a:pPr marL="0" indent="0">
              <a:buNone/>
            </a:pPr>
            <a:endParaRPr lang="en-GB"/>
          </a:p>
          <a:p>
            <a:endParaRPr lang="en-GB"/>
          </a:p>
        </p:txBody>
      </p:sp>
    </p:spTree>
    <p:extLst>
      <p:ext uri="{BB962C8B-B14F-4D97-AF65-F5344CB8AC3E}">
        <p14:creationId xmlns:p14="http://schemas.microsoft.com/office/powerpoint/2010/main" val="389566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52-3DE6-4033-BED0-EA5A3F40EACE}"/>
              </a:ext>
            </a:extLst>
          </p:cNvPr>
          <p:cNvSpPr>
            <a:spLocks noGrp="1"/>
          </p:cNvSpPr>
          <p:nvPr>
            <p:ph type="title"/>
          </p:nvPr>
        </p:nvSpPr>
        <p:spPr>
          <a:xfrm>
            <a:off x="4082902" y="585725"/>
            <a:ext cx="7469020" cy="1286160"/>
          </a:xfrm>
        </p:spPr>
        <p:txBody>
          <a:bodyPr anchor="b">
            <a:normAutofit/>
          </a:bodyPr>
          <a:lstStyle/>
          <a:p>
            <a:r>
              <a:rPr lang="fi-FI" sz="3700" dirty="0"/>
              <a:t>In-class case assignment: </a:t>
            </a:r>
            <a:br>
              <a:rPr lang="fi-FI" sz="3700" dirty="0"/>
            </a:br>
            <a:r>
              <a:rPr lang="fi-FI" sz="3700" dirty="0"/>
              <a:t>B-Corporation</a:t>
            </a:r>
            <a:endParaRPr lang="en-GB" sz="3700" dirty="0"/>
          </a:p>
        </p:txBody>
      </p:sp>
      <p:pic>
        <p:nvPicPr>
          <p:cNvPr id="17" name="Content Placeholder 16" descr="Icon&#10;&#10;Description automatically generated">
            <a:extLst>
              <a:ext uri="{FF2B5EF4-FFF2-40B4-BE49-F238E27FC236}">
                <a16:creationId xmlns:a16="http://schemas.microsoft.com/office/drawing/2014/main" id="{6D6397A0-63E9-4D64-A924-8C4F0A9F4B2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9889" y="787018"/>
            <a:ext cx="3409205" cy="5266173"/>
          </a:xfrm>
        </p:spPr>
      </p:pic>
      <p:pic>
        <p:nvPicPr>
          <p:cNvPr id="4" name="Online Media 3" title="B Corp Movement: Transforming the global economy to benefit all people, communities, and the planet">
            <a:hlinkClick r:id="" action="ppaction://media"/>
            <a:extLst>
              <a:ext uri="{FF2B5EF4-FFF2-40B4-BE49-F238E27FC236}">
                <a16:creationId xmlns:a16="http://schemas.microsoft.com/office/drawing/2014/main" id="{33D8295A-C3C1-2B8A-7A78-C0EEFFE4A3BF}"/>
              </a:ext>
            </a:extLst>
          </p:cNvPr>
          <p:cNvPicPr>
            <a:picLocks noRot="1" noChangeAspect="1"/>
          </p:cNvPicPr>
          <p:nvPr>
            <a:videoFile r:link="rId1"/>
          </p:nvPr>
        </p:nvPicPr>
        <p:blipFill>
          <a:blip r:embed="rId5"/>
          <a:stretch>
            <a:fillRect/>
          </a:stretch>
        </p:blipFill>
        <p:spPr>
          <a:xfrm>
            <a:off x="4183743" y="1871885"/>
            <a:ext cx="6647839" cy="3756029"/>
          </a:xfrm>
          <a:prstGeom prst="rect">
            <a:avLst/>
          </a:prstGeom>
        </p:spPr>
      </p:pic>
    </p:spTree>
    <p:extLst>
      <p:ext uri="{BB962C8B-B14F-4D97-AF65-F5344CB8AC3E}">
        <p14:creationId xmlns:p14="http://schemas.microsoft.com/office/powerpoint/2010/main" val="24190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52-3DE6-4033-BED0-EA5A3F40EACE}"/>
              </a:ext>
            </a:extLst>
          </p:cNvPr>
          <p:cNvSpPr>
            <a:spLocks noGrp="1"/>
          </p:cNvSpPr>
          <p:nvPr>
            <p:ph type="title"/>
          </p:nvPr>
        </p:nvSpPr>
        <p:spPr>
          <a:xfrm>
            <a:off x="4082902" y="629268"/>
            <a:ext cx="7469020" cy="1286160"/>
          </a:xfrm>
        </p:spPr>
        <p:txBody>
          <a:bodyPr anchor="b">
            <a:normAutofit/>
          </a:bodyPr>
          <a:lstStyle/>
          <a:p>
            <a:r>
              <a:rPr lang="fi-FI" sz="3700"/>
              <a:t>In-class case assignment: </a:t>
            </a:r>
            <a:br>
              <a:rPr lang="fi-FI" sz="3700"/>
            </a:br>
            <a:r>
              <a:rPr lang="fi-FI" sz="3700"/>
              <a:t>B-Corporation</a:t>
            </a:r>
            <a:endParaRPr lang="en-GB" sz="3700" dirty="0"/>
          </a:p>
        </p:txBody>
      </p:sp>
      <p:pic>
        <p:nvPicPr>
          <p:cNvPr id="17" name="Content Placeholder 16" descr="Icon&#10;&#10;Description automatically generated">
            <a:extLst>
              <a:ext uri="{FF2B5EF4-FFF2-40B4-BE49-F238E27FC236}">
                <a16:creationId xmlns:a16="http://schemas.microsoft.com/office/drawing/2014/main" id="{6D6397A0-63E9-4D64-A924-8C4F0A9F4B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889" y="787018"/>
            <a:ext cx="3409205" cy="5266173"/>
          </a:xfrm>
        </p:spPr>
      </p:pic>
      <p:sp>
        <p:nvSpPr>
          <p:cNvPr id="4" name="Content Placeholder 2">
            <a:extLst>
              <a:ext uri="{FF2B5EF4-FFF2-40B4-BE49-F238E27FC236}">
                <a16:creationId xmlns:a16="http://schemas.microsoft.com/office/drawing/2014/main" id="{27529EF3-113F-4579-BD8B-0199057A91AC}"/>
              </a:ext>
            </a:extLst>
          </p:cNvPr>
          <p:cNvSpPr txBox="1">
            <a:spLocks/>
          </p:cNvSpPr>
          <p:nvPr/>
        </p:nvSpPr>
        <p:spPr>
          <a:xfrm>
            <a:off x="4082903" y="1767156"/>
            <a:ext cx="7469018" cy="44566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1600" dirty="0"/>
          </a:p>
          <a:p>
            <a:r>
              <a:rPr lang="fi-FI" sz="1500" dirty="0">
                <a:latin typeface="Besley" pitchFamily="2" charset="0"/>
                <a:ea typeface="Besley" pitchFamily="2" charset="0"/>
              </a:rPr>
              <a:t>Read the following short newspaper articles (use web search for the specific questions):</a:t>
            </a:r>
          </a:p>
          <a:p>
            <a:pPr lvl="1"/>
            <a:r>
              <a:rPr lang="fi-FI" sz="1100" dirty="0">
                <a:latin typeface="Besley" pitchFamily="2" charset="0"/>
                <a:ea typeface="Besley" pitchFamily="2" charset="0"/>
                <a:hlinkClick r:id="rId4"/>
              </a:rPr>
              <a:t>https://hbr.org/2016/06/why-companies-are-becoming-b-corporations</a:t>
            </a:r>
            <a:r>
              <a:rPr lang="fi-FI" sz="1100" dirty="0">
                <a:latin typeface="Besley" pitchFamily="2" charset="0"/>
                <a:ea typeface="Besley" pitchFamily="2" charset="0"/>
              </a:rPr>
              <a:t> </a:t>
            </a:r>
          </a:p>
          <a:p>
            <a:pPr lvl="1"/>
            <a:r>
              <a:rPr lang="fi-FI" sz="1100" dirty="0">
                <a:latin typeface="Besley" pitchFamily="2" charset="0"/>
                <a:ea typeface="Besley" pitchFamily="2" charset="0"/>
                <a:hlinkClick r:id="rId5"/>
              </a:rPr>
              <a:t>https://www.theguardian.com/sustainable-business/2016/jan/07/b-corp-leed-fair-trade-certification-sustainability-lab-danone-group-black-rock-unilever</a:t>
            </a:r>
          </a:p>
          <a:p>
            <a:pPr lvl="1"/>
            <a:r>
              <a:rPr lang="fi-FI" sz="1100" dirty="0">
                <a:latin typeface="Besley" pitchFamily="2" charset="0"/>
                <a:ea typeface="Besley" pitchFamily="2" charset="0"/>
                <a:hlinkClick r:id="rId5"/>
              </a:rPr>
              <a:t>https://www.greenbiz.com/article/why-b-corporations-are-crossroads</a:t>
            </a:r>
            <a:r>
              <a:rPr lang="fi-FI" sz="1100" dirty="0">
                <a:latin typeface="Besley" pitchFamily="2" charset="0"/>
                <a:ea typeface="Besley" pitchFamily="2" charset="0"/>
              </a:rPr>
              <a:t> </a:t>
            </a:r>
          </a:p>
          <a:p>
            <a:r>
              <a:rPr lang="en-GB" sz="1500" dirty="0">
                <a:latin typeface="Besley" pitchFamily="2" charset="0"/>
                <a:ea typeface="Besley" pitchFamily="2" charset="0"/>
              </a:rPr>
              <a:t>Let’s try a bit of a different approach: A kind of a debate</a:t>
            </a:r>
          </a:p>
          <a:p>
            <a:r>
              <a:rPr lang="en-GB" sz="1500" dirty="0">
                <a:latin typeface="Besley" pitchFamily="2" charset="0"/>
                <a:ea typeface="Besley" pitchFamily="2" charset="0"/>
              </a:rPr>
              <a:t>Team 1: Introduce B-Corp (provide slides)</a:t>
            </a:r>
          </a:p>
          <a:p>
            <a:r>
              <a:rPr lang="en-GB" sz="1500" dirty="0">
                <a:latin typeface="Besley" pitchFamily="2" charset="0"/>
                <a:ea typeface="Besley" pitchFamily="2" charset="0"/>
              </a:rPr>
              <a:t>Teams 2 &amp; 3: Create a short, max. 5min presentation for why B Corp is great</a:t>
            </a:r>
          </a:p>
          <a:p>
            <a:r>
              <a:rPr lang="en-GB" sz="1500" dirty="0">
                <a:latin typeface="Besley" pitchFamily="2" charset="0"/>
                <a:ea typeface="Besley" pitchFamily="2" charset="0"/>
              </a:rPr>
              <a:t>Teams 4 &amp; 5: Create a short, max. 5min presentation to criticize B Corp</a:t>
            </a:r>
          </a:p>
          <a:p>
            <a:r>
              <a:rPr lang="en-GB" sz="1500" dirty="0">
                <a:latin typeface="Besley" pitchFamily="2" charset="0"/>
                <a:ea typeface="Besley" pitchFamily="2" charset="0"/>
              </a:rPr>
              <a:t>Discussion between teams 2, 3, 4, 5 (1 can ask for clarifications)</a:t>
            </a:r>
          </a:p>
          <a:p>
            <a:r>
              <a:rPr lang="en-GB" sz="1500" dirty="0">
                <a:latin typeface="Besley" pitchFamily="2" charset="0"/>
                <a:ea typeface="Besley" pitchFamily="2" charset="0"/>
              </a:rPr>
              <a:t>Team 1: Pass judgment over whose arguments win (and tell us why)</a:t>
            </a:r>
          </a:p>
          <a:p>
            <a:pPr lvl="1"/>
            <a:endParaRPr lang="en-GB" sz="1600" dirty="0"/>
          </a:p>
        </p:txBody>
      </p:sp>
    </p:spTree>
    <p:extLst>
      <p:ext uri="{BB962C8B-B14F-4D97-AF65-F5344CB8AC3E}">
        <p14:creationId xmlns:p14="http://schemas.microsoft.com/office/powerpoint/2010/main" val="1098758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FA87D-AD71-CC67-A2ED-30E4613E1D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F5E9261-8297-A8BF-C906-F171504F669D}"/>
              </a:ext>
            </a:extLst>
          </p:cNvPr>
          <p:cNvSpPr>
            <a:spLocks noGrp="1"/>
          </p:cNvSpPr>
          <p:nvPr>
            <p:ph idx="1"/>
          </p:nvPr>
        </p:nvSpPr>
        <p:spPr/>
        <p:txBody>
          <a:bodyPr/>
          <a:lstStyle/>
          <a:p>
            <a:r>
              <a:rPr lang="fi-FI" sz="2800" dirty="0" err="1"/>
              <a:t>Moving</a:t>
            </a:r>
            <a:r>
              <a:rPr lang="fi-FI" sz="2800" dirty="0"/>
              <a:t> </a:t>
            </a:r>
            <a:r>
              <a:rPr lang="fi-FI" sz="2800" dirty="0" err="1"/>
              <a:t>from</a:t>
            </a:r>
            <a:r>
              <a:rPr lang="fi-FI" sz="2800" dirty="0"/>
              <a:t> </a:t>
            </a:r>
            <a:r>
              <a:rPr lang="fi-FI" sz="2800" dirty="0" err="1"/>
              <a:t>organizational</a:t>
            </a:r>
            <a:r>
              <a:rPr lang="fi-FI" sz="2800" dirty="0"/>
              <a:t> </a:t>
            </a:r>
            <a:r>
              <a:rPr lang="fi-FI" sz="2800" dirty="0" err="1"/>
              <a:t>level</a:t>
            </a:r>
            <a:r>
              <a:rPr lang="fi-FI" sz="2800" dirty="0"/>
              <a:t> </a:t>
            </a:r>
            <a:r>
              <a:rPr lang="fi-FI" sz="2800" dirty="0" err="1"/>
              <a:t>impacts</a:t>
            </a:r>
            <a:r>
              <a:rPr lang="fi-FI" sz="2800" dirty="0"/>
              <a:t> and </a:t>
            </a:r>
            <a:r>
              <a:rPr lang="fi-FI" sz="2800" dirty="0" err="1"/>
              <a:t>considerations</a:t>
            </a:r>
            <a:r>
              <a:rPr lang="fi-FI" sz="2800" dirty="0"/>
              <a:t> to </a:t>
            </a:r>
            <a:r>
              <a:rPr lang="fi-FI" sz="2800" dirty="0" err="1"/>
              <a:t>system</a:t>
            </a:r>
            <a:r>
              <a:rPr lang="fi-FI" sz="2800" dirty="0"/>
              <a:t> </a:t>
            </a:r>
            <a:r>
              <a:rPr lang="fi-FI" sz="2800" dirty="0" err="1"/>
              <a:t>level</a:t>
            </a:r>
            <a:endParaRPr lang="fi-FI" sz="2800" dirty="0"/>
          </a:p>
          <a:p>
            <a:r>
              <a:rPr lang="fi-FI" sz="2800" dirty="0" err="1"/>
              <a:t>What</a:t>
            </a:r>
            <a:r>
              <a:rPr lang="fi-FI" sz="2800" dirty="0"/>
              <a:t> </a:t>
            </a:r>
            <a:r>
              <a:rPr lang="fi-FI" sz="2800" dirty="0" err="1"/>
              <a:t>are</a:t>
            </a:r>
            <a:r>
              <a:rPr lang="fi-FI" sz="2800" dirty="0"/>
              <a:t> </a:t>
            </a:r>
            <a:r>
              <a:rPr lang="fi-FI" sz="2800" dirty="0" err="1"/>
              <a:t>grand</a:t>
            </a:r>
            <a:r>
              <a:rPr lang="fi-FI" sz="2800" dirty="0"/>
              <a:t> </a:t>
            </a:r>
            <a:r>
              <a:rPr lang="fi-FI" sz="2800" dirty="0" err="1"/>
              <a:t>challenges</a:t>
            </a:r>
            <a:r>
              <a:rPr lang="fi-FI" sz="2800" dirty="0"/>
              <a:t>?</a:t>
            </a:r>
          </a:p>
          <a:p>
            <a:r>
              <a:rPr lang="fi-FI" sz="2800" dirty="0" err="1"/>
              <a:t>Tackling</a:t>
            </a:r>
            <a:r>
              <a:rPr lang="fi-FI" sz="2800" dirty="0"/>
              <a:t> </a:t>
            </a:r>
            <a:r>
              <a:rPr lang="fi-FI" sz="2800" dirty="0" err="1"/>
              <a:t>grand</a:t>
            </a:r>
            <a:r>
              <a:rPr lang="fi-FI" sz="2800" dirty="0"/>
              <a:t> </a:t>
            </a:r>
            <a:r>
              <a:rPr lang="fi-FI" sz="2800" dirty="0" err="1"/>
              <a:t>challenges</a:t>
            </a:r>
            <a:endParaRPr lang="fi-FI" sz="2800" dirty="0"/>
          </a:p>
          <a:p>
            <a:r>
              <a:rPr lang="fi-FI" sz="2800" dirty="0" err="1"/>
              <a:t>Critically</a:t>
            </a:r>
            <a:r>
              <a:rPr lang="fi-FI" sz="2800" dirty="0"/>
              <a:t> </a:t>
            </a:r>
            <a:r>
              <a:rPr lang="fi-FI" sz="2800" dirty="0" err="1"/>
              <a:t>evaluating</a:t>
            </a:r>
            <a:r>
              <a:rPr lang="fi-FI" sz="2800" dirty="0"/>
              <a:t> </a:t>
            </a:r>
            <a:r>
              <a:rPr lang="fi-FI" sz="2800" dirty="0" err="1"/>
              <a:t>grand</a:t>
            </a:r>
            <a:r>
              <a:rPr lang="fi-FI" sz="2800" dirty="0"/>
              <a:t> </a:t>
            </a:r>
            <a:r>
              <a:rPr lang="fi-FI" sz="2800" dirty="0" err="1"/>
              <a:t>challenges</a:t>
            </a:r>
            <a:endParaRPr lang="fi-FI" sz="2800" dirty="0"/>
          </a:p>
          <a:p>
            <a:r>
              <a:rPr lang="fi-FI" dirty="0"/>
              <a:t>In-</a:t>
            </a:r>
            <a:r>
              <a:rPr lang="fi-FI" dirty="0" err="1"/>
              <a:t>class</a:t>
            </a:r>
            <a:r>
              <a:rPr lang="fi-FI" dirty="0"/>
              <a:t> </a:t>
            </a:r>
            <a:r>
              <a:rPr lang="fi-FI" dirty="0" err="1"/>
              <a:t>task</a:t>
            </a:r>
            <a:endParaRPr lang="fi-FI" sz="2800" dirty="0"/>
          </a:p>
        </p:txBody>
      </p:sp>
    </p:spTree>
    <p:extLst>
      <p:ext uri="{BB962C8B-B14F-4D97-AF65-F5344CB8AC3E}">
        <p14:creationId xmlns:p14="http://schemas.microsoft.com/office/powerpoint/2010/main" val="230688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9C468-9A52-490E-99CF-8D5651522020}"/>
              </a:ext>
            </a:extLst>
          </p:cNvPr>
          <p:cNvSpPr>
            <a:spLocks noGrp="1"/>
          </p:cNvSpPr>
          <p:nvPr>
            <p:ph type="title"/>
          </p:nvPr>
        </p:nvSpPr>
        <p:spPr>
          <a:xfrm>
            <a:off x="1524000" y="1293337"/>
            <a:ext cx="9144000" cy="4126387"/>
          </a:xfrm>
        </p:spPr>
        <p:txBody>
          <a:bodyPr vert="horz" lIns="91440" tIns="45720" rIns="91440" bIns="45720" rtlCol="0" anchor="ctr">
            <a:normAutofit/>
          </a:bodyPr>
          <a:lstStyle/>
          <a:p>
            <a:pPr algn="ctr"/>
            <a:r>
              <a:rPr lang="en-US" sz="2800" kern="1200" dirty="0">
                <a:solidFill>
                  <a:schemeClr val="tx1"/>
                </a:solidFill>
                <a:latin typeface="Besley" pitchFamily="2" charset="0"/>
                <a:ea typeface="Besley" pitchFamily="2" charset="0"/>
                <a:cs typeface="+mj-cs"/>
              </a:rPr>
              <a:t>“The issues we face are so big and the targets are so challenging that we cannot do it alone, so there is a certain humility and a recognition that we need to invite other people in. When you look at any issue, such as food or water scarcity, it is very clear that no individual institution, government or company can provide the solution.”</a:t>
            </a:r>
            <a:br>
              <a:rPr lang="en-US" sz="2300" kern="1200" dirty="0">
                <a:solidFill>
                  <a:schemeClr val="tx1"/>
                </a:solidFill>
                <a:latin typeface="Besley" pitchFamily="2" charset="0"/>
                <a:ea typeface="Besley" pitchFamily="2" charset="0"/>
                <a:cs typeface="+mj-cs"/>
              </a:rPr>
            </a:br>
            <a:br>
              <a:rPr lang="en-US" sz="2300" kern="1200" dirty="0">
                <a:solidFill>
                  <a:schemeClr val="tx1"/>
                </a:solidFill>
                <a:latin typeface="Besley" pitchFamily="2" charset="0"/>
                <a:ea typeface="Besley" pitchFamily="2" charset="0"/>
                <a:cs typeface="+mj-cs"/>
              </a:rPr>
            </a:br>
            <a:br>
              <a:rPr lang="en-US" sz="2300" kern="1200" dirty="0">
                <a:solidFill>
                  <a:schemeClr val="tx1"/>
                </a:solidFill>
                <a:latin typeface="Besley" pitchFamily="2" charset="0"/>
                <a:ea typeface="Besley" pitchFamily="2" charset="0"/>
                <a:cs typeface="+mj-cs"/>
              </a:rPr>
            </a:br>
            <a:r>
              <a:rPr lang="en-US" sz="2300" b="0" kern="1200" dirty="0">
                <a:solidFill>
                  <a:schemeClr val="tx1"/>
                </a:solidFill>
                <a:latin typeface="Besley" pitchFamily="2" charset="0"/>
                <a:ea typeface="Besley" pitchFamily="2" charset="0"/>
                <a:cs typeface="+mj-cs"/>
              </a:rPr>
              <a:t>Paul Polman, Unilever CEO, 2012</a:t>
            </a:r>
          </a:p>
        </p:txBody>
      </p:sp>
    </p:spTree>
    <p:extLst>
      <p:ext uri="{BB962C8B-B14F-4D97-AF65-F5344CB8AC3E}">
        <p14:creationId xmlns:p14="http://schemas.microsoft.com/office/powerpoint/2010/main" val="306534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7E272B-F0BF-4228-8646-7D38B07B915D}"/>
              </a:ext>
            </a:extLst>
          </p:cNvPr>
          <p:cNvGraphicFramePr>
            <a:graphicFrameLocks noGrp="1"/>
          </p:cNvGraphicFramePr>
          <p:nvPr>
            <p:ph idx="1"/>
            <p:extLst>
              <p:ext uri="{D42A27DB-BD31-4B8C-83A1-F6EECF244321}">
                <p14:modId xmlns:p14="http://schemas.microsoft.com/office/powerpoint/2010/main" val="1278386012"/>
              </p:ext>
            </p:extLst>
          </p:nvPr>
        </p:nvGraphicFramePr>
        <p:xfrm>
          <a:off x="1071113" y="255465"/>
          <a:ext cx="10515600" cy="1820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7697E4A4-0745-49E2-9CEB-7C6CC92896C6}"/>
              </a:ext>
            </a:extLst>
          </p:cNvPr>
          <p:cNvGraphicFramePr>
            <a:graphicFrameLocks/>
          </p:cNvGraphicFramePr>
          <p:nvPr>
            <p:extLst>
              <p:ext uri="{D42A27DB-BD31-4B8C-83A1-F6EECF244321}">
                <p14:modId xmlns:p14="http://schemas.microsoft.com/office/powerpoint/2010/main" val="3006004816"/>
              </p:ext>
            </p:extLst>
          </p:nvPr>
        </p:nvGraphicFramePr>
        <p:xfrm>
          <a:off x="1071113" y="2424545"/>
          <a:ext cx="10515600" cy="1820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Content Placeholder 3">
            <a:extLst>
              <a:ext uri="{FF2B5EF4-FFF2-40B4-BE49-F238E27FC236}">
                <a16:creationId xmlns:a16="http://schemas.microsoft.com/office/drawing/2014/main" id="{8B226FFB-6107-4AA6-84EC-47E9F920DFC5}"/>
              </a:ext>
            </a:extLst>
          </p:cNvPr>
          <p:cNvGraphicFramePr>
            <a:graphicFrameLocks/>
          </p:cNvGraphicFramePr>
          <p:nvPr>
            <p:extLst>
              <p:ext uri="{D42A27DB-BD31-4B8C-83A1-F6EECF244321}">
                <p14:modId xmlns:p14="http://schemas.microsoft.com/office/powerpoint/2010/main" val="2400926047"/>
              </p:ext>
            </p:extLst>
          </p:nvPr>
        </p:nvGraphicFramePr>
        <p:xfrm>
          <a:off x="1071113" y="4593625"/>
          <a:ext cx="10515600" cy="182054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28413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77816F-DC53-4DBA-BF4D-4EFC3889A4FD}"/>
              </a:ext>
            </a:extLst>
          </p:cNvPr>
          <p:cNvSpPr>
            <a:spLocks noGrp="1"/>
          </p:cNvSpPr>
          <p:nvPr>
            <p:ph type="title"/>
          </p:nvPr>
        </p:nvSpPr>
        <p:spPr/>
        <p:txBody>
          <a:bodyPr/>
          <a:lstStyle/>
          <a:p>
            <a:r>
              <a:rPr lang="fi-FI" dirty="0" err="1"/>
              <a:t>Introduction</a:t>
            </a:r>
            <a:r>
              <a:rPr lang="fi-FI" dirty="0"/>
              <a:t> to </a:t>
            </a:r>
            <a:r>
              <a:rPr lang="fi-FI" dirty="0" err="1"/>
              <a:t>changing</a:t>
            </a:r>
            <a:r>
              <a:rPr lang="fi-FI" dirty="0"/>
              <a:t> </a:t>
            </a:r>
            <a:r>
              <a:rPr lang="fi-FI" dirty="0" err="1"/>
              <a:t>systems</a:t>
            </a:r>
            <a:endParaRPr lang="en-GB" dirty="0"/>
          </a:p>
        </p:txBody>
      </p:sp>
      <p:pic>
        <p:nvPicPr>
          <p:cNvPr id="6" name="Online Media 5" title="How Wolves Change Rivers">
            <a:hlinkClick r:id="" action="ppaction://media"/>
            <a:extLst>
              <a:ext uri="{FF2B5EF4-FFF2-40B4-BE49-F238E27FC236}">
                <a16:creationId xmlns:a16="http://schemas.microsoft.com/office/drawing/2014/main" id="{250DE5F3-4ED2-4113-9D9C-986ABCA295A4}"/>
              </a:ext>
            </a:extLst>
          </p:cNvPr>
          <p:cNvPicPr>
            <a:picLocks noGrp="1" noRot="1" noChangeAspect="1"/>
          </p:cNvPicPr>
          <p:nvPr>
            <p:ph idx="1"/>
            <a:videoFile r:link="rId1"/>
          </p:nvPr>
        </p:nvPicPr>
        <p:blipFill>
          <a:blip r:embed="rId3"/>
          <a:stretch>
            <a:fillRect/>
          </a:stretch>
        </p:blipFill>
        <p:spPr>
          <a:xfrm>
            <a:off x="1563026" y="1690688"/>
            <a:ext cx="8816922" cy="4981898"/>
          </a:xfrm>
          <a:prstGeom prst="rect">
            <a:avLst/>
          </a:prstGeom>
        </p:spPr>
      </p:pic>
    </p:spTree>
    <p:extLst>
      <p:ext uri="{BB962C8B-B14F-4D97-AF65-F5344CB8AC3E}">
        <p14:creationId xmlns:p14="http://schemas.microsoft.com/office/powerpoint/2010/main" val="290923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09AB5E-F9B4-4871-B982-20FF59C0B265}"/>
              </a:ext>
            </a:extLst>
          </p:cNvPr>
          <p:cNvSpPr>
            <a:spLocks noGrp="1"/>
          </p:cNvSpPr>
          <p:nvPr>
            <p:ph type="title"/>
          </p:nvPr>
        </p:nvSpPr>
        <p:spPr>
          <a:xfrm>
            <a:off x="970908" y="1220918"/>
            <a:ext cx="7629628" cy="4391211"/>
          </a:xfrm>
        </p:spPr>
        <p:txBody>
          <a:bodyPr vert="horz" lIns="91440" tIns="45720" rIns="91440" bIns="45720" rtlCol="0" anchor="b">
            <a:normAutofit/>
          </a:bodyPr>
          <a:lstStyle/>
          <a:p>
            <a:r>
              <a:rPr lang="en-US" kern="1200" dirty="0">
                <a:solidFill>
                  <a:schemeClr val="tx1"/>
                </a:solidFill>
              </a:rPr>
              <a:t>The sustainability crisis is a wicked problem…or perhaps a Grand Challenge?</a:t>
            </a:r>
          </a:p>
        </p:txBody>
      </p:sp>
    </p:spTree>
    <p:extLst>
      <p:ext uri="{BB962C8B-B14F-4D97-AF65-F5344CB8AC3E}">
        <p14:creationId xmlns:p14="http://schemas.microsoft.com/office/powerpoint/2010/main" val="249500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B74A-E006-4246-8B93-196709640F7F}"/>
              </a:ext>
            </a:extLst>
          </p:cNvPr>
          <p:cNvSpPr>
            <a:spLocks noGrp="1"/>
          </p:cNvSpPr>
          <p:nvPr>
            <p:ph type="title"/>
          </p:nvPr>
        </p:nvSpPr>
        <p:spPr>
          <a:xfrm>
            <a:off x="648929" y="629266"/>
            <a:ext cx="3505495" cy="1622321"/>
          </a:xfrm>
        </p:spPr>
        <p:txBody>
          <a:bodyPr>
            <a:normAutofit/>
          </a:bodyPr>
          <a:lstStyle/>
          <a:p>
            <a:r>
              <a:rPr lang="fi-FI" sz="3700"/>
              <a:t>What are grand challenges?</a:t>
            </a:r>
            <a:endParaRPr lang="en-GB" sz="3700"/>
          </a:p>
        </p:txBody>
      </p:sp>
      <p:sp>
        <p:nvSpPr>
          <p:cNvPr id="8" name="Content Placeholder 7">
            <a:extLst>
              <a:ext uri="{FF2B5EF4-FFF2-40B4-BE49-F238E27FC236}">
                <a16:creationId xmlns:a16="http://schemas.microsoft.com/office/drawing/2014/main" id="{6F274032-3BD2-4D64-A1AD-C06673D5902A}"/>
              </a:ext>
            </a:extLst>
          </p:cNvPr>
          <p:cNvSpPr>
            <a:spLocks noGrp="1"/>
          </p:cNvSpPr>
          <p:nvPr>
            <p:ph idx="1"/>
          </p:nvPr>
        </p:nvSpPr>
        <p:spPr>
          <a:xfrm>
            <a:off x="648931" y="2438400"/>
            <a:ext cx="3505494" cy="3785419"/>
          </a:xfrm>
        </p:spPr>
        <p:txBody>
          <a:bodyPr>
            <a:normAutofit fontScale="92500" lnSpcReduction="20000"/>
          </a:bodyPr>
          <a:lstStyle/>
          <a:p>
            <a:r>
              <a:rPr lang="en-GB" sz="2000"/>
              <a:t>An attempt at proposing a solution-based approach to wicked problems</a:t>
            </a:r>
          </a:p>
          <a:p>
            <a:pPr lvl="1"/>
            <a:r>
              <a:rPr lang="en-GB" sz="1600"/>
              <a:t>Highly significant yet potentially solvable problems </a:t>
            </a:r>
          </a:p>
          <a:p>
            <a:pPr lvl="1"/>
            <a:r>
              <a:rPr lang="en-GB" sz="1600"/>
              <a:t>Affect vast numbers of individuals in often profound ways </a:t>
            </a:r>
          </a:p>
          <a:p>
            <a:pPr lvl="1"/>
            <a:r>
              <a:rPr lang="en-GB" sz="1600"/>
              <a:t>Typically complex with unknown solutions and intertwined technical and social elements</a:t>
            </a:r>
          </a:p>
          <a:p>
            <a:r>
              <a:rPr lang="en-GB" sz="2000"/>
              <a:t>Generally:</a:t>
            </a:r>
          </a:p>
          <a:p>
            <a:pPr lvl="1"/>
            <a:r>
              <a:rPr lang="en-US" sz="1600"/>
              <a:t>Complex</a:t>
            </a:r>
          </a:p>
          <a:p>
            <a:pPr lvl="1"/>
            <a:r>
              <a:rPr lang="en-US" sz="1600"/>
              <a:t>Uncertain</a:t>
            </a:r>
          </a:p>
          <a:p>
            <a:pPr lvl="1"/>
            <a:r>
              <a:rPr lang="en-US" sz="1600"/>
              <a:t>Evaluative</a:t>
            </a:r>
          </a:p>
        </p:txBody>
      </p:sp>
      <p:pic>
        <p:nvPicPr>
          <p:cNvPr id="4" name="Content Placeholder 3">
            <a:extLst>
              <a:ext uri="{FF2B5EF4-FFF2-40B4-BE49-F238E27FC236}">
                <a16:creationId xmlns:a16="http://schemas.microsoft.com/office/drawing/2014/main" id="{97AC3EA7-1056-4C90-AACD-E20CE2E1D840}"/>
              </a:ext>
            </a:extLst>
          </p:cNvPr>
          <p:cNvPicPr>
            <a:picLocks noChangeAspect="1"/>
          </p:cNvPicPr>
          <p:nvPr/>
        </p:nvPicPr>
        <p:blipFill>
          <a:blip r:embed="rId3"/>
          <a:stretch>
            <a:fillRect/>
          </a:stretch>
        </p:blipFill>
        <p:spPr>
          <a:xfrm>
            <a:off x="5405862" y="1460276"/>
            <a:ext cx="6019331" cy="3934202"/>
          </a:xfrm>
          <a:prstGeom prst="rect">
            <a:avLst/>
          </a:prstGeom>
          <a:effectLst/>
        </p:spPr>
      </p:pic>
      <p:sp>
        <p:nvSpPr>
          <p:cNvPr id="5" name="TextBox 4">
            <a:extLst>
              <a:ext uri="{FF2B5EF4-FFF2-40B4-BE49-F238E27FC236}">
                <a16:creationId xmlns:a16="http://schemas.microsoft.com/office/drawing/2014/main" id="{454CC307-8004-4BB4-9CB4-69EEA94519C0}"/>
              </a:ext>
            </a:extLst>
          </p:cNvPr>
          <p:cNvSpPr txBox="1"/>
          <p:nvPr/>
        </p:nvSpPr>
        <p:spPr>
          <a:xfrm>
            <a:off x="10220484" y="6052930"/>
            <a:ext cx="1729409" cy="861774"/>
          </a:xfrm>
          <a:prstGeom prst="rect">
            <a:avLst/>
          </a:prstGeom>
          <a:noFill/>
        </p:spPr>
        <p:txBody>
          <a:bodyPr wrap="square" rtlCol="0">
            <a:spAutoFit/>
          </a:bodyPr>
          <a:lstStyle/>
          <a:p>
            <a:r>
              <a:rPr lang="fi-FI" sz="1000"/>
              <a:t>Sources:</a:t>
            </a:r>
          </a:p>
          <a:p>
            <a:endParaRPr lang="fi-FI" sz="1000"/>
          </a:p>
          <a:p>
            <a:r>
              <a:rPr lang="fi-FI" sz="1000"/>
              <a:t>Brammer et al., 2019</a:t>
            </a:r>
          </a:p>
          <a:p>
            <a:r>
              <a:rPr lang="fi-FI" sz="1000"/>
              <a:t>Eisenhardt et al., 2016</a:t>
            </a:r>
          </a:p>
          <a:p>
            <a:r>
              <a:rPr lang="fi-FI" sz="1000"/>
              <a:t>Ferraro et al., 2015</a:t>
            </a:r>
            <a:endParaRPr lang="en-GB" sz="1000"/>
          </a:p>
        </p:txBody>
      </p:sp>
    </p:spTree>
    <p:extLst>
      <p:ext uri="{BB962C8B-B14F-4D97-AF65-F5344CB8AC3E}">
        <p14:creationId xmlns:p14="http://schemas.microsoft.com/office/powerpoint/2010/main" val="239025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DF05-5F63-3366-1B6F-225B91C82840}"/>
              </a:ext>
            </a:extLst>
          </p:cNvPr>
          <p:cNvSpPr>
            <a:spLocks noGrp="1"/>
          </p:cNvSpPr>
          <p:nvPr>
            <p:ph type="title"/>
          </p:nvPr>
        </p:nvSpPr>
        <p:spPr/>
        <p:txBody>
          <a:bodyPr/>
          <a:lstStyle/>
          <a:p>
            <a:r>
              <a:rPr lang="en-US" dirty="0"/>
              <a:t>What are grand challenges?</a:t>
            </a:r>
          </a:p>
        </p:txBody>
      </p:sp>
      <p:sp>
        <p:nvSpPr>
          <p:cNvPr id="3" name="Content Placeholder 2">
            <a:extLst>
              <a:ext uri="{FF2B5EF4-FFF2-40B4-BE49-F238E27FC236}">
                <a16:creationId xmlns:a16="http://schemas.microsoft.com/office/drawing/2014/main" id="{A03F0C45-0EF5-BE48-5975-0C876BD9C374}"/>
              </a:ext>
            </a:extLst>
          </p:cNvPr>
          <p:cNvSpPr>
            <a:spLocks noGrp="1"/>
          </p:cNvSpPr>
          <p:nvPr>
            <p:ph idx="1"/>
          </p:nvPr>
        </p:nvSpPr>
        <p:spPr>
          <a:xfrm>
            <a:off x="838200" y="1825625"/>
            <a:ext cx="3647536" cy="4351338"/>
          </a:xfrm>
        </p:spPr>
        <p:txBody>
          <a:bodyPr/>
          <a:lstStyle/>
          <a:p>
            <a:pPr marL="0" indent="0">
              <a:buNone/>
            </a:pPr>
            <a:r>
              <a:rPr lang="en-US" dirty="0"/>
              <a:t>Complex</a:t>
            </a:r>
          </a:p>
          <a:p>
            <a:r>
              <a:rPr lang="en-US" sz="2000" dirty="0"/>
              <a:t>Multiple domains</a:t>
            </a:r>
          </a:p>
          <a:p>
            <a:r>
              <a:rPr lang="en-US" sz="2000" dirty="0"/>
              <a:t>Multiple locations</a:t>
            </a:r>
          </a:p>
          <a:p>
            <a:r>
              <a:rPr lang="en-US" sz="2000" dirty="0"/>
              <a:t>Multiple timeframes</a:t>
            </a:r>
          </a:p>
          <a:p>
            <a:endParaRPr lang="en-US" sz="2000" dirty="0"/>
          </a:p>
          <a:p>
            <a:r>
              <a:rPr lang="en-US" sz="2000" dirty="0"/>
              <a:t>The “whole” is typically not immediately visible</a:t>
            </a:r>
          </a:p>
          <a:p>
            <a:r>
              <a:rPr lang="en-US" sz="2000" dirty="0"/>
              <a:t>Dynamic, non-linear</a:t>
            </a:r>
          </a:p>
          <a:p>
            <a:r>
              <a:rPr lang="en-US" sz="2000" dirty="0"/>
              <a:t>Lots of interlinkages</a:t>
            </a:r>
            <a:endParaRPr lang="en-US" dirty="0"/>
          </a:p>
          <a:p>
            <a:pPr lvl="1"/>
            <a:endParaRPr lang="en-US" dirty="0"/>
          </a:p>
        </p:txBody>
      </p:sp>
      <p:sp>
        <p:nvSpPr>
          <p:cNvPr id="4" name="Content Placeholder 2">
            <a:extLst>
              <a:ext uri="{FF2B5EF4-FFF2-40B4-BE49-F238E27FC236}">
                <a16:creationId xmlns:a16="http://schemas.microsoft.com/office/drawing/2014/main" id="{9F341C46-C20F-5148-C1E9-96731A68778D}"/>
              </a:ext>
            </a:extLst>
          </p:cNvPr>
          <p:cNvSpPr txBox="1">
            <a:spLocks/>
          </p:cNvSpPr>
          <p:nvPr/>
        </p:nvSpPr>
        <p:spPr>
          <a:xfrm>
            <a:off x="4485736" y="1825625"/>
            <a:ext cx="3647536" cy="43513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Uncertain</a:t>
            </a:r>
          </a:p>
          <a:p>
            <a:r>
              <a:rPr lang="en-US" sz="2000" dirty="0"/>
              <a:t>Future states are unknown</a:t>
            </a:r>
          </a:p>
          <a:p>
            <a:r>
              <a:rPr lang="en-US" sz="2000" dirty="0"/>
              <a:t>Impossible to assign probabilities</a:t>
            </a:r>
          </a:p>
          <a:p>
            <a:r>
              <a:rPr lang="en-US" sz="2000" dirty="0"/>
              <a:t>Facts alone cannot determine courses of action</a:t>
            </a:r>
          </a:p>
        </p:txBody>
      </p:sp>
      <p:sp>
        <p:nvSpPr>
          <p:cNvPr id="5" name="Content Placeholder 2">
            <a:extLst>
              <a:ext uri="{FF2B5EF4-FFF2-40B4-BE49-F238E27FC236}">
                <a16:creationId xmlns:a16="http://schemas.microsoft.com/office/drawing/2014/main" id="{F16C75F9-AF38-FF9F-6FDE-83BA0202D277}"/>
              </a:ext>
            </a:extLst>
          </p:cNvPr>
          <p:cNvSpPr txBox="1">
            <a:spLocks/>
          </p:cNvSpPr>
          <p:nvPr/>
        </p:nvSpPr>
        <p:spPr>
          <a:xfrm>
            <a:off x="8133272" y="1825625"/>
            <a:ext cx="36475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esley" pitchFamily="2" charset="0"/>
                <a:ea typeface="Besley"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esley" pitchFamily="2" charset="0"/>
                <a:ea typeface="Besley"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sley" pitchFamily="2" charset="0"/>
                <a:ea typeface="Besley"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sley" pitchFamily="2" charset="0"/>
                <a:ea typeface="Besley"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Evaluative</a:t>
            </a:r>
          </a:p>
          <a:p>
            <a:r>
              <a:rPr lang="en-US" sz="2000" dirty="0"/>
              <a:t>Open to multiple interpretations</a:t>
            </a:r>
          </a:p>
          <a:p>
            <a:r>
              <a:rPr lang="en-US" sz="2000" dirty="0"/>
              <a:t>Disciplinary boundaries difficult to draw</a:t>
            </a:r>
          </a:p>
        </p:txBody>
      </p:sp>
      <p:cxnSp>
        <p:nvCxnSpPr>
          <p:cNvPr id="7" name="Straight Connector 6">
            <a:extLst>
              <a:ext uri="{FF2B5EF4-FFF2-40B4-BE49-F238E27FC236}">
                <a16:creationId xmlns:a16="http://schemas.microsoft.com/office/drawing/2014/main" id="{751BE725-ED75-BB41-A151-66A2821967A0}"/>
              </a:ext>
            </a:extLst>
          </p:cNvPr>
          <p:cNvCxnSpPr/>
          <p:nvPr/>
        </p:nvCxnSpPr>
        <p:spPr>
          <a:xfrm>
            <a:off x="4322618" y="1825625"/>
            <a:ext cx="0" cy="4251902"/>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4B5E3A0-7885-AE3C-2BD3-CCDE3F507C02}"/>
              </a:ext>
            </a:extLst>
          </p:cNvPr>
          <p:cNvCxnSpPr/>
          <p:nvPr/>
        </p:nvCxnSpPr>
        <p:spPr>
          <a:xfrm>
            <a:off x="7966363" y="1825625"/>
            <a:ext cx="0" cy="425190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464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3919</TotalTime>
  <Words>1290</Words>
  <Application>Microsoft Office PowerPoint</Application>
  <PresentationFormat>Widescreen</PresentationFormat>
  <Paragraphs>165</Paragraphs>
  <Slides>24</Slides>
  <Notes>8</Notes>
  <HiddenSlides>1</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Besley</vt:lpstr>
      <vt:lpstr>Calibri</vt:lpstr>
      <vt:lpstr>Calibri Light</vt:lpstr>
      <vt:lpstr>Inter</vt:lpstr>
      <vt:lpstr>Office Theme</vt:lpstr>
      <vt:lpstr>A systemic approach to corporate sustainability</vt:lpstr>
      <vt:lpstr>A few words on CSDDD</vt:lpstr>
      <vt:lpstr>Agenda</vt:lpstr>
      <vt:lpstr>“The issues we face are so big and the targets are so challenging that we cannot do it alone, so there is a certain humility and a recognition that we need to invite other people in. When you look at any issue, such as food or water scarcity, it is very clear that no individual institution, government or company can provide the solution.”   Paul Polman, Unilever CEO, 2012</vt:lpstr>
      <vt:lpstr>PowerPoint Presentation</vt:lpstr>
      <vt:lpstr>Introduction to changing systems</vt:lpstr>
      <vt:lpstr>The sustainability crisis is a wicked problem…or perhaps a Grand Challenge?</vt:lpstr>
      <vt:lpstr>What are grand challenges?</vt:lpstr>
      <vt:lpstr>What are grand challenges?</vt:lpstr>
      <vt:lpstr>Types of grand challenges</vt:lpstr>
      <vt:lpstr>Why do we talk about grand challenges?</vt:lpstr>
      <vt:lpstr>Tackling grand challenges</vt:lpstr>
      <vt:lpstr>Robust action</vt:lpstr>
      <vt:lpstr>Robust action strategies for climate change</vt:lpstr>
      <vt:lpstr>PowerPoint Presentation</vt:lpstr>
      <vt:lpstr>Tackling Grand Challenges over time</vt:lpstr>
      <vt:lpstr>Critical evaluation of grand challenges</vt:lpstr>
      <vt:lpstr>Critical appraisal of the GC approach</vt:lpstr>
      <vt:lpstr>How to move GC forward</vt:lpstr>
      <vt:lpstr>Towards business sustainability</vt:lpstr>
      <vt:lpstr>Takeaways</vt:lpstr>
      <vt:lpstr>References</vt:lpstr>
      <vt:lpstr>In-class case assignment:  B-Corporation</vt:lpstr>
      <vt:lpstr>In-class case assignment:  B-Corporation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Rintamäki Jukka</dc:creator>
  <cp:lastModifiedBy>Rintamäki Jukka</cp:lastModifiedBy>
  <cp:revision>25</cp:revision>
  <dcterms:created xsi:type="dcterms:W3CDTF">2023-11-27T14:43:56Z</dcterms:created>
  <dcterms:modified xsi:type="dcterms:W3CDTF">2024-02-27T00:18:44Z</dcterms:modified>
</cp:coreProperties>
</file>