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66583C-6857-5948-810A-A674D508087B}" v="61" dt="2024-02-27T08:47:11.563"/>
    <p1510:client id="{2AC89DC0-E335-4F15-8348-20C68EF3E9E0}" v="283" dt="2024-02-27T08:53:55.526"/>
    <p1510:client id="{3A0F5514-CFD1-4F47-8750-6600B1771EE8}" v="502" dt="2024-02-27T08:49:45.209"/>
    <p1510:client id="{5E3882DA-6FBE-C17E-C5DF-D94BDD9AD1C2}" v="312" dt="2024-02-27T08:52:43.397"/>
    <p1510:client id="{AD574D66-56AA-1949-B61C-ACBFBCECB7E1}" v="559" dt="2024-02-27T08:56:06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2/27/24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6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2/27/24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6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2/27/24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8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2/27/24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2" descr="B Corp - Nutricia.fi">
            <a:extLst>
              <a:ext uri="{FF2B5EF4-FFF2-40B4-BE49-F238E27FC236}">
                <a16:creationId xmlns:a16="http://schemas.microsoft.com/office/drawing/2014/main" id="{195E4704-6E15-B9B0-2039-E3BB046440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97" y="5856652"/>
            <a:ext cx="434080" cy="73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36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2/27/24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0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2/27/24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2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2/27/24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6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2/27/24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2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2/27/24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0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2/27/24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7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2/27/24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1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2/27/24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773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2016/06/why-companies-are-becoming-b-corporations" TargetMode="External"/><Relationship Id="rId2" Type="http://schemas.openxmlformats.org/officeDocument/2006/relationships/hyperlink" Target="https://www.theguardian.com/sustainable-business/2016/jan/07/b-corp-leed-fair-trade-certification-sustainability-lab-danone-group-black-rock-unilev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nvestopedia.com/b-corp-7488828" TargetMode="External"/><Relationship Id="rId4" Type="http://schemas.openxmlformats.org/officeDocument/2006/relationships/hyperlink" Target="https://www.greenbiz.com/article/why-b-corporations-are-crossroa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BA3627-B297-5DEA-A856-E80A3622E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119" y="810623"/>
            <a:ext cx="4894428" cy="3570162"/>
          </a:xfrm>
        </p:spPr>
        <p:txBody>
          <a:bodyPr anchor="b">
            <a:normAutofit/>
          </a:bodyPr>
          <a:lstStyle/>
          <a:p>
            <a:pPr algn="l"/>
            <a:r>
              <a:rPr lang="en-FI" spc="-150" dirty="0"/>
              <a:t>Why is B corp good?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58443E-B333-44F4-8D49-1EAB1C1A4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0256" y="596822"/>
            <a:ext cx="4833901" cy="56538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3427" y="115962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1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1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" name="Graphic 212">
            <a:extLst>
              <a:ext uri="{FF2B5EF4-FFF2-40B4-BE49-F238E27FC236}">
                <a16:creationId xmlns:a16="http://schemas.microsoft.com/office/drawing/2014/main" id="{A0569933-2A1F-487D-A657-990AFACA2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309" y="810623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3" name="Graphic 212">
            <a:extLst>
              <a:ext uri="{FF2B5EF4-FFF2-40B4-BE49-F238E27FC236}">
                <a16:creationId xmlns:a16="http://schemas.microsoft.com/office/drawing/2014/main" id="{41A44955-0622-4C9F-BFD2-55277314E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309" y="810623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6BF5730-CE16-498B-B11C-000E7F587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475" y="5416520"/>
            <a:ext cx="419129" cy="41912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3284B67-6F50-4C2E-904F-005438145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475" y="5416520"/>
            <a:ext cx="419129" cy="41912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B Corp - Nutricia.fi">
            <a:extLst>
              <a:ext uri="{FF2B5EF4-FFF2-40B4-BE49-F238E27FC236}">
                <a16:creationId xmlns:a16="http://schemas.microsoft.com/office/drawing/2014/main" id="{A1149D29-84F4-F2D6-7A71-23B019427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637" y="978679"/>
            <a:ext cx="2886075" cy="485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884758A-066B-65DB-0041-52C1D1ADBFF0}"/>
              </a:ext>
            </a:extLst>
          </p:cNvPr>
          <p:cNvSpPr/>
          <p:nvPr/>
        </p:nvSpPr>
        <p:spPr>
          <a:xfrm>
            <a:off x="756745" y="4380785"/>
            <a:ext cx="4151586" cy="138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728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CEACE-1464-6F51-8511-198120084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1" cy="1325563"/>
          </a:xfrm>
        </p:spPr>
        <p:txBody>
          <a:bodyPr/>
          <a:lstStyle/>
          <a:p>
            <a:pPr marL="0" indent="0">
              <a:buNone/>
            </a:pPr>
            <a:r>
              <a:rPr lang="en-US" b="1" i="0" u="none" strike="noStrike" dirty="0">
                <a:solidFill>
                  <a:srgbClr val="ECECEC"/>
                </a:solidFill>
                <a:effectLst/>
                <a:latin typeface="Söhne"/>
              </a:rPr>
              <a:t>1. Promoting Business </a:t>
            </a:r>
            <a:r>
              <a:rPr lang="en-US" b="1" i="0" u="none" strike="noStrike">
                <a:solidFill>
                  <a:srgbClr val="ECECEC"/>
                </a:solidFill>
                <a:effectLst/>
                <a:latin typeface="Söhne"/>
              </a:rPr>
              <a:t>Image</a:t>
            </a:r>
            <a:endParaRPr lang="en-US" b="1" i="0" u="none" strike="noStrike" dirty="0">
              <a:solidFill>
                <a:srgbClr val="ECECEC"/>
              </a:solidFill>
              <a:effectLst/>
              <a:latin typeface="Söhne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1DBF4-EB90-D7FE-B258-75A8ACA59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40081" cy="4351338"/>
          </a:xfrm>
        </p:spPr>
        <p:txBody>
          <a:bodyPr>
            <a:normAutofit/>
          </a:bodyPr>
          <a:lstStyle/>
          <a:p>
            <a:r>
              <a:rPr lang="en-GB" sz="2400" b="0" i="0" u="none" strike="noStrike" dirty="0">
                <a:effectLst/>
                <a:latin typeface="Söhne"/>
              </a:rPr>
              <a:t>B Corps strive for sustainability, minimize environmental impact, and enhance energy efficiency, promoting a greener, more accountable business landscape</a:t>
            </a:r>
            <a:endParaRPr lang="en-GB" sz="2400" dirty="0">
              <a:latin typeface="Söhne"/>
            </a:endParaRPr>
          </a:p>
          <a:p>
            <a:pPr lvl="1"/>
            <a:endParaRPr lang="en-GB" b="0" i="0" u="none" strike="noStrike" dirty="0">
              <a:effectLst/>
              <a:latin typeface="Söhne"/>
            </a:endParaRPr>
          </a:p>
          <a:p>
            <a:r>
              <a:rPr lang="en-GB" sz="2400" b="0" i="0" u="none" strike="noStrike" dirty="0">
                <a:effectLst/>
                <a:latin typeface="Söhne"/>
              </a:rPr>
              <a:t>B Corps strengthen their market standing by committing to eco-friendly operations and responsible energy use, setting a standard for ethical business conduct</a:t>
            </a:r>
            <a:endParaRPr lang="en-GB" sz="2400" b="0" i="0" u="none" strike="noStrike">
              <a:effectLst/>
              <a:latin typeface="Söhne"/>
            </a:endParaRPr>
          </a:p>
          <a:p>
            <a:pPr marL="0" indent="0">
              <a:buNone/>
            </a:pPr>
            <a:endParaRPr lang="en-GB" sz="2400">
              <a:latin typeface="Söhne"/>
            </a:endParaRPr>
          </a:p>
          <a:p>
            <a:r>
              <a:rPr lang="en-GB" sz="2400">
                <a:latin typeface="Söhne"/>
              </a:rPr>
              <a:t>Empirical analysis provides evidence towards better financial outcomes for noteworthy sustainability accomplishments</a:t>
            </a:r>
          </a:p>
          <a:p>
            <a:endParaRPr lang="en-US" sz="2400" b="1">
              <a:latin typeface="Söhne"/>
            </a:endParaRPr>
          </a:p>
          <a:p>
            <a:endParaRPr lang="en-GB" sz="2400"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84639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875EC-E9A6-8F59-0CE9-87C736D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ECECEC"/>
                </a:solidFill>
                <a:effectLst/>
                <a:latin typeface="Söhne"/>
              </a:rPr>
              <a:t>2. Sustainable Innovation and Profitability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33952-259F-F47F-E5E0-01D1131C1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5" y="1690688"/>
            <a:ext cx="10389973" cy="4351338"/>
          </a:xfrm>
        </p:spPr>
        <p:txBody>
          <a:bodyPr/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ECECEC"/>
                </a:solidFill>
                <a:effectLst/>
                <a:latin typeface="Söhne"/>
              </a:rPr>
              <a:t>88% of companies with robust sustainability practices experience better operational performance and cash flows</a:t>
            </a:r>
            <a:r>
              <a:rPr lang="en-US" b="0" i="0" u="none" strike="noStrike">
                <a:solidFill>
                  <a:srgbClr val="ECECEC"/>
                </a:solidFill>
                <a:effectLst/>
                <a:latin typeface="Söhne"/>
              </a:rPr>
              <a:t> compared to rivalry. </a:t>
            </a:r>
            <a:endParaRPr lang="en-US" b="0" i="0" u="none" strike="noStrike" dirty="0">
              <a:solidFill>
                <a:srgbClr val="ECECEC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>
              <a:solidFill>
                <a:srgbClr val="ECECEC"/>
              </a:solidFill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ECECEC"/>
                </a:solidFill>
                <a:latin typeface="Söhne"/>
              </a:rPr>
              <a:t>Empirical evidence shows that the psychological aspect of investing is hindered with greater magnitude when investors are satisfied with future predictions </a:t>
            </a:r>
          </a:p>
          <a:p>
            <a:pPr marL="457200" lvl="1" indent="0" algn="l">
              <a:buNone/>
            </a:pPr>
            <a:endParaRPr lang="en-US" b="0" i="0" u="none" strike="noStrike">
              <a:solidFill>
                <a:srgbClr val="ECECEC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ECECEC"/>
                </a:solidFill>
                <a:effectLst/>
                <a:latin typeface="Söhne"/>
              </a:rPr>
              <a:t>Example</a:t>
            </a:r>
            <a:r>
              <a:rPr lang="en-US" b="0" i="0" u="none" strike="noStrike" dirty="0">
                <a:solidFill>
                  <a:srgbClr val="ECECEC"/>
                </a:solidFill>
                <a:effectLst/>
                <a:latin typeface="Söhne"/>
              </a:rPr>
              <a:t>: Patagonia's leadership in environmental initiatives correlates with its significant growth</a:t>
            </a:r>
            <a:r>
              <a:rPr lang="en-US" b="0" i="0" u="none" strike="noStrike">
                <a:solidFill>
                  <a:srgbClr val="ECECEC"/>
                </a:solidFill>
                <a:effectLst/>
                <a:latin typeface="Söhne"/>
              </a:rPr>
              <a:t> (managerial, investor &amp; consumer aspect).</a:t>
            </a:r>
            <a:endParaRPr lang="en-US" b="0" i="0" u="none" strike="noStrike" dirty="0">
              <a:solidFill>
                <a:srgbClr val="ECECEC"/>
              </a:solidFill>
              <a:effectLst/>
              <a:latin typeface="Söhn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76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1CCCB-1669-22A7-3001-101A6C824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dirty="0">
                <a:solidFill>
                  <a:srgbClr val="ECECEC"/>
                </a:solidFill>
                <a:effectLst/>
                <a:latin typeface="Söhne"/>
              </a:rPr>
              <a:t>3. Corporate Social Responsibility and Brand Trust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9482B-9A28-98C4-E2C9-F5B13C4DD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sz="2400" b="0" i="0" u="none" strike="noStrike" dirty="0">
                <a:solidFill>
                  <a:srgbClr val="ECECEC"/>
                </a:solidFill>
                <a:effectLst/>
                <a:latin typeface="Söhne"/>
              </a:rPr>
              <a:t>78% of consumers prefer to buy from brands committed to sustainability </a:t>
            </a:r>
          </a:p>
          <a:p>
            <a:pPr marL="457200" lvl="1" indent="0" algn="l">
              <a:buNone/>
            </a:pPr>
            <a:endParaRPr lang="en-US" b="0" i="0" u="none" strike="noStrike" dirty="0">
              <a:solidFill>
                <a:srgbClr val="ECECEC"/>
              </a:solidFill>
              <a:effectLst/>
              <a:latin typeface="Söhne"/>
            </a:endParaRPr>
          </a:p>
          <a:p>
            <a:pPr marL="285750" indent="-285750"/>
            <a:r>
              <a:rPr lang="en-US" sz="2400" dirty="0">
                <a:solidFill>
                  <a:srgbClr val="ECECEC"/>
                </a:solidFill>
                <a:latin typeface="Söhne"/>
              </a:rPr>
              <a:t>76</a:t>
            </a:r>
            <a:r>
              <a:rPr lang="en-US" sz="2400" b="0" i="0" u="none" strike="noStrike" dirty="0">
                <a:solidFill>
                  <a:srgbClr val="ECECEC"/>
                </a:solidFill>
                <a:effectLst/>
                <a:latin typeface="Söhne"/>
              </a:rPr>
              <a:t>% of millennials consider a company's social and environmental efforts when deciding where to work </a:t>
            </a:r>
          </a:p>
          <a:p>
            <a:pPr marL="285750" indent="-285750"/>
            <a:endParaRPr lang="en-US" sz="2400" b="0" i="0" u="none" strike="noStrike" dirty="0">
              <a:solidFill>
                <a:srgbClr val="ECECEC"/>
              </a:solidFill>
              <a:effectLst/>
              <a:latin typeface="Söhne"/>
            </a:endParaRPr>
          </a:p>
          <a:p>
            <a:pPr marL="285750" indent="-285750"/>
            <a:r>
              <a:rPr lang="en-GB" sz="2400" b="0" i="0" dirty="0">
                <a:solidFill>
                  <a:schemeClr val="tx2"/>
                </a:solidFill>
                <a:effectLst/>
                <a:latin typeface="SourceSansPro"/>
              </a:rPr>
              <a:t>Builds reputation and trust among stakeholders: investors, consumers, and employees</a:t>
            </a:r>
            <a:endParaRPr lang="en-US" sz="2400" b="0" i="0" u="none" strike="noStrike" dirty="0">
              <a:solidFill>
                <a:srgbClr val="ECECEC"/>
              </a:solidFill>
              <a:effectLst/>
              <a:latin typeface="Söhne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9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D6429-8D66-EAF8-3142-02E0A070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4. M</a:t>
            </a:r>
            <a:r>
              <a:rPr lang="en-US" b="1" i="0" u="none" strike="noStrike" dirty="0">
                <a:solidFill>
                  <a:srgbClr val="ECECEC"/>
                </a:solidFill>
                <a:effectLst/>
                <a:latin typeface="Söhne"/>
              </a:rPr>
              <a:t>arket Differentiation and Attracting Investments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7854-79CF-3480-6314-36AFAA5B8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i="0" u="none" strike="noStrike" dirty="0">
                <a:solidFill>
                  <a:srgbClr val="ECECEC"/>
                </a:solidFill>
                <a:effectLst/>
                <a:latin typeface="Söhne"/>
              </a:rPr>
              <a:t>B Corps use their certification to stand out to sustainability-conscious consumers, gaining a competitive market advantage</a:t>
            </a:r>
          </a:p>
          <a:p>
            <a:endParaRPr lang="en-US" sz="2400" b="0" i="0" u="none" strike="noStrike" dirty="0">
              <a:solidFill>
                <a:srgbClr val="ECECEC"/>
              </a:solidFill>
              <a:effectLst/>
              <a:latin typeface="Söhne"/>
            </a:endParaRPr>
          </a:p>
          <a:p>
            <a:pPr lvl="1"/>
            <a:r>
              <a:rPr lang="en-US" b="0" i="0" u="none" strike="noStrike" dirty="0">
                <a:solidFill>
                  <a:srgbClr val="ECECEC"/>
                </a:solidFill>
                <a:effectLst/>
                <a:latin typeface="Söhne"/>
              </a:rPr>
              <a:t>Sustainable investments attracted $51.1 billion in new money in 2020, indicating a strong investor preference for companies with ESG commitments (Morningstar)</a:t>
            </a:r>
          </a:p>
          <a:p>
            <a:endParaRPr lang="en-US" sz="2400" b="0" i="0" u="none" strike="noStrike" dirty="0">
              <a:solidFill>
                <a:srgbClr val="ECECEC"/>
              </a:solidFill>
              <a:effectLst/>
              <a:latin typeface="Söhne"/>
            </a:endParaRPr>
          </a:p>
          <a:p>
            <a:r>
              <a:rPr lang="en-US" sz="2400" b="0" i="0" u="none" strike="noStrike" dirty="0">
                <a:solidFill>
                  <a:srgbClr val="ECECEC"/>
                </a:solidFill>
                <a:effectLst/>
                <a:latin typeface="Söhne"/>
              </a:rPr>
              <a:t>B Corp certification signals to investors a company's dedication to sustainable and ethical practices, facilitating growth and investment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8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52D62-8D6E-5776-FA6F-74EEF515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Source Sans Pro"/>
              </a:rPr>
              <a:t>5. Legal protection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A2638-7D06-2BA2-CE8E-B40F29849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13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Source Sans Pro"/>
              </a:rPr>
              <a:t>Traditional cooperation faces legal challenges when it comes to social or environmental goals over shareholders' interest.</a:t>
            </a:r>
          </a:p>
          <a:p>
            <a:endParaRPr lang="en-US" sz="2400" dirty="0">
              <a:ea typeface="Source Sans Pro"/>
            </a:endParaRPr>
          </a:p>
          <a:p>
            <a:r>
              <a:rPr lang="en-US" sz="2400" dirty="0">
                <a:ea typeface="Source Sans Pro"/>
              </a:rPr>
              <a:t>B Corporation provides legal protection</a:t>
            </a:r>
          </a:p>
          <a:p>
            <a:endParaRPr lang="en-US" sz="2400" dirty="0">
              <a:ea typeface="Source Sans Pro"/>
            </a:endParaRPr>
          </a:p>
          <a:p>
            <a:r>
              <a:rPr lang="en-US" sz="2400" dirty="0">
                <a:ea typeface="Source Sans Pro"/>
              </a:rPr>
              <a:t>Legally requiring consideration of non-financial stakeholders.</a:t>
            </a:r>
          </a:p>
          <a:p>
            <a:endParaRPr lang="en-US" sz="2400" dirty="0"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7265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573D9-5F8C-C444-10C5-941AED419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73" y="383786"/>
            <a:ext cx="10515600" cy="1325563"/>
          </a:xfrm>
        </p:spPr>
        <p:txBody>
          <a:bodyPr/>
          <a:lstStyle/>
          <a:p>
            <a:r>
              <a:rPr lang="en-GB" b="1"/>
              <a:t>References</a:t>
            </a:r>
            <a:endParaRPr lang="LID4096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DDD3E-4933-B32B-FEB8-54CDE02D5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https://www.theguardian.com/sustainable-business/2016/jan/07/b-corp-leed-fair-trade-certification-sustainability-lab-danone-group-black-rock-unilever</a:t>
            </a:r>
            <a:endParaRPr lang="en-GB"/>
          </a:p>
          <a:p>
            <a:r>
              <a:rPr lang="en-GB">
                <a:hlinkClick r:id="rId3"/>
              </a:rPr>
              <a:t>https://hbr.org/2016/06/why-companies-are-becoming-b-corporations</a:t>
            </a:r>
            <a:endParaRPr lang="en-GB"/>
          </a:p>
          <a:p>
            <a:r>
              <a:rPr lang="en-GB">
                <a:hlinkClick r:id="rId4"/>
              </a:rPr>
              <a:t>https://www.greenbiz.com/article/why-b-corporations-are-crossroads</a:t>
            </a:r>
            <a:endParaRPr lang="en-GB"/>
          </a:p>
          <a:p>
            <a:r>
              <a:rPr lang="en-GB">
                <a:hlinkClick r:id="rId5"/>
              </a:rPr>
              <a:t>https://www.investopedia.com/b-corp-7488828</a:t>
            </a:r>
            <a:r>
              <a:rPr lang="en-GB"/>
              <a:t> </a:t>
            </a:r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34290446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334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Söhne</vt:lpstr>
      <vt:lpstr>Source Sans Pro</vt:lpstr>
      <vt:lpstr>SourceSansPro</vt:lpstr>
      <vt:lpstr>FunkyShapesDarkVTI</vt:lpstr>
      <vt:lpstr>Why is B corp good?</vt:lpstr>
      <vt:lpstr>1. Promoting Business Image</vt:lpstr>
      <vt:lpstr>2. Sustainable Innovation and Profitability</vt:lpstr>
      <vt:lpstr>3. Corporate Social Responsibility and Brand Trust</vt:lpstr>
      <vt:lpstr>4. Market Differentiation and Attracting Investments</vt:lpstr>
      <vt:lpstr>5. Legal protection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Tuomi Otava</dc:creator>
  <cp:lastModifiedBy>Tuomi Otava</cp:lastModifiedBy>
  <cp:revision>2</cp:revision>
  <dcterms:created xsi:type="dcterms:W3CDTF">2024-02-27T08:14:50Z</dcterms:created>
  <dcterms:modified xsi:type="dcterms:W3CDTF">2024-02-27T08:56:06Z</dcterms:modified>
</cp:coreProperties>
</file>