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8" r:id="rId3"/>
    <p:sldId id="259" r:id="rId4"/>
    <p:sldId id="262" r:id="rId5"/>
    <p:sldId id="261" r:id="rId6"/>
    <p:sldId id="260" r:id="rId7"/>
    <p:sldId id="264" r:id="rId8"/>
    <p:sldId id="267" r:id="rId9"/>
    <p:sldId id="263" r:id="rId10"/>
    <p:sldId id="265" r:id="rId11"/>
    <p:sldId id="266" r:id="rId12"/>
    <p:sldId id="268"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60" d="100"/>
          <a:sy n="60" d="100"/>
        </p:scale>
        <p:origin x="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6A15-6E39-4FFA-B5DC-89EB633E6DC2}"/>
              </a:ext>
            </a:extLst>
          </p:cNvPr>
          <p:cNvSpPr>
            <a:spLocks noGrp="1"/>
          </p:cNvSpPr>
          <p:nvPr>
            <p:ph type="ctrTitle"/>
          </p:nvPr>
        </p:nvSpPr>
        <p:spPr>
          <a:xfrm>
            <a:off x="1638300" y="1371600"/>
            <a:ext cx="8127574" cy="2736443"/>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9A169311-3201-45EC-B973-82EC27DA529A}"/>
              </a:ext>
            </a:extLst>
          </p:cNvPr>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29AE4B9-EDEF-4A2C-B464-332C5C624F1D}"/>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5" name="Footer Placeholder 4">
            <a:extLst>
              <a:ext uri="{FF2B5EF4-FFF2-40B4-BE49-F238E27FC236}">
                <a16:creationId xmlns:a16="http://schemas.microsoft.com/office/drawing/2014/main" id="{62B4C951-4861-4549-8E72-CEECA89E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E1401-5637-41BC-AC21-891056450A2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16729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D0E6-AD36-493C-9DC3-5ACC2059EC93}"/>
              </a:ext>
            </a:extLst>
          </p:cNvPr>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B8558-FA83-4F6C-A6D1-2DF9D3F74BD6}"/>
              </a:ext>
            </a:extLst>
          </p:cNvPr>
          <p:cNvSpPr>
            <a:spLocks noGrp="1"/>
          </p:cNvSpPr>
          <p:nvPr>
            <p:ph type="body" orient="vert" idx="1"/>
          </p:nvPr>
        </p:nvSpPr>
        <p:spPr>
          <a:xfrm>
            <a:off x="1638299" y="2057399"/>
            <a:ext cx="8915401" cy="41148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6DE619-0CC6-4480-ABDE-277D36BDFCBB}"/>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5" name="Footer Placeholder 4">
            <a:extLst>
              <a:ext uri="{FF2B5EF4-FFF2-40B4-BE49-F238E27FC236}">
                <a16:creationId xmlns:a16="http://schemas.microsoft.com/office/drawing/2014/main" id="{140791E6-BE35-4ECA-8AD1-E8EC09B85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94606-B928-42D6-85CC-9576F60E3B5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10075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18D8A-5002-491C-922A-E9624E2DB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882C6-2BE9-4E25-B8BB-A2346A2B0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BEFF9-B3BC-4C07-BF6C-2E3C91B54B78}"/>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5" name="Footer Placeholder 4">
            <a:extLst>
              <a:ext uri="{FF2B5EF4-FFF2-40B4-BE49-F238E27FC236}">
                <a16:creationId xmlns:a16="http://schemas.microsoft.com/office/drawing/2014/main" id="{CE0F4CF6-CDF1-4AFD-8319-71FD4FED4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1A026-57F4-47F7-B4F0-E0D48E0126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60267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3747-9ADB-4FCC-89CE-6E84D134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EC9C6-5D7D-4249-8820-D4C99D0AE82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5" name="Footer Placeholder 4">
            <a:extLst>
              <a:ext uri="{FF2B5EF4-FFF2-40B4-BE49-F238E27FC236}">
                <a16:creationId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777F-E471-4CC5-B27B-137CB061E2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26808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CB1D-064E-46DE-B533-7CDA331EEB61}"/>
              </a:ext>
            </a:extLst>
          </p:cNvPr>
          <p:cNvSpPr>
            <a:spLocks noGrp="1"/>
          </p:cNvSpPr>
          <p:nvPr>
            <p:ph type="title"/>
          </p:nvPr>
        </p:nvSpPr>
        <p:spPr>
          <a:xfrm>
            <a:off x="1638300" y="2748406"/>
            <a:ext cx="8115300" cy="2737994"/>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5FD222C0-D002-4A94-BAFF-FD1A1CCA64CE}"/>
              </a:ext>
            </a:extLst>
          </p:cNvPr>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53E7D7E-EC9F-4AA5-A559-EF556C6AD5EE}"/>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5" name="Footer Placeholder 4">
            <a:extLst>
              <a:ext uri="{FF2B5EF4-FFF2-40B4-BE49-F238E27FC236}">
                <a16:creationId xmlns:a16="http://schemas.microsoft.com/office/drawing/2014/main" id="{2677A8EE-88C1-400C-A23F-656DC76B9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245A4-F9C6-44E9-929F-78C657C8B651}"/>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9777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34F-B65E-4FA0-87E8-8890F482B383}"/>
              </a:ext>
            </a:extLst>
          </p:cNvPr>
          <p:cNvSpPr>
            <a:spLocks noGrp="1"/>
          </p:cNvSpPr>
          <p:nvPr>
            <p:ph type="title"/>
          </p:nvPr>
        </p:nvSpPr>
        <p:spPr>
          <a:xfrm>
            <a:off x="1638299" y="685800"/>
            <a:ext cx="9382348" cy="13716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625A67-10CA-4531-93E1-39892C087E0B}"/>
              </a:ext>
            </a:extLst>
          </p:cNvPr>
          <p:cNvSpPr>
            <a:spLocks noGrp="1"/>
          </p:cNvSpPr>
          <p:nvPr>
            <p:ph sz="half" idx="1"/>
          </p:nvPr>
        </p:nvSpPr>
        <p:spPr>
          <a:xfrm>
            <a:off x="1638297" y="2057400"/>
            <a:ext cx="4553103" cy="412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22BE36-0CAF-4D92-9AC2-9249276B96F2}"/>
              </a:ext>
            </a:extLst>
          </p:cNvPr>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36479-3B04-43BD-9B59-DBF6CA2BF814}"/>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6" name="Footer Placeholder 5">
            <a:extLst>
              <a:ext uri="{FF2B5EF4-FFF2-40B4-BE49-F238E27FC236}">
                <a16:creationId xmlns:a16="http://schemas.microsoft.com/office/drawing/2014/main" id="{0CFD4449-57DB-41D2-B49E-694E7C13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0CC2C-E50B-47D2-B62F-D5C4C9CDA7E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46679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530B-D0F2-4FC4-A10F-1E54EF82C877}"/>
              </a:ext>
            </a:extLst>
          </p:cNvPr>
          <p:cNvSpPr>
            <a:spLocks noGrp="1"/>
          </p:cNvSpPr>
          <p:nvPr>
            <p:ph type="title"/>
          </p:nvPr>
        </p:nvSpPr>
        <p:spPr>
          <a:xfrm>
            <a:off x="1638300" y="755118"/>
            <a:ext cx="9378304" cy="122276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868865C-9D06-4FA3-BA3D-7187BB41B576}"/>
              </a:ext>
            </a:extLst>
          </p:cNvPr>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F656570-8F97-4B7E-A805-96925AC4781F}"/>
              </a:ext>
            </a:extLst>
          </p:cNvPr>
          <p:cNvSpPr>
            <a:spLocks noGrp="1"/>
          </p:cNvSpPr>
          <p:nvPr>
            <p:ph sz="half" idx="2"/>
          </p:nvPr>
        </p:nvSpPr>
        <p:spPr>
          <a:xfrm>
            <a:off x="1638300"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057EF54-F63F-4730-99EE-0E472578F512}"/>
              </a:ext>
            </a:extLst>
          </p:cNvPr>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08453E-B012-4889-9F49-E1351532ADF2}"/>
              </a:ext>
            </a:extLst>
          </p:cNvPr>
          <p:cNvSpPr>
            <a:spLocks noGrp="1"/>
          </p:cNvSpPr>
          <p:nvPr>
            <p:ph sz="quarter" idx="4"/>
          </p:nvPr>
        </p:nvSpPr>
        <p:spPr>
          <a:xfrm>
            <a:off x="6487213"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9FC47A-8514-4C98-B1BE-FF6CC666C580}"/>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8" name="Footer Placeholder 7">
            <a:extLst>
              <a:ext uri="{FF2B5EF4-FFF2-40B4-BE49-F238E27FC236}">
                <a16:creationId xmlns:a16="http://schemas.microsoft.com/office/drawing/2014/main" id="{CED4301A-D375-4163-9488-27A9CDC6F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D6105-4A37-4D4B-9BE8-715FB732C92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24954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007F-6649-4D23-8869-C1CC29D00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B85A1-41F9-4BC1-9C40-3E5D5C0425BF}"/>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4" name="Footer Placeholder 3">
            <a:extLst>
              <a:ext uri="{FF2B5EF4-FFF2-40B4-BE49-F238E27FC236}">
                <a16:creationId xmlns:a16="http://schemas.microsoft.com/office/drawing/2014/main" id="{97B23774-EAA9-47ED-87EF-EE2B29A25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26550-DD4D-45E2-8916-8314C5D0680D}"/>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57541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5FACD-1A4D-49F3-8EA8-21B5C1A6A258}"/>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3" name="Footer Placeholder 2">
            <a:extLst>
              <a:ext uri="{FF2B5EF4-FFF2-40B4-BE49-F238E27FC236}">
                <a16:creationId xmlns:a16="http://schemas.microsoft.com/office/drawing/2014/main" id="{C4FFD9DD-0E4E-4C36-AF85-B3EAD7FE6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E6F4C8-14FA-4405-85EE-ABF53FB0377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04518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7C28-5DEE-493D-ABAD-38E4F2D75924}"/>
              </a:ext>
            </a:extLst>
          </p:cNvPr>
          <p:cNvSpPr>
            <a:spLocks noGrp="1"/>
          </p:cNvSpPr>
          <p:nvPr>
            <p:ph type="title"/>
          </p:nvPr>
        </p:nvSpPr>
        <p:spPr>
          <a:xfrm>
            <a:off x="1225621" y="1085481"/>
            <a:ext cx="3651180" cy="1657719"/>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A5E79C5-E567-4F12-96B8-8BBEAE3D8B9F}"/>
              </a:ext>
            </a:extLst>
          </p:cNvPr>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733DF7F-0B5C-40CE-A65F-779FA7EFBF1C}"/>
              </a:ext>
            </a:extLst>
          </p:cNvPr>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022248C-1826-4833-9592-383B5873AECA}"/>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6" name="Footer Placeholder 5">
            <a:extLst>
              <a:ext uri="{FF2B5EF4-FFF2-40B4-BE49-F238E27FC236}">
                <a16:creationId xmlns:a16="http://schemas.microsoft.com/office/drawing/2014/main" id="{E80219DC-2646-42AD-897A-EB765DCB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238D7-4EEA-475B-B1CA-C44B89BEA30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82130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65BE-C907-4660-A586-71C6A1D101EC}"/>
              </a:ext>
            </a:extLst>
          </p:cNvPr>
          <p:cNvSpPr>
            <a:spLocks noGrp="1"/>
          </p:cNvSpPr>
          <p:nvPr>
            <p:ph type="title"/>
          </p:nvPr>
        </p:nvSpPr>
        <p:spPr>
          <a:xfrm>
            <a:off x="1219200" y="1085481"/>
            <a:ext cx="3657600" cy="1657719"/>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044C8A9-67DF-419C-B2FC-3A879CCEF393}"/>
              </a:ext>
            </a:extLst>
          </p:cNvPr>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A94A1-3058-402A-9C3F-2F210D91D990}"/>
              </a:ext>
            </a:extLst>
          </p:cNvPr>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BC3CA50-C8D8-4F83-B2F6-BCE825866405}"/>
              </a:ext>
            </a:extLst>
          </p:cNvPr>
          <p:cNvSpPr>
            <a:spLocks noGrp="1"/>
          </p:cNvSpPr>
          <p:nvPr>
            <p:ph type="dt" sz="half" idx="10"/>
          </p:nvPr>
        </p:nvSpPr>
        <p:spPr/>
        <p:txBody>
          <a:bodyPr/>
          <a:lstStyle/>
          <a:p>
            <a:fld id="{B6D41BCC-AD73-4203-A5A6-E62EB28B0FE6}" type="datetimeFigureOut">
              <a:rPr lang="en-US" smtClean="0"/>
              <a:t>2/25/2024</a:t>
            </a:fld>
            <a:endParaRPr lang="en-US"/>
          </a:p>
        </p:txBody>
      </p:sp>
      <p:sp>
        <p:nvSpPr>
          <p:cNvPr id="6" name="Footer Placeholder 5">
            <a:extLst>
              <a:ext uri="{FF2B5EF4-FFF2-40B4-BE49-F238E27FC236}">
                <a16:creationId xmlns:a16="http://schemas.microsoft.com/office/drawing/2014/main" id="{057E5BE3-7B02-4281-BD90-C1FAAF636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E256D-ACD5-438F-BA6F-605E5260E2E6}"/>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58989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1A689-589E-4A73-9313-EF44F7E4E6BA}"/>
              </a:ext>
            </a:extLst>
          </p:cNvPr>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B2B11B8-9E77-4144-B9C1-FD164D9A11A6}"/>
              </a:ext>
            </a:extLst>
          </p:cNvPr>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06E4CC-CF79-4C8D-9E5F-1BB517435A6F}"/>
              </a:ext>
            </a:extLst>
          </p:cNvPr>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pPr/>
              <a:t>2/25/2024</a:t>
            </a:fld>
            <a:endParaRPr lang="en-US"/>
          </a:p>
        </p:txBody>
      </p:sp>
      <p:sp>
        <p:nvSpPr>
          <p:cNvPr id="5" name="Footer Placeholder 4">
            <a:extLst>
              <a:ext uri="{FF2B5EF4-FFF2-40B4-BE49-F238E27FC236}">
                <a16:creationId xmlns:a16="http://schemas.microsoft.com/office/drawing/2014/main" id="{E3D79449-05F6-4BC7-95DF-F04E1F161498}"/>
              </a:ext>
            </a:extLst>
          </p:cNvPr>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9317FE5-2D1F-4ECC-9460-08145C3BB933}"/>
              </a:ext>
            </a:extLst>
          </p:cNvPr>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pPr/>
              <a:t>‹#›</a:t>
            </a:fld>
            <a:endParaRPr lang="en-US"/>
          </a:p>
        </p:txBody>
      </p:sp>
    </p:spTree>
    <p:extLst>
      <p:ext uri="{BB962C8B-B14F-4D97-AF65-F5344CB8AC3E}">
        <p14:creationId xmlns:p14="http://schemas.microsoft.com/office/powerpoint/2010/main" val="397504094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aGoC_gVjdr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E6CDF-ADB7-468C-85C9-B20A076F3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9EA3C6-5BB9-4426-BF58-2B808502F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0A35E7-9EF6-40E1-A6C5-0B6D3D724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1600"/>
            <a:ext cx="11389581"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43D66-68B4-FBBA-D76A-010CC3D29572}"/>
              </a:ext>
            </a:extLst>
          </p:cNvPr>
          <p:cNvSpPr>
            <a:spLocks noGrp="1"/>
          </p:cNvSpPr>
          <p:nvPr>
            <p:ph type="ctrTitle"/>
          </p:nvPr>
        </p:nvSpPr>
        <p:spPr>
          <a:xfrm>
            <a:off x="4876799" y="2176549"/>
            <a:ext cx="5676901" cy="1447466"/>
          </a:xfrm>
        </p:spPr>
        <p:txBody>
          <a:bodyPr>
            <a:normAutofit/>
          </a:bodyPr>
          <a:lstStyle/>
          <a:p>
            <a:r>
              <a:rPr lang="fi-FI" sz="3200" dirty="0" err="1">
                <a:latin typeface="ADLaM Display" panose="020F0502020204030204" pitchFamily="2" charset="0"/>
                <a:ea typeface="ADLaM Display" panose="020F0502020204030204" pitchFamily="2" charset="0"/>
                <a:cs typeface="ADLaM Display" panose="020F0502020204030204" pitchFamily="2" charset="0"/>
              </a:rPr>
              <a:t>Swedish</a:t>
            </a:r>
            <a:r>
              <a:rPr lang="fi-FI" sz="3200" dirty="0">
                <a:latin typeface="ADLaM Display" panose="020F0502020204030204" pitchFamily="2" charset="0"/>
                <a:ea typeface="ADLaM Display" panose="020F0502020204030204" pitchFamily="2" charset="0"/>
                <a:cs typeface="ADLaM Display" panose="020F0502020204030204" pitchFamily="2" charset="0"/>
              </a:rPr>
              <a:t> for </a:t>
            </a:r>
            <a:r>
              <a:rPr lang="fi-FI" sz="3200" dirty="0" err="1">
                <a:latin typeface="ADLaM Display" panose="020F0502020204030204" pitchFamily="2" charset="0"/>
                <a:ea typeface="ADLaM Display" panose="020F0502020204030204" pitchFamily="2" charset="0"/>
                <a:cs typeface="ADLaM Display" panose="020F0502020204030204" pitchFamily="2" charset="0"/>
              </a:rPr>
              <a:t>international</a:t>
            </a:r>
            <a:r>
              <a:rPr lang="fi-FI" sz="3200" dirty="0">
                <a:latin typeface="ADLaM Display" panose="020F0502020204030204" pitchFamily="2" charset="0"/>
                <a:ea typeface="ADLaM Display" panose="020F0502020204030204" pitchFamily="2" charset="0"/>
                <a:cs typeface="ADLaM Display" panose="020F0502020204030204" pitchFamily="2" charset="0"/>
              </a:rPr>
              <a:t> </a:t>
            </a:r>
            <a:r>
              <a:rPr lang="fi-FI" sz="3200" dirty="0" err="1">
                <a:latin typeface="ADLaM Display" panose="020F0502020204030204" pitchFamily="2" charset="0"/>
                <a:ea typeface="ADLaM Display" panose="020F0502020204030204" pitchFamily="2" charset="0"/>
                <a:cs typeface="ADLaM Display" panose="020F0502020204030204" pitchFamily="2" charset="0"/>
              </a:rPr>
              <a:t>students</a:t>
            </a:r>
            <a:r>
              <a:rPr lang="fi-FI" sz="3200" dirty="0">
                <a:latin typeface="ADLaM Display" panose="020F0502020204030204" pitchFamily="2" charset="0"/>
                <a:ea typeface="ADLaM Display" panose="020F0502020204030204" pitchFamily="2" charset="0"/>
                <a:cs typeface="ADLaM Display" panose="020F0502020204030204" pitchFamily="2" charset="0"/>
              </a:rPr>
              <a:t>, 1A (3 </a:t>
            </a:r>
            <a:r>
              <a:rPr lang="fi-FI" sz="3200" dirty="0" err="1">
                <a:latin typeface="ADLaM Display" panose="020F0502020204030204" pitchFamily="2" charset="0"/>
                <a:ea typeface="ADLaM Display" panose="020F0502020204030204" pitchFamily="2" charset="0"/>
                <a:cs typeface="ADLaM Display" panose="020F0502020204030204" pitchFamily="2" charset="0"/>
              </a:rPr>
              <a:t>cr</a:t>
            </a:r>
            <a:r>
              <a:rPr lang="fi-FI" sz="3200" dirty="0">
                <a:latin typeface="ADLaM Display" panose="020F0502020204030204" pitchFamily="2" charset="0"/>
                <a:ea typeface="ADLaM Display" panose="020F0502020204030204" pitchFamily="2" charset="0"/>
                <a:cs typeface="ADLaM Display" panose="020F0502020204030204" pitchFamily="2" charset="0"/>
              </a:rPr>
              <a:t>)</a:t>
            </a:r>
          </a:p>
        </p:txBody>
      </p:sp>
      <p:sp>
        <p:nvSpPr>
          <p:cNvPr id="3" name="Subtitle 2">
            <a:extLst>
              <a:ext uri="{FF2B5EF4-FFF2-40B4-BE49-F238E27FC236}">
                <a16:creationId xmlns:a16="http://schemas.microsoft.com/office/drawing/2014/main" id="{CAAC3DA0-A1E7-7095-9ACA-8D821A5AD82E}"/>
              </a:ext>
            </a:extLst>
          </p:cNvPr>
          <p:cNvSpPr>
            <a:spLocks noGrp="1"/>
          </p:cNvSpPr>
          <p:nvPr>
            <p:ph type="subTitle" idx="1"/>
          </p:nvPr>
        </p:nvSpPr>
        <p:spPr>
          <a:xfrm>
            <a:off x="4876799" y="3858564"/>
            <a:ext cx="5676901" cy="1061184"/>
          </a:xfrm>
        </p:spPr>
        <p:txBody>
          <a:bodyPr>
            <a:normAutofit/>
          </a:bodyPr>
          <a:lstStyle/>
          <a:p>
            <a:pPr algn="ctr"/>
            <a:r>
              <a:rPr lang="fi-FI" sz="2000" dirty="0" err="1">
                <a:latin typeface="ADLaM Display" panose="02010000000000000000" pitchFamily="2" charset="0"/>
                <a:ea typeface="ADLaM Display" panose="02010000000000000000" pitchFamily="2" charset="0"/>
                <a:cs typeface="ADLaM Display" panose="02010000000000000000" pitchFamily="2" charset="0"/>
              </a:rPr>
              <a:t>Välkommen</a:t>
            </a:r>
            <a:r>
              <a:rPr lang="fi-FI" sz="2000" dirty="0">
                <a:latin typeface="ADLaM Display" panose="02010000000000000000" pitchFamily="2" charset="0"/>
                <a:ea typeface="ADLaM Display" panose="02010000000000000000" pitchFamily="2" charset="0"/>
                <a:cs typeface="ADLaM Display" panose="02010000000000000000" pitchFamily="2" charset="0"/>
              </a:rPr>
              <a:t>! </a:t>
            </a:r>
            <a:r>
              <a:rPr lang="fi-FI" sz="2000" dirty="0" err="1">
                <a:latin typeface="ADLaM Display" panose="02010000000000000000" pitchFamily="2" charset="0"/>
                <a:ea typeface="ADLaM Display" panose="02010000000000000000" pitchFamily="2" charset="0"/>
                <a:cs typeface="ADLaM Display" panose="02010000000000000000" pitchFamily="2" charset="0"/>
              </a:rPr>
              <a:t>Welcome</a:t>
            </a:r>
            <a:r>
              <a:rPr lang="fi-FI" sz="2000" dirty="0">
                <a:latin typeface="ADLaM Display" panose="02010000000000000000" pitchFamily="2" charset="0"/>
                <a:ea typeface="ADLaM Display" panose="02010000000000000000" pitchFamily="2" charset="0"/>
                <a:cs typeface="ADLaM Display" panose="02010000000000000000" pitchFamily="2" charset="0"/>
              </a:rPr>
              <a:t>!</a:t>
            </a:r>
          </a:p>
          <a:p>
            <a:endParaRPr lang="fi-FI" sz="1600"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Picture 3" descr="Cherry blossoms">
            <a:extLst>
              <a:ext uri="{FF2B5EF4-FFF2-40B4-BE49-F238E27FC236}">
                <a16:creationId xmlns:a16="http://schemas.microsoft.com/office/drawing/2014/main" id="{63B05C89-BB38-5523-220F-7DDFBA41602B}"/>
              </a:ext>
            </a:extLst>
          </p:cNvPr>
          <p:cNvPicPr>
            <a:picLocks noChangeAspect="1"/>
          </p:cNvPicPr>
          <p:nvPr/>
        </p:nvPicPr>
        <p:blipFill rotWithShape="1">
          <a:blip r:embed="rId2"/>
          <a:srcRect l="4358" r="29509" b="-2"/>
          <a:stretch/>
        </p:blipFill>
        <p:spPr>
          <a:xfrm>
            <a:off x="-1" y="1371600"/>
            <a:ext cx="4076699" cy="4114800"/>
          </a:xfrm>
          <a:prstGeom prst="rect">
            <a:avLst/>
          </a:prstGeom>
        </p:spPr>
      </p:pic>
    </p:spTree>
    <p:extLst>
      <p:ext uri="{BB962C8B-B14F-4D97-AF65-F5344CB8AC3E}">
        <p14:creationId xmlns:p14="http://schemas.microsoft.com/office/powerpoint/2010/main" val="406857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E5BD-FB10-6E40-C4AE-CE1A6DD8F87D}"/>
              </a:ext>
            </a:extLst>
          </p:cNvPr>
          <p:cNvSpPr>
            <a:spLocks noGrp="1"/>
          </p:cNvSpPr>
          <p:nvPr>
            <p:ph type="title"/>
          </p:nvPr>
        </p:nvSpPr>
        <p:spPr/>
        <p:txBody>
          <a:bodyPr>
            <a:normAutofit fontScale="90000"/>
          </a:bodyPr>
          <a:lstStyle/>
          <a:p>
            <a:r>
              <a:rPr lang="fi-FI" sz="3200" b="1" i="0" u="none" strike="noStrike" baseline="0" dirty="0">
                <a:latin typeface="Arial" panose="020B0604020202020204" pitchFamily="34" charset="0"/>
              </a:rPr>
              <a:t>Personal </a:t>
            </a:r>
            <a:r>
              <a:rPr lang="fi-FI" sz="3200" b="1" i="0" u="none" strike="noStrike" baseline="0" dirty="0" err="1">
                <a:latin typeface="Arial" panose="020B0604020202020204" pitchFamily="34" charset="0"/>
              </a:rPr>
              <a:t>pronouns</a:t>
            </a:r>
            <a:br>
              <a:rPr lang="fi-FI" sz="3200" b="0" i="0" u="none" strike="noStrike" baseline="0" dirty="0">
                <a:latin typeface="Arial" panose="020B0604020202020204" pitchFamily="34" charset="0"/>
              </a:rPr>
            </a:br>
            <a:r>
              <a:rPr lang="fi-FI" sz="3200" b="1" i="0" u="none" strike="noStrike" baseline="0" dirty="0" err="1">
                <a:solidFill>
                  <a:srgbClr val="0070C0"/>
                </a:solidFill>
                <a:latin typeface="Arial" panose="020B0604020202020204" pitchFamily="34" charset="0"/>
              </a:rPr>
              <a:t>Personliga</a:t>
            </a:r>
            <a:r>
              <a:rPr lang="fi-FI" sz="3200" b="1" i="0" u="none" strike="noStrike" baseline="0" dirty="0">
                <a:solidFill>
                  <a:srgbClr val="0070C0"/>
                </a:solidFill>
                <a:latin typeface="Arial" panose="020B0604020202020204" pitchFamily="34" charset="0"/>
              </a:rPr>
              <a:t> </a:t>
            </a:r>
            <a:r>
              <a:rPr lang="fi-FI" sz="3200" b="1" i="0" u="none" strike="noStrike" baseline="0" dirty="0" err="1">
                <a:solidFill>
                  <a:srgbClr val="0070C0"/>
                </a:solidFill>
                <a:latin typeface="Arial" panose="020B0604020202020204" pitchFamily="34" charset="0"/>
              </a:rPr>
              <a:t>pronomen</a:t>
            </a:r>
            <a:br>
              <a:rPr lang="fi-FI" sz="3200" b="0" i="0" u="none" strike="noStrike" baseline="0" dirty="0">
                <a:latin typeface="Arial" panose="020B0604020202020204" pitchFamily="34" charset="0"/>
              </a:rPr>
            </a:br>
            <a:endParaRPr lang="fi-FI" dirty="0"/>
          </a:p>
        </p:txBody>
      </p:sp>
      <p:sp>
        <p:nvSpPr>
          <p:cNvPr id="3" name="Content Placeholder 2">
            <a:extLst>
              <a:ext uri="{FF2B5EF4-FFF2-40B4-BE49-F238E27FC236}">
                <a16:creationId xmlns:a16="http://schemas.microsoft.com/office/drawing/2014/main" id="{6AE90A4B-FEB4-438A-6A79-C8AD864E6A83}"/>
              </a:ext>
            </a:extLst>
          </p:cNvPr>
          <p:cNvSpPr>
            <a:spLocks noGrp="1"/>
          </p:cNvSpPr>
          <p:nvPr>
            <p:ph idx="1"/>
          </p:nvPr>
        </p:nvSpPr>
        <p:spPr/>
        <p:txBody>
          <a:bodyPr>
            <a:normAutofit/>
          </a:bodyPr>
          <a:lstStyle/>
          <a:p>
            <a:endParaRPr lang="fi-FI" sz="1800" b="0" i="0" u="none" strike="noStrike" baseline="0" dirty="0">
              <a:latin typeface="Arial" panose="020B0604020202020204" pitchFamily="34" charset="0"/>
            </a:endParaRPr>
          </a:p>
          <a:p>
            <a:r>
              <a:rPr lang="fi-FI" sz="2400" b="1" i="0" u="none" strike="noStrike" baseline="0" dirty="0" err="1">
                <a:latin typeface="Arial" panose="020B0604020202020204" pitchFamily="34" charset="0"/>
              </a:rPr>
              <a:t>Jag</a:t>
            </a:r>
            <a:r>
              <a:rPr lang="fi-FI" sz="2400" b="1" i="0" u="none" strike="noStrike" baseline="0" dirty="0">
                <a:latin typeface="Arial" panose="020B0604020202020204" pitchFamily="34" charset="0"/>
              </a:rPr>
              <a:t>			</a:t>
            </a:r>
            <a:r>
              <a:rPr lang="fi-FI" sz="2400" b="1" i="0" u="none" strike="noStrike" baseline="0" dirty="0" err="1">
                <a:latin typeface="Arial" panose="020B0604020202020204" pitchFamily="34" charset="0"/>
              </a:rPr>
              <a:t>talar</a:t>
            </a:r>
            <a:endParaRPr lang="fi-FI" sz="2400" b="0" i="0" u="none" strike="noStrike" baseline="0" dirty="0">
              <a:latin typeface="Arial" panose="020B0604020202020204" pitchFamily="34" charset="0"/>
            </a:endParaRPr>
          </a:p>
          <a:p>
            <a:r>
              <a:rPr lang="fi-FI" sz="2400" b="1" i="0" u="none" strike="noStrike" baseline="0" dirty="0">
                <a:latin typeface="Arial" panose="020B0604020202020204" pitchFamily="34" charset="0"/>
              </a:rPr>
              <a:t>Du			</a:t>
            </a:r>
            <a:r>
              <a:rPr lang="fi-FI" sz="2400" b="1" i="0" u="none" strike="noStrike" baseline="0" dirty="0" err="1">
                <a:latin typeface="Arial" panose="020B0604020202020204" pitchFamily="34" charset="0"/>
              </a:rPr>
              <a:t>talar</a:t>
            </a:r>
            <a:endParaRPr lang="fi-FI" sz="2400" b="0" i="0" u="none" strike="noStrike" baseline="0" dirty="0">
              <a:latin typeface="Arial" panose="020B0604020202020204" pitchFamily="34" charset="0"/>
            </a:endParaRPr>
          </a:p>
          <a:p>
            <a:r>
              <a:rPr lang="fi-FI" sz="2400" b="1" i="0" u="none" strike="noStrike" baseline="0" dirty="0" err="1">
                <a:latin typeface="Arial" panose="020B0604020202020204" pitchFamily="34" charset="0"/>
              </a:rPr>
              <a:t>Han</a:t>
            </a:r>
            <a:r>
              <a:rPr lang="fi-FI" sz="2400" b="1" i="0" u="none" strike="noStrike" baseline="0" dirty="0">
                <a:latin typeface="Arial" panose="020B0604020202020204" pitchFamily="34" charset="0"/>
              </a:rPr>
              <a:t>, </a:t>
            </a:r>
            <a:r>
              <a:rPr lang="fi-FI" sz="2400" b="1" i="0" u="none" strike="noStrike" baseline="0" dirty="0" err="1">
                <a:latin typeface="Arial" panose="020B0604020202020204" pitchFamily="34" charset="0"/>
              </a:rPr>
              <a:t>hon</a:t>
            </a:r>
            <a:r>
              <a:rPr lang="fi-FI" sz="2400" b="1" i="0" u="none" strike="noStrike" baseline="0" dirty="0">
                <a:latin typeface="Arial" panose="020B0604020202020204" pitchFamily="34" charset="0"/>
              </a:rPr>
              <a:t>, </a:t>
            </a:r>
            <a:r>
              <a:rPr lang="fi-FI" sz="2400" b="1" i="0" u="none" strike="noStrike" baseline="0" dirty="0" err="1">
                <a:latin typeface="Arial" panose="020B0604020202020204" pitchFamily="34" charset="0"/>
              </a:rPr>
              <a:t>hen</a:t>
            </a:r>
            <a:r>
              <a:rPr lang="fi-FI" sz="2400" b="1" i="0" u="none" strike="noStrike" baseline="0" dirty="0">
                <a:latin typeface="Arial" panose="020B0604020202020204" pitchFamily="34" charset="0"/>
              </a:rPr>
              <a:t>	</a:t>
            </a:r>
            <a:r>
              <a:rPr lang="fi-FI" sz="2400" b="1" i="0" u="none" strike="noStrike" baseline="0" dirty="0" err="1">
                <a:latin typeface="Arial" panose="020B0604020202020204" pitchFamily="34" charset="0"/>
              </a:rPr>
              <a:t>talar</a:t>
            </a:r>
            <a:endParaRPr lang="fi-FI" sz="2400" b="0" i="0" u="none" strike="noStrike" baseline="0" dirty="0">
              <a:latin typeface="Arial" panose="020B0604020202020204" pitchFamily="34" charset="0"/>
            </a:endParaRPr>
          </a:p>
          <a:p>
            <a:r>
              <a:rPr lang="fi-FI" sz="2400" b="1" i="0" u="none" strike="noStrike" baseline="0" dirty="0">
                <a:latin typeface="Arial" panose="020B0604020202020204" pitchFamily="34" charset="0"/>
              </a:rPr>
              <a:t>Vi			</a:t>
            </a:r>
            <a:r>
              <a:rPr lang="fi-FI" sz="2400" b="1" i="0" u="none" strike="noStrike" baseline="0" dirty="0" err="1">
                <a:latin typeface="Arial" panose="020B0604020202020204" pitchFamily="34" charset="0"/>
              </a:rPr>
              <a:t>talar</a:t>
            </a:r>
            <a:endParaRPr lang="fi-FI" sz="2400" b="0" i="0" u="none" strike="noStrike" baseline="0" dirty="0">
              <a:latin typeface="Arial" panose="020B0604020202020204" pitchFamily="34" charset="0"/>
            </a:endParaRPr>
          </a:p>
          <a:p>
            <a:r>
              <a:rPr lang="fi-FI" sz="2400" b="1" i="0" u="none" strike="noStrike" baseline="0" dirty="0">
                <a:latin typeface="Arial" panose="020B0604020202020204" pitchFamily="34" charset="0"/>
              </a:rPr>
              <a:t>Ni			</a:t>
            </a:r>
            <a:r>
              <a:rPr lang="fi-FI" sz="2400" b="1" i="0" u="none" strike="noStrike" baseline="0" dirty="0" err="1">
                <a:latin typeface="Arial" panose="020B0604020202020204" pitchFamily="34" charset="0"/>
              </a:rPr>
              <a:t>talar</a:t>
            </a:r>
            <a:endParaRPr lang="fi-FI" sz="2400" b="0" i="0" u="none" strike="noStrike" baseline="0" dirty="0">
              <a:latin typeface="Arial" panose="020B0604020202020204" pitchFamily="34" charset="0"/>
            </a:endParaRPr>
          </a:p>
          <a:p>
            <a:r>
              <a:rPr lang="fi-FI" sz="2400" b="1" i="0" u="none" strike="noStrike" baseline="0" dirty="0">
                <a:latin typeface="Arial" panose="020B0604020202020204" pitchFamily="34" charset="0"/>
              </a:rPr>
              <a:t>De (di, </a:t>
            </a:r>
            <a:r>
              <a:rPr lang="fi-FI" sz="2400" b="1" i="0" u="none" strike="noStrike" baseline="0" dirty="0" err="1">
                <a:latin typeface="Arial" panose="020B0604020202020204" pitchFamily="34" charset="0"/>
              </a:rPr>
              <a:t>dom</a:t>
            </a:r>
            <a:r>
              <a:rPr lang="fi-FI" sz="2400" b="1" i="0" u="none" strike="noStrike" baseline="0" dirty="0">
                <a:latin typeface="Arial" panose="020B0604020202020204" pitchFamily="34" charset="0"/>
              </a:rPr>
              <a:t>)</a:t>
            </a:r>
            <a:r>
              <a:rPr lang="fi-FI" sz="2400" b="1" dirty="0">
                <a:latin typeface="Arial" panose="020B0604020202020204" pitchFamily="34" charset="0"/>
              </a:rPr>
              <a:t>	</a:t>
            </a:r>
            <a:r>
              <a:rPr lang="fi-FI" sz="2400" b="1" dirty="0" err="1">
                <a:latin typeface="Arial" panose="020B0604020202020204" pitchFamily="34" charset="0"/>
              </a:rPr>
              <a:t>talar</a:t>
            </a:r>
            <a:endParaRPr lang="fi-FI" sz="2400" b="0" i="0" u="none" strike="noStrike" baseline="0" dirty="0">
              <a:latin typeface="Arial" panose="020B0604020202020204" pitchFamily="34" charset="0"/>
            </a:endParaRPr>
          </a:p>
        </p:txBody>
      </p:sp>
      <p:pic>
        <p:nvPicPr>
          <p:cNvPr id="4" name="Picture 3">
            <a:extLst>
              <a:ext uri="{FF2B5EF4-FFF2-40B4-BE49-F238E27FC236}">
                <a16:creationId xmlns:a16="http://schemas.microsoft.com/office/drawing/2014/main" id="{DBF24C21-9A4F-7F81-284D-A5CCE1B71F6C}"/>
              </a:ext>
            </a:extLst>
          </p:cNvPr>
          <p:cNvPicPr>
            <a:picLocks noChangeAspect="1"/>
          </p:cNvPicPr>
          <p:nvPr/>
        </p:nvPicPr>
        <p:blipFill rotWithShape="1">
          <a:blip r:embed="rId2"/>
          <a:srcRect l="8411" r="23594" b="4"/>
          <a:stretch/>
        </p:blipFill>
        <p:spPr>
          <a:xfrm>
            <a:off x="7493034" y="1135025"/>
            <a:ext cx="3231672" cy="4800600"/>
          </a:xfrm>
          <a:prstGeom prst="rect">
            <a:avLst/>
          </a:prstGeom>
        </p:spPr>
      </p:pic>
    </p:spTree>
    <p:extLst>
      <p:ext uri="{BB962C8B-B14F-4D97-AF65-F5344CB8AC3E}">
        <p14:creationId xmlns:p14="http://schemas.microsoft.com/office/powerpoint/2010/main" val="364804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6067-AA71-8F67-F340-7C38E8181492}"/>
              </a:ext>
            </a:extLst>
          </p:cNvPr>
          <p:cNvSpPr>
            <a:spLocks noGrp="1"/>
          </p:cNvSpPr>
          <p:nvPr>
            <p:ph type="title"/>
          </p:nvPr>
        </p:nvSpPr>
        <p:spPr/>
        <p:txBody>
          <a:bodyPr/>
          <a:lstStyle/>
          <a:p>
            <a:r>
              <a:rPr lang="fi-FI" dirty="0" err="1"/>
              <a:t>The</a:t>
            </a:r>
            <a:r>
              <a:rPr lang="fi-FI" dirty="0"/>
              <a:t> </a:t>
            </a:r>
            <a:r>
              <a:rPr lang="fi-FI" dirty="0" err="1"/>
              <a:t>homework</a:t>
            </a:r>
            <a:r>
              <a:rPr lang="fi-FI" dirty="0"/>
              <a:t> is </a:t>
            </a:r>
            <a:r>
              <a:rPr lang="fi-FI" dirty="0" err="1"/>
              <a:t>following</a:t>
            </a:r>
            <a:r>
              <a:rPr lang="fi-FI" dirty="0"/>
              <a:t>/</a:t>
            </a:r>
            <a:br>
              <a:rPr lang="fi-FI" dirty="0"/>
            </a:br>
            <a:r>
              <a:rPr lang="fi-FI" dirty="0" err="1">
                <a:solidFill>
                  <a:srgbClr val="0070C0"/>
                </a:solidFill>
              </a:rPr>
              <a:t>Läxan</a:t>
            </a:r>
            <a:r>
              <a:rPr lang="fi-FI" dirty="0">
                <a:solidFill>
                  <a:srgbClr val="0070C0"/>
                </a:solidFill>
              </a:rPr>
              <a:t> </a:t>
            </a:r>
            <a:r>
              <a:rPr lang="fi-FI" dirty="0" err="1">
                <a:solidFill>
                  <a:srgbClr val="0070C0"/>
                </a:solidFill>
              </a:rPr>
              <a:t>är</a:t>
            </a:r>
            <a:r>
              <a:rPr lang="fi-FI" dirty="0">
                <a:solidFill>
                  <a:srgbClr val="0070C0"/>
                </a:solidFill>
              </a:rPr>
              <a:t> </a:t>
            </a:r>
            <a:r>
              <a:rPr lang="fi-FI" dirty="0" err="1">
                <a:solidFill>
                  <a:srgbClr val="0070C0"/>
                </a:solidFill>
              </a:rPr>
              <a:t>följande</a:t>
            </a:r>
            <a:endParaRPr lang="fi-FI" dirty="0"/>
          </a:p>
        </p:txBody>
      </p:sp>
      <p:sp>
        <p:nvSpPr>
          <p:cNvPr id="3" name="Content Placeholder 2">
            <a:extLst>
              <a:ext uri="{FF2B5EF4-FFF2-40B4-BE49-F238E27FC236}">
                <a16:creationId xmlns:a16="http://schemas.microsoft.com/office/drawing/2014/main" id="{1B13F83B-F268-3941-B672-320255C26F4A}"/>
              </a:ext>
            </a:extLst>
          </p:cNvPr>
          <p:cNvSpPr>
            <a:spLocks noGrp="1"/>
          </p:cNvSpPr>
          <p:nvPr>
            <p:ph idx="1"/>
          </p:nvPr>
        </p:nvSpPr>
        <p:spPr/>
        <p:txBody>
          <a:bodyPr>
            <a:normAutofit lnSpcReduction="10000"/>
          </a:bodyPr>
          <a:lstStyle/>
          <a:p>
            <a:pPr marL="0" indent="0">
              <a:buNone/>
            </a:pPr>
            <a:r>
              <a:rPr lang="fi-FI" b="1" dirty="0"/>
              <a:t>o </a:t>
            </a:r>
            <a:r>
              <a:rPr lang="fi-FI" b="1" dirty="0" err="1"/>
              <a:t>Get</a:t>
            </a:r>
            <a:r>
              <a:rPr lang="fi-FI" b="1" dirty="0"/>
              <a:t> </a:t>
            </a:r>
            <a:r>
              <a:rPr lang="fi-FI" b="1" dirty="0" err="1"/>
              <a:t>acquainted</a:t>
            </a:r>
            <a:r>
              <a:rPr lang="fi-FI" b="1" dirty="0"/>
              <a:t> </a:t>
            </a:r>
            <a:r>
              <a:rPr lang="fi-FI" b="1" dirty="0" err="1"/>
              <a:t>with</a:t>
            </a:r>
            <a:r>
              <a:rPr lang="fi-FI" b="1" dirty="0"/>
              <a:t> </a:t>
            </a:r>
            <a:r>
              <a:rPr lang="fi-FI" b="1" dirty="0" err="1"/>
              <a:t>the</a:t>
            </a:r>
            <a:r>
              <a:rPr lang="fi-FI" b="1" dirty="0"/>
              <a:t> </a:t>
            </a:r>
            <a:r>
              <a:rPr lang="fi-FI" b="1" dirty="0" err="1"/>
              <a:t>course</a:t>
            </a:r>
            <a:r>
              <a:rPr lang="fi-FI" b="1" dirty="0"/>
              <a:t> on </a:t>
            </a:r>
            <a:r>
              <a:rPr lang="fi-FI" b="1" dirty="0" err="1"/>
              <a:t>MyCourses</a:t>
            </a:r>
            <a:r>
              <a:rPr lang="fi-FI" b="1" dirty="0"/>
              <a:t> + </a:t>
            </a:r>
            <a:r>
              <a:rPr lang="fi-FI" b="1" dirty="0" err="1"/>
              <a:t>Rivstart</a:t>
            </a:r>
            <a:endParaRPr lang="fi-FI" b="1" dirty="0"/>
          </a:p>
          <a:p>
            <a:pPr marL="0" indent="0">
              <a:buNone/>
            </a:pPr>
            <a:r>
              <a:rPr lang="fi-FI" b="1" dirty="0"/>
              <a:t>o </a:t>
            </a:r>
            <a:r>
              <a:rPr lang="fi-FI" b="1" dirty="0" err="1"/>
              <a:t>Repeat</a:t>
            </a:r>
            <a:r>
              <a:rPr lang="fi-FI" b="1" dirty="0"/>
              <a:t>: Go </a:t>
            </a:r>
            <a:r>
              <a:rPr lang="fi-FI" b="1" dirty="0" err="1"/>
              <a:t>through</a:t>
            </a:r>
            <a:r>
              <a:rPr lang="fi-FI" b="1" dirty="0"/>
              <a:t> </a:t>
            </a:r>
            <a:r>
              <a:rPr lang="fi-FI" b="1" dirty="0" err="1"/>
              <a:t>part</a:t>
            </a:r>
            <a:r>
              <a:rPr lang="fi-FI" b="1" dirty="0"/>
              <a:t> 2 in </a:t>
            </a:r>
            <a:r>
              <a:rPr lang="fi-FI" b="1" dirty="0" err="1"/>
              <a:t>Rivstart</a:t>
            </a:r>
            <a:r>
              <a:rPr lang="fi-FI" b="1" dirty="0"/>
              <a:t> </a:t>
            </a:r>
            <a:r>
              <a:rPr lang="fi-FI" b="1" dirty="0" err="1"/>
              <a:t>Chapter</a:t>
            </a:r>
            <a:r>
              <a:rPr lang="fi-FI" b="1" dirty="0"/>
              <a:t> 1 (</a:t>
            </a:r>
            <a:r>
              <a:rPr lang="fi-FI" b="1" dirty="0" err="1"/>
              <a:t>Namn</a:t>
            </a:r>
            <a:r>
              <a:rPr lang="fi-FI" b="1" dirty="0"/>
              <a:t>, </a:t>
            </a:r>
            <a:r>
              <a:rPr lang="fi-FI" b="1" dirty="0" err="1"/>
              <a:t>språk</a:t>
            </a:r>
            <a:r>
              <a:rPr lang="fi-FI" b="1" dirty="0"/>
              <a:t> </a:t>
            </a:r>
            <a:r>
              <a:rPr lang="fi-FI" b="1" dirty="0" err="1"/>
              <a:t>och</a:t>
            </a:r>
            <a:r>
              <a:rPr lang="fi-FI" b="1" dirty="0"/>
              <a:t> </a:t>
            </a:r>
            <a:r>
              <a:rPr lang="fi-FI" b="1" dirty="0" err="1"/>
              <a:t>land</a:t>
            </a:r>
            <a:r>
              <a:rPr lang="fi-FI" b="1" dirty="0"/>
              <a:t>) p. 9-11</a:t>
            </a:r>
          </a:p>
          <a:p>
            <a:pPr marL="0" indent="0">
              <a:buNone/>
            </a:pPr>
            <a:r>
              <a:rPr lang="fi-FI" b="1" dirty="0"/>
              <a:t>o (</a:t>
            </a:r>
            <a:r>
              <a:rPr lang="fi-FI" b="1" dirty="0" err="1"/>
              <a:t>Practice</a:t>
            </a:r>
            <a:r>
              <a:rPr lang="fi-FI" b="1" dirty="0"/>
              <a:t>: </a:t>
            </a:r>
            <a:r>
              <a:rPr lang="fi-FI" b="1" dirty="0" err="1"/>
              <a:t>Workbook</a:t>
            </a:r>
            <a:r>
              <a:rPr lang="fi-FI" b="1" dirty="0"/>
              <a:t> </a:t>
            </a:r>
            <a:r>
              <a:rPr lang="fi-FI" b="1" dirty="0" err="1"/>
              <a:t>Chapter</a:t>
            </a:r>
            <a:r>
              <a:rPr lang="fi-FI" b="1" dirty="0"/>
              <a:t> 1 </a:t>
            </a:r>
            <a:r>
              <a:rPr lang="fi-FI" b="1" dirty="0" err="1"/>
              <a:t>exercise</a:t>
            </a:r>
            <a:r>
              <a:rPr lang="fi-FI" b="1" dirty="0"/>
              <a:t> 1-4)</a:t>
            </a:r>
          </a:p>
          <a:p>
            <a:pPr marL="0" indent="0">
              <a:buNone/>
            </a:pPr>
            <a:r>
              <a:rPr lang="fi-FI" b="1" dirty="0"/>
              <a:t>o </a:t>
            </a:r>
            <a:r>
              <a:rPr lang="fi-FI" b="1" dirty="0" err="1"/>
              <a:t>Vocabulary</a:t>
            </a:r>
            <a:r>
              <a:rPr lang="fi-FI" b="1" dirty="0"/>
              <a:t>: </a:t>
            </a:r>
            <a:r>
              <a:rPr lang="fi-FI" b="1" dirty="0" err="1"/>
              <a:t>Start</a:t>
            </a:r>
            <a:r>
              <a:rPr lang="fi-FI" b="1" dirty="0"/>
              <a:t> </a:t>
            </a:r>
            <a:r>
              <a:rPr lang="fi-FI" b="1" dirty="0" err="1"/>
              <a:t>writing</a:t>
            </a:r>
            <a:r>
              <a:rPr lang="fi-FI" b="1" dirty="0"/>
              <a:t> a </a:t>
            </a:r>
            <a:r>
              <a:rPr lang="fi-FI" b="1" dirty="0" err="1"/>
              <a:t>vocabulary</a:t>
            </a:r>
            <a:r>
              <a:rPr lang="fi-FI" b="1" dirty="0"/>
              <a:t> </a:t>
            </a:r>
            <a:r>
              <a:rPr lang="fi-FI" b="1" dirty="0" err="1"/>
              <a:t>list</a:t>
            </a:r>
            <a:r>
              <a:rPr lang="fi-FI" b="1" dirty="0"/>
              <a:t> of </a:t>
            </a:r>
            <a:r>
              <a:rPr lang="fi-FI" b="1" dirty="0" err="1"/>
              <a:t>new</a:t>
            </a:r>
            <a:r>
              <a:rPr lang="fi-FI" b="1" dirty="0"/>
              <a:t> </a:t>
            </a:r>
            <a:r>
              <a:rPr lang="fi-FI" b="1" dirty="0" err="1"/>
              <a:t>words</a:t>
            </a:r>
            <a:r>
              <a:rPr lang="fi-FI" b="1" dirty="0"/>
              <a:t> and </a:t>
            </a:r>
            <a:r>
              <a:rPr lang="fi-FI" b="1" dirty="0" err="1"/>
              <a:t>phrases</a:t>
            </a:r>
            <a:r>
              <a:rPr lang="fi-FI" b="1" dirty="0"/>
              <a:t>. Write at </a:t>
            </a:r>
            <a:r>
              <a:rPr lang="fi-FI" b="1" dirty="0" err="1"/>
              <a:t>least</a:t>
            </a:r>
            <a:r>
              <a:rPr lang="fi-FI" b="1" dirty="0"/>
              <a:t> 15 </a:t>
            </a:r>
            <a:r>
              <a:rPr lang="fi-FI" b="1" dirty="0" err="1"/>
              <a:t>new</a:t>
            </a:r>
            <a:r>
              <a:rPr lang="fi-FI" b="1" dirty="0"/>
              <a:t> </a:t>
            </a:r>
            <a:r>
              <a:rPr lang="fi-FI" b="1" dirty="0" err="1"/>
              <a:t>words</a:t>
            </a:r>
            <a:r>
              <a:rPr lang="fi-FI" b="1" dirty="0"/>
              <a:t> of </a:t>
            </a:r>
            <a:r>
              <a:rPr lang="fi-FI" b="1" dirty="0" err="1"/>
              <a:t>every</a:t>
            </a:r>
            <a:r>
              <a:rPr lang="fi-FI" b="1" dirty="0"/>
              <a:t> </a:t>
            </a:r>
            <a:r>
              <a:rPr lang="fi-FI" b="1" dirty="0" err="1"/>
              <a:t>chapter</a:t>
            </a:r>
            <a:r>
              <a:rPr lang="fi-FI" b="1" dirty="0"/>
              <a:t>.</a:t>
            </a:r>
          </a:p>
          <a:p>
            <a:pPr marL="0" indent="0">
              <a:buNone/>
            </a:pPr>
            <a:r>
              <a:rPr lang="fi-FI" b="1" dirty="0"/>
              <a:t>o </a:t>
            </a:r>
            <a:r>
              <a:rPr lang="fi-FI" b="1" dirty="0" err="1"/>
              <a:t>Practice</a:t>
            </a:r>
            <a:r>
              <a:rPr lang="fi-FI" b="1" dirty="0"/>
              <a:t>: </a:t>
            </a:r>
            <a:r>
              <a:rPr lang="fi-FI" b="1" dirty="0" err="1"/>
              <a:t>Rivstart</a:t>
            </a:r>
            <a:r>
              <a:rPr lang="fi-FI" b="1" dirty="0"/>
              <a:t> </a:t>
            </a:r>
            <a:r>
              <a:rPr lang="fi-FI" b="1" dirty="0" err="1"/>
              <a:t>extramaterial</a:t>
            </a:r>
            <a:r>
              <a:rPr lang="fi-FI" b="1" dirty="0"/>
              <a:t> </a:t>
            </a:r>
            <a:r>
              <a:rPr lang="fi-FI" b="1" dirty="0" err="1"/>
              <a:t>Kapitel</a:t>
            </a:r>
            <a:r>
              <a:rPr lang="fi-FI" b="1" dirty="0"/>
              <a:t> 1 | </a:t>
            </a:r>
            <a:r>
              <a:rPr lang="fi-FI" b="1" dirty="0" err="1"/>
              <a:t>Rivstart</a:t>
            </a:r>
            <a:r>
              <a:rPr lang="fi-FI" b="1" dirty="0"/>
              <a:t> A1/A2, </a:t>
            </a:r>
            <a:r>
              <a:rPr lang="fi-FI" b="1" dirty="0" err="1"/>
              <a:t>tredje</a:t>
            </a:r>
            <a:r>
              <a:rPr lang="fi-FI" b="1" dirty="0"/>
              <a:t> </a:t>
            </a:r>
            <a:r>
              <a:rPr lang="fi-FI" b="1" dirty="0" err="1"/>
              <a:t>upplagan</a:t>
            </a:r>
            <a:r>
              <a:rPr lang="fi-FI" b="1" dirty="0"/>
              <a:t> </a:t>
            </a:r>
          </a:p>
          <a:p>
            <a:pPr marL="0" indent="0">
              <a:buNone/>
            </a:pPr>
            <a:r>
              <a:rPr lang="fi-FI" b="1" dirty="0"/>
              <a:t>(</a:t>
            </a:r>
            <a:r>
              <a:rPr lang="fi-FI" b="1" dirty="0" err="1"/>
              <a:t>nokportalen.se</a:t>
            </a:r>
            <a:r>
              <a:rPr lang="fi-FI" b="1" dirty="0"/>
              <a:t>) – </a:t>
            </a:r>
            <a:r>
              <a:rPr lang="fi-FI" b="1" dirty="0" err="1"/>
              <a:t>all</a:t>
            </a:r>
            <a:r>
              <a:rPr lang="fi-FI" b="1" dirty="0"/>
              <a:t> </a:t>
            </a:r>
            <a:r>
              <a:rPr lang="fi-FI" b="1" dirty="0" err="1"/>
              <a:t>that</a:t>
            </a:r>
            <a:r>
              <a:rPr lang="fi-FI" b="1" dirty="0"/>
              <a:t> </a:t>
            </a:r>
            <a:r>
              <a:rPr lang="fi-FI" b="1" dirty="0" err="1"/>
              <a:t>you</a:t>
            </a:r>
            <a:r>
              <a:rPr lang="fi-FI" b="1" dirty="0"/>
              <a:t> </a:t>
            </a:r>
            <a:r>
              <a:rPr lang="fi-FI" b="1" dirty="0" err="1"/>
              <a:t>can</a:t>
            </a:r>
            <a:endParaRPr lang="fi-FI" b="1" dirty="0"/>
          </a:p>
          <a:p>
            <a:pPr marL="0" indent="0">
              <a:buNone/>
            </a:pPr>
            <a:r>
              <a:rPr lang="fi-FI" b="1" dirty="0"/>
              <a:t>o Go </a:t>
            </a:r>
            <a:r>
              <a:rPr lang="fi-FI" b="1" dirty="0" err="1"/>
              <a:t>forward</a:t>
            </a:r>
            <a:r>
              <a:rPr lang="fi-FI" b="1" dirty="0"/>
              <a:t>: </a:t>
            </a:r>
            <a:r>
              <a:rPr lang="fi-FI" b="1" dirty="0" err="1"/>
              <a:t>study</a:t>
            </a:r>
            <a:r>
              <a:rPr lang="fi-FI" b="1" dirty="0"/>
              <a:t> </a:t>
            </a:r>
            <a:r>
              <a:rPr lang="fi-FI" b="1" dirty="0" err="1"/>
              <a:t>the</a:t>
            </a:r>
            <a:r>
              <a:rPr lang="fi-FI" b="1" dirty="0"/>
              <a:t> </a:t>
            </a:r>
            <a:r>
              <a:rPr lang="fi-FI" b="1" dirty="0" err="1"/>
              <a:t>Swedish</a:t>
            </a:r>
            <a:r>
              <a:rPr lang="fi-FI" b="1" dirty="0"/>
              <a:t> </a:t>
            </a:r>
            <a:r>
              <a:rPr lang="fi-FI" b="1" dirty="0" err="1"/>
              <a:t>alphabet</a:t>
            </a:r>
            <a:r>
              <a:rPr lang="fi-FI" b="1" dirty="0"/>
              <a:t> </a:t>
            </a:r>
            <a:r>
              <a:rPr lang="fi-FI" b="1" dirty="0">
                <a:hlinkClick r:id="rId2"/>
              </a:rPr>
              <a:t>Svenska </a:t>
            </a:r>
            <a:r>
              <a:rPr lang="fi-FI" b="1" dirty="0" err="1">
                <a:hlinkClick r:id="rId2"/>
              </a:rPr>
              <a:t>alfabetet</a:t>
            </a:r>
            <a:r>
              <a:rPr lang="fi-FI" b="1" dirty="0">
                <a:hlinkClick r:id="rId2"/>
              </a:rPr>
              <a:t> </a:t>
            </a:r>
            <a:r>
              <a:rPr lang="fi-FI" b="1" dirty="0"/>
              <a:t>(</a:t>
            </a:r>
            <a:r>
              <a:rPr lang="fi-FI" b="1" dirty="0" err="1"/>
              <a:t>See</a:t>
            </a:r>
            <a:r>
              <a:rPr lang="fi-FI" b="1" dirty="0"/>
              <a:t> </a:t>
            </a:r>
            <a:r>
              <a:rPr lang="fi-FI" b="1" dirty="0" err="1"/>
              <a:t>MyCo</a:t>
            </a:r>
            <a:r>
              <a:rPr lang="fi-FI" b="1" dirty="0"/>
              <a:t>)</a:t>
            </a:r>
          </a:p>
          <a:p>
            <a:pPr marL="0" indent="0">
              <a:buNone/>
            </a:pPr>
            <a:r>
              <a:rPr lang="fi-FI" b="1" i="0" dirty="0" err="1">
                <a:solidFill>
                  <a:srgbClr val="1D2125"/>
                </a:solidFill>
                <a:effectLst/>
                <a:latin typeface="Open Sans" panose="020B0606030504020204" pitchFamily="34" charset="0"/>
              </a:rPr>
              <a:t>Obs</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Note</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Try</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get</a:t>
            </a:r>
            <a:r>
              <a:rPr lang="fi-FI" b="1" i="0" dirty="0">
                <a:solidFill>
                  <a:srgbClr val="1D2125"/>
                </a:solidFill>
                <a:effectLst/>
                <a:latin typeface="Open Sans" panose="020B0606030504020204" pitchFamily="34" charset="0"/>
              </a:rPr>
              <a:t> to </a:t>
            </a:r>
            <a:r>
              <a:rPr lang="fi-FI" b="1" i="0" dirty="0" err="1">
                <a:solidFill>
                  <a:srgbClr val="1D2125"/>
                </a:solidFill>
                <a:effectLst/>
                <a:latin typeface="Open Sans" panose="020B0606030504020204" pitchFamily="34" charset="0"/>
              </a:rPr>
              <a:t>course</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books</a:t>
            </a:r>
            <a:r>
              <a:rPr lang="fi-FI" b="1" i="0" dirty="0">
                <a:solidFill>
                  <a:srgbClr val="1D2125"/>
                </a:solidFill>
                <a:effectLst/>
                <a:latin typeface="Open Sans" panose="020B0606030504020204" pitchFamily="34" charset="0"/>
              </a:rPr>
              <a:t> as </a:t>
            </a:r>
            <a:r>
              <a:rPr lang="fi-FI" b="1" i="0" dirty="0" err="1">
                <a:solidFill>
                  <a:srgbClr val="1D2125"/>
                </a:solidFill>
                <a:effectLst/>
                <a:latin typeface="Open Sans" panose="020B0606030504020204" pitchFamily="34" charset="0"/>
              </a:rPr>
              <a:t>soon</a:t>
            </a:r>
            <a:r>
              <a:rPr lang="fi-FI" b="1" i="0" dirty="0">
                <a:solidFill>
                  <a:srgbClr val="1D2125"/>
                </a:solidFill>
                <a:effectLst/>
                <a:latin typeface="Open Sans" panose="020B0606030504020204" pitchFamily="34" charset="0"/>
              </a:rPr>
              <a:t> as </a:t>
            </a:r>
            <a:r>
              <a:rPr lang="fi-FI" b="1" i="0" dirty="0" err="1">
                <a:solidFill>
                  <a:srgbClr val="1D2125"/>
                </a:solidFill>
                <a:effectLst/>
                <a:latin typeface="Open Sans" panose="020B0606030504020204" pitchFamily="34" charset="0"/>
              </a:rPr>
              <a:t>possible</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since</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we</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need</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them</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each</a:t>
            </a:r>
            <a:r>
              <a:rPr lang="fi-FI" b="1" i="0" dirty="0">
                <a:solidFill>
                  <a:srgbClr val="1D2125"/>
                </a:solidFill>
                <a:effectLst/>
                <a:latin typeface="Open Sans" panose="020B0606030504020204" pitchFamily="34" charset="0"/>
              </a:rPr>
              <a:t> </a:t>
            </a:r>
            <a:r>
              <a:rPr lang="fi-FI" b="1" i="0" dirty="0" err="1">
                <a:solidFill>
                  <a:srgbClr val="1D2125"/>
                </a:solidFill>
                <a:effectLst/>
                <a:latin typeface="Open Sans" panose="020B0606030504020204" pitchFamily="34" charset="0"/>
              </a:rPr>
              <a:t>class</a:t>
            </a:r>
            <a:r>
              <a:rPr lang="fi-FI" b="1" i="0" dirty="0">
                <a:solidFill>
                  <a:srgbClr val="1D2125"/>
                </a:solidFill>
                <a:effectLst/>
                <a:latin typeface="Open Sans" panose="020B0606030504020204" pitchFamily="34" charset="0"/>
              </a:rPr>
              <a:t>.</a:t>
            </a:r>
            <a:endParaRPr lang="fi-FI" b="0" i="0" dirty="0">
              <a:solidFill>
                <a:srgbClr val="1D2125"/>
              </a:solidFill>
              <a:effectLst/>
              <a:latin typeface="Open Sans" panose="020B0606030504020204" pitchFamily="34" charset="0"/>
            </a:endParaRPr>
          </a:p>
          <a:p>
            <a:pPr marL="0" indent="0">
              <a:buNone/>
            </a:pPr>
            <a:endParaRPr lang="fi-FI" b="1" dirty="0"/>
          </a:p>
          <a:p>
            <a:endParaRPr lang="fi-FI" dirty="0"/>
          </a:p>
        </p:txBody>
      </p:sp>
    </p:spTree>
    <p:extLst>
      <p:ext uri="{BB962C8B-B14F-4D97-AF65-F5344CB8AC3E}">
        <p14:creationId xmlns:p14="http://schemas.microsoft.com/office/powerpoint/2010/main" val="398000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AEF0F480-AC05-4FED-9090-797A1AA65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295D3A5B-8711-48A3-ABD6-39982B17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0"/>
            <a:ext cx="113919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882D4-5D73-717F-E485-99781DB56885}"/>
              </a:ext>
            </a:extLst>
          </p:cNvPr>
          <p:cNvSpPr>
            <a:spLocks noGrp="1"/>
          </p:cNvSpPr>
          <p:nvPr>
            <p:ph type="title"/>
          </p:nvPr>
        </p:nvSpPr>
        <p:spPr>
          <a:xfrm>
            <a:off x="5252484" y="1371600"/>
            <a:ext cx="5486061" cy="2528225"/>
          </a:xfrm>
        </p:spPr>
        <p:txBody>
          <a:bodyPr vert="horz" lIns="91440" tIns="45720" rIns="91440" bIns="45720" rtlCol="0" anchor="b">
            <a:normAutofit/>
          </a:bodyPr>
          <a:lstStyle/>
          <a:p>
            <a:r>
              <a:rPr lang="en-US" sz="4400" dirty="0"/>
              <a:t>Vi </a:t>
            </a:r>
            <a:r>
              <a:rPr lang="en-US" sz="4400" dirty="0" err="1"/>
              <a:t>ses</a:t>
            </a:r>
            <a:r>
              <a:rPr lang="en-US" sz="4400" dirty="0"/>
              <a:t> </a:t>
            </a:r>
            <a:r>
              <a:rPr lang="en-US" sz="4400" dirty="0" err="1"/>
              <a:t>på</a:t>
            </a:r>
            <a:r>
              <a:rPr lang="en-US" sz="4400" dirty="0"/>
              <a:t> </a:t>
            </a:r>
            <a:r>
              <a:rPr lang="en-US" sz="4400" dirty="0" err="1"/>
              <a:t>torsdag</a:t>
            </a:r>
            <a:r>
              <a:rPr lang="en-US" sz="4400" dirty="0"/>
              <a:t>!</a:t>
            </a:r>
            <a:br>
              <a:rPr lang="en-US" sz="4400"/>
            </a:br>
            <a:endParaRPr lang="en-US" sz="4400" dirty="0"/>
          </a:p>
        </p:txBody>
      </p:sp>
      <p:pic>
        <p:nvPicPr>
          <p:cNvPr id="4" name="Content Placeholder 3">
            <a:extLst>
              <a:ext uri="{FF2B5EF4-FFF2-40B4-BE49-F238E27FC236}">
                <a16:creationId xmlns:a16="http://schemas.microsoft.com/office/drawing/2014/main" id="{5B356545-6583-C871-D4A1-20F4D9AF135B}"/>
              </a:ext>
            </a:extLst>
          </p:cNvPr>
          <p:cNvPicPr>
            <a:picLocks noGrp="1" noChangeAspect="1"/>
          </p:cNvPicPr>
          <p:nvPr>
            <p:ph idx="1"/>
          </p:nvPr>
        </p:nvPicPr>
        <p:blipFill rotWithShape="1">
          <a:blip r:embed="rId2"/>
          <a:srcRect l="8411" r="23594" b="4"/>
          <a:stretch/>
        </p:blipFill>
        <p:spPr>
          <a:xfrm>
            <a:off x="1453455" y="1371601"/>
            <a:ext cx="2769990" cy="4114800"/>
          </a:xfrm>
          <a:prstGeom prst="rect">
            <a:avLst/>
          </a:prstGeom>
        </p:spPr>
      </p:pic>
    </p:spTree>
    <p:extLst>
      <p:ext uri="{BB962C8B-B14F-4D97-AF65-F5344CB8AC3E}">
        <p14:creationId xmlns:p14="http://schemas.microsoft.com/office/powerpoint/2010/main" val="346642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BD496F58-731B-4833-93F9-53192FC21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95B3A3C-971D-4F24-9512-C9E4590CA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4" y="-5040"/>
            <a:ext cx="6477000" cy="20744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7165A-0CAD-6193-4AB2-7B149F247961}"/>
              </a:ext>
            </a:extLst>
          </p:cNvPr>
          <p:cNvSpPr>
            <a:spLocks noGrp="1"/>
          </p:cNvSpPr>
          <p:nvPr>
            <p:ph type="title"/>
          </p:nvPr>
        </p:nvSpPr>
        <p:spPr>
          <a:xfrm>
            <a:off x="798173" y="494639"/>
            <a:ext cx="4878727" cy="1075123"/>
          </a:xfrm>
        </p:spPr>
        <p:txBody>
          <a:bodyPr>
            <a:normAutofit/>
          </a:bodyPr>
          <a:lstStyle/>
          <a:p>
            <a:r>
              <a:rPr lang="fi-FI"/>
              <a:t>Today´s lecture – Dagens </a:t>
            </a:r>
            <a:r>
              <a:rPr lang="fi-FI" err="1"/>
              <a:t>lektion</a:t>
            </a:r>
            <a:endParaRPr lang="fi-FI"/>
          </a:p>
        </p:txBody>
      </p:sp>
      <p:sp>
        <p:nvSpPr>
          <p:cNvPr id="3" name="Content Placeholder 2">
            <a:extLst>
              <a:ext uri="{FF2B5EF4-FFF2-40B4-BE49-F238E27FC236}">
                <a16:creationId xmlns:a16="http://schemas.microsoft.com/office/drawing/2014/main" id="{9BEB87F4-E882-5ED6-2934-6CF0BF5B445A}"/>
              </a:ext>
            </a:extLst>
          </p:cNvPr>
          <p:cNvSpPr>
            <a:spLocks noGrp="1"/>
          </p:cNvSpPr>
          <p:nvPr>
            <p:ph idx="1"/>
          </p:nvPr>
        </p:nvSpPr>
        <p:spPr>
          <a:xfrm>
            <a:off x="6953250" y="685800"/>
            <a:ext cx="4275627" cy="5508859"/>
          </a:xfrm>
        </p:spPr>
        <p:txBody>
          <a:bodyPr>
            <a:normAutofit/>
          </a:bodyPr>
          <a:lstStyle/>
          <a:p>
            <a:r>
              <a:rPr lang="fi-FI" b="1" i="0" u="none" strike="noStrike" baseline="0" dirty="0" err="1">
                <a:latin typeface="Arial" panose="020B0604020202020204" pitchFamily="34" charset="0"/>
              </a:rPr>
              <a:t>Information</a:t>
            </a:r>
            <a:r>
              <a:rPr lang="fi-FI" b="1" i="0" u="none" strike="noStrike" baseline="0" dirty="0">
                <a:latin typeface="Arial" panose="020B0604020202020204" pitchFamily="34" charset="0"/>
              </a:rPr>
              <a:t> </a:t>
            </a:r>
            <a:r>
              <a:rPr lang="fi-FI" b="1" i="0" u="none" strike="noStrike" baseline="0" dirty="0" err="1">
                <a:latin typeface="Arial" panose="020B0604020202020204" pitchFamily="34" charset="0"/>
              </a:rPr>
              <a:t>about</a:t>
            </a:r>
            <a:r>
              <a:rPr lang="fi-FI" b="1" i="0" u="none" strike="noStrike" baseline="0" dirty="0">
                <a:latin typeface="Arial" panose="020B0604020202020204" pitchFamily="34" charset="0"/>
              </a:rPr>
              <a:t> </a:t>
            </a:r>
            <a:r>
              <a:rPr lang="fi-FI" b="1" i="0" u="none" strike="noStrike" baseline="0" dirty="0" err="1">
                <a:latin typeface="Arial" panose="020B0604020202020204" pitchFamily="34" charset="0"/>
              </a:rPr>
              <a:t>the</a:t>
            </a:r>
            <a:r>
              <a:rPr lang="fi-FI" b="1" i="0" u="none" strike="noStrike" baseline="0" dirty="0">
                <a:latin typeface="Arial" panose="020B0604020202020204" pitchFamily="34" charset="0"/>
              </a:rPr>
              <a:t> </a:t>
            </a:r>
            <a:r>
              <a:rPr lang="fi-FI" b="1" i="0" u="none" strike="noStrike" baseline="0" dirty="0" err="1">
                <a:latin typeface="Arial" panose="020B0604020202020204" pitchFamily="34" charset="0"/>
              </a:rPr>
              <a:t>course</a:t>
            </a:r>
            <a:r>
              <a:rPr lang="fi-FI" b="1" i="0" u="none" strike="noStrike" baseline="0" dirty="0">
                <a:latin typeface="Arial" panose="020B0604020202020204" pitchFamily="34" charset="0"/>
              </a:rPr>
              <a:t> </a:t>
            </a:r>
            <a:endParaRPr lang="fi-FI" b="0" i="0" u="none" strike="noStrike" baseline="0" dirty="0">
              <a:latin typeface="Arial" panose="020B0604020202020204" pitchFamily="34" charset="0"/>
            </a:endParaRPr>
          </a:p>
          <a:p>
            <a:pPr marL="0" indent="0">
              <a:buNone/>
            </a:pPr>
            <a:r>
              <a:rPr lang="fi-FI" b="1" i="0" u="none" strike="noStrike" baseline="0" dirty="0">
                <a:latin typeface="Arial" panose="020B0604020202020204" pitchFamily="34" charset="0"/>
              </a:rPr>
              <a:t>	</a:t>
            </a:r>
            <a:r>
              <a:rPr lang="fi-FI" b="1" i="0" u="none" strike="noStrike" baseline="0" dirty="0" err="1">
                <a:solidFill>
                  <a:srgbClr val="0070C0"/>
                </a:solidFill>
                <a:latin typeface="Arial" panose="020B0604020202020204" pitchFamily="34" charset="0"/>
              </a:rPr>
              <a:t>Information</a:t>
            </a:r>
            <a:r>
              <a:rPr lang="fi-FI" b="1" i="0" u="none" strike="noStrike" baseline="0"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om</a:t>
            </a:r>
            <a:r>
              <a:rPr lang="fi-FI" b="1" i="0" u="none" strike="noStrike" baseline="0"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kursen</a:t>
            </a:r>
            <a:endParaRPr lang="fi-FI" b="0" i="0" u="none" strike="noStrike" baseline="0" dirty="0">
              <a:solidFill>
                <a:srgbClr val="0070C0"/>
              </a:solidFill>
              <a:latin typeface="Arial" panose="020B0604020202020204" pitchFamily="34" charset="0"/>
            </a:endParaRPr>
          </a:p>
          <a:p>
            <a:r>
              <a:rPr lang="fi-FI" b="1" i="0" u="none" strike="noStrike" baseline="0" dirty="0" err="1">
                <a:latin typeface="Arial" panose="020B0604020202020204" pitchFamily="34" charset="0"/>
              </a:rPr>
              <a:t>Name</a:t>
            </a:r>
            <a:r>
              <a:rPr lang="fi-FI" b="1" i="0" u="none" strike="noStrike" baseline="0" dirty="0">
                <a:latin typeface="Arial" panose="020B0604020202020204" pitchFamily="34" charset="0"/>
              </a:rPr>
              <a:t>, </a:t>
            </a:r>
            <a:r>
              <a:rPr lang="fi-FI" b="1" i="0" u="none" strike="noStrike" baseline="0" dirty="0" err="1">
                <a:latin typeface="Arial" panose="020B0604020202020204" pitchFamily="34" charset="0"/>
              </a:rPr>
              <a:t>language</a:t>
            </a:r>
            <a:r>
              <a:rPr lang="fi-FI" b="1" i="0" u="none" strike="noStrike" baseline="0" dirty="0">
                <a:latin typeface="Arial" panose="020B0604020202020204" pitchFamily="34" charset="0"/>
              </a:rPr>
              <a:t> and </a:t>
            </a:r>
            <a:r>
              <a:rPr lang="fi-FI" b="1" i="0" u="none" strike="noStrike" baseline="0" dirty="0" err="1">
                <a:latin typeface="Arial" panose="020B0604020202020204" pitchFamily="34" charset="0"/>
              </a:rPr>
              <a:t>county</a:t>
            </a:r>
            <a:r>
              <a:rPr lang="fi-FI" b="1" i="0" u="none" strike="noStrike" baseline="0" dirty="0">
                <a:latin typeface="Arial" panose="020B0604020202020204" pitchFamily="34" charset="0"/>
              </a:rPr>
              <a:t> </a:t>
            </a:r>
            <a:endParaRPr lang="fi-FI" b="0" i="0" u="none" strike="noStrike" baseline="0" dirty="0">
              <a:latin typeface="Arial" panose="020B0604020202020204" pitchFamily="34" charset="0"/>
            </a:endParaRPr>
          </a:p>
          <a:p>
            <a:pPr marL="0" indent="0">
              <a:buNone/>
            </a:pPr>
            <a:r>
              <a:rPr lang="fi-FI" b="1" i="0" u="none" strike="noStrike" baseline="0" dirty="0">
                <a:latin typeface="Arial" panose="020B0604020202020204" pitchFamily="34" charset="0"/>
              </a:rPr>
              <a:t>	</a:t>
            </a:r>
            <a:r>
              <a:rPr lang="fi-FI" b="1" i="0" u="none" strike="noStrike" baseline="0" dirty="0" err="1">
                <a:solidFill>
                  <a:srgbClr val="0070C0"/>
                </a:solidFill>
                <a:latin typeface="Arial" panose="020B0604020202020204" pitchFamily="34" charset="0"/>
              </a:rPr>
              <a:t>Namn</a:t>
            </a:r>
            <a:r>
              <a:rPr lang="fi-FI" b="1" i="0" u="none" strike="noStrike" baseline="0"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språk</a:t>
            </a:r>
            <a:r>
              <a:rPr lang="fi-FI" b="1" i="0" u="none" strike="noStrike" baseline="0"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och</a:t>
            </a:r>
            <a:r>
              <a:rPr lang="fi-FI" b="1"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land</a:t>
            </a:r>
            <a:r>
              <a:rPr lang="fi-FI" b="1" i="0" u="none" strike="noStrike" baseline="0" dirty="0">
                <a:solidFill>
                  <a:srgbClr val="0070C0"/>
                </a:solidFill>
                <a:latin typeface="Arial" panose="020B0604020202020204" pitchFamily="34" charset="0"/>
              </a:rPr>
              <a:t> </a:t>
            </a:r>
            <a:endParaRPr lang="fi-FI" b="0" i="0" u="none" strike="noStrike" baseline="0" dirty="0">
              <a:solidFill>
                <a:srgbClr val="0070C0"/>
              </a:solidFill>
              <a:latin typeface="Arial" panose="020B0604020202020204" pitchFamily="34" charset="0"/>
            </a:endParaRPr>
          </a:p>
          <a:p>
            <a:r>
              <a:rPr lang="en-US" b="1" i="0" u="none" strike="noStrike" baseline="0" dirty="0">
                <a:latin typeface="Arial" panose="020B0604020202020204" pitchFamily="34" charset="0"/>
              </a:rPr>
              <a:t>We get to know each other </a:t>
            </a:r>
            <a:endParaRPr lang="en-US" b="0" i="0" u="none" strike="noStrike" baseline="0" dirty="0">
              <a:latin typeface="Arial" panose="020B0604020202020204" pitchFamily="34" charset="0"/>
            </a:endParaRPr>
          </a:p>
          <a:p>
            <a:pPr marL="0" indent="0">
              <a:buNone/>
            </a:pPr>
            <a:r>
              <a:rPr lang="fi-FI" b="1" i="0" u="none" strike="noStrike" baseline="0" dirty="0">
                <a:latin typeface="Arial" panose="020B0604020202020204" pitchFamily="34" charset="0"/>
              </a:rPr>
              <a:t> 	</a:t>
            </a:r>
            <a:r>
              <a:rPr lang="fi-FI" b="1" i="0" u="none" strike="noStrike" baseline="0" dirty="0">
                <a:solidFill>
                  <a:srgbClr val="0070C0"/>
                </a:solidFill>
                <a:latin typeface="Arial" panose="020B0604020202020204" pitchFamily="34" charset="0"/>
              </a:rPr>
              <a:t>Vi </a:t>
            </a:r>
            <a:r>
              <a:rPr lang="fi-FI" b="1" i="0" u="none" strike="noStrike" baseline="0" dirty="0" err="1">
                <a:solidFill>
                  <a:srgbClr val="0070C0"/>
                </a:solidFill>
                <a:latin typeface="Arial" panose="020B0604020202020204" pitchFamily="34" charset="0"/>
              </a:rPr>
              <a:t>lär</a:t>
            </a:r>
            <a:r>
              <a:rPr lang="fi-FI" b="1" i="0" u="none" strike="noStrike" baseline="0"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känna</a:t>
            </a:r>
            <a:r>
              <a:rPr lang="fi-FI" b="1" i="0" u="none" strike="noStrike" baseline="0"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varandra</a:t>
            </a:r>
            <a:endParaRPr lang="fi-FI" b="0" i="0" u="none" strike="noStrike" baseline="0" dirty="0">
              <a:solidFill>
                <a:srgbClr val="0070C0"/>
              </a:solidFill>
              <a:latin typeface="Arial" panose="020B0604020202020204" pitchFamily="34" charset="0"/>
            </a:endParaRPr>
          </a:p>
          <a:p>
            <a:r>
              <a:rPr lang="en-US" b="1" i="0" u="none" strike="noStrike" baseline="0" dirty="0">
                <a:latin typeface="Arial" panose="020B0604020202020204" pitchFamily="34" charset="0"/>
              </a:rPr>
              <a:t>A little about Finland Swedish </a:t>
            </a:r>
            <a:endParaRPr lang="en-US" b="0" i="0" u="none" strike="noStrike" baseline="0" dirty="0">
              <a:latin typeface="Arial" panose="020B0604020202020204" pitchFamily="34" charset="0"/>
            </a:endParaRPr>
          </a:p>
          <a:p>
            <a:pPr marL="0" indent="0">
              <a:buNone/>
            </a:pPr>
            <a:r>
              <a:rPr lang="fi-FI" b="1" i="0" u="none" strike="noStrike" baseline="0" dirty="0">
                <a:latin typeface="Arial" panose="020B0604020202020204" pitchFamily="34" charset="0"/>
              </a:rPr>
              <a:t>	</a:t>
            </a:r>
            <a:r>
              <a:rPr lang="fi-FI" b="1" i="0" u="none" strike="noStrike" baseline="0" dirty="0" err="1">
                <a:solidFill>
                  <a:srgbClr val="0070C0"/>
                </a:solidFill>
                <a:latin typeface="Arial" panose="020B0604020202020204" pitchFamily="34" charset="0"/>
              </a:rPr>
              <a:t>Lite</a:t>
            </a:r>
            <a:r>
              <a:rPr lang="fi-FI" b="1" i="0" u="none" strike="noStrike" baseline="0"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om</a:t>
            </a:r>
            <a:r>
              <a:rPr lang="fi-FI" b="1" i="0" u="none" strike="noStrike" baseline="0" dirty="0">
                <a:solidFill>
                  <a:srgbClr val="0070C0"/>
                </a:solidFill>
                <a:latin typeface="Arial" panose="020B0604020202020204" pitchFamily="34" charset="0"/>
              </a:rPr>
              <a:t> </a:t>
            </a:r>
            <a:r>
              <a:rPr lang="fi-FI" b="1" i="0" u="none" strike="noStrike" baseline="0" dirty="0" err="1">
                <a:solidFill>
                  <a:srgbClr val="0070C0"/>
                </a:solidFill>
                <a:latin typeface="Arial" panose="020B0604020202020204" pitchFamily="34" charset="0"/>
              </a:rPr>
              <a:t>finlandssvenska</a:t>
            </a:r>
            <a:endParaRPr lang="fi-FI" b="0" i="0" u="none" strike="noStrike" baseline="0" dirty="0">
              <a:solidFill>
                <a:srgbClr val="0070C0"/>
              </a:solidFill>
              <a:latin typeface="Arial" panose="020B0604020202020204" pitchFamily="34" charset="0"/>
            </a:endParaRPr>
          </a:p>
        </p:txBody>
      </p:sp>
      <p:pic>
        <p:nvPicPr>
          <p:cNvPr id="4" name="Picture 3" descr="A tree with pink flowers&#10;&#10;Description automatically generated">
            <a:extLst>
              <a:ext uri="{FF2B5EF4-FFF2-40B4-BE49-F238E27FC236}">
                <a16:creationId xmlns:a16="http://schemas.microsoft.com/office/drawing/2014/main" id="{F7B56D09-CB54-731C-CEEF-C539C017689F}"/>
              </a:ext>
            </a:extLst>
          </p:cNvPr>
          <p:cNvPicPr>
            <a:picLocks noChangeAspect="1"/>
          </p:cNvPicPr>
          <p:nvPr/>
        </p:nvPicPr>
        <p:blipFill rotWithShape="1">
          <a:blip r:embed="rId2"/>
          <a:srcRect t="26014" b="21758"/>
          <a:stretch/>
        </p:blipFill>
        <p:spPr>
          <a:xfrm>
            <a:off x="1" y="2064470"/>
            <a:ext cx="6477000" cy="3416960"/>
          </a:xfrm>
          <a:prstGeom prst="rect">
            <a:avLst/>
          </a:prstGeom>
        </p:spPr>
      </p:pic>
    </p:spTree>
    <p:extLst>
      <p:ext uri="{BB962C8B-B14F-4D97-AF65-F5344CB8AC3E}">
        <p14:creationId xmlns:p14="http://schemas.microsoft.com/office/powerpoint/2010/main" val="242105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D556-F421-A8CC-4F25-90BD7DFDDDBD}"/>
              </a:ext>
            </a:extLst>
          </p:cNvPr>
          <p:cNvSpPr>
            <a:spLocks noGrp="1"/>
          </p:cNvSpPr>
          <p:nvPr>
            <p:ph type="title"/>
          </p:nvPr>
        </p:nvSpPr>
        <p:spPr/>
        <p:txBody>
          <a:bodyPr/>
          <a:lstStyle/>
          <a:p>
            <a:r>
              <a:rPr lang="fi-FI" sz="3200" b="1" i="0" u="none" strike="noStrike" baseline="0" dirty="0">
                <a:solidFill>
                  <a:srgbClr val="000000"/>
                </a:solidFill>
                <a:latin typeface="Arial" panose="020B0604020202020204" pitchFamily="34" charset="0"/>
              </a:rPr>
              <a:t>Course </a:t>
            </a:r>
            <a:r>
              <a:rPr lang="fi-FI" sz="3200" b="1" i="0" u="none" strike="noStrike" baseline="0" dirty="0" err="1">
                <a:solidFill>
                  <a:srgbClr val="000000"/>
                </a:solidFill>
                <a:latin typeface="Arial" panose="020B0604020202020204" pitchFamily="34" charset="0"/>
              </a:rPr>
              <a:t>material</a:t>
            </a:r>
            <a:r>
              <a:rPr lang="fi-FI" sz="3200" b="1" i="0" u="none" strike="noStrike" baseline="0" dirty="0">
                <a:solidFill>
                  <a:srgbClr val="000000"/>
                </a:solidFill>
                <a:latin typeface="Arial" panose="020B0604020202020204" pitchFamily="34" charset="0"/>
              </a:rPr>
              <a:t> </a:t>
            </a:r>
            <a:r>
              <a:rPr lang="fi-FI" sz="3200" b="1" i="0" u="none" strike="noStrike" baseline="0" dirty="0" err="1">
                <a:solidFill>
                  <a:srgbClr val="0070C0"/>
                </a:solidFill>
                <a:latin typeface="Arial" panose="020B0604020202020204" pitchFamily="34" charset="0"/>
              </a:rPr>
              <a:t>Kursmaterial</a:t>
            </a:r>
            <a:br>
              <a:rPr lang="fi-FI" sz="3200" b="0" i="0" u="none" strike="noStrike" baseline="0" dirty="0">
                <a:solidFill>
                  <a:srgbClr val="000000"/>
                </a:solidFill>
                <a:latin typeface="Arial" panose="020B0604020202020204" pitchFamily="34" charset="0"/>
              </a:rPr>
            </a:br>
            <a:endParaRPr lang="fi-FI" dirty="0"/>
          </a:p>
        </p:txBody>
      </p:sp>
      <p:sp>
        <p:nvSpPr>
          <p:cNvPr id="3" name="Content Placeholder 2">
            <a:extLst>
              <a:ext uri="{FF2B5EF4-FFF2-40B4-BE49-F238E27FC236}">
                <a16:creationId xmlns:a16="http://schemas.microsoft.com/office/drawing/2014/main" id="{523D209D-5EA0-2CC5-751E-924B3E16F241}"/>
              </a:ext>
            </a:extLst>
          </p:cNvPr>
          <p:cNvSpPr>
            <a:spLocks noGrp="1"/>
          </p:cNvSpPr>
          <p:nvPr>
            <p:ph idx="1"/>
          </p:nvPr>
        </p:nvSpPr>
        <p:spPr>
          <a:xfrm>
            <a:off x="800100" y="2057400"/>
            <a:ext cx="9753602" cy="4137259"/>
          </a:xfrm>
        </p:spPr>
        <p:txBody>
          <a:bodyPr/>
          <a:lstStyle/>
          <a:p>
            <a:r>
              <a:rPr lang="en-US" sz="1800" b="1" i="0" u="none" strike="noStrike" baseline="0" dirty="0" err="1">
                <a:solidFill>
                  <a:srgbClr val="FF0000"/>
                </a:solidFill>
                <a:latin typeface="Arial" panose="020B0604020202020204" pitchFamily="34" charset="0"/>
              </a:rPr>
              <a:t>Rivstart</a:t>
            </a:r>
            <a:r>
              <a:rPr lang="en-US" sz="1800" b="1" i="0" u="none" strike="noStrike" baseline="0" dirty="0">
                <a:solidFill>
                  <a:srgbClr val="FF0000"/>
                </a:solidFill>
                <a:latin typeface="Arial" panose="020B0604020202020204" pitchFamily="34" charset="0"/>
              </a:rPr>
              <a:t> A1A2 </a:t>
            </a:r>
            <a:r>
              <a:rPr lang="en-US" sz="1800" b="1" i="0" u="none" strike="noStrike" baseline="0" dirty="0">
                <a:solidFill>
                  <a:srgbClr val="000000"/>
                </a:solidFill>
                <a:latin typeface="Arial" panose="020B0604020202020204" pitchFamily="34" charset="0"/>
              </a:rPr>
              <a:t>(3rd Edition 2023): Textbook &amp; Workbook</a:t>
            </a:r>
          </a:p>
          <a:p>
            <a:pPr marL="0" indent="0">
              <a:buNone/>
            </a:pPr>
            <a:r>
              <a:rPr lang="en-US" sz="1400" b="0" i="0" u="none" strike="noStrike" baseline="0" dirty="0">
                <a:solidFill>
                  <a:srgbClr val="000000"/>
                </a:solidFill>
                <a:latin typeface="Arial" panose="020B0604020202020204" pitchFamily="34" charset="0"/>
              </a:rPr>
              <a:t>Levy Scherrer P.; </a:t>
            </a:r>
            <a:r>
              <a:rPr lang="en-US" sz="1400" b="0" i="0" u="none" strike="noStrike" baseline="0" dirty="0" err="1">
                <a:solidFill>
                  <a:srgbClr val="000000"/>
                </a:solidFill>
                <a:latin typeface="Arial" panose="020B0604020202020204" pitchFamily="34" charset="0"/>
              </a:rPr>
              <a:t>Lindemalm</a:t>
            </a:r>
            <a:r>
              <a:rPr lang="en-US" sz="1400" b="0" i="0" u="none" strike="noStrike" baseline="0" dirty="0">
                <a:solidFill>
                  <a:srgbClr val="000000"/>
                </a:solidFill>
                <a:latin typeface="Arial" panose="020B0604020202020204" pitchFamily="34" charset="0"/>
              </a:rPr>
              <a:t> K. </a:t>
            </a:r>
            <a:r>
              <a:rPr lang="en-US" sz="1400" b="0" i="0" u="none" strike="noStrike" baseline="0" dirty="0" err="1">
                <a:solidFill>
                  <a:srgbClr val="000000"/>
                </a:solidFill>
                <a:latin typeface="Arial" panose="020B0604020202020204" pitchFamily="34" charset="0"/>
              </a:rPr>
              <a:t>Rivstart</a:t>
            </a:r>
            <a:r>
              <a:rPr lang="en-US" sz="1400" b="0" i="0" u="none" strike="noStrike" baseline="0" dirty="0">
                <a:solidFill>
                  <a:srgbClr val="000000"/>
                </a:solidFill>
                <a:latin typeface="Arial" panose="020B0604020202020204" pitchFamily="34" charset="0"/>
              </a:rPr>
              <a:t>: A1+A2 </a:t>
            </a:r>
            <a:r>
              <a:rPr lang="en-US" sz="1400" b="0" i="0" u="none" strike="noStrike" baseline="0" dirty="0" err="1">
                <a:solidFill>
                  <a:srgbClr val="000000"/>
                </a:solidFill>
                <a:latin typeface="Arial" panose="020B0604020202020204" pitchFamily="34" charset="0"/>
              </a:rPr>
              <a:t>Textbok</a:t>
            </a:r>
            <a:r>
              <a:rPr lang="en-US" sz="1400" b="0" i="0" u="none" strike="noStrike" baseline="0" dirty="0">
                <a:solidFill>
                  <a:srgbClr val="000000"/>
                </a:solidFill>
                <a:latin typeface="Arial" panose="020B0604020202020204" pitchFamily="34" charset="0"/>
              </a:rPr>
              <a:t> (3rd edition, 2023)</a:t>
            </a:r>
          </a:p>
          <a:p>
            <a:pPr marL="0" indent="0">
              <a:buNone/>
            </a:pPr>
            <a:r>
              <a:rPr lang="en-US" sz="1400" b="0" i="0" u="none" strike="noStrike" baseline="0" dirty="0">
                <a:solidFill>
                  <a:srgbClr val="000000"/>
                </a:solidFill>
                <a:latin typeface="Arial" panose="020B0604020202020204" pitchFamily="34" charset="0"/>
              </a:rPr>
              <a:t>Levy Scherrer P.; </a:t>
            </a:r>
            <a:r>
              <a:rPr lang="en-US" sz="1400" b="0" i="0" u="none" strike="noStrike" baseline="0" dirty="0" err="1">
                <a:solidFill>
                  <a:srgbClr val="000000"/>
                </a:solidFill>
                <a:latin typeface="Arial" panose="020B0604020202020204" pitchFamily="34" charset="0"/>
              </a:rPr>
              <a:t>Lindemalm</a:t>
            </a:r>
            <a:r>
              <a:rPr lang="en-US" sz="1400" b="0" i="0" u="none" strike="noStrike" baseline="0" dirty="0">
                <a:solidFill>
                  <a:srgbClr val="000000"/>
                </a:solidFill>
                <a:latin typeface="Arial" panose="020B0604020202020204" pitchFamily="34" charset="0"/>
              </a:rPr>
              <a:t> K. </a:t>
            </a:r>
            <a:r>
              <a:rPr lang="en-US" sz="1400" b="0" i="0" u="none" strike="noStrike" baseline="0" dirty="0" err="1">
                <a:solidFill>
                  <a:srgbClr val="000000"/>
                </a:solidFill>
                <a:latin typeface="Arial" panose="020B0604020202020204" pitchFamily="34" charset="0"/>
              </a:rPr>
              <a:t>Rivstart</a:t>
            </a:r>
            <a:r>
              <a:rPr lang="en-US" sz="1400" b="0" i="0" u="none" strike="noStrike" baseline="0" dirty="0">
                <a:solidFill>
                  <a:srgbClr val="000000"/>
                </a:solidFill>
                <a:latin typeface="Arial" panose="020B0604020202020204" pitchFamily="34" charset="0"/>
              </a:rPr>
              <a:t>: A1+A2 </a:t>
            </a:r>
            <a:r>
              <a:rPr lang="en-US" sz="1400" b="0" i="0" u="none" strike="noStrike" baseline="0" dirty="0" err="1">
                <a:solidFill>
                  <a:srgbClr val="000000"/>
                </a:solidFill>
                <a:latin typeface="Arial" panose="020B0604020202020204" pitchFamily="34" charset="0"/>
              </a:rPr>
              <a:t>Övningsbok</a:t>
            </a:r>
            <a:r>
              <a:rPr lang="en-US" sz="1400" b="0" i="0" u="none" strike="noStrike" baseline="0" dirty="0">
                <a:solidFill>
                  <a:srgbClr val="000000"/>
                </a:solidFill>
                <a:latin typeface="Arial" panose="020B0604020202020204" pitchFamily="34" charset="0"/>
              </a:rPr>
              <a:t> (3rd edition, 2023)</a:t>
            </a:r>
          </a:p>
          <a:p>
            <a:r>
              <a:rPr lang="fi-FI" sz="1800" b="1" i="0" u="none" strike="noStrike" baseline="0" dirty="0" err="1">
                <a:solidFill>
                  <a:srgbClr val="FF0000"/>
                </a:solidFill>
                <a:latin typeface="Arial" panose="020B0604020202020204" pitchFamily="34" charset="0"/>
              </a:rPr>
              <a:t>Rivstartextra</a:t>
            </a:r>
            <a:r>
              <a:rPr lang="fi-FI" sz="1800" b="1" i="0" u="none" strike="noStrike" baseline="0" dirty="0">
                <a:solidFill>
                  <a:srgbClr val="FF0000"/>
                </a:solidFill>
                <a:latin typeface="Arial" panose="020B0604020202020204" pitchFamily="34" charset="0"/>
              </a:rPr>
              <a:t> </a:t>
            </a:r>
            <a:r>
              <a:rPr lang="fi-FI" sz="1800" b="1" i="0" u="none" strike="noStrike" baseline="0" dirty="0" err="1">
                <a:solidFill>
                  <a:srgbClr val="FF0000"/>
                </a:solidFill>
                <a:latin typeface="Arial" panose="020B0604020202020204" pitchFamily="34" charset="0"/>
              </a:rPr>
              <a:t>online</a:t>
            </a:r>
            <a:r>
              <a:rPr lang="fi-FI" sz="1800" b="1" i="0" u="none" strike="noStrike" baseline="0" dirty="0">
                <a:solidFill>
                  <a:srgbClr val="FF0000"/>
                </a:solidFill>
                <a:latin typeface="Arial" panose="020B0604020202020204" pitchFamily="34" charset="0"/>
              </a:rPr>
              <a:t> </a:t>
            </a:r>
            <a:r>
              <a:rPr lang="fi-FI" sz="1800" b="1" i="0" u="none" strike="noStrike" baseline="0" dirty="0" err="1">
                <a:solidFill>
                  <a:srgbClr val="FF0000"/>
                </a:solidFill>
                <a:latin typeface="Arial" panose="020B0604020202020204" pitchFamily="34" charset="0"/>
              </a:rPr>
              <a:t>material</a:t>
            </a:r>
            <a:r>
              <a:rPr lang="fi-FI" sz="1800" b="1" i="0" u="none" strike="noStrike" baseline="0" dirty="0">
                <a:solidFill>
                  <a:srgbClr val="FF0000"/>
                </a:solidFill>
                <a:latin typeface="Arial" panose="020B0604020202020204" pitchFamily="34" charset="0"/>
              </a:rPr>
              <a:t> </a:t>
            </a:r>
            <a:r>
              <a:rPr lang="fi-FI" sz="1800" b="1" i="0" u="none" strike="noStrike" baseline="0" dirty="0">
                <a:solidFill>
                  <a:srgbClr val="000000"/>
                </a:solidFill>
                <a:latin typeface="Arial" panose="020B0604020202020204" pitchFamily="34" charset="0"/>
              </a:rPr>
              <a:t>(</a:t>
            </a:r>
            <a:r>
              <a:rPr lang="fi-FI" sz="1800" b="1" i="0" u="none" strike="noStrike" baseline="0" dirty="0" err="1">
                <a:solidFill>
                  <a:srgbClr val="000000"/>
                </a:solidFill>
                <a:latin typeface="Arial" panose="020B0604020202020204" pitchFamily="34" charset="0"/>
              </a:rPr>
              <a:t>nokportalen.se</a:t>
            </a:r>
            <a:r>
              <a:rPr lang="fi-FI" sz="1800" b="1" i="0" u="none" strike="noStrike" baseline="0" dirty="0">
                <a:solidFill>
                  <a:srgbClr val="000000"/>
                </a:solidFill>
                <a:latin typeface="Arial" panose="020B0604020202020204" pitchFamily="34" charset="0"/>
              </a:rPr>
              <a:t>)</a:t>
            </a:r>
            <a:endParaRPr lang="fi-FI" sz="1800" b="0" i="0" u="none" strike="noStrike" baseline="0" dirty="0">
              <a:solidFill>
                <a:srgbClr val="000000"/>
              </a:solidFill>
              <a:latin typeface="Arial" panose="020B0604020202020204" pitchFamily="34" charset="0"/>
            </a:endParaRPr>
          </a:p>
          <a:p>
            <a:r>
              <a:rPr lang="en-US" sz="1800" b="1" i="0" u="none" strike="noStrike" baseline="0" dirty="0">
                <a:solidFill>
                  <a:srgbClr val="FF0000"/>
                </a:solidFill>
                <a:latin typeface="Arial" panose="020B0604020202020204" pitchFamily="34" charset="0"/>
              </a:rPr>
              <a:t>MyCourses: </a:t>
            </a:r>
            <a:r>
              <a:rPr lang="en-US" sz="1400" b="1" i="0" u="none" strike="noStrike" baseline="0" dirty="0" err="1">
                <a:solidFill>
                  <a:srgbClr val="000000"/>
                </a:solidFill>
                <a:latin typeface="Arial" panose="020B0604020202020204" pitchFamily="34" charset="0"/>
              </a:rPr>
              <a:t>Powerpoints</a:t>
            </a:r>
            <a:r>
              <a:rPr lang="en-US" sz="1400" b="1" i="0" u="none" strike="noStrike" baseline="0" dirty="0">
                <a:solidFill>
                  <a:srgbClr val="000000"/>
                </a:solidFill>
                <a:latin typeface="Arial" panose="020B0604020202020204" pitchFamily="34" charset="0"/>
              </a:rPr>
              <a:t> + other material from lessons,         </a:t>
            </a:r>
          </a:p>
          <a:p>
            <a:pPr marL="0" indent="0">
              <a:buNone/>
            </a:pPr>
            <a:r>
              <a:rPr lang="en-US" sz="1400" b="1" i="0" u="none" strike="noStrike" baseline="0" dirty="0">
                <a:solidFill>
                  <a:srgbClr val="000000"/>
                </a:solidFill>
                <a:latin typeface="Arial" panose="020B0604020202020204" pitchFamily="34" charset="0"/>
              </a:rPr>
              <a:t>     home assignments, useful links etc.</a:t>
            </a:r>
            <a:endParaRPr lang="en-US" sz="1400" b="0" i="0" u="none" strike="noStrike" baseline="0" dirty="0">
              <a:solidFill>
                <a:srgbClr val="000000"/>
              </a:solidFill>
              <a:latin typeface="Arial" panose="020B0604020202020204" pitchFamily="34" charset="0"/>
            </a:endParaRPr>
          </a:p>
          <a:p>
            <a:r>
              <a:rPr lang="fi-FI" sz="1800" b="1" i="0" u="none" strike="noStrike" baseline="0" dirty="0">
                <a:solidFill>
                  <a:srgbClr val="FF0000"/>
                </a:solidFill>
                <a:latin typeface="Arial" panose="020B0604020202020204" pitchFamily="34" charset="0"/>
              </a:rPr>
              <a:t>Google </a:t>
            </a:r>
            <a:r>
              <a:rPr lang="fi-FI" sz="1800" b="1" i="0" u="none" strike="noStrike" baseline="0" dirty="0" err="1">
                <a:solidFill>
                  <a:srgbClr val="FF0000"/>
                </a:solidFill>
                <a:latin typeface="Arial" panose="020B0604020202020204" pitchFamily="34" charset="0"/>
              </a:rPr>
              <a:t>Drive</a:t>
            </a:r>
            <a:r>
              <a:rPr lang="fi-FI" sz="1800" b="1" i="0" u="none" strike="noStrike" baseline="0" dirty="0">
                <a:solidFill>
                  <a:srgbClr val="FF0000"/>
                </a:solidFill>
                <a:latin typeface="Arial" panose="020B0604020202020204" pitchFamily="34" charset="0"/>
              </a:rPr>
              <a:t> </a:t>
            </a:r>
            <a:r>
              <a:rPr lang="fi-FI" sz="1800" b="1" i="0" u="none" strike="noStrike" baseline="0" dirty="0">
                <a:solidFill>
                  <a:srgbClr val="000000"/>
                </a:solidFill>
                <a:latin typeface="Arial" panose="020B0604020202020204" pitchFamily="34" charset="0"/>
              </a:rPr>
              <a:t>(</a:t>
            </a:r>
            <a:r>
              <a:rPr lang="fi-FI" sz="1800" b="1" i="0" u="none" strike="noStrike" baseline="0" dirty="0" err="1">
                <a:solidFill>
                  <a:srgbClr val="000000"/>
                </a:solidFill>
                <a:latin typeface="Arial" panose="020B0604020202020204" pitchFamily="34" charset="0"/>
              </a:rPr>
              <a:t>during</a:t>
            </a:r>
            <a:r>
              <a:rPr lang="fi-FI" sz="1800" b="1" i="0" u="none" strike="noStrike" baseline="0" dirty="0">
                <a:solidFill>
                  <a:srgbClr val="000000"/>
                </a:solidFill>
                <a:latin typeface="Arial" panose="020B0604020202020204" pitchFamily="34" charset="0"/>
              </a:rPr>
              <a:t> </a:t>
            </a:r>
            <a:r>
              <a:rPr lang="fi-FI" sz="1800" b="1" i="0" u="none" strike="noStrike" baseline="0" dirty="0" err="1">
                <a:solidFill>
                  <a:srgbClr val="000000"/>
                </a:solidFill>
                <a:latin typeface="Arial" panose="020B0604020202020204" pitchFamily="34" charset="0"/>
              </a:rPr>
              <a:t>classes</a:t>
            </a:r>
            <a:r>
              <a:rPr lang="fi-FI" sz="1800" b="1" i="0" u="none" strike="noStrike" baseline="0" dirty="0">
                <a:solidFill>
                  <a:srgbClr val="000000"/>
                </a:solidFill>
                <a:latin typeface="Arial" panose="020B0604020202020204" pitchFamily="34" charset="0"/>
              </a:rPr>
              <a:t>) </a:t>
            </a:r>
            <a:endParaRPr lang="fi-FI" dirty="0"/>
          </a:p>
        </p:txBody>
      </p:sp>
      <p:pic>
        <p:nvPicPr>
          <p:cNvPr id="5" name="Picture 4">
            <a:extLst>
              <a:ext uri="{FF2B5EF4-FFF2-40B4-BE49-F238E27FC236}">
                <a16:creationId xmlns:a16="http://schemas.microsoft.com/office/drawing/2014/main" id="{398BFA91-32B1-46F4-E305-58CB32CCE6E6}"/>
              </a:ext>
            </a:extLst>
          </p:cNvPr>
          <p:cNvPicPr>
            <a:picLocks noChangeAspect="1"/>
          </p:cNvPicPr>
          <p:nvPr/>
        </p:nvPicPr>
        <p:blipFill>
          <a:blip r:embed="rId2"/>
          <a:stretch>
            <a:fillRect/>
          </a:stretch>
        </p:blipFill>
        <p:spPr>
          <a:xfrm>
            <a:off x="8192466" y="2057400"/>
            <a:ext cx="2361235" cy="2984740"/>
          </a:xfrm>
          <a:prstGeom prst="rect">
            <a:avLst/>
          </a:prstGeom>
        </p:spPr>
      </p:pic>
    </p:spTree>
    <p:extLst>
      <p:ext uri="{BB962C8B-B14F-4D97-AF65-F5344CB8AC3E}">
        <p14:creationId xmlns:p14="http://schemas.microsoft.com/office/powerpoint/2010/main" val="372820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653F-8DA7-89AE-FAFA-115D083CE938}"/>
              </a:ext>
            </a:extLst>
          </p:cNvPr>
          <p:cNvSpPr>
            <a:spLocks noGrp="1"/>
          </p:cNvSpPr>
          <p:nvPr>
            <p:ph type="title"/>
          </p:nvPr>
        </p:nvSpPr>
        <p:spPr/>
        <p:txBody>
          <a:bodyPr>
            <a:normAutofit fontScale="90000"/>
          </a:bodyPr>
          <a:lstStyle/>
          <a:p>
            <a:r>
              <a:rPr lang="en-US" dirty="0"/>
              <a:t>More about the course</a:t>
            </a:r>
            <a:br>
              <a:rPr lang="en-US" dirty="0"/>
            </a:br>
            <a:r>
              <a:rPr lang="en-US" dirty="0"/>
              <a:t>Mer om </a:t>
            </a:r>
            <a:r>
              <a:rPr lang="en-US" dirty="0" err="1"/>
              <a:t>kursen</a:t>
            </a:r>
            <a:br>
              <a:rPr lang="en-US" dirty="0"/>
            </a:br>
            <a:endParaRPr lang="fi-FI" dirty="0"/>
          </a:p>
        </p:txBody>
      </p:sp>
      <p:sp>
        <p:nvSpPr>
          <p:cNvPr id="3" name="Content Placeholder 2">
            <a:extLst>
              <a:ext uri="{FF2B5EF4-FFF2-40B4-BE49-F238E27FC236}">
                <a16:creationId xmlns:a16="http://schemas.microsoft.com/office/drawing/2014/main" id="{1D1F3840-DE4C-54D2-BCA4-D146D85A1FD1}"/>
              </a:ext>
            </a:extLst>
          </p:cNvPr>
          <p:cNvSpPr>
            <a:spLocks noGrp="1"/>
          </p:cNvSpPr>
          <p:nvPr>
            <p:ph idx="1"/>
          </p:nvPr>
        </p:nvSpPr>
        <p:spPr>
          <a:xfrm>
            <a:off x="1158949" y="2057400"/>
            <a:ext cx="9394753" cy="4137259"/>
          </a:xfrm>
        </p:spPr>
        <p:txBody>
          <a:bodyPr>
            <a:normAutofit/>
          </a:bodyPr>
          <a:lstStyle/>
          <a:p>
            <a:r>
              <a:rPr lang="en-US" b="1" dirty="0"/>
              <a:t>Course contents:</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course is the first module in a course intended to provide beginners with skills in both oral and written Swedish. Everyday topics are practiced such as presentations, conversations, shopping, etc. Basic grammar skills are acquired. You are required to regularly attend classes, do written homework assignments and actively participate in classroom oral practice, in pairs or in small groups.</a:t>
            </a:r>
          </a:p>
          <a:p>
            <a:r>
              <a:rPr lang="en-US" b="1" dirty="0"/>
              <a:t>Lessons: Tuesdays and Thursdays 16.30 - 18.30 (80 % attendance).</a:t>
            </a:r>
          </a:p>
          <a:p>
            <a:r>
              <a:rPr lang="en-US" b="1" dirty="0"/>
              <a:t>Exams: Written and oral exam (details will be given later during the course).</a:t>
            </a:r>
          </a:p>
          <a:p>
            <a:r>
              <a:rPr lang="en-US" b="1" dirty="0"/>
              <a:t>Evaluation: Written exam 30 %, oral exam 30 %, activity during course 40 %.</a:t>
            </a:r>
          </a:p>
          <a:p>
            <a:r>
              <a:rPr lang="en-US" b="1" dirty="0"/>
              <a:t>Time: 3 </a:t>
            </a:r>
            <a:r>
              <a:rPr lang="en-US" b="1" dirty="0" err="1"/>
              <a:t>etcs</a:t>
            </a:r>
            <a:r>
              <a:rPr lang="en-US" b="1" dirty="0"/>
              <a:t> = 36 h contact teaching + 43 h self study = 6 hours/week.</a:t>
            </a:r>
            <a:endParaRPr lang="fi-FI" b="1" dirty="0"/>
          </a:p>
        </p:txBody>
      </p:sp>
      <p:pic>
        <p:nvPicPr>
          <p:cNvPr id="4" name="Picture 3" descr="A tree with pink flowers&#10;&#10;Description automatically generated">
            <a:extLst>
              <a:ext uri="{FF2B5EF4-FFF2-40B4-BE49-F238E27FC236}">
                <a16:creationId xmlns:a16="http://schemas.microsoft.com/office/drawing/2014/main" id="{A4D31C5B-CC9C-FC0E-73C0-7F02CEE7FA4C}"/>
              </a:ext>
            </a:extLst>
          </p:cNvPr>
          <p:cNvPicPr>
            <a:picLocks noChangeAspect="1"/>
          </p:cNvPicPr>
          <p:nvPr/>
        </p:nvPicPr>
        <p:blipFill rotWithShape="1">
          <a:blip r:embed="rId2"/>
          <a:srcRect t="26014" b="21758"/>
          <a:stretch/>
        </p:blipFill>
        <p:spPr>
          <a:xfrm>
            <a:off x="6198780" y="233916"/>
            <a:ext cx="5993219" cy="1823484"/>
          </a:xfrm>
          <a:prstGeom prst="rect">
            <a:avLst/>
          </a:prstGeom>
        </p:spPr>
      </p:pic>
    </p:spTree>
    <p:extLst>
      <p:ext uri="{BB962C8B-B14F-4D97-AF65-F5344CB8AC3E}">
        <p14:creationId xmlns:p14="http://schemas.microsoft.com/office/powerpoint/2010/main" val="90014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DABA077-5650-4194-91A9-0181927D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4E7FFF-D33D-499B-85BF-6EBA5D5FB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1402E7-5138-4B04-AA6B-9B61E652E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8298" y="2057400"/>
            <a:ext cx="105537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10A90-7603-7EFF-1042-B29E53AC3238}"/>
              </a:ext>
            </a:extLst>
          </p:cNvPr>
          <p:cNvSpPr>
            <a:spLocks noGrp="1"/>
          </p:cNvSpPr>
          <p:nvPr>
            <p:ph type="title"/>
          </p:nvPr>
        </p:nvSpPr>
        <p:spPr>
          <a:xfrm>
            <a:off x="1568408" y="453413"/>
            <a:ext cx="9823492" cy="1150570"/>
          </a:xfrm>
        </p:spPr>
        <p:txBody>
          <a:bodyPr>
            <a:normAutofit/>
          </a:bodyPr>
          <a:lstStyle/>
          <a:p>
            <a:pPr>
              <a:lnSpc>
                <a:spcPct val="90000"/>
              </a:lnSpc>
            </a:pPr>
            <a:r>
              <a:rPr lang="en-US" sz="2500" b="1" i="0" u="none" strike="noStrike" baseline="0">
                <a:latin typeface="Arial" panose="020B0604020202020204" pitchFamily="34" charset="0"/>
              </a:rPr>
              <a:t>The way we work in this course – </a:t>
            </a:r>
            <a:br>
              <a:rPr lang="en-US" sz="2500" b="1" i="0" u="none" strike="noStrike" baseline="0">
                <a:latin typeface="Arial" panose="020B0604020202020204" pitchFamily="34" charset="0"/>
              </a:rPr>
            </a:br>
            <a:r>
              <a:rPr lang="en-US" sz="2500" b="1" i="0" u="none" strike="noStrike" baseline="0">
                <a:latin typeface="Arial" panose="020B0604020202020204" pitchFamily="34" charset="0"/>
              </a:rPr>
              <a:t>Hur vi </a:t>
            </a:r>
            <a:r>
              <a:rPr lang="en-US" sz="2500" b="1" i="0" u="none" strike="noStrike" baseline="0" err="1">
                <a:latin typeface="Arial" panose="020B0604020202020204" pitchFamily="34" charset="0"/>
              </a:rPr>
              <a:t>jobbar</a:t>
            </a:r>
            <a:r>
              <a:rPr lang="en-US" sz="2500" b="1" i="0" u="none" strike="noStrike" baseline="0">
                <a:latin typeface="Arial" panose="020B0604020202020204" pitchFamily="34" charset="0"/>
              </a:rPr>
              <a:t> </a:t>
            </a:r>
            <a:r>
              <a:rPr lang="en-US" sz="2500" b="1" i="0" u="none" strike="noStrike" baseline="0" err="1">
                <a:latin typeface="Arial" panose="020B0604020202020204" pitchFamily="34" charset="0"/>
              </a:rPr>
              <a:t>på</a:t>
            </a:r>
            <a:r>
              <a:rPr lang="en-US" sz="2500" b="1" i="0" u="none" strike="noStrike" baseline="0">
                <a:latin typeface="Arial" panose="020B0604020202020204" pitchFamily="34" charset="0"/>
              </a:rPr>
              <a:t> </a:t>
            </a:r>
            <a:r>
              <a:rPr lang="en-US" sz="2500" b="1" i="0" u="none" strike="noStrike" baseline="0" err="1">
                <a:latin typeface="Arial" panose="020B0604020202020204" pitchFamily="34" charset="0"/>
              </a:rPr>
              <a:t>kursen</a:t>
            </a:r>
            <a:br>
              <a:rPr lang="en-US" sz="2500" b="0" i="0" u="none" strike="noStrike" baseline="0">
                <a:latin typeface="Arial" panose="020B0604020202020204" pitchFamily="34" charset="0"/>
              </a:rPr>
            </a:br>
            <a:endParaRPr lang="fi-FI" sz="2500"/>
          </a:p>
        </p:txBody>
      </p:sp>
      <p:sp>
        <p:nvSpPr>
          <p:cNvPr id="3" name="Content Placeholder 2">
            <a:extLst>
              <a:ext uri="{FF2B5EF4-FFF2-40B4-BE49-F238E27FC236}">
                <a16:creationId xmlns:a16="http://schemas.microsoft.com/office/drawing/2014/main" id="{3EB975E3-7F80-BC63-51A3-41BB38EC5540}"/>
              </a:ext>
            </a:extLst>
          </p:cNvPr>
          <p:cNvSpPr>
            <a:spLocks noGrp="1"/>
          </p:cNvSpPr>
          <p:nvPr>
            <p:ph idx="1"/>
          </p:nvPr>
        </p:nvSpPr>
        <p:spPr>
          <a:xfrm>
            <a:off x="1765005" y="2057397"/>
            <a:ext cx="6350294" cy="4109596"/>
          </a:xfrm>
        </p:spPr>
        <p:txBody>
          <a:bodyPr>
            <a:normAutofit fontScale="92500" lnSpcReduction="20000"/>
          </a:bodyPr>
          <a:lstStyle/>
          <a:p>
            <a:pPr>
              <a:lnSpc>
                <a:spcPct val="110000"/>
              </a:lnSpc>
            </a:pPr>
            <a:r>
              <a:rPr lang="en-US" sz="2000" b="1" i="0" u="none" strike="noStrike" baseline="0" dirty="0">
                <a:latin typeface="Arial" panose="020B0604020202020204" pitchFamily="34" charset="0"/>
              </a:rPr>
              <a:t>We keep the cameras on as much as possible</a:t>
            </a:r>
            <a:endParaRPr lang="en-US" sz="2000" b="0" i="0" u="none" strike="noStrike" baseline="0" dirty="0">
              <a:latin typeface="Arial" panose="020B0604020202020204" pitchFamily="34" charset="0"/>
            </a:endParaRPr>
          </a:p>
          <a:p>
            <a:pPr>
              <a:lnSpc>
                <a:spcPct val="110000"/>
              </a:lnSpc>
            </a:pPr>
            <a:r>
              <a:rPr lang="en-US" sz="2000" b="1" i="0" u="none" strike="noStrike" baseline="0" dirty="0">
                <a:latin typeface="Arial" panose="020B0604020202020204" pitchFamily="34" charset="0"/>
              </a:rPr>
              <a:t>In class, we focus on interaction as much as possible</a:t>
            </a:r>
            <a:endParaRPr lang="en-US" sz="2000" b="0" i="0" u="none" strike="noStrike" baseline="0" dirty="0">
              <a:latin typeface="Arial" panose="020B0604020202020204" pitchFamily="34" charset="0"/>
            </a:endParaRPr>
          </a:p>
          <a:p>
            <a:pPr>
              <a:lnSpc>
                <a:spcPct val="110000"/>
              </a:lnSpc>
            </a:pPr>
            <a:r>
              <a:rPr lang="en-US" sz="2000" b="1" i="0" u="none" strike="noStrike" baseline="0" dirty="0">
                <a:latin typeface="Arial" panose="020B0604020202020204" pitchFamily="34" charset="0"/>
              </a:rPr>
              <a:t>Students are active – teacher there for guidance</a:t>
            </a:r>
            <a:endParaRPr lang="en-US" sz="2000" b="0" i="0" u="none" strike="noStrike" baseline="0" dirty="0">
              <a:latin typeface="Arial" panose="020B0604020202020204" pitchFamily="34" charset="0"/>
            </a:endParaRPr>
          </a:p>
          <a:p>
            <a:pPr>
              <a:lnSpc>
                <a:spcPct val="110000"/>
              </a:lnSpc>
            </a:pPr>
            <a:r>
              <a:rPr lang="en-US" sz="2000" b="1" i="0" u="none" strike="noStrike" baseline="0" dirty="0">
                <a:latin typeface="Arial" panose="020B0604020202020204" pitchFamily="34" charset="0"/>
              </a:rPr>
              <a:t>We have a lot of small group work in breakout rooms</a:t>
            </a:r>
            <a:endParaRPr lang="en-US" sz="2000" b="0" i="0" u="none" strike="noStrike" baseline="0" dirty="0">
              <a:latin typeface="Arial" panose="020B0604020202020204" pitchFamily="34" charset="0"/>
            </a:endParaRPr>
          </a:p>
          <a:p>
            <a:pPr>
              <a:lnSpc>
                <a:spcPct val="110000"/>
              </a:lnSpc>
            </a:pPr>
            <a:r>
              <a:rPr lang="en-US" sz="2000" b="1" i="0" u="none" strike="noStrike" baseline="0" dirty="0">
                <a:latin typeface="Arial" panose="020B0604020202020204" pitchFamily="34" charset="0"/>
              </a:rPr>
              <a:t>We always help each other out</a:t>
            </a:r>
            <a:endParaRPr lang="en-US" sz="2000" b="0" i="0" u="none" strike="noStrike" baseline="0" dirty="0">
              <a:latin typeface="Arial" panose="020B0604020202020204" pitchFamily="34" charset="0"/>
            </a:endParaRPr>
          </a:p>
          <a:p>
            <a:pPr>
              <a:lnSpc>
                <a:spcPct val="110000"/>
              </a:lnSpc>
            </a:pPr>
            <a:r>
              <a:rPr lang="en-US" sz="2000" b="1" i="0" u="none" strike="noStrike" baseline="0" dirty="0">
                <a:latin typeface="Arial" panose="020B0604020202020204" pitchFamily="34" charset="0"/>
              </a:rPr>
              <a:t>At home, there is time for individual exercises</a:t>
            </a:r>
            <a:endParaRPr lang="en-US" sz="2000" b="0" i="0" u="none" strike="noStrike" baseline="0" dirty="0">
              <a:latin typeface="Arial" panose="020B0604020202020204" pitchFamily="34" charset="0"/>
            </a:endParaRPr>
          </a:p>
          <a:p>
            <a:pPr>
              <a:lnSpc>
                <a:spcPct val="110000"/>
              </a:lnSpc>
            </a:pPr>
            <a:r>
              <a:rPr lang="en-US" sz="2000" b="1" i="0" u="none" strike="noStrike" baseline="0" dirty="0">
                <a:latin typeface="Arial" panose="020B0604020202020204" pitchFamily="34" charset="0"/>
              </a:rPr>
              <a:t>Questions, technical problems etc. – let Riina know! </a:t>
            </a:r>
          </a:p>
          <a:p>
            <a:pPr marL="0" indent="0">
              <a:lnSpc>
                <a:spcPct val="110000"/>
              </a:lnSpc>
              <a:buNone/>
            </a:pPr>
            <a:r>
              <a:rPr lang="en-US" sz="2000" b="1" dirty="0">
                <a:latin typeface="Arial" panose="020B0604020202020204" pitchFamily="34" charset="0"/>
              </a:rPr>
              <a:t>   </a:t>
            </a:r>
            <a:r>
              <a:rPr lang="en-US" sz="2000" b="1" i="0" u="none" strike="noStrike" baseline="0" dirty="0">
                <a:latin typeface="Arial" panose="020B0604020202020204" pitchFamily="34" charset="0"/>
              </a:rPr>
              <a:t>Ask in class or send an e-mail to 	riina.1.uusikulku@aalto.fi!</a:t>
            </a:r>
            <a:endParaRPr lang="en-US" sz="2000" b="0" i="0" u="none" strike="noStrike" baseline="0" dirty="0">
              <a:latin typeface="Arial" panose="020B0604020202020204" pitchFamily="34" charset="0"/>
            </a:endParaRPr>
          </a:p>
          <a:p>
            <a:pPr>
              <a:lnSpc>
                <a:spcPct val="110000"/>
              </a:lnSpc>
            </a:pPr>
            <a:endParaRPr lang="fi-FI" sz="1500" dirty="0"/>
          </a:p>
        </p:txBody>
      </p:sp>
      <p:pic>
        <p:nvPicPr>
          <p:cNvPr id="4" name="Picture 3">
            <a:extLst>
              <a:ext uri="{FF2B5EF4-FFF2-40B4-BE49-F238E27FC236}">
                <a16:creationId xmlns:a16="http://schemas.microsoft.com/office/drawing/2014/main" id="{B843B21C-152D-8286-9727-B1AF34F44C3A}"/>
              </a:ext>
            </a:extLst>
          </p:cNvPr>
          <p:cNvPicPr>
            <a:picLocks noChangeAspect="1"/>
          </p:cNvPicPr>
          <p:nvPr/>
        </p:nvPicPr>
        <p:blipFill rotWithShape="1">
          <a:blip r:embed="rId2"/>
          <a:srcRect l="8411" r="23594" b="4"/>
          <a:stretch/>
        </p:blipFill>
        <p:spPr>
          <a:xfrm>
            <a:off x="8960328" y="2057400"/>
            <a:ext cx="3231672" cy="4800600"/>
          </a:xfrm>
          <a:prstGeom prst="rect">
            <a:avLst/>
          </a:prstGeom>
        </p:spPr>
      </p:pic>
    </p:spTree>
    <p:extLst>
      <p:ext uri="{BB962C8B-B14F-4D97-AF65-F5344CB8AC3E}">
        <p14:creationId xmlns:p14="http://schemas.microsoft.com/office/powerpoint/2010/main" val="37795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ABB1-E3C7-9838-5243-59040136715E}"/>
              </a:ext>
            </a:extLst>
          </p:cNvPr>
          <p:cNvSpPr>
            <a:spLocks noGrp="1"/>
          </p:cNvSpPr>
          <p:nvPr>
            <p:ph type="title"/>
          </p:nvPr>
        </p:nvSpPr>
        <p:spPr>
          <a:xfrm>
            <a:off x="1638299" y="238125"/>
            <a:ext cx="8915402" cy="1552575"/>
          </a:xfrm>
        </p:spPr>
        <p:txBody>
          <a:bodyPr/>
          <a:lstStyle/>
          <a:p>
            <a:r>
              <a:rPr lang="fi-FI" dirty="0" err="1"/>
              <a:t>Presentationer</a:t>
            </a:r>
            <a:endParaRPr lang="fi-FI" dirty="0"/>
          </a:p>
        </p:txBody>
      </p:sp>
      <p:sp>
        <p:nvSpPr>
          <p:cNvPr id="3" name="Content Placeholder 2">
            <a:extLst>
              <a:ext uri="{FF2B5EF4-FFF2-40B4-BE49-F238E27FC236}">
                <a16:creationId xmlns:a16="http://schemas.microsoft.com/office/drawing/2014/main" id="{B99FD0F5-F8D1-21B8-5ACC-84345DC1B78D}"/>
              </a:ext>
            </a:extLst>
          </p:cNvPr>
          <p:cNvSpPr>
            <a:spLocks noGrp="1"/>
          </p:cNvSpPr>
          <p:nvPr>
            <p:ph idx="1"/>
          </p:nvPr>
        </p:nvSpPr>
        <p:spPr>
          <a:xfrm>
            <a:off x="1638300" y="1543049"/>
            <a:ext cx="8915402" cy="4752975"/>
          </a:xfrm>
        </p:spPr>
        <p:txBody>
          <a:bodyPr>
            <a:normAutofit/>
          </a:bodyPr>
          <a:lstStyle/>
          <a:p>
            <a:r>
              <a:rPr lang="en-US" sz="2000" b="1" i="0" u="none" strike="noStrike" baseline="0" dirty="0">
                <a:solidFill>
                  <a:srgbClr val="0070C0"/>
                </a:solidFill>
                <a:latin typeface="Arial" panose="020B0604020202020204" pitchFamily="34" charset="0"/>
              </a:rPr>
              <a:t>Vad </a:t>
            </a:r>
            <a:r>
              <a:rPr lang="en-US" sz="2000" b="1" i="0" u="none" strike="noStrike" baseline="0" dirty="0" err="1">
                <a:solidFill>
                  <a:srgbClr val="0070C0"/>
                </a:solidFill>
                <a:latin typeface="Arial" panose="020B0604020202020204" pitchFamily="34" charset="0"/>
              </a:rPr>
              <a:t>heter</a:t>
            </a:r>
            <a:r>
              <a:rPr lang="en-US" sz="2000" b="1" i="0" u="none" strike="noStrike" baseline="0" dirty="0">
                <a:solidFill>
                  <a:srgbClr val="0070C0"/>
                </a:solidFill>
                <a:latin typeface="Arial" panose="020B0604020202020204" pitchFamily="34" charset="0"/>
              </a:rPr>
              <a:t> du? </a:t>
            </a:r>
            <a:r>
              <a:rPr lang="en-US" sz="2000" b="1" i="0" u="none" strike="noStrike" baseline="0" dirty="0">
                <a:solidFill>
                  <a:srgbClr val="000000"/>
                </a:solidFill>
                <a:latin typeface="Arial" panose="020B0604020202020204" pitchFamily="34" charset="0"/>
              </a:rPr>
              <a:t>What´s your name? </a:t>
            </a:r>
            <a:r>
              <a:rPr lang="en-US" sz="2000" b="1" i="0" u="none" strike="noStrike" baseline="0" dirty="0">
                <a:solidFill>
                  <a:srgbClr val="FF0000"/>
                </a:solidFill>
                <a:latin typeface="Arial" panose="020B0604020202020204" pitchFamily="34" charset="0"/>
              </a:rPr>
              <a:t>Va </a:t>
            </a:r>
            <a:r>
              <a:rPr lang="en-US" sz="2000" b="1" i="0" u="none" strike="noStrike" baseline="0" dirty="0" err="1">
                <a:solidFill>
                  <a:srgbClr val="FF0000"/>
                </a:solidFill>
                <a:latin typeface="Arial" panose="020B0604020202020204" pitchFamily="34" charset="0"/>
              </a:rPr>
              <a:t>heettä</a:t>
            </a:r>
            <a:r>
              <a:rPr lang="en-US" sz="2000" b="1" i="0" u="none" strike="noStrike" baseline="0" dirty="0">
                <a:solidFill>
                  <a:srgbClr val="FF0000"/>
                </a:solidFill>
                <a:latin typeface="Arial" panose="020B0604020202020204" pitchFamily="34" charset="0"/>
              </a:rPr>
              <a:t> du?</a:t>
            </a:r>
          </a:p>
          <a:p>
            <a:r>
              <a:rPr lang="fi-FI" sz="2000" b="1" i="0" u="none" strike="noStrike" baseline="0" dirty="0" err="1">
                <a:solidFill>
                  <a:srgbClr val="0070C0"/>
                </a:solidFill>
                <a:latin typeface="Arial" panose="020B0604020202020204" pitchFamily="34" charset="0"/>
              </a:rPr>
              <a:t>Jag</a:t>
            </a:r>
            <a:r>
              <a:rPr lang="fi-FI" sz="2000" b="1" i="0" u="none" strike="noStrike" baseline="0" dirty="0">
                <a:solidFill>
                  <a:srgbClr val="0070C0"/>
                </a:solidFill>
                <a:latin typeface="Arial" panose="020B0604020202020204" pitchFamily="34" charset="0"/>
              </a:rPr>
              <a:t> </a:t>
            </a:r>
            <a:r>
              <a:rPr lang="fi-FI" sz="2000" b="1" i="0" u="none" strike="noStrike" baseline="0" dirty="0" err="1">
                <a:solidFill>
                  <a:srgbClr val="0070C0"/>
                </a:solidFill>
                <a:latin typeface="Arial" panose="020B0604020202020204" pitchFamily="34" charset="0"/>
              </a:rPr>
              <a:t>heter</a:t>
            </a:r>
            <a:r>
              <a:rPr lang="fi-FI" sz="2000" b="1" i="0" u="none" strike="noStrike" baseline="0" dirty="0">
                <a:solidFill>
                  <a:srgbClr val="0070C0"/>
                </a:solidFill>
                <a:latin typeface="Arial" panose="020B0604020202020204" pitchFamily="34" charset="0"/>
              </a:rPr>
              <a:t>…  </a:t>
            </a:r>
            <a:r>
              <a:rPr lang="fi-FI" sz="2000" b="1" i="0" u="none" strike="noStrike" baseline="0" dirty="0">
                <a:solidFill>
                  <a:srgbClr val="000000"/>
                </a:solidFill>
                <a:latin typeface="Arial" panose="020B0604020202020204" pitchFamily="34" charset="0"/>
              </a:rPr>
              <a:t>My </a:t>
            </a:r>
            <a:r>
              <a:rPr lang="fi-FI" sz="2000" b="1" i="0" u="none" strike="noStrike" baseline="0" dirty="0" err="1">
                <a:solidFill>
                  <a:srgbClr val="000000"/>
                </a:solidFill>
                <a:latin typeface="Arial" panose="020B0604020202020204" pitchFamily="34" charset="0"/>
              </a:rPr>
              <a:t>name</a:t>
            </a:r>
            <a:r>
              <a:rPr lang="fi-FI" sz="2000" b="1" i="0" u="none" strike="noStrike" baseline="0" dirty="0">
                <a:solidFill>
                  <a:srgbClr val="000000"/>
                </a:solidFill>
                <a:latin typeface="Arial" panose="020B0604020202020204" pitchFamily="34" charset="0"/>
              </a:rPr>
              <a:t> is … </a:t>
            </a:r>
            <a:r>
              <a:rPr lang="fi-FI" sz="2000" b="1" i="0" u="none" strike="noStrike" baseline="0" dirty="0">
                <a:solidFill>
                  <a:srgbClr val="FF0000"/>
                </a:solidFill>
                <a:latin typeface="Arial" panose="020B0604020202020204" pitchFamily="34" charset="0"/>
              </a:rPr>
              <a:t>Ja </a:t>
            </a:r>
            <a:r>
              <a:rPr lang="fi-FI" sz="2000" b="1" i="0" u="none" strike="noStrike" baseline="0" dirty="0" err="1">
                <a:solidFill>
                  <a:srgbClr val="FF0000"/>
                </a:solidFill>
                <a:latin typeface="Arial" panose="020B0604020202020204" pitchFamily="34" charset="0"/>
              </a:rPr>
              <a:t>heettä</a:t>
            </a:r>
            <a:endParaRPr lang="fi-FI" sz="2000" b="0" i="0" u="none" strike="noStrike" baseline="0" dirty="0">
              <a:solidFill>
                <a:srgbClr val="FF0000"/>
              </a:solidFill>
              <a:latin typeface="Arial" panose="020B0604020202020204" pitchFamily="34" charset="0"/>
            </a:endParaRPr>
          </a:p>
          <a:p>
            <a:r>
              <a:rPr lang="fi-FI" sz="2000" b="1" i="0" u="none" strike="noStrike" baseline="0" dirty="0" err="1">
                <a:solidFill>
                  <a:srgbClr val="0070C0"/>
                </a:solidFill>
                <a:latin typeface="Arial" panose="020B0604020202020204" pitchFamily="34" charset="0"/>
              </a:rPr>
              <a:t>Varifrån</a:t>
            </a:r>
            <a:r>
              <a:rPr lang="fi-FI" sz="2000" b="1" i="0" u="none" strike="noStrike" baseline="0" dirty="0">
                <a:solidFill>
                  <a:srgbClr val="0070C0"/>
                </a:solidFill>
                <a:latin typeface="Arial" panose="020B0604020202020204" pitchFamily="34" charset="0"/>
              </a:rPr>
              <a:t> </a:t>
            </a:r>
            <a:r>
              <a:rPr lang="fi-FI" sz="2000" b="1" i="0" u="none" strike="noStrike" baseline="0" dirty="0" err="1">
                <a:solidFill>
                  <a:srgbClr val="0070C0"/>
                </a:solidFill>
                <a:latin typeface="Arial" panose="020B0604020202020204" pitchFamily="34" charset="0"/>
              </a:rPr>
              <a:t>kommer</a:t>
            </a:r>
            <a:r>
              <a:rPr lang="fi-FI" sz="2000" b="1" i="0" u="none" strike="noStrike" baseline="0" dirty="0">
                <a:solidFill>
                  <a:srgbClr val="0070C0"/>
                </a:solidFill>
                <a:latin typeface="Arial" panose="020B0604020202020204" pitchFamily="34" charset="0"/>
              </a:rPr>
              <a:t> du? </a:t>
            </a:r>
            <a:r>
              <a:rPr lang="fi-FI" sz="2000" b="1" i="0" u="none" strike="noStrike" baseline="0" dirty="0" err="1">
                <a:solidFill>
                  <a:srgbClr val="000000"/>
                </a:solidFill>
                <a:latin typeface="Arial" panose="020B0604020202020204" pitchFamily="34" charset="0"/>
              </a:rPr>
              <a:t>Where</a:t>
            </a:r>
            <a:r>
              <a:rPr lang="fi-FI" sz="2000" b="1" i="0" u="none" strike="noStrike" baseline="0" dirty="0">
                <a:solidFill>
                  <a:srgbClr val="000000"/>
                </a:solidFill>
                <a:latin typeface="Arial" panose="020B0604020202020204" pitchFamily="34" charset="0"/>
              </a:rPr>
              <a:t> </a:t>
            </a:r>
            <a:r>
              <a:rPr lang="fi-FI" sz="2000" b="1" i="0" u="none" strike="noStrike" baseline="0" dirty="0" err="1">
                <a:solidFill>
                  <a:srgbClr val="000000"/>
                </a:solidFill>
                <a:latin typeface="Arial" panose="020B0604020202020204" pitchFamily="34" charset="0"/>
              </a:rPr>
              <a:t>are</a:t>
            </a:r>
            <a:r>
              <a:rPr lang="fi-FI" sz="2000" b="1" i="0" u="none" strike="noStrike" baseline="0" dirty="0">
                <a:solidFill>
                  <a:srgbClr val="000000"/>
                </a:solidFill>
                <a:latin typeface="Arial" panose="020B0604020202020204" pitchFamily="34" charset="0"/>
              </a:rPr>
              <a:t> </a:t>
            </a:r>
            <a:r>
              <a:rPr lang="fi-FI" sz="2000" b="1" i="0" u="none" strike="noStrike" baseline="0" dirty="0" err="1">
                <a:solidFill>
                  <a:srgbClr val="000000"/>
                </a:solidFill>
                <a:latin typeface="Arial" panose="020B0604020202020204" pitchFamily="34" charset="0"/>
              </a:rPr>
              <a:t>you</a:t>
            </a:r>
            <a:r>
              <a:rPr lang="fi-FI" sz="2000" b="1" i="0" u="none" strike="noStrike" baseline="0" dirty="0">
                <a:solidFill>
                  <a:srgbClr val="000000"/>
                </a:solidFill>
                <a:latin typeface="Arial" panose="020B0604020202020204" pitchFamily="34" charset="0"/>
              </a:rPr>
              <a:t> </a:t>
            </a:r>
            <a:r>
              <a:rPr lang="fi-FI" sz="2000" b="1" i="0" u="none" strike="noStrike" baseline="0" dirty="0" err="1">
                <a:solidFill>
                  <a:srgbClr val="000000"/>
                </a:solidFill>
                <a:latin typeface="Arial" panose="020B0604020202020204" pitchFamily="34" charset="0"/>
              </a:rPr>
              <a:t>from</a:t>
            </a:r>
            <a:r>
              <a:rPr lang="fi-FI" sz="2000" b="1" i="0" u="none" strike="noStrike" baseline="0" dirty="0">
                <a:solidFill>
                  <a:srgbClr val="000000"/>
                </a:solidFill>
                <a:latin typeface="Arial" panose="020B0604020202020204" pitchFamily="34" charset="0"/>
              </a:rPr>
              <a:t>? </a:t>
            </a:r>
            <a:r>
              <a:rPr lang="fi-FI" sz="2000" b="1" i="0" u="none" strike="noStrike" baseline="0" dirty="0" err="1">
                <a:solidFill>
                  <a:srgbClr val="FF0000"/>
                </a:solidFill>
                <a:latin typeface="Arial" panose="020B0604020202020204" pitchFamily="34" charset="0"/>
              </a:rPr>
              <a:t>Varifrån</a:t>
            </a:r>
            <a:r>
              <a:rPr lang="fi-FI" sz="2000" b="1" i="0" u="none" strike="noStrike" baseline="0" dirty="0">
                <a:solidFill>
                  <a:srgbClr val="FF0000"/>
                </a:solidFill>
                <a:latin typeface="Arial" panose="020B0604020202020204" pitchFamily="34" charset="0"/>
              </a:rPr>
              <a:t> </a:t>
            </a:r>
            <a:r>
              <a:rPr lang="fi-FI" sz="2000" b="1" i="0" u="none" strike="noStrike" baseline="0" dirty="0" err="1">
                <a:solidFill>
                  <a:srgbClr val="FF0000"/>
                </a:solidFill>
                <a:latin typeface="Arial" panose="020B0604020202020204" pitchFamily="34" charset="0"/>
              </a:rPr>
              <a:t>kommä</a:t>
            </a:r>
            <a:r>
              <a:rPr lang="fi-FI" sz="2000" b="1" i="0" u="none" strike="noStrike" baseline="0" dirty="0">
                <a:solidFill>
                  <a:srgbClr val="FF0000"/>
                </a:solidFill>
                <a:latin typeface="Arial" panose="020B0604020202020204" pitchFamily="34" charset="0"/>
              </a:rPr>
              <a:t> du?</a:t>
            </a:r>
          </a:p>
          <a:p>
            <a:r>
              <a:rPr lang="sv-SE" sz="2000" b="1" i="0" u="none" strike="noStrike" baseline="0" dirty="0">
                <a:solidFill>
                  <a:srgbClr val="0070C0"/>
                </a:solidFill>
                <a:latin typeface="Arial" panose="020B0604020202020204" pitchFamily="34" charset="0"/>
              </a:rPr>
              <a:t>Jag kommer från… </a:t>
            </a:r>
            <a:r>
              <a:rPr lang="sv-SE" sz="2000" b="1" i="0" u="none" strike="noStrike" baseline="0" dirty="0">
                <a:solidFill>
                  <a:srgbClr val="000000"/>
                </a:solidFill>
                <a:latin typeface="Arial" panose="020B0604020202020204" pitchFamily="34" charset="0"/>
              </a:rPr>
              <a:t>I come from … </a:t>
            </a:r>
            <a:r>
              <a:rPr lang="sv-SE" sz="2000" b="1" i="0" u="none" strike="noStrike" baseline="0" dirty="0">
                <a:solidFill>
                  <a:srgbClr val="FF0000"/>
                </a:solidFill>
                <a:latin typeface="Arial" panose="020B0604020202020204" pitchFamily="34" charset="0"/>
              </a:rPr>
              <a:t>Ja </a:t>
            </a:r>
            <a:r>
              <a:rPr lang="sv-SE" sz="2000" b="1" i="0" u="none" strike="noStrike" baseline="0" dirty="0" err="1">
                <a:solidFill>
                  <a:srgbClr val="FF0000"/>
                </a:solidFill>
                <a:latin typeface="Arial" panose="020B0604020202020204" pitchFamily="34" charset="0"/>
              </a:rPr>
              <a:t>kommä</a:t>
            </a:r>
            <a:r>
              <a:rPr lang="sv-SE" sz="2000" b="1" i="0" u="none" strike="noStrike" baseline="0" dirty="0">
                <a:solidFill>
                  <a:srgbClr val="FF0000"/>
                </a:solidFill>
                <a:latin typeface="Arial" panose="020B0604020202020204" pitchFamily="34" charset="0"/>
              </a:rPr>
              <a:t> från</a:t>
            </a:r>
          </a:p>
          <a:p>
            <a:pPr marL="0" indent="0">
              <a:buNone/>
            </a:pPr>
            <a:r>
              <a:rPr lang="fi-FI" dirty="0" err="1"/>
              <a:t>Namn</a:t>
            </a:r>
            <a:r>
              <a:rPr lang="fi-FI" dirty="0"/>
              <a:t> </a:t>
            </a:r>
            <a:r>
              <a:rPr lang="fi-FI" dirty="0" err="1"/>
              <a:t>på</a:t>
            </a:r>
            <a:r>
              <a:rPr lang="fi-FI" dirty="0"/>
              <a:t> </a:t>
            </a:r>
            <a:r>
              <a:rPr lang="fi-FI" dirty="0" err="1"/>
              <a:t>några</a:t>
            </a:r>
            <a:r>
              <a:rPr lang="fi-FI" dirty="0"/>
              <a:t> </a:t>
            </a:r>
            <a:r>
              <a:rPr lang="fi-FI" dirty="0" err="1"/>
              <a:t>länder</a:t>
            </a:r>
            <a:r>
              <a:rPr lang="fi-FI" dirty="0"/>
              <a:t>:</a:t>
            </a:r>
          </a:p>
          <a:p>
            <a:pPr marL="0" indent="0">
              <a:buNone/>
            </a:pPr>
            <a:r>
              <a:rPr lang="fi-FI" dirty="0"/>
              <a:t>AUSTRALIEN, BELGIEN, EGYPTEN, ESTLAND, FINLAND, FRANKRIKE, GREKLAND, INDIEN, IRAK, IRAN, ITALIEN, JAPAN, KINA, LETTLAND (Latvia), LITAUEN, NEDERLÄNDERNA, POLEN, RYSSLAND, SLOVAKIEN, SPANIEN, STORBRITANNIEN, SYDKOREA, TURKIET, TYSKLAND (Germany), UKRAINA, UNGERN (</a:t>
            </a:r>
            <a:r>
              <a:rPr lang="fi-FI" dirty="0" err="1"/>
              <a:t>Hungary</a:t>
            </a:r>
            <a:r>
              <a:rPr lang="fi-FI" dirty="0"/>
              <a:t>), USA, ÖSTERRIKE (</a:t>
            </a:r>
            <a:r>
              <a:rPr lang="fi-FI" dirty="0" err="1"/>
              <a:t>Austria</a:t>
            </a:r>
            <a:r>
              <a:rPr lang="fi-FI" dirty="0"/>
              <a:t>)</a:t>
            </a:r>
          </a:p>
          <a:p>
            <a:pPr marL="0" indent="0">
              <a:buNone/>
            </a:pPr>
            <a:endParaRPr lang="fi-FI" dirty="0"/>
          </a:p>
        </p:txBody>
      </p:sp>
    </p:spTree>
    <p:extLst>
      <p:ext uri="{BB962C8B-B14F-4D97-AF65-F5344CB8AC3E}">
        <p14:creationId xmlns:p14="http://schemas.microsoft.com/office/powerpoint/2010/main" val="236597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C721-D435-2F6D-C7A0-31761F4CDE54}"/>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AB8DF602-7AEA-5358-6F2D-9061224F51E4}"/>
              </a:ext>
            </a:extLst>
          </p:cNvPr>
          <p:cNvSpPr>
            <a:spLocks noGrp="1"/>
          </p:cNvSpPr>
          <p:nvPr>
            <p:ph idx="1"/>
          </p:nvPr>
        </p:nvSpPr>
        <p:spPr/>
        <p:txBody>
          <a:bodyPr>
            <a:normAutofit/>
          </a:bodyPr>
          <a:lstStyle/>
          <a:p>
            <a:r>
              <a:rPr lang="fi-FI" sz="2400" b="1" i="0" u="none" strike="noStrike" baseline="0" dirty="0" err="1">
                <a:solidFill>
                  <a:srgbClr val="0070C0"/>
                </a:solidFill>
                <a:latin typeface="Arial" panose="020B0604020202020204" pitchFamily="34" charset="0"/>
              </a:rPr>
              <a:t>Vad</a:t>
            </a:r>
            <a:r>
              <a:rPr lang="fi-FI" sz="2400" b="1" i="0" u="none" strike="noStrike" baseline="0" dirty="0">
                <a:solidFill>
                  <a:srgbClr val="0070C0"/>
                </a:solidFill>
                <a:latin typeface="Arial" panose="020B0604020202020204" pitchFamily="34" charset="0"/>
              </a:rPr>
              <a:t> </a:t>
            </a:r>
            <a:r>
              <a:rPr lang="fi-FI" sz="2400" b="1" i="0" u="none" strike="noStrike" baseline="0" dirty="0" err="1">
                <a:solidFill>
                  <a:srgbClr val="0070C0"/>
                </a:solidFill>
                <a:latin typeface="Arial" panose="020B0604020202020204" pitchFamily="34" charset="0"/>
              </a:rPr>
              <a:t>talar</a:t>
            </a:r>
            <a:r>
              <a:rPr lang="fi-FI" sz="2400" b="1" i="0" u="none" strike="noStrike" baseline="0" dirty="0">
                <a:solidFill>
                  <a:srgbClr val="0070C0"/>
                </a:solidFill>
                <a:latin typeface="Arial" panose="020B0604020202020204" pitchFamily="34" charset="0"/>
              </a:rPr>
              <a:t> du för </a:t>
            </a:r>
            <a:r>
              <a:rPr lang="fi-FI" sz="2400" b="1" i="0" u="none" strike="noStrike" baseline="0" dirty="0" err="1">
                <a:solidFill>
                  <a:srgbClr val="0070C0"/>
                </a:solidFill>
                <a:latin typeface="Arial" panose="020B0604020202020204" pitchFamily="34" charset="0"/>
              </a:rPr>
              <a:t>språk</a:t>
            </a:r>
            <a:r>
              <a:rPr lang="fi-FI" sz="2400" b="1" i="0" u="none" strike="noStrike" baseline="0" dirty="0">
                <a:solidFill>
                  <a:srgbClr val="0070C0"/>
                </a:solidFill>
                <a:latin typeface="Arial" panose="020B0604020202020204" pitchFamily="34" charset="0"/>
              </a:rPr>
              <a:t>? </a:t>
            </a:r>
            <a:r>
              <a:rPr lang="fi-FI" sz="2400" b="1" i="0" u="none" strike="noStrike" baseline="0" dirty="0" err="1">
                <a:solidFill>
                  <a:srgbClr val="000000"/>
                </a:solidFill>
                <a:latin typeface="Arial" panose="020B0604020202020204" pitchFamily="34" charset="0"/>
              </a:rPr>
              <a:t>What</a:t>
            </a:r>
            <a:r>
              <a:rPr lang="fi-FI" sz="2400" b="1" i="0" u="none" strike="noStrike" baseline="0" dirty="0">
                <a:solidFill>
                  <a:srgbClr val="000000"/>
                </a:solidFill>
                <a:latin typeface="Arial" panose="020B0604020202020204" pitchFamily="34" charset="0"/>
              </a:rPr>
              <a:t> </a:t>
            </a:r>
            <a:r>
              <a:rPr lang="fi-FI" sz="2400" b="1" i="0" u="none" strike="noStrike" baseline="0" dirty="0" err="1">
                <a:solidFill>
                  <a:srgbClr val="000000"/>
                </a:solidFill>
                <a:latin typeface="Arial" panose="020B0604020202020204" pitchFamily="34" charset="0"/>
              </a:rPr>
              <a:t>languages</a:t>
            </a:r>
            <a:r>
              <a:rPr lang="fi-FI" sz="2400" b="1" i="0" u="none" strike="noStrike" baseline="0" dirty="0">
                <a:solidFill>
                  <a:srgbClr val="000000"/>
                </a:solidFill>
                <a:latin typeface="Arial" panose="020B0604020202020204" pitchFamily="34" charset="0"/>
              </a:rPr>
              <a:t> </a:t>
            </a:r>
            <a:r>
              <a:rPr lang="fi-FI" sz="2400" b="1" i="0" u="none" strike="noStrike" baseline="0" dirty="0" err="1">
                <a:solidFill>
                  <a:srgbClr val="000000"/>
                </a:solidFill>
                <a:latin typeface="Arial" panose="020B0604020202020204" pitchFamily="34" charset="0"/>
              </a:rPr>
              <a:t>do</a:t>
            </a:r>
            <a:r>
              <a:rPr lang="fi-FI" sz="2400" b="1" i="0" u="none" strike="noStrike" baseline="0" dirty="0">
                <a:solidFill>
                  <a:srgbClr val="000000"/>
                </a:solidFill>
                <a:latin typeface="Arial" panose="020B0604020202020204" pitchFamily="34" charset="0"/>
              </a:rPr>
              <a:t> </a:t>
            </a:r>
            <a:r>
              <a:rPr lang="fi-FI" sz="2400" b="1" i="0" u="none" strike="noStrike" baseline="0" dirty="0" err="1">
                <a:solidFill>
                  <a:srgbClr val="000000"/>
                </a:solidFill>
                <a:latin typeface="Arial" panose="020B0604020202020204" pitchFamily="34" charset="0"/>
              </a:rPr>
              <a:t>you</a:t>
            </a:r>
            <a:r>
              <a:rPr lang="fi-FI" sz="2400" b="1" i="0" u="none" strike="noStrike" baseline="0" dirty="0">
                <a:solidFill>
                  <a:srgbClr val="000000"/>
                </a:solidFill>
                <a:latin typeface="Arial" panose="020B0604020202020204" pitchFamily="34" charset="0"/>
              </a:rPr>
              <a:t> </a:t>
            </a:r>
            <a:r>
              <a:rPr lang="fi-FI" sz="2400" b="1" i="0" u="none" strike="noStrike" baseline="0" dirty="0" err="1">
                <a:solidFill>
                  <a:srgbClr val="000000"/>
                </a:solidFill>
                <a:latin typeface="Arial" panose="020B0604020202020204" pitchFamily="34" charset="0"/>
              </a:rPr>
              <a:t>speak</a:t>
            </a:r>
            <a:r>
              <a:rPr lang="fi-FI" sz="2400" b="1" i="0" u="none" strike="noStrike" baseline="0" dirty="0">
                <a:solidFill>
                  <a:srgbClr val="000000"/>
                </a:solidFill>
                <a:latin typeface="Arial" panose="020B0604020202020204" pitchFamily="34" charset="0"/>
              </a:rPr>
              <a:t>?</a:t>
            </a:r>
          </a:p>
          <a:p>
            <a:pPr marL="0" indent="0">
              <a:buNone/>
            </a:pPr>
            <a:r>
              <a:rPr lang="fi-FI" sz="2400" b="1" dirty="0">
                <a:solidFill>
                  <a:srgbClr val="000000"/>
                </a:solidFill>
                <a:latin typeface="Arial" panose="020B0604020202020204" pitchFamily="34" charset="0"/>
              </a:rPr>
              <a:t>	</a:t>
            </a:r>
            <a:r>
              <a:rPr lang="fi-FI" sz="2400" b="1" i="0" u="none" strike="noStrike" baseline="0" dirty="0" err="1">
                <a:solidFill>
                  <a:srgbClr val="FF0000"/>
                </a:solidFill>
                <a:latin typeface="Arial" panose="020B0604020202020204" pitchFamily="34" charset="0"/>
              </a:rPr>
              <a:t>Va</a:t>
            </a:r>
            <a:r>
              <a:rPr lang="fi-FI" sz="2400" b="1" i="0" u="none" strike="noStrike" baseline="0" dirty="0">
                <a:solidFill>
                  <a:srgbClr val="FF0000"/>
                </a:solidFill>
                <a:latin typeface="Arial" panose="020B0604020202020204" pitchFamily="34" charset="0"/>
              </a:rPr>
              <a:t> </a:t>
            </a:r>
            <a:r>
              <a:rPr lang="fi-FI" sz="2400" b="1" i="0" u="none" strike="noStrike" baseline="0" dirty="0" err="1">
                <a:solidFill>
                  <a:srgbClr val="FF0000"/>
                </a:solidFill>
                <a:latin typeface="Arial" panose="020B0604020202020204" pitchFamily="34" charset="0"/>
              </a:rPr>
              <a:t>taalla</a:t>
            </a:r>
            <a:r>
              <a:rPr lang="fi-FI" sz="2400" b="1" i="0" u="none" strike="noStrike" baseline="0" dirty="0">
                <a:solidFill>
                  <a:srgbClr val="FF0000"/>
                </a:solidFill>
                <a:latin typeface="Arial" panose="020B0604020202020204" pitchFamily="34" charset="0"/>
              </a:rPr>
              <a:t> du </a:t>
            </a:r>
            <a:r>
              <a:rPr lang="fi-FI" sz="2400" b="1" i="0" u="none" strike="noStrike" baseline="0" dirty="0" err="1">
                <a:solidFill>
                  <a:srgbClr val="FF0000"/>
                </a:solidFill>
                <a:latin typeface="Arial" panose="020B0604020202020204" pitchFamily="34" charset="0"/>
              </a:rPr>
              <a:t>fö</a:t>
            </a:r>
            <a:r>
              <a:rPr lang="fi-FI" sz="2400" b="1" i="0" u="none" strike="noStrike" baseline="0" dirty="0">
                <a:solidFill>
                  <a:srgbClr val="FF0000"/>
                </a:solidFill>
                <a:latin typeface="Arial" panose="020B0604020202020204" pitchFamily="34" charset="0"/>
              </a:rPr>
              <a:t> </a:t>
            </a:r>
            <a:r>
              <a:rPr lang="fi-FI" sz="2400" b="1" i="0" u="none" strike="noStrike" baseline="0" dirty="0" err="1">
                <a:solidFill>
                  <a:srgbClr val="FF0000"/>
                </a:solidFill>
                <a:latin typeface="Arial" panose="020B0604020202020204" pitchFamily="34" charset="0"/>
              </a:rPr>
              <a:t>språk</a:t>
            </a:r>
            <a:r>
              <a:rPr lang="fi-FI" sz="2400" b="1" i="0" u="none" strike="noStrike" baseline="0" dirty="0">
                <a:solidFill>
                  <a:srgbClr val="FF0000"/>
                </a:solidFill>
                <a:latin typeface="Arial" panose="020B0604020202020204" pitchFamily="34" charset="0"/>
              </a:rPr>
              <a:t>?</a:t>
            </a:r>
            <a:endParaRPr lang="fi-FI" sz="2400" b="0" i="0" u="none" strike="noStrike" baseline="0" dirty="0">
              <a:solidFill>
                <a:srgbClr val="FF0000"/>
              </a:solidFill>
              <a:latin typeface="Arial" panose="020B0604020202020204" pitchFamily="34" charset="0"/>
            </a:endParaRPr>
          </a:p>
          <a:p>
            <a:r>
              <a:rPr lang="sv-SE" sz="2400" b="1" i="0" u="none" strike="noStrike" baseline="0" dirty="0">
                <a:solidFill>
                  <a:srgbClr val="0070C0"/>
                </a:solidFill>
                <a:latin typeface="Arial" panose="020B0604020202020204" pitchFamily="34" charset="0"/>
              </a:rPr>
              <a:t>Jag talar … </a:t>
            </a:r>
            <a:r>
              <a:rPr lang="sv-SE" sz="2400" b="1" i="0" u="none" strike="noStrike" baseline="0" dirty="0">
                <a:solidFill>
                  <a:srgbClr val="000000"/>
                </a:solidFill>
                <a:latin typeface="Arial" panose="020B0604020202020204" pitchFamily="34" charset="0"/>
              </a:rPr>
              <a:t>I </a:t>
            </a:r>
            <a:r>
              <a:rPr lang="sv-SE" sz="2400" b="1" i="0" u="none" strike="noStrike" baseline="0" dirty="0" err="1">
                <a:solidFill>
                  <a:srgbClr val="000000"/>
                </a:solidFill>
                <a:latin typeface="Arial" panose="020B0604020202020204" pitchFamily="34" charset="0"/>
              </a:rPr>
              <a:t>speak</a:t>
            </a:r>
            <a:r>
              <a:rPr lang="sv-SE" sz="2400" b="1" i="0" u="none" strike="noStrike" baseline="0" dirty="0">
                <a:solidFill>
                  <a:srgbClr val="000000"/>
                </a:solidFill>
                <a:latin typeface="Arial" panose="020B0604020202020204" pitchFamily="34" charset="0"/>
              </a:rPr>
              <a:t> … </a:t>
            </a:r>
          </a:p>
          <a:p>
            <a:pPr marL="0" indent="0">
              <a:buNone/>
            </a:pPr>
            <a:r>
              <a:rPr lang="sv-SE" sz="2400" b="1" dirty="0">
                <a:solidFill>
                  <a:srgbClr val="000000"/>
                </a:solidFill>
                <a:latin typeface="Arial" panose="020B0604020202020204" pitchFamily="34" charset="0"/>
              </a:rPr>
              <a:t>	</a:t>
            </a:r>
            <a:r>
              <a:rPr lang="sv-SE" sz="2400" b="1" i="0" u="none" strike="noStrike" baseline="0" dirty="0">
                <a:solidFill>
                  <a:srgbClr val="FF0000"/>
                </a:solidFill>
                <a:latin typeface="Arial" panose="020B0604020202020204" pitchFamily="34" charset="0"/>
              </a:rPr>
              <a:t>Ja </a:t>
            </a:r>
            <a:r>
              <a:rPr lang="sv-SE" sz="2400" b="1" i="0" u="none" strike="noStrike" baseline="0" dirty="0" err="1">
                <a:solidFill>
                  <a:srgbClr val="FF0000"/>
                </a:solidFill>
                <a:latin typeface="Arial" panose="020B0604020202020204" pitchFamily="34" charset="0"/>
              </a:rPr>
              <a:t>taalla</a:t>
            </a:r>
            <a:r>
              <a:rPr lang="sv-SE" sz="2400" b="1" i="0" u="none" strike="noStrike" baseline="0" dirty="0">
                <a:solidFill>
                  <a:srgbClr val="FF0000"/>
                </a:solidFill>
                <a:latin typeface="Arial" panose="020B0604020202020204" pitchFamily="34" charset="0"/>
              </a:rPr>
              <a:t>…</a:t>
            </a:r>
            <a:endParaRPr lang="fi-FI" sz="2400" dirty="0">
              <a:solidFill>
                <a:srgbClr val="FF0000"/>
              </a:solidFill>
            </a:endParaRPr>
          </a:p>
        </p:txBody>
      </p:sp>
    </p:spTree>
    <p:extLst>
      <p:ext uri="{BB962C8B-B14F-4D97-AF65-F5344CB8AC3E}">
        <p14:creationId xmlns:p14="http://schemas.microsoft.com/office/powerpoint/2010/main" val="213615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ABA077-5650-4194-91A9-0181927D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4E7FFF-D33D-499B-85BF-6EBA5D5FB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1402E7-5138-4B04-AA6B-9B61E652E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8298" y="2057400"/>
            <a:ext cx="105537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ADB34-E3F9-E691-3D46-4BC003650434}"/>
              </a:ext>
            </a:extLst>
          </p:cNvPr>
          <p:cNvSpPr>
            <a:spLocks noGrp="1"/>
          </p:cNvSpPr>
          <p:nvPr>
            <p:ph type="title"/>
          </p:nvPr>
        </p:nvSpPr>
        <p:spPr>
          <a:xfrm>
            <a:off x="1568408" y="453413"/>
            <a:ext cx="9823492" cy="1150570"/>
          </a:xfrm>
        </p:spPr>
        <p:txBody>
          <a:bodyPr>
            <a:normAutofit/>
          </a:bodyPr>
          <a:lstStyle/>
          <a:p>
            <a:r>
              <a:rPr lang="fi-FI" dirty="0"/>
              <a:t>Word </a:t>
            </a:r>
            <a:r>
              <a:rPr lang="fi-FI" dirty="0" err="1"/>
              <a:t>order</a:t>
            </a:r>
            <a:r>
              <a:rPr lang="fi-FI" dirty="0"/>
              <a:t>    </a:t>
            </a:r>
            <a:r>
              <a:rPr lang="fi-FI" dirty="0" err="1">
                <a:solidFill>
                  <a:srgbClr val="0070C0"/>
                </a:solidFill>
              </a:rPr>
              <a:t>Ordföljd</a:t>
            </a:r>
            <a:endParaRPr lang="fi-FI" dirty="0">
              <a:solidFill>
                <a:srgbClr val="0070C0"/>
              </a:solidFill>
            </a:endParaRPr>
          </a:p>
        </p:txBody>
      </p:sp>
      <p:sp>
        <p:nvSpPr>
          <p:cNvPr id="3" name="Content Placeholder 2">
            <a:extLst>
              <a:ext uri="{FF2B5EF4-FFF2-40B4-BE49-F238E27FC236}">
                <a16:creationId xmlns:a16="http://schemas.microsoft.com/office/drawing/2014/main" id="{30F030A0-CB00-CE3E-8B1B-A09CE2C9A644}"/>
              </a:ext>
            </a:extLst>
          </p:cNvPr>
          <p:cNvSpPr>
            <a:spLocks noGrp="1"/>
          </p:cNvSpPr>
          <p:nvPr>
            <p:ph idx="1"/>
          </p:nvPr>
        </p:nvSpPr>
        <p:spPr>
          <a:xfrm>
            <a:off x="1638296" y="2748405"/>
            <a:ext cx="7144197" cy="3418587"/>
          </a:xfrm>
        </p:spPr>
        <p:txBody>
          <a:bodyPr>
            <a:normAutofit/>
          </a:bodyPr>
          <a:lstStyle/>
          <a:p>
            <a:r>
              <a:rPr lang="fi-FI" sz="2400" b="1" i="0" u="none" strike="noStrike" baseline="0" dirty="0" err="1">
                <a:latin typeface="Calibri" panose="020F0502020204030204" pitchFamily="34" charset="0"/>
              </a:rPr>
              <a:t>Jag</a:t>
            </a:r>
            <a:r>
              <a:rPr lang="fi-FI" sz="2400" b="1" i="0" u="none" strike="noStrike" baseline="0" dirty="0">
                <a:latin typeface="Calibri" panose="020F0502020204030204" pitchFamily="34" charset="0"/>
              </a:rPr>
              <a:t> </a:t>
            </a:r>
            <a:r>
              <a:rPr lang="fi-FI" sz="2400" b="1" i="0" u="none" strike="noStrike" baseline="0" dirty="0" err="1">
                <a:highlight>
                  <a:srgbClr val="FFFF00"/>
                </a:highlight>
                <a:latin typeface="Calibri" panose="020F0502020204030204" pitchFamily="34" charset="0"/>
              </a:rPr>
              <a:t>heter</a:t>
            </a:r>
            <a:r>
              <a:rPr lang="fi-FI" sz="2400" b="1" i="0" u="none" strike="noStrike" baseline="0" dirty="0">
                <a:latin typeface="Calibri" panose="020F0502020204030204" pitchFamily="34" charset="0"/>
              </a:rPr>
              <a:t> Luciana</a:t>
            </a:r>
            <a:r>
              <a:rPr lang="fi-FI" sz="2400" b="0" i="0" u="none" strike="noStrike" baseline="0" dirty="0">
                <a:latin typeface="Calibri" panose="020F0502020204030204" pitchFamily="34" charset="0"/>
              </a:rPr>
              <a:t>. = </a:t>
            </a:r>
            <a:r>
              <a:rPr lang="fi-FI" sz="2400" b="0" i="0" u="none" strike="noStrike" baseline="0" dirty="0" err="1">
                <a:latin typeface="Calibri" panose="020F0502020204030204" pitchFamily="34" charset="0"/>
              </a:rPr>
              <a:t>statement</a:t>
            </a:r>
            <a:r>
              <a:rPr lang="fi-FI" sz="2400" b="0" i="0" u="none" strike="noStrike" baseline="0" dirty="0">
                <a:latin typeface="Calibri" panose="020F0502020204030204" pitchFamily="34" charset="0"/>
              </a:rPr>
              <a:t>   </a:t>
            </a:r>
          </a:p>
          <a:p>
            <a:pPr marL="0" indent="0">
              <a:buNone/>
            </a:pPr>
            <a:r>
              <a:rPr lang="fi-FI" sz="2400" dirty="0">
                <a:solidFill>
                  <a:srgbClr val="0070C0"/>
                </a:solidFill>
                <a:latin typeface="Calibri" panose="020F0502020204030204" pitchFamily="34" charset="0"/>
              </a:rPr>
              <a:t>			</a:t>
            </a:r>
            <a:r>
              <a:rPr lang="fi-FI" sz="2400" b="0" i="0" u="none" strike="noStrike" baseline="0" dirty="0" err="1">
                <a:solidFill>
                  <a:srgbClr val="0070C0"/>
                </a:solidFill>
                <a:latin typeface="Calibri" panose="020F0502020204030204" pitchFamily="34" charset="0"/>
              </a:rPr>
              <a:t>påstående</a:t>
            </a:r>
            <a:endParaRPr lang="fi-FI" sz="2400" b="0" i="0" u="none" strike="noStrike" baseline="0" dirty="0">
              <a:solidFill>
                <a:srgbClr val="0070C0"/>
              </a:solidFill>
              <a:latin typeface="Calibri" panose="020F0502020204030204" pitchFamily="34" charset="0"/>
            </a:endParaRPr>
          </a:p>
          <a:p>
            <a:r>
              <a:rPr lang="sv-SE" sz="2400" b="1" i="0" u="none" strike="noStrike" baseline="0" dirty="0">
                <a:latin typeface="Calibri" panose="020F0502020204030204" pitchFamily="34" charset="0"/>
              </a:rPr>
              <a:t>Vad </a:t>
            </a:r>
            <a:r>
              <a:rPr lang="sv-SE" sz="2400" b="1" i="0" u="none" strike="noStrike" baseline="0" dirty="0">
                <a:highlight>
                  <a:srgbClr val="FFFF00"/>
                </a:highlight>
                <a:latin typeface="Calibri" panose="020F0502020204030204" pitchFamily="34" charset="0"/>
              </a:rPr>
              <a:t>heter</a:t>
            </a:r>
            <a:r>
              <a:rPr lang="sv-SE" sz="2400" b="1" i="0" u="none" strike="noStrike" baseline="0" dirty="0">
                <a:latin typeface="Calibri" panose="020F0502020204030204" pitchFamily="34" charset="0"/>
              </a:rPr>
              <a:t> du? </a:t>
            </a:r>
            <a:r>
              <a:rPr lang="sv-SE" sz="2400" b="0" i="0" u="none" strike="noStrike" baseline="0" dirty="0">
                <a:latin typeface="Calibri" panose="020F0502020204030204" pitchFamily="34" charset="0"/>
              </a:rPr>
              <a:t>= </a:t>
            </a:r>
            <a:r>
              <a:rPr lang="sv-SE" sz="2400" b="0" i="0" u="none" strike="noStrike" baseline="0" dirty="0" err="1">
                <a:latin typeface="Calibri" panose="020F0502020204030204" pitchFamily="34" charset="0"/>
              </a:rPr>
              <a:t>question</a:t>
            </a:r>
            <a:r>
              <a:rPr lang="sv-SE" sz="2400" b="0" i="0" u="none" strike="noStrike" baseline="0" dirty="0">
                <a:latin typeface="Calibri" panose="020F0502020204030204" pitchFamily="34" charset="0"/>
              </a:rPr>
              <a:t> </a:t>
            </a:r>
            <a:r>
              <a:rPr lang="sv-SE" sz="2400" b="0" i="0" u="none" strike="noStrike" baseline="0" dirty="0" err="1">
                <a:latin typeface="Calibri" panose="020F0502020204030204" pitchFamily="34" charset="0"/>
              </a:rPr>
              <a:t>with</a:t>
            </a:r>
            <a:r>
              <a:rPr lang="sv-SE" sz="2400" b="0" i="0" u="none" strike="noStrike" baseline="0" dirty="0">
                <a:latin typeface="Calibri" panose="020F0502020204030204" pitchFamily="34" charset="0"/>
              </a:rPr>
              <a:t> interrogative  </a:t>
            </a:r>
          </a:p>
          <a:p>
            <a:pPr marL="0" indent="0">
              <a:buNone/>
            </a:pPr>
            <a:r>
              <a:rPr lang="sv-SE" sz="2400" dirty="0">
                <a:latin typeface="Calibri" panose="020F0502020204030204" pitchFamily="34" charset="0"/>
              </a:rPr>
              <a:t>			</a:t>
            </a:r>
            <a:r>
              <a:rPr lang="sv-SE" sz="2400" b="0" i="0" u="none" strike="noStrike" baseline="0" dirty="0">
                <a:solidFill>
                  <a:srgbClr val="0070C0"/>
                </a:solidFill>
                <a:latin typeface="Calibri" panose="020F0502020204030204" pitchFamily="34" charset="0"/>
              </a:rPr>
              <a:t>fråga med frågeord</a:t>
            </a:r>
          </a:p>
          <a:p>
            <a:r>
              <a:rPr lang="sv-SE" sz="2400" b="1" i="0" u="none" strike="noStrike" baseline="0" dirty="0">
                <a:highlight>
                  <a:srgbClr val="FFFF00"/>
                </a:highlight>
                <a:latin typeface="Calibri" panose="020F0502020204030204" pitchFamily="34" charset="0"/>
              </a:rPr>
              <a:t>Kommer</a:t>
            </a:r>
            <a:r>
              <a:rPr lang="sv-SE" sz="2400" b="1" i="0" u="none" strike="noStrike" baseline="0" dirty="0">
                <a:latin typeface="Calibri" panose="020F0502020204030204" pitchFamily="34" charset="0"/>
              </a:rPr>
              <a:t> du från Spanien? </a:t>
            </a:r>
            <a:r>
              <a:rPr lang="sv-SE" sz="2400" b="0" i="0" u="none" strike="noStrike" baseline="0" dirty="0">
                <a:latin typeface="Calibri" panose="020F0502020204030204" pitchFamily="34" charset="0"/>
              </a:rPr>
              <a:t>= </a:t>
            </a:r>
            <a:r>
              <a:rPr lang="sv-SE" sz="2400" b="0" i="0" u="none" strike="noStrike" baseline="0" dirty="0" err="1">
                <a:latin typeface="Calibri" panose="020F0502020204030204" pitchFamily="34" charset="0"/>
              </a:rPr>
              <a:t>yes</a:t>
            </a:r>
            <a:r>
              <a:rPr lang="sv-SE" sz="2400" b="0" i="0" u="none" strike="noStrike" baseline="0" dirty="0">
                <a:latin typeface="Calibri" panose="020F0502020204030204" pitchFamily="34" charset="0"/>
              </a:rPr>
              <a:t>/no </a:t>
            </a:r>
            <a:r>
              <a:rPr lang="sv-SE" sz="2400" b="0" i="0" u="none" strike="noStrike" baseline="0" dirty="0" err="1">
                <a:latin typeface="Calibri" panose="020F0502020204030204" pitchFamily="34" charset="0"/>
              </a:rPr>
              <a:t>question</a:t>
            </a:r>
            <a:r>
              <a:rPr lang="sv-SE" sz="2400" b="0" i="0" u="none" strike="noStrike" baseline="0" dirty="0">
                <a:latin typeface="Calibri" panose="020F0502020204030204" pitchFamily="34" charset="0"/>
              </a:rPr>
              <a:t>   </a:t>
            </a:r>
          </a:p>
          <a:p>
            <a:pPr marL="0" indent="0">
              <a:buNone/>
            </a:pPr>
            <a:r>
              <a:rPr lang="sv-SE" sz="2400" dirty="0">
                <a:latin typeface="Calibri" panose="020F0502020204030204" pitchFamily="34" charset="0"/>
              </a:rPr>
              <a:t>				</a:t>
            </a:r>
            <a:r>
              <a:rPr lang="sv-SE" sz="2400" b="0" i="0" u="none" strike="noStrike" baseline="0" dirty="0">
                <a:solidFill>
                  <a:srgbClr val="0070C0"/>
                </a:solidFill>
                <a:latin typeface="Calibri" panose="020F0502020204030204" pitchFamily="34" charset="0"/>
              </a:rPr>
              <a:t>ja/nej-fråga</a:t>
            </a:r>
            <a:endParaRPr lang="fi-FI" sz="2400" dirty="0">
              <a:solidFill>
                <a:srgbClr val="0070C0"/>
              </a:solidFill>
            </a:endParaRPr>
          </a:p>
        </p:txBody>
      </p:sp>
      <p:pic>
        <p:nvPicPr>
          <p:cNvPr id="4" name="Picture 3">
            <a:extLst>
              <a:ext uri="{FF2B5EF4-FFF2-40B4-BE49-F238E27FC236}">
                <a16:creationId xmlns:a16="http://schemas.microsoft.com/office/drawing/2014/main" id="{A2482B39-4DA5-80B8-56EE-A136021DBE53}"/>
              </a:ext>
            </a:extLst>
          </p:cNvPr>
          <p:cNvPicPr>
            <a:picLocks noChangeAspect="1"/>
          </p:cNvPicPr>
          <p:nvPr/>
        </p:nvPicPr>
        <p:blipFill rotWithShape="1">
          <a:blip r:embed="rId2"/>
          <a:srcRect l="8411" r="23594" b="4"/>
          <a:stretch/>
        </p:blipFill>
        <p:spPr>
          <a:xfrm>
            <a:off x="8960328" y="2057400"/>
            <a:ext cx="3231672" cy="4800600"/>
          </a:xfrm>
          <a:prstGeom prst="rect">
            <a:avLst/>
          </a:prstGeom>
        </p:spPr>
      </p:pic>
    </p:spTree>
    <p:extLst>
      <p:ext uri="{BB962C8B-B14F-4D97-AF65-F5344CB8AC3E}">
        <p14:creationId xmlns:p14="http://schemas.microsoft.com/office/powerpoint/2010/main" val="357437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8145-A1E9-1B84-DFF4-18A12606FAFF}"/>
              </a:ext>
            </a:extLst>
          </p:cNvPr>
          <p:cNvSpPr>
            <a:spLocks noGrp="1"/>
          </p:cNvSpPr>
          <p:nvPr>
            <p:ph type="title"/>
          </p:nvPr>
        </p:nvSpPr>
        <p:spPr/>
        <p:txBody>
          <a:bodyPr>
            <a:normAutofit/>
          </a:bodyPr>
          <a:lstStyle/>
          <a:p>
            <a:r>
              <a:rPr lang="fi-FI" sz="2400" b="1" i="0" u="none" strike="noStrike" baseline="0" dirty="0">
                <a:solidFill>
                  <a:srgbClr val="000000"/>
                </a:solidFill>
                <a:latin typeface="Arial" panose="020B0604020202020204" pitchFamily="34" charset="0"/>
              </a:rPr>
              <a:t>Personal </a:t>
            </a:r>
            <a:r>
              <a:rPr lang="fi-FI" sz="2400" b="1" i="0" u="none" strike="noStrike" baseline="0" dirty="0" err="1">
                <a:solidFill>
                  <a:srgbClr val="000000"/>
                </a:solidFill>
                <a:latin typeface="Arial" panose="020B0604020202020204" pitchFamily="34" charset="0"/>
              </a:rPr>
              <a:t>pronouns</a:t>
            </a:r>
            <a:br>
              <a:rPr lang="fi-FI" sz="2400" b="0" i="0" u="none" strike="noStrike" baseline="0" dirty="0">
                <a:solidFill>
                  <a:srgbClr val="000000"/>
                </a:solidFill>
                <a:latin typeface="Arial" panose="020B0604020202020204" pitchFamily="34" charset="0"/>
              </a:rPr>
            </a:br>
            <a:r>
              <a:rPr lang="fi-FI" sz="2400" b="1" i="0" u="none" strike="noStrike" baseline="0" dirty="0" err="1">
                <a:solidFill>
                  <a:srgbClr val="0070C0"/>
                </a:solidFill>
                <a:latin typeface="Arial" panose="020B0604020202020204" pitchFamily="34" charset="0"/>
              </a:rPr>
              <a:t>Personliga</a:t>
            </a:r>
            <a:r>
              <a:rPr lang="fi-FI" sz="2400" b="1" i="0" u="none" strike="noStrike" baseline="0" dirty="0">
                <a:solidFill>
                  <a:srgbClr val="0070C0"/>
                </a:solidFill>
                <a:latin typeface="Arial" panose="020B0604020202020204" pitchFamily="34" charset="0"/>
              </a:rPr>
              <a:t> </a:t>
            </a:r>
            <a:r>
              <a:rPr lang="fi-FI" sz="2400" b="1" i="0" u="none" strike="noStrike" baseline="0" dirty="0" err="1">
                <a:solidFill>
                  <a:srgbClr val="0070C0"/>
                </a:solidFill>
                <a:latin typeface="Arial" panose="020B0604020202020204" pitchFamily="34" charset="0"/>
              </a:rPr>
              <a:t>pronomen</a:t>
            </a:r>
            <a:endParaRPr lang="fi-FI" sz="2400" dirty="0">
              <a:solidFill>
                <a:srgbClr val="0070C0"/>
              </a:solidFill>
            </a:endParaRPr>
          </a:p>
        </p:txBody>
      </p:sp>
      <p:sp>
        <p:nvSpPr>
          <p:cNvPr id="3" name="Content Placeholder 2">
            <a:extLst>
              <a:ext uri="{FF2B5EF4-FFF2-40B4-BE49-F238E27FC236}">
                <a16:creationId xmlns:a16="http://schemas.microsoft.com/office/drawing/2014/main" id="{C6E3C54F-31CE-68D2-EAA3-B4E5DBD60B1B}"/>
              </a:ext>
            </a:extLst>
          </p:cNvPr>
          <p:cNvSpPr>
            <a:spLocks noGrp="1"/>
          </p:cNvSpPr>
          <p:nvPr>
            <p:ph idx="1"/>
          </p:nvPr>
        </p:nvSpPr>
        <p:spPr/>
        <p:txBody>
          <a:bodyPr/>
          <a:lstStyle/>
          <a:p>
            <a:pPr marL="92075" indent="0">
              <a:lnSpc>
                <a:spcPct val="100000"/>
              </a:lnSpc>
              <a:buNone/>
            </a:pPr>
            <a:r>
              <a:rPr lang="fi-FI" sz="4000" b="1" dirty="0"/>
              <a:t>J</a:t>
            </a:r>
            <a:r>
              <a:rPr lang="fi-FI" sz="4000" b="1" u="sng" dirty="0"/>
              <a:t>A</a:t>
            </a:r>
            <a:r>
              <a:rPr lang="fi-FI" sz="4000" b="1" dirty="0"/>
              <a:t>G			V</a:t>
            </a:r>
            <a:r>
              <a:rPr lang="fi-FI" sz="4000" b="1" u="sng" dirty="0"/>
              <a:t>I</a:t>
            </a:r>
          </a:p>
          <a:p>
            <a:pPr marL="92075" indent="0">
              <a:lnSpc>
                <a:spcPct val="100000"/>
              </a:lnSpc>
              <a:buNone/>
            </a:pPr>
            <a:r>
              <a:rPr lang="fi-FI" sz="4000" b="1" dirty="0"/>
              <a:t>D</a:t>
            </a:r>
            <a:r>
              <a:rPr lang="fi-FI" sz="4000" b="1" u="sng" dirty="0"/>
              <a:t>U</a:t>
            </a:r>
            <a:r>
              <a:rPr lang="fi-FI" sz="4000" b="1" dirty="0"/>
              <a:t>				N</a:t>
            </a:r>
            <a:r>
              <a:rPr lang="fi-FI" sz="4000" b="1" u="sng" dirty="0"/>
              <a:t>I</a:t>
            </a:r>
          </a:p>
          <a:p>
            <a:pPr marL="92075" indent="0">
              <a:lnSpc>
                <a:spcPct val="100000"/>
              </a:lnSpc>
              <a:buNone/>
            </a:pPr>
            <a:r>
              <a:rPr lang="fi-FI" sz="4000" b="1" dirty="0"/>
              <a:t>HON/HAN		DE [di] [</a:t>
            </a:r>
            <a:r>
              <a:rPr lang="fi-FI" sz="4000" b="1" dirty="0" err="1"/>
              <a:t>dom</a:t>
            </a:r>
            <a:r>
              <a:rPr lang="fi-FI" sz="4000" b="1" dirty="0"/>
              <a:t>]</a:t>
            </a:r>
          </a:p>
          <a:p>
            <a:pPr marL="92075" indent="0">
              <a:lnSpc>
                <a:spcPct val="100000"/>
              </a:lnSpc>
              <a:buNone/>
            </a:pPr>
            <a:endParaRPr lang="fi-FI" sz="4000" b="1" dirty="0"/>
          </a:p>
          <a:p>
            <a:pPr marL="92075" indent="0">
              <a:lnSpc>
                <a:spcPct val="100000"/>
              </a:lnSpc>
              <a:buNone/>
            </a:pPr>
            <a:r>
              <a:rPr lang="fi-FI" sz="4000" b="1" dirty="0" err="1"/>
              <a:t>Obs</a:t>
            </a:r>
            <a:r>
              <a:rPr lang="fi-FI" sz="4000" b="1" dirty="0"/>
              <a:t>! HEN</a:t>
            </a:r>
          </a:p>
          <a:p>
            <a:endParaRPr lang="fi-FI" dirty="0"/>
          </a:p>
        </p:txBody>
      </p:sp>
    </p:spTree>
    <p:extLst>
      <p:ext uri="{BB962C8B-B14F-4D97-AF65-F5344CB8AC3E}">
        <p14:creationId xmlns:p14="http://schemas.microsoft.com/office/powerpoint/2010/main" val="1945709374"/>
      </p:ext>
    </p:extLst>
  </p:cSld>
  <p:clrMapOvr>
    <a:masterClrMapping/>
  </p:clrMapOvr>
</p:sld>
</file>

<file path=ppt/theme/theme1.xml><?xml version="1.0" encoding="utf-8"?>
<a:theme xmlns:a="http://schemas.openxmlformats.org/drawingml/2006/main" name="Encase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caseVTI" id="{C293990F-FDB3-4ED3-8175-FB79CE5A2A12}" vid="{A5662C19-271F-459F-B4ED-861A98237642}"/>
    </a:ext>
  </a:extLst>
</a:theme>
</file>

<file path=docProps/app.xml><?xml version="1.0" encoding="utf-8"?>
<Properties xmlns="http://schemas.openxmlformats.org/officeDocument/2006/extended-properties" xmlns:vt="http://schemas.openxmlformats.org/officeDocument/2006/docPropsVTypes">
  <TotalTime>2571</TotalTime>
  <Words>791</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ADLaM Display</vt:lpstr>
      <vt:lpstr>Arial</vt:lpstr>
      <vt:lpstr>Avenir Next LT Pro</vt:lpstr>
      <vt:lpstr>Avenir Next LT Pro Light</vt:lpstr>
      <vt:lpstr>Calibri</vt:lpstr>
      <vt:lpstr>Open Sans</vt:lpstr>
      <vt:lpstr>EncaseVTI</vt:lpstr>
      <vt:lpstr>Swedish for international students, 1A (3 cr)</vt:lpstr>
      <vt:lpstr>Today´s lecture – Dagens lektion</vt:lpstr>
      <vt:lpstr>Course material Kursmaterial </vt:lpstr>
      <vt:lpstr>More about the course Mer om kursen </vt:lpstr>
      <vt:lpstr>The way we work in this course –  Hur vi jobbar på kursen </vt:lpstr>
      <vt:lpstr>Presentationer</vt:lpstr>
      <vt:lpstr>PowerPoint Presentation</vt:lpstr>
      <vt:lpstr>Word order    Ordföljd</vt:lpstr>
      <vt:lpstr>Personal pronouns Personliga pronomen</vt:lpstr>
      <vt:lpstr>Personal pronouns Personliga pronomen </vt:lpstr>
      <vt:lpstr>The homework is following/ Läxan är följande</vt:lpstr>
      <vt:lpstr>Vi ses på torsdag! </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Swedish for international students, 1A (3 cr)</dc:title>
  <dc:creator>Uusikulku, Riina M</dc:creator>
  <cp:lastModifiedBy>Uusikulku, Riina M</cp:lastModifiedBy>
  <cp:revision>17</cp:revision>
  <dcterms:created xsi:type="dcterms:W3CDTF">2024-02-25T19:04:49Z</dcterms:created>
  <dcterms:modified xsi:type="dcterms:W3CDTF">2024-02-27T13:56:37Z</dcterms:modified>
</cp:coreProperties>
</file>