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7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8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9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10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8" r:id="rId4"/>
  </p:sldMasterIdLst>
  <p:notesMasterIdLst>
    <p:notesMasterId r:id="rId33"/>
  </p:notesMasterIdLst>
  <p:sldIdLst>
    <p:sldId id="256" r:id="rId5"/>
    <p:sldId id="296" r:id="rId6"/>
    <p:sldId id="310" r:id="rId7"/>
    <p:sldId id="297" r:id="rId8"/>
    <p:sldId id="298" r:id="rId9"/>
    <p:sldId id="299" r:id="rId10"/>
    <p:sldId id="300" r:id="rId11"/>
    <p:sldId id="301" r:id="rId12"/>
    <p:sldId id="323" r:id="rId13"/>
    <p:sldId id="313" r:id="rId14"/>
    <p:sldId id="315" r:id="rId15"/>
    <p:sldId id="314" r:id="rId16"/>
    <p:sldId id="324" r:id="rId17"/>
    <p:sldId id="320" r:id="rId18"/>
    <p:sldId id="321" r:id="rId19"/>
    <p:sldId id="322" r:id="rId20"/>
    <p:sldId id="259" r:id="rId21"/>
    <p:sldId id="305" r:id="rId22"/>
    <p:sldId id="308" r:id="rId23"/>
    <p:sldId id="302" r:id="rId24"/>
    <p:sldId id="303" r:id="rId25"/>
    <p:sldId id="306" r:id="rId26"/>
    <p:sldId id="307" r:id="rId27"/>
    <p:sldId id="316" r:id="rId28"/>
    <p:sldId id="317" r:id="rId29"/>
    <p:sldId id="318" r:id="rId30"/>
    <p:sldId id="319" r:id="rId31"/>
    <p:sldId id="274" r:id="rId32"/>
  </p:sldIdLst>
  <p:sldSz cx="9144000" cy="5143500" type="screen16x9"/>
  <p:notesSz cx="6858000" cy="9144000"/>
  <p:embeddedFontLst>
    <p:embeddedFont>
      <p:font typeface="Cambria Math" panose="02040503050406030204" pitchFamily="18" charset="0"/>
      <p:regular r:id="rId34"/>
    </p:embeddedFont>
    <p:embeddedFont>
      <p:font typeface="Lora" pitchFamily="2" charset="77"/>
      <p:regular r:id="rId35"/>
      <p:bold r:id="rId36"/>
      <p:italic r:id="rId37"/>
      <p:boldItalic r:id="rId38"/>
    </p:embeddedFont>
    <p:embeddedFont>
      <p:font typeface="Quattrocento Sans" panose="020B0502050000020003" pitchFamily="34" charset="0"/>
      <p:regular r:id="rId39"/>
      <p:bold r:id="rId40"/>
      <p:italic r:id="rId41"/>
      <p:boldItalic r:id="rId4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521415D9-36F7-43E2-AB2F-B90AF26B5E84}">
      <p14:sectionLst xmlns:p14="http://schemas.microsoft.com/office/powerpoint/2010/main">
        <p14:section name="Default Section" id="{6E546D6D-56D0-42AF-8D4B-B6494444F5C5}">
          <p14:sldIdLst>
            <p14:sldId id="256"/>
            <p14:sldId id="296"/>
            <p14:sldId id="310"/>
            <p14:sldId id="297"/>
            <p14:sldId id="298"/>
            <p14:sldId id="299"/>
            <p14:sldId id="300"/>
            <p14:sldId id="301"/>
            <p14:sldId id="323"/>
            <p14:sldId id="313"/>
            <p14:sldId id="315"/>
            <p14:sldId id="314"/>
            <p14:sldId id="324"/>
            <p14:sldId id="320"/>
            <p14:sldId id="321"/>
            <p14:sldId id="322"/>
            <p14:sldId id="259"/>
            <p14:sldId id="305"/>
            <p14:sldId id="308"/>
            <p14:sldId id="302"/>
            <p14:sldId id="303"/>
            <p14:sldId id="306"/>
            <p14:sldId id="307"/>
            <p14:sldId id="316"/>
            <p14:sldId id="317"/>
            <p14:sldId id="318"/>
            <p14:sldId id="319"/>
            <p14:sldId id="27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ssaro Martina" initials="CM" lastIdx="1" clrIdx="0">
    <p:extLst>
      <p:ext uri="{19B8F6BF-5375-455C-9EA6-DF929625EA0E}">
        <p15:presenceInfo xmlns:p15="http://schemas.microsoft.com/office/powerpoint/2012/main" userId="S::martina.cassaro@aalto.fi::fee65285-c495-4d31-b18e-6e27f2627f4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24D8F1-5A6E-411D-AB81-E8F43532ED10}" v="16" dt="2022-05-17T22:19:03.055"/>
    <p1510:client id="{038DD08C-A8AA-4CCA-AC92-3E7231ADA71F}" v="5" dt="2022-05-18T07:51:43.352"/>
    <p1510:client id="{07A0E25A-6593-4813-A726-863B4B337FD9}" v="20" dt="2022-05-17T14:40:43.416"/>
    <p1510:client id="{101DA972-8FF1-469D-B0FF-9C7810439530}" v="328" dt="2022-05-17T14:36:51.578"/>
    <p1510:client id="{112E8877-F2AD-46BB-ACF4-37E21E6F82FD}" v="282" dt="2022-05-17T12:59:46.055"/>
    <p1510:client id="{18D41BCA-2C6C-410D-83CF-66E2361720BE}" v="1" dt="2022-05-17T21:51:46.315"/>
    <p1510:client id="{20B953D7-D3C4-424F-AAF8-31F1F8127426}" v="999" dt="2022-05-17T21:52:30.509"/>
    <p1510:client id="{3B97E4D4-2779-49B3-B994-9EA2F924E51B}" v="34" vWet="35" dt="2022-05-17T20:18:19.945"/>
    <p1510:client id="{4F902CB6-8F33-4441-9AC7-24F00DBEB983}" v="8" dt="2022-05-17T13:23:43.529"/>
    <p1510:client id="{613AEC65-92EF-4FDC-A889-32EBF789E152}" v="153" dt="2022-05-17T19:24:16.450"/>
    <p1510:client id="{632CED7E-941D-4065-A376-4B18813AC549}" v="621" dt="2022-05-17T16:17:47.059"/>
    <p1510:client id="{64E87DB6-12B6-4DE7-A136-A623C9A1F4F6}" v="19" dt="2022-05-17T13:38:31.731"/>
    <p1510:client id="{91CBBF86-4F9A-43FF-A03D-F1894C777991}" v="3" dt="2022-05-17T19:37:41.007"/>
    <p1510:client id="{9ECFD840-BBA4-4D75-8DBD-135233FF7B28}" v="264" dt="2022-05-17T15:42:32.887"/>
    <p1510:client id="{A443C552-5853-46E1-8BC4-09ACE5CBB84D}" v="36" vWet="40" dt="2022-05-17T16:05:57.997"/>
    <p1510:client id="{CD3490D9-E969-42CA-BBB3-23A1B6A44AF2}" v="32" dt="2022-05-18T07:00:08.649"/>
    <p1510:client id="{D3EBEC25-990B-2126-0D1E-7DDD81A81F60}" v="8" dt="2022-05-18T08:04:17.639"/>
  </p1510:revLst>
</p1510:revInfo>
</file>

<file path=ppt/tableStyles.xml><?xml version="1.0" encoding="utf-8"?>
<a:tblStyleLst xmlns:a="http://schemas.openxmlformats.org/drawingml/2006/main" def="{DA5B2040-0373-4AB5-8C16-54180E59C3D7}">
  <a:tblStyle styleId="{DA5B2040-0373-4AB5-8C16-54180E59C3D7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FD83C8C0-4F54-423C-8FE9-BE38F65F2308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05" autoAdjust="0"/>
    <p:restoredTop sz="94628"/>
  </p:normalViewPr>
  <p:slideViewPr>
    <p:cSldViewPr snapToGrid="0">
      <p:cViewPr varScale="1">
        <p:scale>
          <a:sx n="153" d="100"/>
          <a:sy n="153" d="100"/>
        </p:scale>
        <p:origin x="82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font" Target="fonts/font6.fntdata"/><Relationship Id="rId21" Type="http://schemas.openxmlformats.org/officeDocument/2006/relationships/slide" Target="slides/slide17.xml"/><Relationship Id="rId34" Type="http://schemas.openxmlformats.org/officeDocument/2006/relationships/font" Target="fonts/font1.fntdata"/><Relationship Id="rId42" Type="http://schemas.openxmlformats.org/officeDocument/2006/relationships/font" Target="fonts/font9.fntdata"/><Relationship Id="rId47" Type="http://schemas.openxmlformats.org/officeDocument/2006/relationships/tableStyles" Target="tableStyle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font" Target="fonts/font4.fntdata"/><Relationship Id="rId40" Type="http://schemas.openxmlformats.org/officeDocument/2006/relationships/font" Target="fonts/font7.fntdata"/><Relationship Id="rId45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font" Target="fonts/font3.fntdata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font" Target="fonts/font2.fntdata"/><Relationship Id="rId43" Type="http://schemas.openxmlformats.org/officeDocument/2006/relationships/commentAuthors" Target="commentAuthors.xml"/><Relationship Id="rId48" Type="http://schemas.microsoft.com/office/2015/10/relationships/revisionInfo" Target="revisionInfo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notesMaster" Target="notesMasters/notesMaster1.xml"/><Relationship Id="rId38" Type="http://schemas.openxmlformats.org/officeDocument/2006/relationships/font" Target="fonts/font5.fntdata"/><Relationship Id="rId46" Type="http://schemas.openxmlformats.org/officeDocument/2006/relationships/theme" Target="theme/theme1.xml"/><Relationship Id="rId20" Type="http://schemas.openxmlformats.org/officeDocument/2006/relationships/slide" Target="slides/slide16.xml"/><Relationship Id="rId41" Type="http://schemas.openxmlformats.org/officeDocument/2006/relationships/font" Target="fonts/font8.fntdata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aaltofi.sharepoint.com/sites/PPSteamA/Shared%20Documents/General/Simulation%20files/Final%20Versions/Sensitivity%20analysis/Sensivity_AnalysisCase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aaltofi.sharepoint.com/sites/PPSteamA/Shared%20Documents/General/Simulation%20files/Final%20Versions/Sensitivity%20analysis/Sensivity_AnalysisCase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aaltofi.sharepoint.com/sites/PPSteamA/Shared%20Documents/General/Simulation%20files/Final%20Versions/Sensitivity%20analysis/Sensivity_AnalysisCase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https://aaltofi.sharepoint.com/sites/PPSteamA/Shared%20Documents/General/Simulation%20files/Final%20Versions/Sensitivity%20analysis/Sensivity_AnalysisCase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https://aaltofi.sharepoint.com/sites/PPSteamA/Shared%20Documents/General/Simulation%20files/Final%20Versions/Sensitivity%20analysis/Sensivity_AnalysisCases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https://aaltofi.sharepoint.com/sites/PPSteamA/Shared%20Documents/General/Simulation%20files/Final%20Versions/Sensitivity%20analysis/Sensivity_AnalysisCases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https://aaltofi.sharepoint.com/sites/PPSteamA/Shared%20Documents/General/Simulation%20files/Final%20Versions/Sensitivity%20analysis/Sensivity_AnalysisCases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Case1!$I$1</c:f>
              <c:strCache>
                <c:ptCount val="1"/>
                <c:pt idx="0">
                  <c:v>MASSFLOW LIVESTEAM (kg/sec)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(Case1!$D$2:$D$4,Case1!$D$6:$D$13)</c:f>
              <c:numCache>
                <c:formatCode>General</c:formatCode>
                <c:ptCount val="11"/>
                <c:pt idx="0">
                  <c:v>1</c:v>
                </c:pt>
                <c:pt idx="1">
                  <c:v>1.2</c:v>
                </c:pt>
                <c:pt idx="2">
                  <c:v>1.4</c:v>
                </c:pt>
                <c:pt idx="3">
                  <c:v>1.6</c:v>
                </c:pt>
                <c:pt idx="4">
                  <c:v>1.8</c:v>
                </c:pt>
                <c:pt idx="5">
                  <c:v>2</c:v>
                </c:pt>
                <c:pt idx="6">
                  <c:v>2.2000000000000002</c:v>
                </c:pt>
                <c:pt idx="7">
                  <c:v>2.4</c:v>
                </c:pt>
                <c:pt idx="8">
                  <c:v>2.6</c:v>
                </c:pt>
                <c:pt idx="9">
                  <c:v>2.8</c:v>
                </c:pt>
                <c:pt idx="10">
                  <c:v>3</c:v>
                </c:pt>
              </c:numCache>
              <c:extLst/>
            </c:numRef>
          </c:cat>
          <c:val>
            <c:numRef>
              <c:f>(Case1!$I$2:$I$4,Case1!$I$6:$I$13)</c:f>
              <c:numCache>
                <c:formatCode>General</c:formatCode>
                <c:ptCount val="11"/>
                <c:pt idx="0">
                  <c:v>2.55348504</c:v>
                </c:pt>
                <c:pt idx="1">
                  <c:v>3.0633620399999999</c:v>
                </c:pt>
                <c:pt idx="2">
                  <c:v>3.5729663199999999</c:v>
                </c:pt>
                <c:pt idx="3">
                  <c:v>4.0827745899999996</c:v>
                </c:pt>
                <c:pt idx="4">
                  <c:v>4.5929557799999996</c:v>
                </c:pt>
                <c:pt idx="5">
                  <c:v>5.1055676200000004</c:v>
                </c:pt>
                <c:pt idx="6">
                  <c:v>5.6161296900000002</c:v>
                </c:pt>
                <c:pt idx="7">
                  <c:v>6.1275123799999998</c:v>
                </c:pt>
                <c:pt idx="8">
                  <c:v>6.6386230299999998</c:v>
                </c:pt>
                <c:pt idx="9">
                  <c:v>7.1457630600000002</c:v>
                </c:pt>
                <c:pt idx="10">
                  <c:v>7.6584203400000002</c:v>
                </c:pt>
              </c:numCache>
              <c:extLst/>
            </c:numRef>
          </c:val>
          <c:smooth val="0"/>
          <c:extLst>
            <c:ext xmlns:c16="http://schemas.microsoft.com/office/drawing/2014/chart" uri="{C3380CC4-5D6E-409C-BE32-E72D297353CC}">
              <c16:uniqueId val="{00000000-7AEF-41AB-920B-65210FCF4E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960601328"/>
        <c:axId val="960607568"/>
      </c:lineChart>
      <c:catAx>
        <c:axId val="96060132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Mass</a:t>
                </a:r>
                <a:r>
                  <a:rPr lang="en-US" baseline="0"/>
                  <a:t> Flow Rate Biomass [kg/s]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FI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FI"/>
          </a:p>
        </c:txPr>
        <c:crossAx val="960607568"/>
        <c:crosses val="autoZero"/>
        <c:auto val="1"/>
        <c:lblAlgn val="ctr"/>
        <c:lblOffset val="100"/>
        <c:noMultiLvlLbl val="0"/>
      </c:catAx>
      <c:valAx>
        <c:axId val="9606075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Mass</a:t>
                </a:r>
                <a:r>
                  <a:rPr lang="en-US" baseline="0"/>
                  <a:t> Flow Rate Livesteam [kg/s]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FI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FI"/>
          </a:p>
        </c:txPr>
        <c:crossAx val="9606013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FI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1"/>
          <c:order val="0"/>
          <c:tx>
            <c:strRef>
              <c:f>Case1!$E$1</c:f>
              <c:strCache>
                <c:ptCount val="1"/>
                <c:pt idx="0">
                  <c:v>LP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Case1!$D$2:$D$13</c:f>
              <c:numCache>
                <c:formatCode>General</c:formatCode>
                <c:ptCount val="12"/>
                <c:pt idx="0">
                  <c:v>1</c:v>
                </c:pt>
                <c:pt idx="1">
                  <c:v>1.2</c:v>
                </c:pt>
                <c:pt idx="2">
                  <c:v>1.4</c:v>
                </c:pt>
                <c:pt idx="3">
                  <c:v>1.4442999999999999</c:v>
                </c:pt>
                <c:pt idx="4">
                  <c:v>1.6</c:v>
                </c:pt>
                <c:pt idx="5">
                  <c:v>1.8</c:v>
                </c:pt>
                <c:pt idx="6">
                  <c:v>2</c:v>
                </c:pt>
                <c:pt idx="7">
                  <c:v>2.2000000000000002</c:v>
                </c:pt>
                <c:pt idx="8">
                  <c:v>2.4</c:v>
                </c:pt>
                <c:pt idx="9">
                  <c:v>2.6</c:v>
                </c:pt>
                <c:pt idx="10">
                  <c:v>2.8</c:v>
                </c:pt>
                <c:pt idx="11">
                  <c:v>3</c:v>
                </c:pt>
              </c:numCache>
            </c:numRef>
          </c:cat>
          <c:val>
            <c:numRef>
              <c:f>Case1!$E$2:$E$13</c:f>
              <c:numCache>
                <c:formatCode>General</c:formatCode>
                <c:ptCount val="12"/>
                <c:pt idx="0">
                  <c:v>1354.1247900000001</c:v>
                </c:pt>
                <c:pt idx="1">
                  <c:v>1624.49639</c:v>
                </c:pt>
                <c:pt idx="2">
                  <c:v>1894.71594</c:v>
                </c:pt>
                <c:pt idx="3">
                  <c:v>1954.69688</c:v>
                </c:pt>
                <c:pt idx="4">
                  <c:v>2165.1154900000001</c:v>
                </c:pt>
                <c:pt idx="5">
                  <c:v>2435.66176</c:v>
                </c:pt>
                <c:pt idx="6">
                  <c:v>2707.4755799999998</c:v>
                </c:pt>
                <c:pt idx="7">
                  <c:v>2978.2470400000002</c:v>
                </c:pt>
                <c:pt idx="8">
                  <c:v>3249.4712399999999</c:v>
                </c:pt>
                <c:pt idx="9">
                  <c:v>3520.5541800000001</c:v>
                </c:pt>
                <c:pt idx="10">
                  <c:v>3789.37745</c:v>
                </c:pt>
                <c:pt idx="11">
                  <c:v>4061.2730200000001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0CA-4BA9-B067-AEEFB7FC516C}"/>
            </c:ext>
          </c:extLst>
        </c:ser>
        <c:ser>
          <c:idx val="0"/>
          <c:order val="1"/>
          <c:tx>
            <c:strRef>
              <c:f>Case1!$H$1</c:f>
              <c:strCache>
                <c:ptCount val="1"/>
                <c:pt idx="0">
                  <c:v>MP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Case1!$D$2:$D$13</c:f>
              <c:numCache>
                <c:formatCode>General</c:formatCode>
                <c:ptCount val="12"/>
                <c:pt idx="0">
                  <c:v>1</c:v>
                </c:pt>
                <c:pt idx="1">
                  <c:v>1.2</c:v>
                </c:pt>
                <c:pt idx="2">
                  <c:v>1.4</c:v>
                </c:pt>
                <c:pt idx="3">
                  <c:v>1.4442999999999999</c:v>
                </c:pt>
                <c:pt idx="4">
                  <c:v>1.6</c:v>
                </c:pt>
                <c:pt idx="5">
                  <c:v>1.8</c:v>
                </c:pt>
                <c:pt idx="6">
                  <c:v>2</c:v>
                </c:pt>
                <c:pt idx="7">
                  <c:v>2.2000000000000002</c:v>
                </c:pt>
                <c:pt idx="8">
                  <c:v>2.4</c:v>
                </c:pt>
                <c:pt idx="9">
                  <c:v>2.6</c:v>
                </c:pt>
                <c:pt idx="10">
                  <c:v>2.8</c:v>
                </c:pt>
                <c:pt idx="11">
                  <c:v>3</c:v>
                </c:pt>
              </c:numCache>
            </c:numRef>
          </c:cat>
          <c:val>
            <c:numRef>
              <c:f>Case1!$H$2:$H$13</c:f>
              <c:numCache>
                <c:formatCode>General</c:formatCode>
                <c:ptCount val="12"/>
                <c:pt idx="0">
                  <c:v>33.14255</c:v>
                </c:pt>
                <c:pt idx="1">
                  <c:v>39.776412899999997</c:v>
                </c:pt>
                <c:pt idx="2">
                  <c:v>46.413157400000003</c:v>
                </c:pt>
                <c:pt idx="3">
                  <c:v>47.8482299</c:v>
                </c:pt>
                <c:pt idx="4">
                  <c:v>52.990451499999999</c:v>
                </c:pt>
                <c:pt idx="5">
                  <c:v>59.616722299999999</c:v>
                </c:pt>
                <c:pt idx="6">
                  <c:v>66.293058200000004</c:v>
                </c:pt>
                <c:pt idx="7">
                  <c:v>72.904205899999994</c:v>
                </c:pt>
                <c:pt idx="8">
                  <c:v>79.510823900000005</c:v>
                </c:pt>
                <c:pt idx="9">
                  <c:v>86.111303599999999</c:v>
                </c:pt>
                <c:pt idx="10">
                  <c:v>92.793421800000004</c:v>
                </c:pt>
                <c:pt idx="11">
                  <c:v>99.420508400000003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0CA-4BA9-B067-AEEFB7FC516C}"/>
            </c:ext>
          </c:extLst>
        </c:ser>
        <c:ser>
          <c:idx val="2"/>
          <c:order val="2"/>
          <c:tx>
            <c:strRef>
              <c:f>Case1!$F$1</c:f>
              <c:strCache>
                <c:ptCount val="1"/>
                <c:pt idx="0">
                  <c:v>HP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Case1!$D$2:$D$13</c:f>
              <c:numCache>
                <c:formatCode>General</c:formatCode>
                <c:ptCount val="12"/>
                <c:pt idx="0">
                  <c:v>1</c:v>
                </c:pt>
                <c:pt idx="1">
                  <c:v>1.2</c:v>
                </c:pt>
                <c:pt idx="2">
                  <c:v>1.4</c:v>
                </c:pt>
                <c:pt idx="3">
                  <c:v>1.4442999999999999</c:v>
                </c:pt>
                <c:pt idx="4">
                  <c:v>1.6</c:v>
                </c:pt>
                <c:pt idx="5">
                  <c:v>1.8</c:v>
                </c:pt>
                <c:pt idx="6">
                  <c:v>2</c:v>
                </c:pt>
                <c:pt idx="7">
                  <c:v>2.2000000000000002</c:v>
                </c:pt>
                <c:pt idx="8">
                  <c:v>2.4</c:v>
                </c:pt>
                <c:pt idx="9">
                  <c:v>2.6</c:v>
                </c:pt>
                <c:pt idx="10">
                  <c:v>2.8</c:v>
                </c:pt>
                <c:pt idx="11">
                  <c:v>3</c:v>
                </c:pt>
              </c:numCache>
            </c:numRef>
          </c:cat>
          <c:val>
            <c:numRef>
              <c:f>Case1!$F$2:$F$13</c:f>
              <c:numCache>
                <c:formatCode>General</c:formatCode>
                <c:ptCount val="12"/>
                <c:pt idx="0">
                  <c:v>39.8126003</c:v>
                </c:pt>
                <c:pt idx="1">
                  <c:v>47.762335200000003</c:v>
                </c:pt>
                <c:pt idx="2">
                  <c:v>55.707818000000003</c:v>
                </c:pt>
                <c:pt idx="3">
                  <c:v>57.4702263</c:v>
                </c:pt>
                <c:pt idx="4">
                  <c:v>63.656481399999997</c:v>
                </c:pt>
                <c:pt idx="5">
                  <c:v>71.610959100000002</c:v>
                </c:pt>
                <c:pt idx="6">
                  <c:v>79.603334099999998</c:v>
                </c:pt>
                <c:pt idx="7">
                  <c:v>87.563750299999995</c:v>
                </c:pt>
                <c:pt idx="8">
                  <c:v>95.536961199999993</c:v>
                </c:pt>
                <c:pt idx="9">
                  <c:v>103.505931</c:v>
                </c:pt>
                <c:pt idx="10">
                  <c:v>111.412992</c:v>
                </c:pt>
                <c:pt idx="11">
                  <c:v>119.406076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0CA-4BA9-B067-AEEFB7FC516C}"/>
            </c:ext>
          </c:extLst>
        </c:ser>
        <c:ser>
          <c:idx val="3"/>
          <c:order val="3"/>
          <c:tx>
            <c:strRef>
              <c:f>Case1!$G$1</c:f>
              <c:strCache>
                <c:ptCount val="1"/>
                <c:pt idx="0">
                  <c:v>CONDENSER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val>
            <c:numRef>
              <c:f>Case1!$G$2:$G$13</c:f>
              <c:numCache>
                <c:formatCode>General</c:formatCode>
                <c:ptCount val="12"/>
                <c:pt idx="0">
                  <c:v>5292.4976100000003</c:v>
                </c:pt>
                <c:pt idx="1">
                  <c:v>6766.3439399999997</c:v>
                </c:pt>
                <c:pt idx="2">
                  <c:v>7898.8131299999995</c:v>
                </c:pt>
                <c:pt idx="3">
                  <c:v>8148.8655500000004</c:v>
                </c:pt>
                <c:pt idx="4">
                  <c:v>9026.0721200000007</c:v>
                </c:pt>
                <c:pt idx="5">
                  <c:v>10153.9427</c:v>
                </c:pt>
                <c:pt idx="6">
                  <c:v>11287.097599999999</c:v>
                </c:pt>
                <c:pt idx="7">
                  <c:v>12415.906999999999</c:v>
                </c:pt>
                <c:pt idx="8">
                  <c:v>13546.603800000001</c:v>
                </c:pt>
                <c:pt idx="9">
                  <c:v>14676.7117</c:v>
                </c:pt>
                <c:pt idx="10">
                  <c:v>14887.3367</c:v>
                </c:pt>
                <c:pt idx="11">
                  <c:v>13413.490400000001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A0CA-4BA9-B067-AEEFB7FC51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960601328"/>
        <c:axId val="960607568"/>
      </c:lineChart>
      <c:catAx>
        <c:axId val="96060132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Mass</a:t>
                </a:r>
                <a:r>
                  <a:rPr lang="en-US" baseline="0"/>
                  <a:t> Flow Rate Biomass [kg/s]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FI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FI"/>
          </a:p>
        </c:txPr>
        <c:crossAx val="960607568"/>
        <c:crosses val="autoZero"/>
        <c:auto val="1"/>
        <c:lblAlgn val="ctr"/>
        <c:lblOffset val="100"/>
        <c:noMultiLvlLbl val="0"/>
      </c:catAx>
      <c:valAx>
        <c:axId val="9606075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Energy Output </a:t>
                </a:r>
                <a:r>
                  <a:rPr lang="en-US" baseline="0"/>
                  <a:t>[kW]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FI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FI"/>
          </a:p>
        </c:txPr>
        <c:crossAx val="9606013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FI"/>
        </a:p>
      </c:txPr>
    </c:legend>
    <c:plotVisOnly val="1"/>
    <c:dispBlanksAs val="gap"/>
    <c:showDLblsOverMax val="0"/>
    <c:extLst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FI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FI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Case1!$O$1</c:f>
              <c:strCache>
                <c:ptCount val="1"/>
                <c:pt idx="0">
                  <c:v>Efficiency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Case1!$D$2:$D$13</c:f>
              <c:numCache>
                <c:formatCode>General</c:formatCode>
                <c:ptCount val="12"/>
                <c:pt idx="0">
                  <c:v>1</c:v>
                </c:pt>
                <c:pt idx="1">
                  <c:v>1.2</c:v>
                </c:pt>
                <c:pt idx="2">
                  <c:v>1.4</c:v>
                </c:pt>
                <c:pt idx="3">
                  <c:v>1.4442999999999999</c:v>
                </c:pt>
                <c:pt idx="4">
                  <c:v>1.6</c:v>
                </c:pt>
                <c:pt idx="5">
                  <c:v>1.8</c:v>
                </c:pt>
                <c:pt idx="6">
                  <c:v>2</c:v>
                </c:pt>
                <c:pt idx="7">
                  <c:v>2.2000000000000002</c:v>
                </c:pt>
                <c:pt idx="8">
                  <c:v>2.4</c:v>
                </c:pt>
                <c:pt idx="9">
                  <c:v>2.6</c:v>
                </c:pt>
                <c:pt idx="10">
                  <c:v>2.8</c:v>
                </c:pt>
                <c:pt idx="11">
                  <c:v>3</c:v>
                </c:pt>
              </c:numCache>
            </c:numRef>
          </c:cat>
          <c:val>
            <c:numRef>
              <c:f>Case1!$O$2:$O$13</c:f>
              <c:numCache>
                <c:formatCode>General</c:formatCode>
                <c:ptCount val="12"/>
                <c:pt idx="0">
                  <c:v>0.84313241501072722</c:v>
                </c:pt>
                <c:pt idx="1">
                  <c:v>0.88655438471706383</c:v>
                </c:pt>
                <c:pt idx="2">
                  <c:v>0.88693173448060136</c:v>
                </c:pt>
                <c:pt idx="3">
                  <c:v>0.88694135288246334</c:v>
                </c:pt>
                <c:pt idx="4">
                  <c:v>0.88681637435622018</c:v>
                </c:pt>
                <c:pt idx="5">
                  <c:v>0.88678273039547051</c:v>
                </c:pt>
                <c:pt idx="6">
                  <c:v>0.88717217072267252</c:v>
                </c:pt>
                <c:pt idx="7">
                  <c:v>0.88717838948424643</c:v>
                </c:pt>
                <c:pt idx="8">
                  <c:v>0.88730650938480626</c:v>
                </c:pt>
                <c:pt idx="9">
                  <c:v>0.88737920358983258</c:v>
                </c:pt>
                <c:pt idx="10">
                  <c:v>0.8460974930003049</c:v>
                </c:pt>
                <c:pt idx="11">
                  <c:v>0.7399314881371758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BFB-4445-95ED-07D2FFD27CE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960601328"/>
        <c:axId val="960607568"/>
      </c:lineChart>
      <c:catAx>
        <c:axId val="96060132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Mass</a:t>
                </a:r>
                <a:r>
                  <a:rPr lang="en-US" baseline="0"/>
                  <a:t> Flow Rate Biomass [kg/s]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FI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FI"/>
          </a:p>
        </c:txPr>
        <c:crossAx val="960607568"/>
        <c:crosses val="autoZero"/>
        <c:auto val="1"/>
        <c:lblAlgn val="ctr"/>
        <c:lblOffset val="100"/>
        <c:noMultiLvlLbl val="0"/>
      </c:catAx>
      <c:valAx>
        <c:axId val="9606075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Efficiency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FI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FI"/>
          </a:p>
        </c:txPr>
        <c:crossAx val="9606013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FI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473336270064861"/>
          <c:y val="3.7741833431807911E-2"/>
          <c:w val="0.74575990303018791"/>
          <c:h val="0.75491987897758261"/>
        </c:manualLayout>
      </c:layout>
      <c:lineChart>
        <c:grouping val="standard"/>
        <c:varyColors val="0"/>
        <c:ser>
          <c:idx val="0"/>
          <c:order val="0"/>
          <c:tx>
            <c:strRef>
              <c:f>Case2!$D$1</c:f>
              <c:strCache>
                <c:ptCount val="1"/>
                <c:pt idx="0">
                  <c:v>LP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Case2!$P$2:$P$12</c:f>
              <c:numCache>
                <c:formatCode>General</c:formatCode>
                <c:ptCount val="11"/>
                <c:pt idx="0">
                  <c:v>3</c:v>
                </c:pt>
                <c:pt idx="1">
                  <c:v>3.5</c:v>
                </c:pt>
                <c:pt idx="2">
                  <c:v>4</c:v>
                </c:pt>
                <c:pt idx="3">
                  <c:v>4.5</c:v>
                </c:pt>
                <c:pt idx="4">
                  <c:v>5</c:v>
                </c:pt>
                <c:pt idx="5">
                  <c:v>5.5</c:v>
                </c:pt>
                <c:pt idx="6">
                  <c:v>6</c:v>
                </c:pt>
                <c:pt idx="7">
                  <c:v>6.5</c:v>
                </c:pt>
                <c:pt idx="8">
                  <c:v>7</c:v>
                </c:pt>
                <c:pt idx="9">
                  <c:v>7.5</c:v>
                </c:pt>
                <c:pt idx="10">
                  <c:v>8</c:v>
                </c:pt>
              </c:numCache>
            </c:numRef>
          </c:cat>
          <c:val>
            <c:numRef>
              <c:f>Case2!$D$2:$D$12</c:f>
              <c:numCache>
                <c:formatCode>General</c:formatCode>
                <c:ptCount val="11"/>
                <c:pt idx="0">
                  <c:v>1056.32716</c:v>
                </c:pt>
                <c:pt idx="1">
                  <c:v>1451.57502</c:v>
                </c:pt>
                <c:pt idx="2">
                  <c:v>1808.96532</c:v>
                </c:pt>
                <c:pt idx="3">
                  <c:v>1989.7790199999999</c:v>
                </c:pt>
                <c:pt idx="4">
                  <c:v>1977.12906</c:v>
                </c:pt>
                <c:pt idx="5">
                  <c:v>1963.7778599999999</c:v>
                </c:pt>
                <c:pt idx="6">
                  <c:v>1949.65876</c:v>
                </c:pt>
                <c:pt idx="7">
                  <c:v>1936.3639800000001</c:v>
                </c:pt>
                <c:pt idx="8">
                  <c:v>1921.85906</c:v>
                </c:pt>
                <c:pt idx="9">
                  <c:v>1908.5478000000001</c:v>
                </c:pt>
                <c:pt idx="10">
                  <c:v>1894.4991199999999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0FD-4E52-9A6A-9405E9C60436}"/>
            </c:ext>
          </c:extLst>
        </c:ser>
        <c:ser>
          <c:idx val="3"/>
          <c:order val="1"/>
          <c:tx>
            <c:strRef>
              <c:f>Case2!$G$1</c:f>
              <c:strCache>
                <c:ptCount val="1"/>
                <c:pt idx="0">
                  <c:v>MP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Case2!$P$2:$P$12</c:f>
              <c:numCache>
                <c:formatCode>General</c:formatCode>
                <c:ptCount val="11"/>
                <c:pt idx="0">
                  <c:v>3</c:v>
                </c:pt>
                <c:pt idx="1">
                  <c:v>3.5</c:v>
                </c:pt>
                <c:pt idx="2">
                  <c:v>4</c:v>
                </c:pt>
                <c:pt idx="3">
                  <c:v>4.5</c:v>
                </c:pt>
                <c:pt idx="4">
                  <c:v>5</c:v>
                </c:pt>
                <c:pt idx="5">
                  <c:v>5.5</c:v>
                </c:pt>
                <c:pt idx="6">
                  <c:v>6</c:v>
                </c:pt>
                <c:pt idx="7">
                  <c:v>6.5</c:v>
                </c:pt>
                <c:pt idx="8">
                  <c:v>7</c:v>
                </c:pt>
                <c:pt idx="9">
                  <c:v>7.5</c:v>
                </c:pt>
                <c:pt idx="10">
                  <c:v>8</c:v>
                </c:pt>
              </c:numCache>
            </c:numRef>
          </c:cat>
          <c:val>
            <c:numRef>
              <c:f>Case2!$G$2:$G$12</c:f>
              <c:numCache>
                <c:formatCode>General</c:formatCode>
                <c:ptCount val="11"/>
                <c:pt idx="0">
                  <c:v>25.8628727</c:v>
                </c:pt>
                <c:pt idx="1">
                  <c:v>35.523984499999997</c:v>
                </c:pt>
                <c:pt idx="2">
                  <c:v>44.246820399999997</c:v>
                </c:pt>
                <c:pt idx="3">
                  <c:v>48.692783599999999</c:v>
                </c:pt>
                <c:pt idx="4">
                  <c:v>48.397123800000003</c:v>
                </c:pt>
                <c:pt idx="5">
                  <c:v>48.028583400000002</c:v>
                </c:pt>
                <c:pt idx="6">
                  <c:v>47.729484200000002</c:v>
                </c:pt>
                <c:pt idx="7">
                  <c:v>47.366169999999997</c:v>
                </c:pt>
                <c:pt idx="8">
                  <c:v>47.047967200000002</c:v>
                </c:pt>
                <c:pt idx="9">
                  <c:v>46.716810299999999</c:v>
                </c:pt>
                <c:pt idx="10">
                  <c:v>46.400045900000002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0FD-4E52-9A6A-9405E9C60436}"/>
            </c:ext>
          </c:extLst>
        </c:ser>
        <c:ser>
          <c:idx val="2"/>
          <c:order val="2"/>
          <c:tx>
            <c:strRef>
              <c:f>Case2!$E$1</c:f>
              <c:strCache>
                <c:ptCount val="1"/>
                <c:pt idx="0">
                  <c:v>HP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Case2!$P$2:$P$12</c:f>
              <c:numCache>
                <c:formatCode>General</c:formatCode>
                <c:ptCount val="11"/>
                <c:pt idx="0">
                  <c:v>3</c:v>
                </c:pt>
                <c:pt idx="1">
                  <c:v>3.5</c:v>
                </c:pt>
                <c:pt idx="2">
                  <c:v>4</c:v>
                </c:pt>
                <c:pt idx="3">
                  <c:v>4.5</c:v>
                </c:pt>
                <c:pt idx="4">
                  <c:v>5</c:v>
                </c:pt>
                <c:pt idx="5">
                  <c:v>5.5</c:v>
                </c:pt>
                <c:pt idx="6">
                  <c:v>6</c:v>
                </c:pt>
                <c:pt idx="7">
                  <c:v>6.5</c:v>
                </c:pt>
                <c:pt idx="8">
                  <c:v>7</c:v>
                </c:pt>
                <c:pt idx="9">
                  <c:v>7.5</c:v>
                </c:pt>
                <c:pt idx="10">
                  <c:v>8</c:v>
                </c:pt>
              </c:numCache>
            </c:numRef>
          </c:cat>
          <c:val>
            <c:numRef>
              <c:f>Case2!$E$2:$E$12</c:f>
              <c:numCache>
                <c:formatCode>General</c:formatCode>
                <c:ptCount val="11"/>
                <c:pt idx="0">
                  <c:v>31.057354799999999</c:v>
                </c:pt>
                <c:pt idx="1">
                  <c:v>42.677611200000001</c:v>
                </c:pt>
                <c:pt idx="2">
                  <c:v>53.184430999999996</c:v>
                </c:pt>
                <c:pt idx="3">
                  <c:v>58.5012094</c:v>
                </c:pt>
                <c:pt idx="4">
                  <c:v>58.129749599999997</c:v>
                </c:pt>
                <c:pt idx="5">
                  <c:v>57.735829899999999</c:v>
                </c:pt>
                <c:pt idx="6">
                  <c:v>57.322251299999998</c:v>
                </c:pt>
                <c:pt idx="7">
                  <c:v>56.930117600000003</c:v>
                </c:pt>
                <c:pt idx="8">
                  <c:v>56.504876099999997</c:v>
                </c:pt>
                <c:pt idx="9">
                  <c:v>56.113334700000003</c:v>
                </c:pt>
                <c:pt idx="10">
                  <c:v>55.701185199999998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0FD-4E52-9A6A-9405E9C60436}"/>
            </c:ext>
          </c:extLst>
        </c:ser>
        <c:ser>
          <c:idx val="4"/>
          <c:order val="3"/>
          <c:tx>
            <c:strRef>
              <c:f>Case2!$F$1</c:f>
              <c:strCache>
                <c:ptCount val="1"/>
                <c:pt idx="0">
                  <c:v>CONDENSER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Case2!$P$2:$P$12</c:f>
              <c:numCache>
                <c:formatCode>General</c:formatCode>
                <c:ptCount val="11"/>
                <c:pt idx="0">
                  <c:v>3</c:v>
                </c:pt>
                <c:pt idx="1">
                  <c:v>3.5</c:v>
                </c:pt>
                <c:pt idx="2">
                  <c:v>4</c:v>
                </c:pt>
                <c:pt idx="3">
                  <c:v>4.5</c:v>
                </c:pt>
                <c:pt idx="4">
                  <c:v>5</c:v>
                </c:pt>
                <c:pt idx="5">
                  <c:v>5.5</c:v>
                </c:pt>
                <c:pt idx="6">
                  <c:v>6</c:v>
                </c:pt>
                <c:pt idx="7">
                  <c:v>6.5</c:v>
                </c:pt>
                <c:pt idx="8">
                  <c:v>7</c:v>
                </c:pt>
                <c:pt idx="9">
                  <c:v>7.5</c:v>
                </c:pt>
                <c:pt idx="10">
                  <c:v>8</c:v>
                </c:pt>
              </c:numCache>
            </c:numRef>
          </c:cat>
          <c:val>
            <c:numRef>
              <c:f>Case2!$F$2:$F$12</c:f>
              <c:numCache>
                <c:formatCode>General</c:formatCode>
                <c:ptCount val="11"/>
                <c:pt idx="0">
                  <c:v>1525.0937899999999</c:v>
                </c:pt>
                <c:pt idx="1">
                  <c:v>2998.9401200000002</c:v>
                </c:pt>
                <c:pt idx="2">
                  <c:v>4472.7864600000003</c:v>
                </c:pt>
                <c:pt idx="3">
                  <c:v>5946.6328000000003</c:v>
                </c:pt>
                <c:pt idx="4">
                  <c:v>7420.4791400000004</c:v>
                </c:pt>
                <c:pt idx="5">
                  <c:v>8186.72289</c:v>
                </c:pt>
                <c:pt idx="6">
                  <c:v>8127.8622800000003</c:v>
                </c:pt>
                <c:pt idx="7">
                  <c:v>8072.43815</c:v>
                </c:pt>
                <c:pt idx="8">
                  <c:v>8011.9691300000004</c:v>
                </c:pt>
                <c:pt idx="9">
                  <c:v>7956.4763000000003</c:v>
                </c:pt>
                <c:pt idx="10">
                  <c:v>7897.9092499999997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0FD-4E52-9A6A-9405E9C6043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66619264"/>
        <c:axId val="966615936"/>
      </c:lineChart>
      <c:lineChart>
        <c:grouping val="standard"/>
        <c:varyColors val="0"/>
        <c:ser>
          <c:idx val="1"/>
          <c:order val="4"/>
          <c:tx>
            <c:strRef>
              <c:f>Case2!$K$1</c:f>
              <c:strCache>
                <c:ptCount val="1"/>
                <c:pt idx="0">
                  <c:v>O2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numRef>
              <c:f>Case2!$P$2:$P$12</c:f>
              <c:numCache>
                <c:formatCode>General</c:formatCode>
                <c:ptCount val="11"/>
                <c:pt idx="0">
                  <c:v>3</c:v>
                </c:pt>
                <c:pt idx="1">
                  <c:v>3.5</c:v>
                </c:pt>
                <c:pt idx="2">
                  <c:v>4</c:v>
                </c:pt>
                <c:pt idx="3">
                  <c:v>4.5</c:v>
                </c:pt>
                <c:pt idx="4">
                  <c:v>5</c:v>
                </c:pt>
                <c:pt idx="5">
                  <c:v>5.5</c:v>
                </c:pt>
                <c:pt idx="6">
                  <c:v>6</c:v>
                </c:pt>
                <c:pt idx="7">
                  <c:v>6.5</c:v>
                </c:pt>
                <c:pt idx="8">
                  <c:v>7</c:v>
                </c:pt>
                <c:pt idx="9">
                  <c:v>7.5</c:v>
                </c:pt>
                <c:pt idx="10">
                  <c:v>8</c:v>
                </c:pt>
              </c:numCache>
            </c:numRef>
          </c:cat>
          <c:val>
            <c:numRef>
              <c:f>Case2!$K$2:$K$12</c:f>
              <c:numCache>
                <c:formatCode>0.00%</c:formatCode>
                <c:ptCount val="11"/>
                <c:pt idx="0">
                  <c:v>1.5811884499999999E-10</c:v>
                </c:pt>
                <c:pt idx="1">
                  <c:v>2.2372570500000002E-8</c:v>
                </c:pt>
                <c:pt idx="2">
                  <c:v>2.3250896299999998E-6</c:v>
                </c:pt>
                <c:pt idx="3">
                  <c:v>8.8236050500000007E-3</c:v>
                </c:pt>
                <c:pt idx="4">
                  <c:v>2.5896517399999999E-2</c:v>
                </c:pt>
                <c:pt idx="5">
                  <c:v>4.0718441100000002E-2</c:v>
                </c:pt>
                <c:pt idx="6">
                  <c:v>5.3603695999999999E-2</c:v>
                </c:pt>
                <c:pt idx="7">
                  <c:v>6.4894689899999997E-2</c:v>
                </c:pt>
                <c:pt idx="8">
                  <c:v>7.4856827099999995E-2</c:v>
                </c:pt>
                <c:pt idx="9">
                  <c:v>8.3711589700000005E-2</c:v>
                </c:pt>
                <c:pt idx="10">
                  <c:v>9.1630283300000004E-2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40FD-4E52-9A6A-9405E9C6043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90934271"/>
        <c:axId val="1190933439"/>
      </c:lineChart>
      <c:catAx>
        <c:axId val="96661926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Mass Flow Rate Air [kg/s]</a:t>
                </a:r>
              </a:p>
            </c:rich>
          </c:tx>
          <c:layout>
            <c:manualLayout>
              <c:xMode val="edge"/>
              <c:yMode val="edge"/>
              <c:x val="0.35581889265997485"/>
              <c:y val="0.8749389092907319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FI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FI"/>
          </a:p>
        </c:txPr>
        <c:crossAx val="966615936"/>
        <c:crosses val="autoZero"/>
        <c:auto val="1"/>
        <c:lblAlgn val="ctr"/>
        <c:lblOffset val="100"/>
        <c:noMultiLvlLbl val="0"/>
      </c:catAx>
      <c:valAx>
        <c:axId val="9666159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Energy output [kW]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FI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FI"/>
          </a:p>
        </c:txPr>
        <c:crossAx val="966619264"/>
        <c:crosses val="autoZero"/>
        <c:crossBetween val="between"/>
      </c:valAx>
      <c:valAx>
        <c:axId val="1190933439"/>
        <c:scaling>
          <c:orientation val="minMax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O2</a:t>
                </a:r>
                <a:r>
                  <a:rPr lang="en-US" baseline="0"/>
                  <a:t> Fraction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FI"/>
            </a:p>
          </c:txPr>
        </c:title>
        <c:numFmt formatCode="0.0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FI"/>
          </a:p>
        </c:txPr>
        <c:crossAx val="1190934271"/>
        <c:crosses val="max"/>
        <c:crossBetween val="between"/>
      </c:valAx>
      <c:catAx>
        <c:axId val="1190934271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190933439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FI"/>
        </a:p>
      </c:txPr>
    </c:legend>
    <c:plotVisOnly val="1"/>
    <c:dispBlanksAs val="gap"/>
    <c:showDLblsOverMax val="0"/>
    <c:extLst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FI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Case2!$S$1</c:f>
              <c:strCache>
                <c:ptCount val="1"/>
                <c:pt idx="0">
                  <c:v>Efficiency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Case2!$P$2:$P$12</c:f>
              <c:numCache>
                <c:formatCode>General</c:formatCode>
                <c:ptCount val="11"/>
                <c:pt idx="0">
                  <c:v>3</c:v>
                </c:pt>
                <c:pt idx="1">
                  <c:v>3.5</c:v>
                </c:pt>
                <c:pt idx="2">
                  <c:v>4</c:v>
                </c:pt>
                <c:pt idx="3">
                  <c:v>4.5</c:v>
                </c:pt>
                <c:pt idx="4">
                  <c:v>5</c:v>
                </c:pt>
                <c:pt idx="5">
                  <c:v>5.5</c:v>
                </c:pt>
                <c:pt idx="6">
                  <c:v>6</c:v>
                </c:pt>
                <c:pt idx="7">
                  <c:v>6.5</c:v>
                </c:pt>
                <c:pt idx="8">
                  <c:v>7</c:v>
                </c:pt>
                <c:pt idx="9">
                  <c:v>7.5</c:v>
                </c:pt>
                <c:pt idx="10">
                  <c:v>8</c:v>
                </c:pt>
              </c:numCache>
            </c:numRef>
          </c:cat>
          <c:val>
            <c:numRef>
              <c:f>Case2!$S$2:$S$12</c:f>
              <c:numCache>
                <c:formatCode>0.00</c:formatCode>
                <c:ptCount val="11"/>
                <c:pt idx="0">
                  <c:v>0.22899335791831005</c:v>
                </c:pt>
                <c:pt idx="1">
                  <c:v>0.39321473342702334</c:v>
                </c:pt>
                <c:pt idx="2">
                  <c:v>0.55398129037878929</c:v>
                </c:pt>
                <c:pt idx="3">
                  <c:v>0.69864103750995799</c:v>
                </c:pt>
                <c:pt idx="4">
                  <c:v>0.825649504938052</c:v>
                </c:pt>
                <c:pt idx="5">
                  <c:v>0.89105876286359265</c:v>
                </c:pt>
                <c:pt idx="6">
                  <c:v>0.88465564456650059</c:v>
                </c:pt>
                <c:pt idx="7">
                  <c:v>0.87862038055629987</c:v>
                </c:pt>
                <c:pt idx="8">
                  <c:v>0.87204149129808006</c:v>
                </c:pt>
                <c:pt idx="9">
                  <c:v>0.86600113411218349</c:v>
                </c:pt>
                <c:pt idx="10">
                  <c:v>0.85962854786461573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C9D-48FB-9C82-3605F769188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966619264"/>
        <c:axId val="966615936"/>
      </c:lineChart>
      <c:catAx>
        <c:axId val="96661926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Mass Flow Rate Air [kg/s]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FI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FI"/>
          </a:p>
        </c:txPr>
        <c:crossAx val="966615936"/>
        <c:crosses val="autoZero"/>
        <c:auto val="1"/>
        <c:lblAlgn val="ctr"/>
        <c:lblOffset val="100"/>
        <c:noMultiLvlLbl val="0"/>
      </c:catAx>
      <c:valAx>
        <c:axId val="9666159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Efficiency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FI"/>
            </a:p>
          </c:txPr>
        </c:title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FI"/>
          </a:p>
        </c:txPr>
        <c:crossAx val="9666192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FI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140178063133348"/>
          <c:y val="1.686053009033163E-2"/>
          <c:w val="0.64443830489525611"/>
          <c:h val="0.74691107363622122"/>
        </c:manualLayout>
      </c:layout>
      <c:lineChart>
        <c:grouping val="standard"/>
        <c:varyColors val="0"/>
        <c:ser>
          <c:idx val="0"/>
          <c:order val="1"/>
          <c:tx>
            <c:strRef>
              <c:f>Case2!$L$1</c:f>
              <c:strCache>
                <c:ptCount val="1"/>
                <c:pt idx="0">
                  <c:v>CO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Case2!$P$2:$P$12</c:f>
              <c:numCache>
                <c:formatCode>General</c:formatCode>
                <c:ptCount val="11"/>
                <c:pt idx="0">
                  <c:v>3</c:v>
                </c:pt>
                <c:pt idx="1">
                  <c:v>3.5</c:v>
                </c:pt>
                <c:pt idx="2">
                  <c:v>4</c:v>
                </c:pt>
                <c:pt idx="3">
                  <c:v>4.5</c:v>
                </c:pt>
                <c:pt idx="4">
                  <c:v>5</c:v>
                </c:pt>
                <c:pt idx="5">
                  <c:v>5.5</c:v>
                </c:pt>
                <c:pt idx="6">
                  <c:v>6</c:v>
                </c:pt>
                <c:pt idx="7">
                  <c:v>6.5</c:v>
                </c:pt>
                <c:pt idx="8">
                  <c:v>7</c:v>
                </c:pt>
                <c:pt idx="9">
                  <c:v>7.5</c:v>
                </c:pt>
                <c:pt idx="10">
                  <c:v>8</c:v>
                </c:pt>
              </c:numCache>
            </c:numRef>
          </c:cat>
          <c:val>
            <c:numRef>
              <c:f>Case2!$L$2:$L$12</c:f>
              <c:numCache>
                <c:formatCode>0.00%</c:formatCode>
                <c:ptCount val="11"/>
                <c:pt idx="0">
                  <c:v>5.8157393100000003E-2</c:v>
                </c:pt>
                <c:pt idx="1">
                  <c:v>3.5853633099999997E-2</c:v>
                </c:pt>
                <c:pt idx="2">
                  <c:v>1.25400016E-2</c:v>
                </c:pt>
                <c:pt idx="3">
                  <c:v>2.4744547699999999E-4</c:v>
                </c:pt>
                <c:pt idx="4">
                  <c:v>7.2061226800000005E-5</c:v>
                </c:pt>
                <c:pt idx="5">
                  <c:v>2.9094045500000001E-5</c:v>
                </c:pt>
                <c:pt idx="6">
                  <c:v>1.36765283E-5</c:v>
                </c:pt>
                <c:pt idx="7">
                  <c:v>6.7776610100000002E-6</c:v>
                </c:pt>
                <c:pt idx="8">
                  <c:v>3.62260144E-6</c:v>
                </c:pt>
                <c:pt idx="9">
                  <c:v>2.0068073500000002E-6</c:v>
                </c:pt>
                <c:pt idx="10">
                  <c:v>1.16056428E-6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292-4FC1-85D3-9173B7EB8F52}"/>
            </c:ext>
          </c:extLst>
        </c:ser>
        <c:ser>
          <c:idx val="2"/>
          <c:order val="2"/>
          <c:tx>
            <c:strRef>
              <c:f>Case2!$M$1</c:f>
              <c:strCache>
                <c:ptCount val="1"/>
                <c:pt idx="0">
                  <c:v>CO2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Case2!$P$2:$P$12</c:f>
              <c:numCache>
                <c:formatCode>General</c:formatCode>
                <c:ptCount val="11"/>
                <c:pt idx="0">
                  <c:v>3</c:v>
                </c:pt>
                <c:pt idx="1">
                  <c:v>3.5</c:v>
                </c:pt>
                <c:pt idx="2">
                  <c:v>4</c:v>
                </c:pt>
                <c:pt idx="3">
                  <c:v>4.5</c:v>
                </c:pt>
                <c:pt idx="4">
                  <c:v>5</c:v>
                </c:pt>
                <c:pt idx="5">
                  <c:v>5.5</c:v>
                </c:pt>
                <c:pt idx="6">
                  <c:v>6</c:v>
                </c:pt>
                <c:pt idx="7">
                  <c:v>6.5</c:v>
                </c:pt>
                <c:pt idx="8">
                  <c:v>7</c:v>
                </c:pt>
                <c:pt idx="9">
                  <c:v>7.5</c:v>
                </c:pt>
                <c:pt idx="10">
                  <c:v>8</c:v>
                </c:pt>
              </c:numCache>
            </c:numRef>
          </c:cat>
          <c:val>
            <c:numRef>
              <c:f>Case2!$M$2:$M$12</c:f>
              <c:numCache>
                <c:formatCode>0.00%</c:formatCode>
                <c:ptCount val="11"/>
                <c:pt idx="0">
                  <c:v>0.20303121700000001</c:v>
                </c:pt>
                <c:pt idx="1">
                  <c:v>0.20826819399999999</c:v>
                </c:pt>
                <c:pt idx="2">
                  <c:v>0.220572399</c:v>
                </c:pt>
                <c:pt idx="3">
                  <c:v>0.21965657999999999</c:v>
                </c:pt>
                <c:pt idx="4">
                  <c:v>0.202844263</c:v>
                </c:pt>
                <c:pt idx="5">
                  <c:v>0.188286606</c:v>
                </c:pt>
                <c:pt idx="6">
                  <c:v>0.17565177100000001</c:v>
                </c:pt>
                <c:pt idx="7">
                  <c:v>0.16459816499999999</c:v>
                </c:pt>
                <c:pt idx="8">
                  <c:v>0.15484984199999999</c:v>
                </c:pt>
                <c:pt idx="9">
                  <c:v>0.146190237</c:v>
                </c:pt>
                <c:pt idx="10">
                  <c:v>0.13844715599999999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292-4FC1-85D3-9173B7EB8F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66619264"/>
        <c:axId val="966615936"/>
      </c:lineChart>
      <c:lineChart>
        <c:grouping val="standard"/>
        <c:varyColors val="0"/>
        <c:ser>
          <c:idx val="1"/>
          <c:order val="0"/>
          <c:tx>
            <c:strRef>
              <c:f>Case2!$K$1</c:f>
              <c:strCache>
                <c:ptCount val="1"/>
                <c:pt idx="0">
                  <c:v>O2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numRef>
              <c:f>Case2!$P$2:$P$12</c:f>
              <c:numCache>
                <c:formatCode>General</c:formatCode>
                <c:ptCount val="11"/>
                <c:pt idx="0">
                  <c:v>3</c:v>
                </c:pt>
                <c:pt idx="1">
                  <c:v>3.5</c:v>
                </c:pt>
                <c:pt idx="2">
                  <c:v>4</c:v>
                </c:pt>
                <c:pt idx="3">
                  <c:v>4.5</c:v>
                </c:pt>
                <c:pt idx="4">
                  <c:v>5</c:v>
                </c:pt>
                <c:pt idx="5">
                  <c:v>5.5</c:v>
                </c:pt>
                <c:pt idx="6">
                  <c:v>6</c:v>
                </c:pt>
                <c:pt idx="7">
                  <c:v>6.5</c:v>
                </c:pt>
                <c:pt idx="8">
                  <c:v>7</c:v>
                </c:pt>
                <c:pt idx="9">
                  <c:v>7.5</c:v>
                </c:pt>
                <c:pt idx="10">
                  <c:v>8</c:v>
                </c:pt>
              </c:numCache>
            </c:numRef>
          </c:cat>
          <c:val>
            <c:numRef>
              <c:f>Case2!$K$2:$K$12</c:f>
              <c:numCache>
                <c:formatCode>0.00%</c:formatCode>
                <c:ptCount val="11"/>
                <c:pt idx="0">
                  <c:v>1.5811884499999999E-10</c:v>
                </c:pt>
                <c:pt idx="1">
                  <c:v>2.2372570500000002E-8</c:v>
                </c:pt>
                <c:pt idx="2">
                  <c:v>2.3250896299999998E-6</c:v>
                </c:pt>
                <c:pt idx="3">
                  <c:v>8.8236050500000007E-3</c:v>
                </c:pt>
                <c:pt idx="4">
                  <c:v>2.5896517399999999E-2</c:v>
                </c:pt>
                <c:pt idx="5">
                  <c:v>4.0718441100000002E-2</c:v>
                </c:pt>
                <c:pt idx="6">
                  <c:v>5.3603695999999999E-2</c:v>
                </c:pt>
                <c:pt idx="7">
                  <c:v>6.4894689899999997E-2</c:v>
                </c:pt>
                <c:pt idx="8">
                  <c:v>7.4856827099999995E-2</c:v>
                </c:pt>
                <c:pt idx="9">
                  <c:v>8.3711589700000005E-2</c:v>
                </c:pt>
                <c:pt idx="10">
                  <c:v>9.1630283300000004E-2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292-4FC1-85D3-9173B7EB8F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05173727"/>
        <c:axId val="1268799679"/>
      </c:lineChart>
      <c:catAx>
        <c:axId val="96661926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Air Mass Flow [kg/s]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FI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FI"/>
          </a:p>
        </c:txPr>
        <c:crossAx val="966615936"/>
        <c:crosses val="autoZero"/>
        <c:auto val="1"/>
        <c:lblAlgn val="ctr"/>
        <c:lblOffset val="100"/>
        <c:noMultiLvlLbl val="0"/>
      </c:catAx>
      <c:valAx>
        <c:axId val="9666159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COX Fraction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FI"/>
            </a:p>
          </c:txPr>
        </c:title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FI"/>
          </a:p>
        </c:txPr>
        <c:crossAx val="966619264"/>
        <c:crosses val="autoZero"/>
        <c:crossBetween val="between"/>
      </c:valAx>
      <c:valAx>
        <c:axId val="1268799679"/>
        <c:scaling>
          <c:orientation val="minMax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O2 Fraction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FI"/>
            </a:p>
          </c:txPr>
        </c:title>
        <c:numFmt formatCode="0.0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FI"/>
          </a:p>
        </c:txPr>
        <c:crossAx val="1305173727"/>
        <c:crosses val="max"/>
        <c:crossBetween val="between"/>
      </c:valAx>
      <c:catAx>
        <c:axId val="1305173727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268799679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FI"/>
        </a:p>
      </c:txPr>
    </c:legend>
    <c:plotVisOnly val="1"/>
    <c:dispBlanksAs val="gap"/>
    <c:showDLblsOverMax val="0"/>
    <c:extLst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FI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1"/>
          <c:tx>
            <c:strRef>
              <c:f>Case2!$N$1</c:f>
              <c:strCache>
                <c:ptCount val="1"/>
                <c:pt idx="0">
                  <c:v>NO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val>
            <c:numRef>
              <c:f>Case2!$N$2:$N$12</c:f>
              <c:numCache>
                <c:formatCode>0.00%</c:formatCode>
                <c:ptCount val="11"/>
                <c:pt idx="0">
                  <c:v>2.99001062E-8</c:v>
                </c:pt>
                <c:pt idx="1">
                  <c:v>6.9106854899999998E-7</c:v>
                </c:pt>
                <c:pt idx="2">
                  <c:v>1.06822657E-5</c:v>
                </c:pt>
                <c:pt idx="3">
                  <c:v>7.1406645399999999E-4</c:v>
                </c:pt>
                <c:pt idx="4">
                  <c:v>1.01457353E-3</c:v>
                </c:pt>
                <c:pt idx="5">
                  <c:v>1.05659419E-3</c:v>
                </c:pt>
                <c:pt idx="6">
                  <c:v>1.0246481400000001E-3</c:v>
                </c:pt>
                <c:pt idx="7">
                  <c:v>9.53860666E-4</c:v>
                </c:pt>
                <c:pt idx="8">
                  <c:v>8.7939835399999998E-4</c:v>
                </c:pt>
                <c:pt idx="9">
                  <c:v>8.0203574299999995E-4</c:v>
                </c:pt>
                <c:pt idx="10">
                  <c:v>7.3009631899999998E-4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254-498F-A5BB-522BFC6FC0D3}"/>
            </c:ext>
          </c:extLst>
        </c:ser>
        <c:ser>
          <c:idx val="2"/>
          <c:order val="2"/>
          <c:tx>
            <c:strRef>
              <c:f>Case2!$O$1</c:f>
              <c:strCache>
                <c:ptCount val="1"/>
                <c:pt idx="0">
                  <c:v>NO2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val>
            <c:numRef>
              <c:f>Case2!$O$2:$O$12</c:f>
              <c:numCache>
                <c:formatCode>0.00%</c:formatCode>
                <c:ptCount val="11"/>
                <c:pt idx="0">
                  <c:v>0</c:v>
                </c:pt>
                <c:pt idx="1">
                  <c:v>1.05489633E-12</c:v>
                </c:pt>
                <c:pt idx="2">
                  <c:v>1.3075444100000001E-10</c:v>
                </c:pt>
                <c:pt idx="3">
                  <c:v>5.1967237500000003E-7</c:v>
                </c:pt>
                <c:pt idx="4">
                  <c:v>1.4387446099999999E-6</c:v>
                </c:pt>
                <c:pt idx="5">
                  <c:v>2.1320049399999998E-6</c:v>
                </c:pt>
                <c:pt idx="6">
                  <c:v>2.6590828600000002E-6</c:v>
                </c:pt>
                <c:pt idx="7">
                  <c:v>3.0483664200000001E-6</c:v>
                </c:pt>
                <c:pt idx="8">
                  <c:v>3.3449083200000001E-6</c:v>
                </c:pt>
                <c:pt idx="9">
                  <c:v>3.5622533899999999E-6</c:v>
                </c:pt>
                <c:pt idx="10">
                  <c:v>3.7234457499999999E-6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254-498F-A5BB-522BFC6FC0D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66619264"/>
        <c:axId val="966615936"/>
      </c:lineChart>
      <c:lineChart>
        <c:grouping val="standard"/>
        <c:varyColors val="0"/>
        <c:ser>
          <c:idx val="1"/>
          <c:order val="0"/>
          <c:tx>
            <c:strRef>
              <c:f>Case2!$K$1</c:f>
              <c:strCache>
                <c:ptCount val="1"/>
                <c:pt idx="0">
                  <c:v>O2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numRef>
              <c:f>Case2!$P$2:$P$12</c:f>
              <c:numCache>
                <c:formatCode>General</c:formatCode>
                <c:ptCount val="11"/>
                <c:pt idx="0">
                  <c:v>3</c:v>
                </c:pt>
                <c:pt idx="1">
                  <c:v>3.5</c:v>
                </c:pt>
                <c:pt idx="2">
                  <c:v>4</c:v>
                </c:pt>
                <c:pt idx="3">
                  <c:v>4.5</c:v>
                </c:pt>
                <c:pt idx="4">
                  <c:v>5</c:v>
                </c:pt>
                <c:pt idx="5">
                  <c:v>5.5</c:v>
                </c:pt>
                <c:pt idx="6">
                  <c:v>6</c:v>
                </c:pt>
                <c:pt idx="7">
                  <c:v>6.5</c:v>
                </c:pt>
                <c:pt idx="8">
                  <c:v>7</c:v>
                </c:pt>
                <c:pt idx="9">
                  <c:v>7.5</c:v>
                </c:pt>
                <c:pt idx="10">
                  <c:v>8</c:v>
                </c:pt>
              </c:numCache>
            </c:numRef>
          </c:cat>
          <c:val>
            <c:numRef>
              <c:f>Case2!$K$2:$K$12</c:f>
              <c:numCache>
                <c:formatCode>0.00%</c:formatCode>
                <c:ptCount val="11"/>
                <c:pt idx="0">
                  <c:v>1.5811884499999999E-10</c:v>
                </c:pt>
                <c:pt idx="1">
                  <c:v>2.2372570500000002E-8</c:v>
                </c:pt>
                <c:pt idx="2">
                  <c:v>2.3250896299999998E-6</c:v>
                </c:pt>
                <c:pt idx="3">
                  <c:v>8.8236050500000007E-3</c:v>
                </c:pt>
                <c:pt idx="4">
                  <c:v>2.5896517399999999E-2</c:v>
                </c:pt>
                <c:pt idx="5">
                  <c:v>4.0718441100000002E-2</c:v>
                </c:pt>
                <c:pt idx="6">
                  <c:v>5.3603695999999999E-2</c:v>
                </c:pt>
                <c:pt idx="7">
                  <c:v>6.4894689899999997E-2</c:v>
                </c:pt>
                <c:pt idx="8">
                  <c:v>7.4856827099999995E-2</c:v>
                </c:pt>
                <c:pt idx="9">
                  <c:v>8.3711589700000005E-2</c:v>
                </c:pt>
                <c:pt idx="10">
                  <c:v>9.1630283300000004E-2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254-498F-A5BB-522BFC6FC0D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62903887"/>
        <c:axId val="1962898479"/>
      </c:lineChart>
      <c:catAx>
        <c:axId val="96661926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Air Mass Flow [kg/s]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FI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FI"/>
          </a:p>
        </c:txPr>
        <c:crossAx val="966615936"/>
        <c:crosses val="autoZero"/>
        <c:auto val="1"/>
        <c:lblAlgn val="ctr"/>
        <c:lblOffset val="100"/>
        <c:noMultiLvlLbl val="0"/>
      </c:catAx>
      <c:valAx>
        <c:axId val="9666159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FI"/>
          </a:p>
        </c:txPr>
        <c:crossAx val="966619264"/>
        <c:crosses val="autoZero"/>
        <c:crossBetween val="between"/>
      </c:valAx>
      <c:valAx>
        <c:axId val="1962898479"/>
        <c:scaling>
          <c:orientation val="minMax"/>
        </c:scaling>
        <c:delete val="0"/>
        <c:axPos val="r"/>
        <c:numFmt formatCode="0.0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FI"/>
          </a:p>
        </c:txPr>
        <c:crossAx val="1962903887"/>
        <c:crosses val="max"/>
        <c:crossBetween val="between"/>
      </c:valAx>
      <c:catAx>
        <c:axId val="1962903887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962898479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FI"/>
        </a:p>
      </c:txPr>
    </c:legend>
    <c:plotVisOnly val="1"/>
    <c:dispBlanksAs val="gap"/>
    <c:showDLblsOverMax val="0"/>
    <c:extLst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FI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g35ed75ccf_0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0" name="Google Shape;320;g35ed75ccf_0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784573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599377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094562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198486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583884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595811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466967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996630" y="2003888"/>
            <a:ext cx="45237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cxnSp>
        <p:nvCxnSpPr>
          <p:cNvPr id="11" name="Google Shape;11;p2"/>
          <p:cNvCxnSpPr/>
          <p:nvPr/>
        </p:nvCxnSpPr>
        <p:spPr>
          <a:xfrm>
            <a:off x="-6025" y="3676512"/>
            <a:ext cx="9162000" cy="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2" name="Google Shape;12;p2"/>
          <p:cNvSpPr/>
          <p:nvPr/>
        </p:nvSpPr>
        <p:spPr>
          <a:xfrm>
            <a:off x="1117950" y="3393000"/>
            <a:ext cx="567000" cy="567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TITLE_1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subTitle" idx="1"/>
          </p:nvPr>
        </p:nvSpPr>
        <p:spPr>
          <a:xfrm>
            <a:off x="2022300" y="2815923"/>
            <a:ext cx="55914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400">
                <a:highlight>
                  <a:schemeClr val="accent1"/>
                </a:highlight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  <a:highlight>
                  <a:schemeClr val="accent1"/>
                </a:highlight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  <a:highlight>
                  <a:schemeClr val="accent1"/>
                </a:highlight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  <a:highlight>
                  <a:schemeClr val="accent1"/>
                </a:highlight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  <a:highlight>
                  <a:schemeClr val="accent1"/>
                </a:highlight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  <a:highlight>
                  <a:schemeClr val="accent1"/>
                </a:highlight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  <a:highlight>
                  <a:schemeClr val="accent1"/>
                </a:highlight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  <a:highlight>
                  <a:schemeClr val="accent1"/>
                </a:highlight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  <a:highlight>
                  <a:schemeClr val="accent1"/>
                </a:highlight>
              </a:defRPr>
            </a:lvl9pPr>
          </a:lstStyle>
          <a:p>
            <a:endParaRPr/>
          </a:p>
        </p:txBody>
      </p:sp>
      <p:cxnSp>
        <p:nvCxnSpPr>
          <p:cNvPr id="15" name="Google Shape;15;p3"/>
          <p:cNvCxnSpPr/>
          <p:nvPr/>
        </p:nvCxnSpPr>
        <p:spPr>
          <a:xfrm>
            <a:off x="-6025" y="2571762"/>
            <a:ext cx="1984500" cy="0"/>
          </a:xfrm>
          <a:prstGeom prst="straightConnector1">
            <a:avLst/>
          </a:prstGeom>
          <a:noFill/>
          <a:ln w="9525" cap="flat" cmpd="sng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6" name="Google Shape;16;p3"/>
          <p:cNvSpPr/>
          <p:nvPr/>
        </p:nvSpPr>
        <p:spPr>
          <a:xfrm>
            <a:off x="1117950" y="2288250"/>
            <a:ext cx="567000" cy="567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ctrTitle"/>
          </p:nvPr>
        </p:nvSpPr>
        <p:spPr>
          <a:xfrm>
            <a:off x="2022225" y="1693523"/>
            <a:ext cx="37878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cxnSp>
        <p:nvCxnSpPr>
          <p:cNvPr id="18" name="Google Shape;18;p3"/>
          <p:cNvCxnSpPr/>
          <p:nvPr/>
        </p:nvCxnSpPr>
        <p:spPr>
          <a:xfrm>
            <a:off x="5898975" y="2571750"/>
            <a:ext cx="3251100" cy="0"/>
          </a:xfrm>
          <a:prstGeom prst="straightConnector1">
            <a:avLst/>
          </a:prstGeom>
          <a:noFill/>
          <a:ln w="9525" cap="flat" cmpd="sng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9" name="Google Shape;19;p3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7" name="Google Shape;27;p5"/>
          <p:cNvCxnSpPr/>
          <p:nvPr/>
        </p:nvCxnSpPr>
        <p:spPr>
          <a:xfrm>
            <a:off x="0" y="1131725"/>
            <a:ext cx="1375800" cy="0"/>
          </a:xfrm>
          <a:prstGeom prst="straightConnector1">
            <a:avLst/>
          </a:prstGeom>
          <a:noFill/>
          <a:ln w="9525" cap="flat" cmpd="sng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8" name="Google Shape;28;p5"/>
          <p:cNvSpPr/>
          <p:nvPr/>
        </p:nvSpPr>
        <p:spPr>
          <a:xfrm>
            <a:off x="817475" y="928767"/>
            <a:ext cx="405900" cy="4059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title"/>
          </p:nvPr>
        </p:nvSpPr>
        <p:spPr>
          <a:xfrm>
            <a:off x="1381250" y="896112"/>
            <a:ext cx="3878400" cy="43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sz="2000" b="1"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sz="2000" b="1"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sz="2000" b="1"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sz="2000" b="1"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sz="2000" b="1"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sz="2000" b="1"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sz="2000" b="1"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sz="2000" b="1"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defRPr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body" idx="1"/>
          </p:nvPr>
        </p:nvSpPr>
        <p:spPr>
          <a:xfrm>
            <a:off x="1381250" y="1616470"/>
            <a:ext cx="6809700" cy="3112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81000" rtl="0">
              <a:spcBef>
                <a:spcPts val="600"/>
              </a:spcBef>
              <a:spcAft>
                <a:spcPts val="0"/>
              </a:spcAft>
              <a:buClr>
                <a:srgbClr val="FFCD00"/>
              </a:buClr>
              <a:buSzPts val="2400"/>
              <a:buFont typeface="Quattrocento Sans"/>
              <a:buChar char="◉"/>
              <a:defRPr sz="2400"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914400" lvl="1" indent="-355600" rtl="0"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2000"/>
              <a:buFont typeface="Quattrocento Sans"/>
              <a:buChar char="○"/>
              <a:defRPr sz="2000"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1371600" lvl="2" indent="-355600" rtl="0"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2000"/>
              <a:buFont typeface="Quattrocento Sans"/>
              <a:buChar char="■"/>
              <a:defRPr sz="2000"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1800"/>
              <a:buFont typeface="Quattrocento Sans"/>
              <a:buChar char="●"/>
              <a:defRPr sz="1800"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1800"/>
              <a:buFont typeface="Quattrocento Sans"/>
              <a:buChar char="○"/>
              <a:defRPr sz="1800"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1800"/>
              <a:buFont typeface="Quattrocento Sans"/>
              <a:buChar char="■"/>
              <a:defRPr sz="1800"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1800"/>
              <a:buFont typeface="Quattrocento Sans"/>
              <a:buChar char="●"/>
              <a:defRPr sz="1800"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1800"/>
              <a:buFont typeface="Quattrocento Sans"/>
              <a:buChar char="○"/>
              <a:defRPr sz="1800"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1800"/>
              <a:buFont typeface="Quattrocento Sans"/>
              <a:buChar char="■"/>
              <a:defRPr sz="1800"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endParaRPr/>
          </a:p>
        </p:txBody>
      </p:sp>
      <p:cxnSp>
        <p:nvCxnSpPr>
          <p:cNvPr id="31" name="Google Shape;31;p5"/>
          <p:cNvCxnSpPr/>
          <p:nvPr/>
        </p:nvCxnSpPr>
        <p:spPr>
          <a:xfrm>
            <a:off x="5265650" y="1131725"/>
            <a:ext cx="3878400" cy="0"/>
          </a:xfrm>
          <a:prstGeom prst="straightConnector1">
            <a:avLst/>
          </a:prstGeom>
          <a:noFill/>
          <a:ln w="9525" cap="flat" cmpd="sng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2" name="Google Shape;32;p5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>
            <a:spLocks noGrp="1"/>
          </p:cNvSpPr>
          <p:nvPr>
            <p:ph type="title"/>
          </p:nvPr>
        </p:nvSpPr>
        <p:spPr>
          <a:xfrm>
            <a:off x="1381250" y="896112"/>
            <a:ext cx="3878400" cy="43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cxnSp>
        <p:nvCxnSpPr>
          <p:cNvPr id="52" name="Google Shape;52;p8"/>
          <p:cNvCxnSpPr/>
          <p:nvPr/>
        </p:nvCxnSpPr>
        <p:spPr>
          <a:xfrm>
            <a:off x="0" y="1131725"/>
            <a:ext cx="1375800" cy="0"/>
          </a:xfrm>
          <a:prstGeom prst="straightConnector1">
            <a:avLst/>
          </a:prstGeom>
          <a:noFill/>
          <a:ln w="9525" cap="flat" cmpd="sng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53" name="Google Shape;53;p8"/>
          <p:cNvSpPr/>
          <p:nvPr/>
        </p:nvSpPr>
        <p:spPr>
          <a:xfrm>
            <a:off x="817475" y="928767"/>
            <a:ext cx="405900" cy="4059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54" name="Google Shape;54;p8"/>
          <p:cNvCxnSpPr/>
          <p:nvPr/>
        </p:nvCxnSpPr>
        <p:spPr>
          <a:xfrm>
            <a:off x="5265650" y="1131725"/>
            <a:ext cx="3878400" cy="0"/>
          </a:xfrm>
          <a:prstGeom prst="straightConnector1">
            <a:avLst/>
          </a:prstGeom>
          <a:noFill/>
          <a:ln w="9525" cap="flat" cmpd="sng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55" name="Google Shape;55;p8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letely blank">
  <p:cSld name="BLANK_1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body" idx="1"/>
          </p:nvPr>
        </p:nvSpPr>
        <p:spPr>
          <a:xfrm>
            <a:off x="1381250" y="1616470"/>
            <a:ext cx="6809700" cy="311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Quattrocento Sans"/>
              <a:buChar char="◉"/>
              <a:defRPr sz="24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Quattrocento Sans"/>
              <a:buChar char="○"/>
              <a:defRPr sz="20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Quattrocento Sans"/>
              <a:buChar char="■"/>
              <a:defRPr sz="20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Quattrocento Sans"/>
              <a:buChar char="●"/>
              <a:defRPr sz="18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Quattrocento Sans"/>
              <a:buChar char="○"/>
              <a:defRPr sz="18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Quattrocento Sans"/>
              <a:buChar char="■"/>
              <a:defRPr sz="18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Quattrocento Sans"/>
              <a:buChar char="●"/>
              <a:defRPr sz="18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Quattrocento Sans"/>
              <a:buChar char="○"/>
              <a:defRPr sz="18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Quattrocento Sans"/>
              <a:buChar char="■"/>
              <a:defRPr sz="18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title"/>
          </p:nvPr>
        </p:nvSpPr>
        <p:spPr>
          <a:xfrm>
            <a:off x="1381250" y="896549"/>
            <a:ext cx="6809700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ora"/>
              <a:buNone/>
              <a:defRPr sz="2000" b="1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ora"/>
              <a:buNone/>
              <a:defRPr sz="2000" b="1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ora"/>
              <a:buNone/>
              <a:defRPr sz="2000" b="1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ora"/>
              <a:buNone/>
              <a:defRPr sz="2000" b="1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ora"/>
              <a:buNone/>
              <a:defRPr sz="2000" b="1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ora"/>
              <a:buNone/>
              <a:defRPr sz="2000" b="1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ora"/>
              <a:buNone/>
              <a:defRPr sz="2000" b="1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ora"/>
              <a:buNone/>
              <a:defRPr sz="2000" b="1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ora"/>
              <a:buNone/>
              <a:defRPr sz="2000" b="1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buNone/>
              <a:defRPr sz="1000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1pPr>
            <a:lvl2pPr lvl="1" algn="r">
              <a:buNone/>
              <a:defRPr sz="1000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2pPr>
            <a:lvl3pPr lvl="2" algn="r">
              <a:buNone/>
              <a:defRPr sz="1000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3pPr>
            <a:lvl4pPr lvl="3" algn="r">
              <a:buNone/>
              <a:defRPr sz="1000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4pPr>
            <a:lvl5pPr lvl="4" algn="r">
              <a:buNone/>
              <a:defRPr sz="1000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5pPr>
            <a:lvl6pPr lvl="5" algn="r">
              <a:buNone/>
              <a:defRPr sz="1000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6pPr>
            <a:lvl7pPr lvl="6" algn="r">
              <a:buNone/>
              <a:defRPr sz="1000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7pPr>
            <a:lvl8pPr lvl="7" algn="r">
              <a:buNone/>
              <a:defRPr sz="1000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8pPr>
            <a:lvl9pPr lvl="8" algn="r">
              <a:buNone/>
              <a:defRPr sz="1000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4" r:id="rId4"/>
    <p:sldLayoutId id="2147483657" r:id="rId5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0.png"/><Relationship Id="rId4" Type="http://schemas.openxmlformats.org/officeDocument/2006/relationships/chart" Target="../charts/char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ctrTitle"/>
          </p:nvPr>
        </p:nvSpPr>
        <p:spPr>
          <a:xfrm>
            <a:off x="996630" y="2003888"/>
            <a:ext cx="45237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AspenPlus Group A Final Presentation </a:t>
            </a:r>
            <a:endParaRPr/>
          </a:p>
        </p:txBody>
      </p:sp>
      <p:grpSp>
        <p:nvGrpSpPr>
          <p:cNvPr id="72" name="Google Shape;72;p12"/>
          <p:cNvGrpSpPr/>
          <p:nvPr/>
        </p:nvGrpSpPr>
        <p:grpSpPr>
          <a:xfrm>
            <a:off x="1299165" y="3511424"/>
            <a:ext cx="215966" cy="342399"/>
            <a:chOff x="6718575" y="2318625"/>
            <a:chExt cx="256950" cy="407375"/>
          </a:xfrm>
        </p:grpSpPr>
        <p:sp>
          <p:nvSpPr>
            <p:cNvPr id="73" name="Google Shape;73;p12"/>
            <p:cNvSpPr/>
            <p:nvPr/>
          </p:nvSpPr>
          <p:spPr>
            <a:xfrm>
              <a:off x="6795900" y="2673600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12"/>
            <p:cNvSpPr/>
            <p:nvPr/>
          </p:nvSpPr>
          <p:spPr>
            <a:xfrm>
              <a:off x="6795900" y="2650475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12"/>
            <p:cNvSpPr/>
            <p:nvPr/>
          </p:nvSpPr>
          <p:spPr>
            <a:xfrm>
              <a:off x="6795900" y="2696125"/>
              <a:ext cx="102300" cy="29875"/>
            </a:xfrm>
            <a:custGeom>
              <a:avLst/>
              <a:gdLst/>
              <a:ahLst/>
              <a:cxnLst/>
              <a:rect l="l" t="t" r="r" b="b"/>
              <a:pathLst>
                <a:path w="4092" h="1195" fill="none" extrusionOk="0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12"/>
            <p:cNvSpPr/>
            <p:nvPr/>
          </p:nvSpPr>
          <p:spPr>
            <a:xfrm>
              <a:off x="67849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7;p12"/>
            <p:cNvSpPr/>
            <p:nvPr/>
          </p:nvSpPr>
          <p:spPr>
            <a:xfrm>
              <a:off x="6718575" y="2318625"/>
              <a:ext cx="256950" cy="307525"/>
            </a:xfrm>
            <a:custGeom>
              <a:avLst/>
              <a:gdLst/>
              <a:ahLst/>
              <a:cxnLst/>
              <a:rect l="l" t="t" r="r" b="b"/>
              <a:pathLst>
                <a:path w="10278" h="12301" fill="none" extrusionOk="0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12"/>
            <p:cNvSpPr/>
            <p:nvPr/>
          </p:nvSpPr>
          <p:spPr>
            <a:xfrm>
              <a:off x="68738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12"/>
            <p:cNvSpPr/>
            <p:nvPr/>
          </p:nvSpPr>
          <p:spPr>
            <a:xfrm>
              <a:off x="6801975" y="2453200"/>
              <a:ext cx="90150" cy="19500"/>
            </a:xfrm>
            <a:custGeom>
              <a:avLst/>
              <a:gdLst/>
              <a:ahLst/>
              <a:cxnLst/>
              <a:rect l="l" t="t" r="r" b="b"/>
              <a:pathLst>
                <a:path w="3606" h="780" fill="none" extrusionOk="0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12"/>
            <p:cNvSpPr/>
            <p:nvPr/>
          </p:nvSpPr>
          <p:spPr>
            <a:xfrm>
              <a:off x="6795900" y="2628550"/>
              <a:ext cx="102300" cy="25"/>
            </a:xfrm>
            <a:custGeom>
              <a:avLst/>
              <a:gdLst/>
              <a:ahLst/>
              <a:cxnLst/>
              <a:rect l="l" t="t" r="r" b="b"/>
              <a:pathLst>
                <a:path w="4092" h="1" fill="none" extrusionOk="0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A56D30-AEE1-F290-48ED-2C4624779A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2237" y="896112"/>
            <a:ext cx="7879806" cy="435600"/>
          </a:xfrm>
          <a:solidFill>
            <a:schemeClr val="lt1"/>
          </a:solidFill>
        </p:spPr>
        <p:txBody>
          <a:bodyPr/>
          <a:lstStyle/>
          <a:p>
            <a:r>
              <a:rPr lang="en-US"/>
              <a:t>Second fuel case – Municipal Solid Waste </a:t>
            </a:r>
            <a:r>
              <a:rPr lang="en-US" dirty="0"/>
              <a:t>MSW </a:t>
            </a:r>
            <a:r>
              <a:rPr lang="en-US"/>
              <a:t>(</a:t>
            </a:r>
            <a:r>
              <a:rPr lang="en-US" dirty="0"/>
              <a:t>ECN classification</a:t>
            </a:r>
            <a:r>
              <a:rPr lang="en-US"/>
              <a:t>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F75615C-3B1A-2FA1-9EF3-F312C4D0A94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10</a:t>
            </a:fld>
            <a:endParaRPr lang="en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6798B66-6160-5797-AEC9-1F9039FC29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6137173"/>
              </p:ext>
            </p:extLst>
          </p:nvPr>
        </p:nvGraphicFramePr>
        <p:xfrm>
          <a:off x="1127760" y="1600021"/>
          <a:ext cx="3059169" cy="2372353"/>
        </p:xfrm>
        <a:graphic>
          <a:graphicData uri="http://schemas.openxmlformats.org/drawingml/2006/table">
            <a:tbl>
              <a:tblPr firstRow="1" bandRow="1">
                <a:tableStyleId>{DA5B2040-0373-4AB5-8C16-54180E59C3D7}</a:tableStyleId>
              </a:tblPr>
              <a:tblGrid>
                <a:gridCol w="934620">
                  <a:extLst>
                    <a:ext uri="{9D8B030D-6E8A-4147-A177-3AD203B41FA5}">
                      <a16:colId xmlns:a16="http://schemas.microsoft.com/office/drawing/2014/main" val="1927102244"/>
                    </a:ext>
                  </a:extLst>
                </a:gridCol>
                <a:gridCol w="1100422">
                  <a:extLst>
                    <a:ext uri="{9D8B030D-6E8A-4147-A177-3AD203B41FA5}">
                      <a16:colId xmlns:a16="http://schemas.microsoft.com/office/drawing/2014/main" val="3801711173"/>
                    </a:ext>
                  </a:extLst>
                </a:gridCol>
                <a:gridCol w="1024127">
                  <a:extLst>
                    <a:ext uri="{9D8B030D-6E8A-4147-A177-3AD203B41FA5}">
                      <a16:colId xmlns:a16="http://schemas.microsoft.com/office/drawing/2014/main" val="656762760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r>
                        <a:rPr lang="en-US"/>
                        <a:t>Change in composition from the base case (Proximate analysis)</a:t>
                      </a: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45864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Wood fuel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MSW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8587328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/>
                        <a:t>FC (dry)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/>
                        <a:t>20.83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/>
                        <a:t>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2234525"/>
                  </a:ext>
                </a:extLst>
              </a:tr>
              <a:tr h="370838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/>
                        <a:t>VM (dry)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/>
                        <a:t>78.37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/>
                        <a:t>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4265522"/>
                  </a:ext>
                </a:extLst>
              </a:tr>
              <a:tr h="370838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/>
                        <a:t>Ash (dry)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/>
                        <a:t>0.8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/>
                        <a:t>56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3142328"/>
                  </a:ext>
                </a:extLst>
              </a:tr>
              <a:tr h="370838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/>
                        <a:t>Moisture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/>
                        <a:t>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/>
                        <a:t>6.4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058033"/>
                  </a:ext>
                </a:extLst>
              </a:tr>
            </a:tbl>
          </a:graphicData>
        </a:graphic>
      </p:graphicFrame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D609C877-766F-FF18-5EBD-A6DDDD3139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8982988"/>
              </p:ext>
            </p:extLst>
          </p:nvPr>
        </p:nvGraphicFramePr>
        <p:xfrm>
          <a:off x="4512277" y="1625758"/>
          <a:ext cx="3191543" cy="1891983"/>
        </p:xfrm>
        <a:graphic>
          <a:graphicData uri="http://schemas.openxmlformats.org/drawingml/2006/table">
            <a:tbl>
              <a:tblPr firstRow="1" bandRow="1">
                <a:tableStyleId>{DA5B2040-0373-4AB5-8C16-54180E59C3D7}</a:tableStyleId>
              </a:tblPr>
              <a:tblGrid>
                <a:gridCol w="1461803">
                  <a:extLst>
                    <a:ext uri="{9D8B030D-6E8A-4147-A177-3AD203B41FA5}">
                      <a16:colId xmlns:a16="http://schemas.microsoft.com/office/drawing/2014/main" val="3580967617"/>
                    </a:ext>
                  </a:extLst>
                </a:gridCol>
                <a:gridCol w="952500">
                  <a:extLst>
                    <a:ext uri="{9D8B030D-6E8A-4147-A177-3AD203B41FA5}">
                      <a16:colId xmlns:a16="http://schemas.microsoft.com/office/drawing/2014/main" val="2474144437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2067791589"/>
                    </a:ext>
                  </a:extLst>
                </a:gridCol>
              </a:tblGrid>
              <a:tr h="337503"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/>
                        <a:t>Wood fuel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/>
                        <a:t>MSW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1305972"/>
                  </a:ext>
                </a:extLst>
              </a:tr>
              <a:tr h="337503">
                <a:tc>
                  <a:txBody>
                    <a:bodyPr/>
                    <a:lstStyle/>
                    <a:p>
                      <a:r>
                        <a:rPr lang="en-IN"/>
                        <a:t>LHV (MJ/kg)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/>
                        <a:t>7.96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/>
                        <a:t>7.72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7680579"/>
                  </a:ext>
                </a:extLst>
              </a:tr>
              <a:tr h="337503">
                <a:tc>
                  <a:txBody>
                    <a:bodyPr/>
                    <a:lstStyle/>
                    <a:p>
                      <a:r>
                        <a:rPr lang="en-IN"/>
                        <a:t>Boiler fuel input power (MW)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IN"/>
                        <a:t>11.5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r>
                        <a:rPr lang="en-IN"/>
                        <a:t>11.5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4078409"/>
                  </a:ext>
                </a:extLst>
              </a:tr>
              <a:tr h="337503">
                <a:tc>
                  <a:txBody>
                    <a:bodyPr/>
                    <a:lstStyle/>
                    <a:p>
                      <a:r>
                        <a:rPr lang="en-IN"/>
                        <a:t>Mass flow rate (kg/s)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/>
                        <a:t>1.44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/>
                        <a:t>1.48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05275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465506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AF7F28-D3D8-A38A-17FF-D4A62B4A17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3385" y="633923"/>
            <a:ext cx="3878400" cy="435600"/>
          </a:xfrm>
        </p:spPr>
        <p:txBody>
          <a:bodyPr/>
          <a:lstStyle/>
          <a:p>
            <a:r>
              <a:rPr lang="en-US"/>
              <a:t>Changes from the base case 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2E417D1-45A1-0138-41F6-5CCD5FEB29F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11</a:t>
            </a:fld>
            <a:endParaRPr lang="en"/>
          </a:p>
        </p:txBody>
      </p:sp>
      <p:pic>
        <p:nvPicPr>
          <p:cNvPr id="4" name="Picture 4" descr="Diagram, schematic&#10;&#10;Description automatically generated">
            <a:extLst>
              <a:ext uri="{FF2B5EF4-FFF2-40B4-BE49-F238E27FC236}">
                <a16:creationId xmlns:a16="http://schemas.microsoft.com/office/drawing/2014/main" id="{64C79CDA-02BE-2A1B-2954-887B144958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7415" y="1249368"/>
            <a:ext cx="8669567" cy="374362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EFE14FF6-0A8B-0A54-9EF0-7A720E3A2245}"/>
              </a:ext>
            </a:extLst>
          </p:cNvPr>
          <p:cNvSpPr/>
          <p:nvPr/>
        </p:nvSpPr>
        <p:spPr>
          <a:xfrm>
            <a:off x="287415" y="1422055"/>
            <a:ext cx="4482706" cy="2427639"/>
          </a:xfrm>
          <a:prstGeom prst="rect">
            <a:avLst/>
          </a:prstGeom>
          <a:solidFill>
            <a:schemeClr val="lt1">
              <a:alpha val="0"/>
            </a:schemeClr>
          </a:solidFill>
          <a:ln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8E0744AF-9580-1549-8524-5F408101D97A}"/>
              </a:ext>
            </a:extLst>
          </p:cNvPr>
          <p:cNvSpPr/>
          <p:nvPr/>
        </p:nvSpPr>
        <p:spPr>
          <a:xfrm>
            <a:off x="3141585" y="1524027"/>
            <a:ext cx="358140" cy="373380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595A8766-046D-5ADE-E9F1-14071D120656}"/>
              </a:ext>
            </a:extLst>
          </p:cNvPr>
          <p:cNvSpPr/>
          <p:nvPr/>
        </p:nvSpPr>
        <p:spPr>
          <a:xfrm>
            <a:off x="2695816" y="1743521"/>
            <a:ext cx="358140" cy="340600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2249CBCB-D935-E62A-251A-1C3B40A266CD}"/>
              </a:ext>
            </a:extLst>
          </p:cNvPr>
          <p:cNvSpPr/>
          <p:nvPr/>
        </p:nvSpPr>
        <p:spPr>
          <a:xfrm>
            <a:off x="3272585" y="2999902"/>
            <a:ext cx="358140" cy="373380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8865AC4-2738-2F28-527F-23C7124E0805}"/>
              </a:ext>
            </a:extLst>
          </p:cNvPr>
          <p:cNvSpPr txBox="1"/>
          <p:nvPr/>
        </p:nvSpPr>
        <p:spPr>
          <a:xfrm>
            <a:off x="3093720" y="3481245"/>
            <a:ext cx="1242060" cy="738664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IN"/>
              <a:t>High losses to ash content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E530899-DC6B-0466-C264-159802FFDF89}"/>
              </a:ext>
            </a:extLst>
          </p:cNvPr>
          <p:cNvSpPr txBox="1"/>
          <p:nvPr/>
        </p:nvSpPr>
        <p:spPr>
          <a:xfrm>
            <a:off x="3511746" y="1205010"/>
            <a:ext cx="2508054" cy="52322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IN"/>
              <a:t>Reduction in flue gas flow rate to the evaporator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874E5A6-F4AE-7CAB-18D6-0A0C9C8AEB59}"/>
              </a:ext>
            </a:extLst>
          </p:cNvPr>
          <p:cNvSpPr txBox="1"/>
          <p:nvPr/>
        </p:nvSpPr>
        <p:spPr>
          <a:xfrm>
            <a:off x="1136453" y="1114279"/>
            <a:ext cx="18973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/>
              <a:t>Combustion side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84E5A43-335C-6864-4534-4F359A5C978A}"/>
              </a:ext>
            </a:extLst>
          </p:cNvPr>
          <p:cNvSpPr txBox="1"/>
          <p:nvPr/>
        </p:nvSpPr>
        <p:spPr>
          <a:xfrm>
            <a:off x="1333385" y="3685010"/>
            <a:ext cx="1668780" cy="95410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IN"/>
              <a:t>Lower heat duties in all the heat exchangers than the base case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EAC9D09-CEFA-138B-C279-64B7A82C4CD5}"/>
              </a:ext>
            </a:extLst>
          </p:cNvPr>
          <p:cNvSpPr txBox="1"/>
          <p:nvPr/>
        </p:nvSpPr>
        <p:spPr>
          <a:xfrm>
            <a:off x="6683810" y="1247150"/>
            <a:ext cx="2018229" cy="738664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IN"/>
              <a:t>+Changes in other attributes of the streams (Temp)</a:t>
            </a:r>
          </a:p>
        </p:txBody>
      </p:sp>
      <p:sp>
        <p:nvSpPr>
          <p:cNvPr id="21" name="Arrow: Right 20">
            <a:extLst>
              <a:ext uri="{FF2B5EF4-FFF2-40B4-BE49-F238E27FC236}">
                <a16:creationId xmlns:a16="http://schemas.microsoft.com/office/drawing/2014/main" id="{C18408A8-EA2E-17ED-E0DF-95D6C508775D}"/>
              </a:ext>
            </a:extLst>
          </p:cNvPr>
          <p:cNvSpPr/>
          <p:nvPr/>
        </p:nvSpPr>
        <p:spPr>
          <a:xfrm rot="17973439">
            <a:off x="1748281" y="2866950"/>
            <a:ext cx="1141460" cy="1175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2" name="Arrow: Right 21">
            <a:extLst>
              <a:ext uri="{FF2B5EF4-FFF2-40B4-BE49-F238E27FC236}">
                <a16:creationId xmlns:a16="http://schemas.microsoft.com/office/drawing/2014/main" id="{D476BB83-3E07-41D5-B966-D0857BAE7A43}"/>
              </a:ext>
            </a:extLst>
          </p:cNvPr>
          <p:cNvSpPr/>
          <p:nvPr/>
        </p:nvSpPr>
        <p:spPr>
          <a:xfrm rot="17973439">
            <a:off x="2616708" y="2640712"/>
            <a:ext cx="1141460" cy="1175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3" name="Arrow: Right 22">
            <a:extLst>
              <a:ext uri="{FF2B5EF4-FFF2-40B4-BE49-F238E27FC236}">
                <a16:creationId xmlns:a16="http://schemas.microsoft.com/office/drawing/2014/main" id="{16AED3FA-C18C-AB4A-56D1-D5CE537B00E7}"/>
              </a:ext>
            </a:extLst>
          </p:cNvPr>
          <p:cNvSpPr/>
          <p:nvPr/>
        </p:nvSpPr>
        <p:spPr>
          <a:xfrm rot="17973439">
            <a:off x="3487317" y="3205005"/>
            <a:ext cx="461912" cy="6065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0505615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10" grpId="0" animBg="1"/>
      <p:bldP spid="13" grpId="0" animBg="1"/>
      <p:bldP spid="15" grpId="0" animBg="1"/>
      <p:bldP spid="16" grpId="0"/>
      <p:bldP spid="17" grpId="0" animBg="1"/>
      <p:bldP spid="18" grpId="0" animBg="1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32FA06-9749-2864-392B-16A9485F18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1250" y="828877"/>
            <a:ext cx="5710561" cy="435600"/>
          </a:xfrm>
        </p:spPr>
        <p:txBody>
          <a:bodyPr/>
          <a:lstStyle/>
          <a:p>
            <a:r>
              <a:rPr lang="en-US"/>
              <a:t>Power and district heating unit using MSW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F87FFBC-E265-CE2E-796B-5C3143506FE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12</a:t>
            </a:fld>
            <a:endParaRPr lang="en"/>
          </a:p>
        </p:txBody>
      </p:sp>
      <p:pic>
        <p:nvPicPr>
          <p:cNvPr id="7" name="Picture 7" descr="Diagram, schematic&#10;&#10;Description automatically generated">
            <a:extLst>
              <a:ext uri="{FF2B5EF4-FFF2-40B4-BE49-F238E27FC236}">
                <a16:creationId xmlns:a16="http://schemas.microsoft.com/office/drawing/2014/main" id="{F2189590-ACBB-3A1A-3F45-696C57519E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840" y="1360692"/>
            <a:ext cx="5589463" cy="3389159"/>
          </a:xfrm>
          <a:prstGeom prst="rect">
            <a:avLst/>
          </a:prstGeom>
        </p:spPr>
      </p:pic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0C6BD004-3C58-FA2A-A74A-925BA45EC0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0550806"/>
              </p:ext>
            </p:extLst>
          </p:nvPr>
        </p:nvGraphicFramePr>
        <p:xfrm>
          <a:off x="6057900" y="1510102"/>
          <a:ext cx="2842260" cy="2554382"/>
        </p:xfrm>
        <a:graphic>
          <a:graphicData uri="http://schemas.openxmlformats.org/drawingml/2006/table">
            <a:tbl>
              <a:tblPr firstRow="1" bandRow="1">
                <a:tableStyleId>{DA5B2040-0373-4AB5-8C16-54180E59C3D7}</a:tableStyleId>
              </a:tblPr>
              <a:tblGrid>
                <a:gridCol w="1275660">
                  <a:extLst>
                    <a:ext uri="{9D8B030D-6E8A-4147-A177-3AD203B41FA5}">
                      <a16:colId xmlns:a16="http://schemas.microsoft.com/office/drawing/2014/main" val="384235350"/>
                    </a:ext>
                  </a:extLst>
                </a:gridCol>
                <a:gridCol w="798220">
                  <a:extLst>
                    <a:ext uri="{9D8B030D-6E8A-4147-A177-3AD203B41FA5}">
                      <a16:colId xmlns:a16="http://schemas.microsoft.com/office/drawing/2014/main" val="1235729684"/>
                    </a:ext>
                  </a:extLst>
                </a:gridCol>
                <a:gridCol w="768380">
                  <a:extLst>
                    <a:ext uri="{9D8B030D-6E8A-4147-A177-3AD203B41FA5}">
                      <a16:colId xmlns:a16="http://schemas.microsoft.com/office/drawing/2014/main" val="1157756263"/>
                    </a:ext>
                  </a:extLst>
                </a:gridCol>
              </a:tblGrid>
              <a:tr h="74762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Wood fuel</a:t>
                      </a:r>
                    </a:p>
                    <a:p>
                      <a:pPr lvl="0">
                        <a:buNone/>
                      </a:pPr>
                      <a:r>
                        <a:rPr lang="en-US"/>
                        <a:t>case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MSW  case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7555299"/>
                  </a:ext>
                </a:extLst>
              </a:tr>
              <a:tr h="529567">
                <a:tc>
                  <a:txBody>
                    <a:bodyPr/>
                    <a:lstStyle/>
                    <a:p>
                      <a:r>
                        <a:rPr lang="en-US"/>
                        <a:t>Power output (MW)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2.06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1.64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4842997"/>
                  </a:ext>
                </a:extLst>
              </a:tr>
              <a:tr h="529567">
                <a:tc>
                  <a:txBody>
                    <a:bodyPr/>
                    <a:lstStyle/>
                    <a:p>
                      <a:r>
                        <a:rPr lang="en-US"/>
                        <a:t>Heat output (MW)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8.15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6.50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9267806"/>
                  </a:ext>
                </a:extLst>
              </a:tr>
              <a:tr h="747624">
                <a:tc>
                  <a:txBody>
                    <a:bodyPr/>
                    <a:lstStyle/>
                    <a:p>
                      <a:r>
                        <a:rPr lang="en-US"/>
                        <a:t>Overall efficiency (%)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88.7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70.8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0656633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A996E3EF-F0D1-DE52-35D8-8750918CD53F}"/>
              </a:ext>
            </a:extLst>
          </p:cNvPr>
          <p:cNvSpPr txBox="1"/>
          <p:nvPr/>
        </p:nvSpPr>
        <p:spPr>
          <a:xfrm>
            <a:off x="6057900" y="4283325"/>
            <a:ext cx="27584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/>
              <a:t>More MSW fuel requirement</a:t>
            </a:r>
          </a:p>
        </p:txBody>
      </p:sp>
    </p:spTree>
    <p:extLst>
      <p:ext uri="{BB962C8B-B14F-4D97-AF65-F5344CB8AC3E}">
        <p14:creationId xmlns:p14="http://schemas.microsoft.com/office/powerpoint/2010/main" val="234414126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06F9A04-8CEE-341A-080A-1B38577054E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Improvements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53C7CD-7548-46FE-8006-3822A2A0507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13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651948197"/>
      </p:ext>
    </p:extLst>
  </p:cSld>
  <p:clrMapOvr>
    <a:masterClrMapping/>
  </p:clrMapOvr>
  <p:transition spd="med">
    <p:pull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7"/>
          <p:cNvSpPr txBox="1">
            <a:spLocks noGrp="1"/>
          </p:cNvSpPr>
          <p:nvPr>
            <p:ph type="title"/>
          </p:nvPr>
        </p:nvSpPr>
        <p:spPr>
          <a:xfrm>
            <a:off x="1366820" y="734747"/>
            <a:ext cx="6410360" cy="43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Improvements: Trading DH for electricity</a:t>
            </a:r>
            <a:endParaRPr>
              <a:highlight>
                <a:schemeClr val="accent1"/>
              </a:highlight>
            </a:endParaRPr>
          </a:p>
        </p:txBody>
      </p:sp>
      <p:sp>
        <p:nvSpPr>
          <p:cNvPr id="125" name="Google Shape;125;p17"/>
          <p:cNvSpPr txBox="1">
            <a:spLocks noGrp="1"/>
          </p:cNvSpPr>
          <p:nvPr>
            <p:ph type="body" idx="1"/>
          </p:nvPr>
        </p:nvSpPr>
        <p:spPr>
          <a:xfrm>
            <a:off x="579530" y="1578551"/>
            <a:ext cx="3092798" cy="212188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400"/>
              <a:buChar char="◉"/>
            </a:pPr>
            <a:r>
              <a:rPr lang="en-US"/>
              <a:t>Added 1 reheat cycle</a:t>
            </a:r>
          </a:p>
          <a:p>
            <a:pPr marL="457200" lvl="0" indent="-381000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400"/>
              <a:buChar char="◉"/>
            </a:pPr>
            <a:r>
              <a:rPr lang="en-US"/>
              <a:t>Optimization: increased FWT pressure to 5 bar</a:t>
            </a: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17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" sz="1000" b="0" i="0" u="none" strike="noStrike" kern="0" cap="none" spc="0" normalizeH="0" baseline="0" noProof="0">
                <a:ln>
                  <a:noFill/>
                </a:ln>
                <a:solidFill>
                  <a:srgbClr val="1D1D1B"/>
                </a:solidFill>
                <a:effectLst/>
                <a:uLnTx/>
                <a:uFillTx/>
                <a:latin typeface="Lora"/>
                <a:sym typeface="Lora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14</a:t>
            </a:fld>
            <a:endParaRPr kumimoji="0" sz="1000" b="0" i="0" u="none" strike="noStrike" kern="0" cap="none" spc="0" normalizeH="0" baseline="0" noProof="0">
              <a:ln>
                <a:noFill/>
              </a:ln>
              <a:solidFill>
                <a:srgbClr val="1D1D1B"/>
              </a:solidFill>
              <a:effectLst/>
              <a:uLnTx/>
              <a:uFillTx/>
              <a:latin typeface="Lora"/>
              <a:sym typeface="Lora"/>
            </a:endParaRPr>
          </a:p>
        </p:txBody>
      </p:sp>
      <p:pic>
        <p:nvPicPr>
          <p:cNvPr id="3" name="Picture 2" descr="Chart, line chart&#10;&#10;Description automatically generated">
            <a:extLst>
              <a:ext uri="{FF2B5EF4-FFF2-40B4-BE49-F238E27FC236}">
                <a16:creationId xmlns:a16="http://schemas.microsoft.com/office/drawing/2014/main" id="{1DBE3C67-1E44-45A6-9FCA-13C0976428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72328" y="1142951"/>
            <a:ext cx="5334000" cy="400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0669555"/>
      </p:ext>
    </p:extLst>
  </p:cSld>
  <p:clrMapOvr>
    <a:masterClrMapping/>
  </p:clrMapOvr>
  <p:transition spd="slow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iagram&#10;&#10;Description automatically generated">
            <a:extLst>
              <a:ext uri="{FF2B5EF4-FFF2-40B4-BE49-F238E27FC236}">
                <a16:creationId xmlns:a16="http://schemas.microsoft.com/office/drawing/2014/main" id="{B15AA60E-BE52-435E-B214-D270CE6CEE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7875" y="1027584"/>
            <a:ext cx="5695352" cy="394735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E16C671-903C-4558-9A89-AB1B2F83C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Reheating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D55773-43EF-4181-8738-8BA283F3F63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15</a:t>
            </a:fld>
            <a:endParaRPr lang="en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B650455-AA21-4B1F-BE55-FC91FA2C9A4E}"/>
                  </a:ext>
                </a:extLst>
              </p:cNvPr>
              <p:cNvSpPr txBox="1"/>
              <p:nvPr/>
            </p:nvSpPr>
            <p:spPr>
              <a:xfrm>
                <a:off x="600774" y="2074750"/>
                <a:ext cx="2247102" cy="23416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/>
                  <a:t>Carnot theoretical efficiency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b="0" i="1" smtClean="0">
                        <a:latin typeface="Cambria Math" panose="02040503050406030204" pitchFamily="18" charset="0"/>
                      </a:rPr>
                      <m:t>η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𝑇h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𝑇𝑐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den>
                    </m:f>
                  </m:oMath>
                </a14:m>
                <a:endParaRPr lang="en-US"/>
              </a:p>
              <a:p>
                <a:pPr algn="ctr"/>
                <a:endParaRPr lang="en-US"/>
              </a:p>
              <a:p>
                <a:pPr algn="ctr"/>
                <a:r>
                  <a:rPr lang="en-US"/>
                  <a:t>Decreased steam mass flow -&gt; decreased DH output</a:t>
                </a:r>
              </a:p>
              <a:p>
                <a:pPr algn="ctr"/>
                <a:endParaRPr lang="en-US"/>
              </a:p>
              <a:p>
                <a:pPr algn="ctr"/>
                <a:r>
                  <a:rPr lang="en-US"/>
                  <a:t>Increased work done per cycle -&gt; increased total electricity output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B650455-AA21-4B1F-BE55-FC91FA2C9A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774" y="2074750"/>
                <a:ext cx="2247102" cy="2341603"/>
              </a:xfrm>
              <a:prstGeom prst="rect">
                <a:avLst/>
              </a:prstGeom>
              <a:blipFill>
                <a:blip r:embed="rId3"/>
                <a:stretch>
                  <a:fillRect t="-260" r="-543" b="-20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5735856"/>
      </p:ext>
    </p:extLst>
  </p:cSld>
  <p:clrMapOvr>
    <a:masterClrMapping/>
  </p:clrMapOvr>
  <p:transition spd="slow">
    <p:push dir="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78B053-2C5F-449F-A669-F6718E7E2E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Optimizing: regeneration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8431AA-4006-489B-82B1-EA9FF7B0967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16</a:t>
            </a:fld>
            <a:endParaRPr lang="en"/>
          </a:p>
        </p:txBody>
      </p:sp>
      <p:pic>
        <p:nvPicPr>
          <p:cNvPr id="6" name="Picture 5" descr="Chart&#10;&#10;Description automatically generated">
            <a:extLst>
              <a:ext uri="{FF2B5EF4-FFF2-40B4-BE49-F238E27FC236}">
                <a16:creationId xmlns:a16="http://schemas.microsoft.com/office/drawing/2014/main" id="{F4014725-96DB-460D-81C4-0E5CA37785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331712"/>
            <a:ext cx="5647288" cy="341813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F362F33-C75B-492C-81A1-BF0FBC9B3030}"/>
              </a:ext>
            </a:extLst>
          </p:cNvPr>
          <p:cNvSpPr txBox="1"/>
          <p:nvPr/>
        </p:nvSpPr>
        <p:spPr>
          <a:xfrm>
            <a:off x="5647288" y="1836484"/>
            <a:ext cx="3465499" cy="203132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dirty="0"/>
              <a:t>Raising the FWT pressure -&gt; reducing the condensate flow at the DH HEX.</a:t>
            </a:r>
          </a:p>
          <a:p>
            <a:endParaRPr lang="en-US" dirty="0"/>
          </a:p>
          <a:p>
            <a:r>
              <a:rPr lang="en-US" dirty="0"/>
              <a:t>Less heat is consumed in the economizer -&gt; more heat available for evaporator and superheater.</a:t>
            </a:r>
          </a:p>
          <a:p>
            <a:endParaRPr lang="en-US" dirty="0"/>
          </a:p>
          <a:p>
            <a:r>
              <a:rPr lang="en-US" dirty="0"/>
              <a:t>Larger water mass flow -&gt; larger electricity output.</a:t>
            </a:r>
          </a:p>
        </p:txBody>
      </p:sp>
    </p:spTree>
    <p:extLst>
      <p:ext uri="{BB962C8B-B14F-4D97-AF65-F5344CB8AC3E}">
        <p14:creationId xmlns:p14="http://schemas.microsoft.com/office/powerpoint/2010/main" val="4150570863"/>
      </p:ext>
    </p:extLst>
  </p:cSld>
  <p:clrMapOvr>
    <a:masterClrMapping/>
  </p:clrMapOvr>
  <p:transition spd="slow">
    <p:push dir="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5"/>
          <p:cNvSpPr txBox="1">
            <a:spLocks noGrp="1"/>
          </p:cNvSpPr>
          <p:nvPr>
            <p:ph type="ctrTitle"/>
          </p:nvPr>
        </p:nvSpPr>
        <p:spPr>
          <a:xfrm>
            <a:off x="2022225" y="1693523"/>
            <a:ext cx="37878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Sensitivity Analysis</a:t>
            </a:r>
            <a:endParaRPr/>
          </a:p>
        </p:txBody>
      </p:sp>
      <p:sp>
        <p:nvSpPr>
          <p:cNvPr id="112" name="Google Shape;112;p15"/>
          <p:cNvSpPr txBox="1"/>
          <p:nvPr/>
        </p:nvSpPr>
        <p:spPr>
          <a:xfrm>
            <a:off x="1133975" y="2291150"/>
            <a:ext cx="543900" cy="56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latin typeface="Lora"/>
              <a:ea typeface="Lora"/>
              <a:cs typeface="Lora"/>
              <a:sym typeface="Lora"/>
            </a:endParaRPr>
          </a:p>
        </p:txBody>
      </p:sp>
      <p:sp>
        <p:nvSpPr>
          <p:cNvPr id="113" name="Google Shape;113;p15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17</a:t>
            </a:fld>
            <a:endParaRPr/>
          </a:p>
        </p:txBody>
      </p:sp>
    </p:spTree>
  </p:cSld>
  <p:clrMapOvr>
    <a:masterClrMapping/>
  </p:clrMapOvr>
  <p:transition spd="med">
    <p:pull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7"/>
          <p:cNvSpPr txBox="1">
            <a:spLocks noGrp="1"/>
          </p:cNvSpPr>
          <p:nvPr>
            <p:ph type="title"/>
          </p:nvPr>
        </p:nvSpPr>
        <p:spPr>
          <a:xfrm>
            <a:off x="1328159" y="896112"/>
            <a:ext cx="4087452" cy="43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Case 1: Biomass Mass Flow Rate</a:t>
            </a:r>
            <a:endParaRPr>
              <a:highlight>
                <a:schemeClr val="accent1"/>
              </a:highlight>
            </a:endParaRPr>
          </a:p>
        </p:txBody>
      </p:sp>
      <p:grpSp>
        <p:nvGrpSpPr>
          <p:cNvPr id="126" name="Google Shape;126;p17"/>
          <p:cNvGrpSpPr/>
          <p:nvPr/>
        </p:nvGrpSpPr>
        <p:grpSpPr>
          <a:xfrm>
            <a:off x="916458" y="1019750"/>
            <a:ext cx="214625" cy="214625"/>
            <a:chOff x="2594050" y="1631825"/>
            <a:chExt cx="439625" cy="439625"/>
          </a:xfrm>
        </p:grpSpPr>
        <p:sp>
          <p:nvSpPr>
            <p:cNvPr id="127" name="Google Shape;127;p17"/>
            <p:cNvSpPr/>
            <p:nvPr/>
          </p:nvSpPr>
          <p:spPr>
            <a:xfrm>
              <a:off x="2594050" y="1883300"/>
              <a:ext cx="188175" cy="188150"/>
            </a:xfrm>
            <a:custGeom>
              <a:avLst/>
              <a:gdLst/>
              <a:ahLst/>
              <a:cxnLst/>
              <a:rect l="l" t="t" r="r" b="b"/>
              <a:pathLst>
                <a:path w="7527" h="7526" fill="none" extrusionOk="0">
                  <a:moveTo>
                    <a:pt x="5992" y="0"/>
                  </a:moveTo>
                  <a:lnTo>
                    <a:pt x="537" y="6430"/>
                  </a:lnTo>
                  <a:lnTo>
                    <a:pt x="1" y="7526"/>
                  </a:lnTo>
                  <a:lnTo>
                    <a:pt x="1097" y="6990"/>
                  </a:lnTo>
                  <a:lnTo>
                    <a:pt x="7526" y="1534"/>
                  </a:lnTo>
                  <a:lnTo>
                    <a:pt x="5992" y="0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17"/>
            <p:cNvSpPr/>
            <p:nvPr/>
          </p:nvSpPr>
          <p:spPr>
            <a:xfrm>
              <a:off x="2857700" y="1631825"/>
              <a:ext cx="175975" cy="176000"/>
            </a:xfrm>
            <a:custGeom>
              <a:avLst/>
              <a:gdLst/>
              <a:ahLst/>
              <a:cxnLst/>
              <a:rect l="l" t="t" r="r" b="b"/>
              <a:pathLst>
                <a:path w="7039" h="7040" fill="none" extrusionOk="0">
                  <a:moveTo>
                    <a:pt x="268" y="2704"/>
                  </a:moveTo>
                  <a:lnTo>
                    <a:pt x="4336" y="6771"/>
                  </a:lnTo>
                  <a:lnTo>
                    <a:pt x="4336" y="6771"/>
                  </a:lnTo>
                  <a:lnTo>
                    <a:pt x="4336" y="6771"/>
                  </a:lnTo>
                  <a:lnTo>
                    <a:pt x="4652" y="6917"/>
                  </a:lnTo>
                  <a:lnTo>
                    <a:pt x="4993" y="7015"/>
                  </a:lnTo>
                  <a:lnTo>
                    <a:pt x="5310" y="7039"/>
                  </a:lnTo>
                  <a:lnTo>
                    <a:pt x="5651" y="7039"/>
                  </a:lnTo>
                  <a:lnTo>
                    <a:pt x="5992" y="6966"/>
                  </a:lnTo>
                  <a:lnTo>
                    <a:pt x="6308" y="6844"/>
                  </a:lnTo>
                  <a:lnTo>
                    <a:pt x="6454" y="6747"/>
                  </a:lnTo>
                  <a:lnTo>
                    <a:pt x="6601" y="6674"/>
                  </a:lnTo>
                  <a:lnTo>
                    <a:pt x="6747" y="6552"/>
                  </a:lnTo>
                  <a:lnTo>
                    <a:pt x="6893" y="6430"/>
                  </a:lnTo>
                  <a:lnTo>
                    <a:pt x="6893" y="6430"/>
                  </a:lnTo>
                  <a:lnTo>
                    <a:pt x="6942" y="6357"/>
                  </a:lnTo>
                  <a:lnTo>
                    <a:pt x="7015" y="6260"/>
                  </a:lnTo>
                  <a:lnTo>
                    <a:pt x="7039" y="6138"/>
                  </a:lnTo>
                  <a:lnTo>
                    <a:pt x="7039" y="6041"/>
                  </a:lnTo>
                  <a:lnTo>
                    <a:pt x="7039" y="6041"/>
                  </a:lnTo>
                  <a:lnTo>
                    <a:pt x="7039" y="5943"/>
                  </a:lnTo>
                  <a:lnTo>
                    <a:pt x="7015" y="5846"/>
                  </a:lnTo>
                  <a:lnTo>
                    <a:pt x="6942" y="5748"/>
                  </a:lnTo>
                  <a:lnTo>
                    <a:pt x="6893" y="5651"/>
                  </a:lnTo>
                  <a:lnTo>
                    <a:pt x="1389" y="147"/>
                  </a:lnTo>
                  <a:lnTo>
                    <a:pt x="1389" y="147"/>
                  </a:lnTo>
                  <a:lnTo>
                    <a:pt x="1291" y="98"/>
                  </a:lnTo>
                  <a:lnTo>
                    <a:pt x="1194" y="25"/>
                  </a:lnTo>
                  <a:lnTo>
                    <a:pt x="1096" y="0"/>
                  </a:lnTo>
                  <a:lnTo>
                    <a:pt x="999" y="0"/>
                  </a:lnTo>
                  <a:lnTo>
                    <a:pt x="999" y="0"/>
                  </a:lnTo>
                  <a:lnTo>
                    <a:pt x="902" y="0"/>
                  </a:lnTo>
                  <a:lnTo>
                    <a:pt x="780" y="25"/>
                  </a:lnTo>
                  <a:lnTo>
                    <a:pt x="682" y="98"/>
                  </a:lnTo>
                  <a:lnTo>
                    <a:pt x="609" y="147"/>
                  </a:lnTo>
                  <a:lnTo>
                    <a:pt x="609" y="147"/>
                  </a:lnTo>
                  <a:lnTo>
                    <a:pt x="487" y="293"/>
                  </a:lnTo>
                  <a:lnTo>
                    <a:pt x="366" y="439"/>
                  </a:lnTo>
                  <a:lnTo>
                    <a:pt x="293" y="585"/>
                  </a:lnTo>
                  <a:lnTo>
                    <a:pt x="195" y="731"/>
                  </a:lnTo>
                  <a:lnTo>
                    <a:pt x="73" y="1048"/>
                  </a:lnTo>
                  <a:lnTo>
                    <a:pt x="0" y="1389"/>
                  </a:lnTo>
                  <a:lnTo>
                    <a:pt x="0" y="1730"/>
                  </a:lnTo>
                  <a:lnTo>
                    <a:pt x="25" y="2046"/>
                  </a:lnTo>
                  <a:lnTo>
                    <a:pt x="122" y="2387"/>
                  </a:lnTo>
                  <a:lnTo>
                    <a:pt x="268" y="2704"/>
                  </a:lnTo>
                  <a:lnTo>
                    <a:pt x="268" y="2704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17"/>
            <p:cNvSpPr/>
            <p:nvPr/>
          </p:nvSpPr>
          <p:spPr>
            <a:xfrm>
              <a:off x="2662850" y="1699400"/>
              <a:ext cx="303250" cy="303250"/>
            </a:xfrm>
            <a:custGeom>
              <a:avLst/>
              <a:gdLst/>
              <a:ahLst/>
              <a:cxnLst/>
              <a:rect l="l" t="t" r="r" b="b"/>
              <a:pathLst>
                <a:path w="12130" h="12130" fill="none" extrusionOk="0">
                  <a:moveTo>
                    <a:pt x="8038" y="1"/>
                  </a:moveTo>
                  <a:lnTo>
                    <a:pt x="4872" y="3191"/>
                  </a:lnTo>
                  <a:lnTo>
                    <a:pt x="4872" y="3191"/>
                  </a:lnTo>
                  <a:lnTo>
                    <a:pt x="4628" y="3094"/>
                  </a:lnTo>
                  <a:lnTo>
                    <a:pt x="4385" y="2997"/>
                  </a:lnTo>
                  <a:lnTo>
                    <a:pt x="4092" y="2899"/>
                  </a:lnTo>
                  <a:lnTo>
                    <a:pt x="3800" y="2850"/>
                  </a:lnTo>
                  <a:lnTo>
                    <a:pt x="3484" y="2777"/>
                  </a:lnTo>
                  <a:lnTo>
                    <a:pt x="3167" y="2729"/>
                  </a:lnTo>
                  <a:lnTo>
                    <a:pt x="2850" y="2704"/>
                  </a:lnTo>
                  <a:lnTo>
                    <a:pt x="2534" y="2704"/>
                  </a:lnTo>
                  <a:lnTo>
                    <a:pt x="2534" y="2704"/>
                  </a:lnTo>
                  <a:lnTo>
                    <a:pt x="2241" y="2704"/>
                  </a:lnTo>
                  <a:lnTo>
                    <a:pt x="1949" y="2729"/>
                  </a:lnTo>
                  <a:lnTo>
                    <a:pt x="1633" y="2777"/>
                  </a:lnTo>
                  <a:lnTo>
                    <a:pt x="1316" y="2850"/>
                  </a:lnTo>
                  <a:lnTo>
                    <a:pt x="999" y="2972"/>
                  </a:lnTo>
                  <a:lnTo>
                    <a:pt x="707" y="3094"/>
                  </a:lnTo>
                  <a:lnTo>
                    <a:pt x="415" y="3289"/>
                  </a:lnTo>
                  <a:lnTo>
                    <a:pt x="147" y="3508"/>
                  </a:lnTo>
                  <a:lnTo>
                    <a:pt x="147" y="3508"/>
                  </a:lnTo>
                  <a:lnTo>
                    <a:pt x="74" y="3581"/>
                  </a:lnTo>
                  <a:lnTo>
                    <a:pt x="25" y="3678"/>
                  </a:lnTo>
                  <a:lnTo>
                    <a:pt x="1" y="3776"/>
                  </a:lnTo>
                  <a:lnTo>
                    <a:pt x="1" y="3898"/>
                  </a:lnTo>
                  <a:lnTo>
                    <a:pt x="1" y="3898"/>
                  </a:lnTo>
                  <a:lnTo>
                    <a:pt x="1" y="3995"/>
                  </a:lnTo>
                  <a:lnTo>
                    <a:pt x="25" y="4093"/>
                  </a:lnTo>
                  <a:lnTo>
                    <a:pt x="74" y="4190"/>
                  </a:lnTo>
                  <a:lnTo>
                    <a:pt x="147" y="4287"/>
                  </a:lnTo>
                  <a:lnTo>
                    <a:pt x="7843" y="11984"/>
                  </a:lnTo>
                  <a:lnTo>
                    <a:pt x="7843" y="11984"/>
                  </a:lnTo>
                  <a:lnTo>
                    <a:pt x="7941" y="12057"/>
                  </a:lnTo>
                  <a:lnTo>
                    <a:pt x="8038" y="12105"/>
                  </a:lnTo>
                  <a:lnTo>
                    <a:pt x="8135" y="12130"/>
                  </a:lnTo>
                  <a:lnTo>
                    <a:pt x="8233" y="12130"/>
                  </a:lnTo>
                  <a:lnTo>
                    <a:pt x="8233" y="12130"/>
                  </a:lnTo>
                  <a:lnTo>
                    <a:pt x="8355" y="12130"/>
                  </a:lnTo>
                  <a:lnTo>
                    <a:pt x="8452" y="12105"/>
                  </a:lnTo>
                  <a:lnTo>
                    <a:pt x="8549" y="12057"/>
                  </a:lnTo>
                  <a:lnTo>
                    <a:pt x="8622" y="11984"/>
                  </a:lnTo>
                  <a:lnTo>
                    <a:pt x="8622" y="11984"/>
                  </a:lnTo>
                  <a:lnTo>
                    <a:pt x="8842" y="11716"/>
                  </a:lnTo>
                  <a:lnTo>
                    <a:pt x="9036" y="11423"/>
                  </a:lnTo>
                  <a:lnTo>
                    <a:pt x="9158" y="11131"/>
                  </a:lnTo>
                  <a:lnTo>
                    <a:pt x="9280" y="10814"/>
                  </a:lnTo>
                  <a:lnTo>
                    <a:pt x="9353" y="10498"/>
                  </a:lnTo>
                  <a:lnTo>
                    <a:pt x="9402" y="10181"/>
                  </a:lnTo>
                  <a:lnTo>
                    <a:pt x="9426" y="9889"/>
                  </a:lnTo>
                  <a:lnTo>
                    <a:pt x="9426" y="9597"/>
                  </a:lnTo>
                  <a:lnTo>
                    <a:pt x="9426" y="9597"/>
                  </a:lnTo>
                  <a:lnTo>
                    <a:pt x="9426" y="9280"/>
                  </a:lnTo>
                  <a:lnTo>
                    <a:pt x="9402" y="8964"/>
                  </a:lnTo>
                  <a:lnTo>
                    <a:pt x="9353" y="8647"/>
                  </a:lnTo>
                  <a:lnTo>
                    <a:pt x="9280" y="8330"/>
                  </a:lnTo>
                  <a:lnTo>
                    <a:pt x="9231" y="8038"/>
                  </a:lnTo>
                  <a:lnTo>
                    <a:pt x="9134" y="7746"/>
                  </a:lnTo>
                  <a:lnTo>
                    <a:pt x="9036" y="7502"/>
                  </a:lnTo>
                  <a:lnTo>
                    <a:pt x="8939" y="7259"/>
                  </a:lnTo>
                  <a:lnTo>
                    <a:pt x="12130" y="4093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17"/>
            <p:cNvSpPr/>
            <p:nvPr/>
          </p:nvSpPr>
          <p:spPr>
            <a:xfrm>
              <a:off x="2814912" y="1754062"/>
              <a:ext cx="49950" cy="49950"/>
            </a:xfrm>
            <a:custGeom>
              <a:avLst/>
              <a:gdLst/>
              <a:ahLst/>
              <a:cxnLst/>
              <a:rect l="l" t="t" r="r" b="b"/>
              <a:pathLst>
                <a:path w="1998" h="1998" fill="none" extrusionOk="0">
                  <a:moveTo>
                    <a:pt x="1" y="1997"/>
                  </a:moveTo>
                  <a:lnTo>
                    <a:pt x="1998" y="0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1" name="Google Shape;131;p17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18</a:t>
            </a:fld>
            <a:endParaRPr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AF5ADE7-6AB4-E5E9-4341-9D59372CE65F}"/>
              </a:ext>
            </a:extLst>
          </p:cNvPr>
          <p:cNvSpPr txBox="1"/>
          <p:nvPr/>
        </p:nvSpPr>
        <p:spPr>
          <a:xfrm>
            <a:off x="0" y="1876981"/>
            <a:ext cx="224710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Vary the mass flow rate of the fuel</a:t>
            </a:r>
          </a:p>
          <a:p>
            <a:pPr algn="ctr"/>
            <a:endParaRPr lang="de-DE"/>
          </a:p>
          <a:p>
            <a:pPr algn="ctr"/>
            <a:r>
              <a:rPr lang="en-US"/>
              <a:t>Increase</a:t>
            </a:r>
            <a:r>
              <a:rPr lang="de-DE"/>
              <a:t> </a:t>
            </a:r>
            <a:r>
              <a:rPr lang="en-US"/>
              <a:t>of</a:t>
            </a:r>
            <a:r>
              <a:rPr lang="de-DE"/>
              <a:t> </a:t>
            </a:r>
            <a:r>
              <a:rPr lang="en-US"/>
              <a:t>steam</a:t>
            </a:r>
            <a:r>
              <a:rPr lang="de-DE"/>
              <a:t> </a:t>
            </a:r>
            <a:r>
              <a:rPr lang="en-US"/>
              <a:t>production</a:t>
            </a:r>
          </a:p>
          <a:p>
            <a:pPr algn="ctr"/>
            <a:endParaRPr lang="en-US"/>
          </a:p>
          <a:p>
            <a:pPr algn="ctr"/>
            <a:endParaRPr lang="de-DE"/>
          </a:p>
          <a:p>
            <a:pPr algn="ctr"/>
            <a:endParaRPr lang="de-DE"/>
          </a:p>
          <a:p>
            <a:pPr algn="ctr"/>
            <a:endParaRPr lang="de-DE"/>
          </a:p>
          <a:p>
            <a:pPr algn="ctr"/>
            <a:endParaRPr lang="en-US"/>
          </a:p>
        </p:txBody>
      </p:sp>
      <p:graphicFrame>
        <p:nvGraphicFramePr>
          <p:cNvPr id="15" name="Chart 14">
            <a:extLst>
              <a:ext uri="{FF2B5EF4-FFF2-40B4-BE49-F238E27FC236}">
                <a16:creationId xmlns:a16="http://schemas.microsoft.com/office/drawing/2014/main" id="{BD66B28F-BC68-7462-A34B-012B453B91D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68972759"/>
              </p:ext>
            </p:extLst>
          </p:nvPr>
        </p:nvGraphicFramePr>
        <p:xfrm>
          <a:off x="2373404" y="1303751"/>
          <a:ext cx="6404836" cy="37691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13372702"/>
      </p:ext>
    </p:extLst>
  </p:cSld>
  <p:clrMapOvr>
    <a:masterClrMapping/>
  </p:clrMapOvr>
  <p:transition spd="slow">
    <p:push dir="u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7"/>
          <p:cNvSpPr txBox="1">
            <a:spLocks noGrp="1"/>
          </p:cNvSpPr>
          <p:nvPr>
            <p:ph type="title"/>
          </p:nvPr>
        </p:nvSpPr>
        <p:spPr>
          <a:xfrm>
            <a:off x="1328159" y="896112"/>
            <a:ext cx="4087452" cy="43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Case 1: Biomass Mass Flow Rate</a:t>
            </a:r>
            <a:endParaRPr>
              <a:highlight>
                <a:schemeClr val="accent1"/>
              </a:highlight>
            </a:endParaRPr>
          </a:p>
        </p:txBody>
      </p:sp>
      <p:grpSp>
        <p:nvGrpSpPr>
          <p:cNvPr id="126" name="Google Shape;126;p17"/>
          <p:cNvGrpSpPr/>
          <p:nvPr/>
        </p:nvGrpSpPr>
        <p:grpSpPr>
          <a:xfrm>
            <a:off x="916458" y="1019750"/>
            <a:ext cx="214625" cy="214625"/>
            <a:chOff x="2594050" y="1631825"/>
            <a:chExt cx="439625" cy="439625"/>
          </a:xfrm>
        </p:grpSpPr>
        <p:sp>
          <p:nvSpPr>
            <p:cNvPr id="127" name="Google Shape;127;p17"/>
            <p:cNvSpPr/>
            <p:nvPr/>
          </p:nvSpPr>
          <p:spPr>
            <a:xfrm>
              <a:off x="2594050" y="1883300"/>
              <a:ext cx="188175" cy="188150"/>
            </a:xfrm>
            <a:custGeom>
              <a:avLst/>
              <a:gdLst/>
              <a:ahLst/>
              <a:cxnLst/>
              <a:rect l="l" t="t" r="r" b="b"/>
              <a:pathLst>
                <a:path w="7527" h="7526" fill="none" extrusionOk="0">
                  <a:moveTo>
                    <a:pt x="5992" y="0"/>
                  </a:moveTo>
                  <a:lnTo>
                    <a:pt x="537" y="6430"/>
                  </a:lnTo>
                  <a:lnTo>
                    <a:pt x="1" y="7526"/>
                  </a:lnTo>
                  <a:lnTo>
                    <a:pt x="1097" y="6990"/>
                  </a:lnTo>
                  <a:lnTo>
                    <a:pt x="7526" y="1534"/>
                  </a:lnTo>
                  <a:lnTo>
                    <a:pt x="5992" y="0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17"/>
            <p:cNvSpPr/>
            <p:nvPr/>
          </p:nvSpPr>
          <p:spPr>
            <a:xfrm>
              <a:off x="2857700" y="1631825"/>
              <a:ext cx="175975" cy="176000"/>
            </a:xfrm>
            <a:custGeom>
              <a:avLst/>
              <a:gdLst/>
              <a:ahLst/>
              <a:cxnLst/>
              <a:rect l="l" t="t" r="r" b="b"/>
              <a:pathLst>
                <a:path w="7039" h="7040" fill="none" extrusionOk="0">
                  <a:moveTo>
                    <a:pt x="268" y="2704"/>
                  </a:moveTo>
                  <a:lnTo>
                    <a:pt x="4336" y="6771"/>
                  </a:lnTo>
                  <a:lnTo>
                    <a:pt x="4336" y="6771"/>
                  </a:lnTo>
                  <a:lnTo>
                    <a:pt x="4336" y="6771"/>
                  </a:lnTo>
                  <a:lnTo>
                    <a:pt x="4652" y="6917"/>
                  </a:lnTo>
                  <a:lnTo>
                    <a:pt x="4993" y="7015"/>
                  </a:lnTo>
                  <a:lnTo>
                    <a:pt x="5310" y="7039"/>
                  </a:lnTo>
                  <a:lnTo>
                    <a:pt x="5651" y="7039"/>
                  </a:lnTo>
                  <a:lnTo>
                    <a:pt x="5992" y="6966"/>
                  </a:lnTo>
                  <a:lnTo>
                    <a:pt x="6308" y="6844"/>
                  </a:lnTo>
                  <a:lnTo>
                    <a:pt x="6454" y="6747"/>
                  </a:lnTo>
                  <a:lnTo>
                    <a:pt x="6601" y="6674"/>
                  </a:lnTo>
                  <a:lnTo>
                    <a:pt x="6747" y="6552"/>
                  </a:lnTo>
                  <a:lnTo>
                    <a:pt x="6893" y="6430"/>
                  </a:lnTo>
                  <a:lnTo>
                    <a:pt x="6893" y="6430"/>
                  </a:lnTo>
                  <a:lnTo>
                    <a:pt x="6942" y="6357"/>
                  </a:lnTo>
                  <a:lnTo>
                    <a:pt x="7015" y="6260"/>
                  </a:lnTo>
                  <a:lnTo>
                    <a:pt x="7039" y="6138"/>
                  </a:lnTo>
                  <a:lnTo>
                    <a:pt x="7039" y="6041"/>
                  </a:lnTo>
                  <a:lnTo>
                    <a:pt x="7039" y="6041"/>
                  </a:lnTo>
                  <a:lnTo>
                    <a:pt x="7039" y="5943"/>
                  </a:lnTo>
                  <a:lnTo>
                    <a:pt x="7015" y="5846"/>
                  </a:lnTo>
                  <a:lnTo>
                    <a:pt x="6942" y="5748"/>
                  </a:lnTo>
                  <a:lnTo>
                    <a:pt x="6893" y="5651"/>
                  </a:lnTo>
                  <a:lnTo>
                    <a:pt x="1389" y="147"/>
                  </a:lnTo>
                  <a:lnTo>
                    <a:pt x="1389" y="147"/>
                  </a:lnTo>
                  <a:lnTo>
                    <a:pt x="1291" y="98"/>
                  </a:lnTo>
                  <a:lnTo>
                    <a:pt x="1194" y="25"/>
                  </a:lnTo>
                  <a:lnTo>
                    <a:pt x="1096" y="0"/>
                  </a:lnTo>
                  <a:lnTo>
                    <a:pt x="999" y="0"/>
                  </a:lnTo>
                  <a:lnTo>
                    <a:pt x="999" y="0"/>
                  </a:lnTo>
                  <a:lnTo>
                    <a:pt x="902" y="0"/>
                  </a:lnTo>
                  <a:lnTo>
                    <a:pt x="780" y="25"/>
                  </a:lnTo>
                  <a:lnTo>
                    <a:pt x="682" y="98"/>
                  </a:lnTo>
                  <a:lnTo>
                    <a:pt x="609" y="147"/>
                  </a:lnTo>
                  <a:lnTo>
                    <a:pt x="609" y="147"/>
                  </a:lnTo>
                  <a:lnTo>
                    <a:pt x="487" y="293"/>
                  </a:lnTo>
                  <a:lnTo>
                    <a:pt x="366" y="439"/>
                  </a:lnTo>
                  <a:lnTo>
                    <a:pt x="293" y="585"/>
                  </a:lnTo>
                  <a:lnTo>
                    <a:pt x="195" y="731"/>
                  </a:lnTo>
                  <a:lnTo>
                    <a:pt x="73" y="1048"/>
                  </a:lnTo>
                  <a:lnTo>
                    <a:pt x="0" y="1389"/>
                  </a:lnTo>
                  <a:lnTo>
                    <a:pt x="0" y="1730"/>
                  </a:lnTo>
                  <a:lnTo>
                    <a:pt x="25" y="2046"/>
                  </a:lnTo>
                  <a:lnTo>
                    <a:pt x="122" y="2387"/>
                  </a:lnTo>
                  <a:lnTo>
                    <a:pt x="268" y="2704"/>
                  </a:lnTo>
                  <a:lnTo>
                    <a:pt x="268" y="2704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17"/>
            <p:cNvSpPr/>
            <p:nvPr/>
          </p:nvSpPr>
          <p:spPr>
            <a:xfrm>
              <a:off x="2662850" y="1699400"/>
              <a:ext cx="303250" cy="303250"/>
            </a:xfrm>
            <a:custGeom>
              <a:avLst/>
              <a:gdLst/>
              <a:ahLst/>
              <a:cxnLst/>
              <a:rect l="l" t="t" r="r" b="b"/>
              <a:pathLst>
                <a:path w="12130" h="12130" fill="none" extrusionOk="0">
                  <a:moveTo>
                    <a:pt x="8038" y="1"/>
                  </a:moveTo>
                  <a:lnTo>
                    <a:pt x="4872" y="3191"/>
                  </a:lnTo>
                  <a:lnTo>
                    <a:pt x="4872" y="3191"/>
                  </a:lnTo>
                  <a:lnTo>
                    <a:pt x="4628" y="3094"/>
                  </a:lnTo>
                  <a:lnTo>
                    <a:pt x="4385" y="2997"/>
                  </a:lnTo>
                  <a:lnTo>
                    <a:pt x="4092" y="2899"/>
                  </a:lnTo>
                  <a:lnTo>
                    <a:pt x="3800" y="2850"/>
                  </a:lnTo>
                  <a:lnTo>
                    <a:pt x="3484" y="2777"/>
                  </a:lnTo>
                  <a:lnTo>
                    <a:pt x="3167" y="2729"/>
                  </a:lnTo>
                  <a:lnTo>
                    <a:pt x="2850" y="2704"/>
                  </a:lnTo>
                  <a:lnTo>
                    <a:pt x="2534" y="2704"/>
                  </a:lnTo>
                  <a:lnTo>
                    <a:pt x="2534" y="2704"/>
                  </a:lnTo>
                  <a:lnTo>
                    <a:pt x="2241" y="2704"/>
                  </a:lnTo>
                  <a:lnTo>
                    <a:pt x="1949" y="2729"/>
                  </a:lnTo>
                  <a:lnTo>
                    <a:pt x="1633" y="2777"/>
                  </a:lnTo>
                  <a:lnTo>
                    <a:pt x="1316" y="2850"/>
                  </a:lnTo>
                  <a:lnTo>
                    <a:pt x="999" y="2972"/>
                  </a:lnTo>
                  <a:lnTo>
                    <a:pt x="707" y="3094"/>
                  </a:lnTo>
                  <a:lnTo>
                    <a:pt x="415" y="3289"/>
                  </a:lnTo>
                  <a:lnTo>
                    <a:pt x="147" y="3508"/>
                  </a:lnTo>
                  <a:lnTo>
                    <a:pt x="147" y="3508"/>
                  </a:lnTo>
                  <a:lnTo>
                    <a:pt x="74" y="3581"/>
                  </a:lnTo>
                  <a:lnTo>
                    <a:pt x="25" y="3678"/>
                  </a:lnTo>
                  <a:lnTo>
                    <a:pt x="1" y="3776"/>
                  </a:lnTo>
                  <a:lnTo>
                    <a:pt x="1" y="3898"/>
                  </a:lnTo>
                  <a:lnTo>
                    <a:pt x="1" y="3898"/>
                  </a:lnTo>
                  <a:lnTo>
                    <a:pt x="1" y="3995"/>
                  </a:lnTo>
                  <a:lnTo>
                    <a:pt x="25" y="4093"/>
                  </a:lnTo>
                  <a:lnTo>
                    <a:pt x="74" y="4190"/>
                  </a:lnTo>
                  <a:lnTo>
                    <a:pt x="147" y="4287"/>
                  </a:lnTo>
                  <a:lnTo>
                    <a:pt x="7843" y="11984"/>
                  </a:lnTo>
                  <a:lnTo>
                    <a:pt x="7843" y="11984"/>
                  </a:lnTo>
                  <a:lnTo>
                    <a:pt x="7941" y="12057"/>
                  </a:lnTo>
                  <a:lnTo>
                    <a:pt x="8038" y="12105"/>
                  </a:lnTo>
                  <a:lnTo>
                    <a:pt x="8135" y="12130"/>
                  </a:lnTo>
                  <a:lnTo>
                    <a:pt x="8233" y="12130"/>
                  </a:lnTo>
                  <a:lnTo>
                    <a:pt x="8233" y="12130"/>
                  </a:lnTo>
                  <a:lnTo>
                    <a:pt x="8355" y="12130"/>
                  </a:lnTo>
                  <a:lnTo>
                    <a:pt x="8452" y="12105"/>
                  </a:lnTo>
                  <a:lnTo>
                    <a:pt x="8549" y="12057"/>
                  </a:lnTo>
                  <a:lnTo>
                    <a:pt x="8622" y="11984"/>
                  </a:lnTo>
                  <a:lnTo>
                    <a:pt x="8622" y="11984"/>
                  </a:lnTo>
                  <a:lnTo>
                    <a:pt x="8842" y="11716"/>
                  </a:lnTo>
                  <a:lnTo>
                    <a:pt x="9036" y="11423"/>
                  </a:lnTo>
                  <a:lnTo>
                    <a:pt x="9158" y="11131"/>
                  </a:lnTo>
                  <a:lnTo>
                    <a:pt x="9280" y="10814"/>
                  </a:lnTo>
                  <a:lnTo>
                    <a:pt x="9353" y="10498"/>
                  </a:lnTo>
                  <a:lnTo>
                    <a:pt x="9402" y="10181"/>
                  </a:lnTo>
                  <a:lnTo>
                    <a:pt x="9426" y="9889"/>
                  </a:lnTo>
                  <a:lnTo>
                    <a:pt x="9426" y="9597"/>
                  </a:lnTo>
                  <a:lnTo>
                    <a:pt x="9426" y="9597"/>
                  </a:lnTo>
                  <a:lnTo>
                    <a:pt x="9426" y="9280"/>
                  </a:lnTo>
                  <a:lnTo>
                    <a:pt x="9402" y="8964"/>
                  </a:lnTo>
                  <a:lnTo>
                    <a:pt x="9353" y="8647"/>
                  </a:lnTo>
                  <a:lnTo>
                    <a:pt x="9280" y="8330"/>
                  </a:lnTo>
                  <a:lnTo>
                    <a:pt x="9231" y="8038"/>
                  </a:lnTo>
                  <a:lnTo>
                    <a:pt x="9134" y="7746"/>
                  </a:lnTo>
                  <a:lnTo>
                    <a:pt x="9036" y="7502"/>
                  </a:lnTo>
                  <a:lnTo>
                    <a:pt x="8939" y="7259"/>
                  </a:lnTo>
                  <a:lnTo>
                    <a:pt x="12130" y="4093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17"/>
            <p:cNvSpPr/>
            <p:nvPr/>
          </p:nvSpPr>
          <p:spPr>
            <a:xfrm>
              <a:off x="2814912" y="1754062"/>
              <a:ext cx="49950" cy="49950"/>
            </a:xfrm>
            <a:custGeom>
              <a:avLst/>
              <a:gdLst/>
              <a:ahLst/>
              <a:cxnLst/>
              <a:rect l="l" t="t" r="r" b="b"/>
              <a:pathLst>
                <a:path w="1998" h="1998" fill="none" extrusionOk="0">
                  <a:moveTo>
                    <a:pt x="1" y="1997"/>
                  </a:moveTo>
                  <a:lnTo>
                    <a:pt x="1998" y="0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1" name="Google Shape;131;p17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19</a:t>
            </a:fld>
            <a:endParaRPr/>
          </a:p>
        </p:txBody>
      </p:sp>
      <p:graphicFrame>
        <p:nvGraphicFramePr>
          <p:cNvPr id="10" name="Table 4">
            <a:extLst>
              <a:ext uri="{FF2B5EF4-FFF2-40B4-BE49-F238E27FC236}">
                <a16:creationId xmlns:a16="http://schemas.microsoft.com/office/drawing/2014/main" id="{117F3B93-C1F1-0A48-E3D2-7D4C4B1F32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250756"/>
              </p:ext>
            </p:extLst>
          </p:nvPr>
        </p:nvGraphicFramePr>
        <p:xfrm>
          <a:off x="380110" y="1498240"/>
          <a:ext cx="1623618" cy="3553356"/>
        </p:xfrm>
        <a:graphic>
          <a:graphicData uri="http://schemas.openxmlformats.org/drawingml/2006/table">
            <a:tbl>
              <a:tblPr firstRow="1" bandRow="1">
                <a:tableStyleId>{DA5B2040-0373-4AB5-8C16-54180E59C3D7}</a:tableStyleId>
              </a:tblPr>
              <a:tblGrid>
                <a:gridCol w="723926">
                  <a:extLst>
                    <a:ext uri="{9D8B030D-6E8A-4147-A177-3AD203B41FA5}">
                      <a16:colId xmlns:a16="http://schemas.microsoft.com/office/drawing/2014/main" val="3868284080"/>
                    </a:ext>
                  </a:extLst>
                </a:gridCol>
                <a:gridCol w="899692">
                  <a:extLst>
                    <a:ext uri="{9D8B030D-6E8A-4147-A177-3AD203B41FA5}">
                      <a16:colId xmlns:a16="http://schemas.microsoft.com/office/drawing/2014/main" val="3487390995"/>
                    </a:ext>
                  </a:extLst>
                </a:gridCol>
              </a:tblGrid>
              <a:tr h="419472">
                <a:tc>
                  <a:txBody>
                    <a:bodyPr/>
                    <a:lstStyle/>
                    <a:p>
                      <a:r>
                        <a:rPr lang="de-DE" sz="1000"/>
                        <a:t>Case</a:t>
                      </a:r>
                      <a:endParaRPr lang="en-US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000" err="1"/>
                        <a:t>Results</a:t>
                      </a:r>
                      <a:r>
                        <a:rPr lang="de-DE" sz="1000"/>
                        <a:t> </a:t>
                      </a:r>
                      <a:r>
                        <a:rPr lang="de-DE" sz="1000" err="1"/>
                        <a:t>with</a:t>
                      </a:r>
                      <a:endParaRPr lang="en-US" sz="1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9064816"/>
                  </a:ext>
                </a:extLst>
              </a:tr>
              <a:tr h="261157">
                <a:tc>
                  <a:txBody>
                    <a:bodyPr/>
                    <a:lstStyle/>
                    <a:p>
                      <a:r>
                        <a:rPr lang="de-DE" sz="1000"/>
                        <a:t>1,0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000"/>
                        <a:t>Errors</a:t>
                      </a:r>
                      <a:endParaRPr lang="en-US" sz="1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8956446"/>
                  </a:ext>
                </a:extLst>
              </a:tr>
              <a:tr h="261157">
                <a:tc>
                  <a:txBody>
                    <a:bodyPr/>
                    <a:lstStyle/>
                    <a:p>
                      <a:r>
                        <a:rPr lang="de-DE" sz="1000"/>
                        <a:t>1,2</a:t>
                      </a:r>
                      <a:endParaRPr lang="en-US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000"/>
                        <a:t>Errors</a:t>
                      </a:r>
                      <a:endParaRPr lang="en-US" sz="1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4835247"/>
                  </a:ext>
                </a:extLst>
              </a:tr>
              <a:tr h="261157">
                <a:tc>
                  <a:txBody>
                    <a:bodyPr/>
                    <a:lstStyle/>
                    <a:p>
                      <a:r>
                        <a:rPr lang="de-DE" sz="1000"/>
                        <a:t>1,4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000" err="1"/>
                        <a:t>Warnings</a:t>
                      </a:r>
                      <a:endParaRPr lang="en-US" sz="1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6712281"/>
                  </a:ext>
                </a:extLst>
              </a:tr>
              <a:tr h="261157">
                <a:tc>
                  <a:txBody>
                    <a:bodyPr/>
                    <a:lstStyle/>
                    <a:p>
                      <a:r>
                        <a:rPr lang="de-DE" sz="1000"/>
                        <a:t>1,43</a:t>
                      </a:r>
                      <a:endParaRPr lang="en-US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000"/>
                        <a:t>OK</a:t>
                      </a:r>
                      <a:endParaRPr lang="en-US" sz="1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7040000"/>
                  </a:ext>
                </a:extLst>
              </a:tr>
              <a:tr h="261157">
                <a:tc>
                  <a:txBody>
                    <a:bodyPr/>
                    <a:lstStyle/>
                    <a:p>
                      <a:r>
                        <a:rPr lang="de-DE" sz="1000"/>
                        <a:t>1,6</a:t>
                      </a:r>
                      <a:endParaRPr lang="en-US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000"/>
                        <a:t>OK</a:t>
                      </a:r>
                      <a:endParaRPr lang="en-US" sz="1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7849593"/>
                  </a:ext>
                </a:extLst>
              </a:tr>
              <a:tr h="261157">
                <a:tc>
                  <a:txBody>
                    <a:bodyPr/>
                    <a:lstStyle/>
                    <a:p>
                      <a:r>
                        <a:rPr lang="de-DE" sz="1000"/>
                        <a:t>1,8</a:t>
                      </a:r>
                      <a:endParaRPr lang="en-US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000"/>
                        <a:t>OK</a:t>
                      </a:r>
                      <a:endParaRPr lang="en-US" sz="1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8833003"/>
                  </a:ext>
                </a:extLst>
              </a:tr>
              <a:tr h="261157">
                <a:tc>
                  <a:txBody>
                    <a:bodyPr/>
                    <a:lstStyle/>
                    <a:p>
                      <a:r>
                        <a:rPr lang="de-DE" sz="1000"/>
                        <a:t>2,0</a:t>
                      </a:r>
                      <a:endParaRPr lang="en-US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000" err="1"/>
                        <a:t>Warnings</a:t>
                      </a:r>
                      <a:endParaRPr lang="en-US" sz="1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3710329"/>
                  </a:ext>
                </a:extLst>
              </a:tr>
              <a:tr h="261157">
                <a:tc>
                  <a:txBody>
                    <a:bodyPr/>
                    <a:lstStyle/>
                    <a:p>
                      <a:r>
                        <a:rPr lang="de-DE" sz="1000"/>
                        <a:t>2,2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000"/>
                        <a:t>OK</a:t>
                      </a:r>
                      <a:endParaRPr lang="en-US" sz="1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1017224"/>
                  </a:ext>
                </a:extLst>
              </a:tr>
              <a:tr h="261157">
                <a:tc>
                  <a:txBody>
                    <a:bodyPr/>
                    <a:lstStyle/>
                    <a:p>
                      <a:r>
                        <a:rPr lang="de-DE" sz="1000"/>
                        <a:t>2,4</a:t>
                      </a:r>
                      <a:endParaRPr lang="en-US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000"/>
                        <a:t>OK</a:t>
                      </a:r>
                      <a:endParaRPr lang="en-US" sz="1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308510"/>
                  </a:ext>
                </a:extLst>
              </a:tr>
              <a:tr h="261157">
                <a:tc>
                  <a:txBody>
                    <a:bodyPr/>
                    <a:lstStyle/>
                    <a:p>
                      <a:r>
                        <a:rPr lang="de-DE" sz="1000"/>
                        <a:t>2,6</a:t>
                      </a:r>
                      <a:endParaRPr lang="en-US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000" err="1"/>
                        <a:t>Warnings</a:t>
                      </a:r>
                      <a:endParaRPr lang="en-US" sz="1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0644921"/>
                  </a:ext>
                </a:extLst>
              </a:tr>
              <a:tr h="261157">
                <a:tc>
                  <a:txBody>
                    <a:bodyPr/>
                    <a:lstStyle/>
                    <a:p>
                      <a:r>
                        <a:rPr lang="de-DE" sz="1000"/>
                        <a:t>2,8</a:t>
                      </a:r>
                      <a:endParaRPr lang="en-US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000"/>
                        <a:t>Errors</a:t>
                      </a:r>
                      <a:endParaRPr lang="en-US" sz="1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6367161"/>
                  </a:ext>
                </a:extLst>
              </a:tr>
              <a:tr h="261157">
                <a:tc>
                  <a:txBody>
                    <a:bodyPr/>
                    <a:lstStyle/>
                    <a:p>
                      <a:r>
                        <a:rPr lang="de-DE" sz="1000"/>
                        <a:t>3,0</a:t>
                      </a:r>
                      <a:endParaRPr lang="en-US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000"/>
                        <a:t>Errors</a:t>
                      </a:r>
                      <a:endParaRPr lang="en-US" sz="1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1261477"/>
                  </a:ext>
                </a:extLst>
              </a:tr>
            </a:tbl>
          </a:graphicData>
        </a:graphic>
      </p:graphicFrame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AA3C4841-17F5-42BC-A9E1-1170BEDD94C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91942726"/>
              </p:ext>
            </p:extLst>
          </p:nvPr>
        </p:nvGraphicFramePr>
        <p:xfrm>
          <a:off x="2200805" y="1331712"/>
          <a:ext cx="6563086" cy="37198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00431713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C65BF2-8220-4C9E-95C5-407018FA6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Agenda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DA79FD-F4F6-436E-B1BA-C22030CE397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Base case </a:t>
            </a:r>
          </a:p>
          <a:p>
            <a:r>
              <a:rPr lang="en-US"/>
              <a:t>Alternative Fuel</a:t>
            </a:r>
          </a:p>
          <a:p>
            <a:r>
              <a:rPr lang="en-US"/>
              <a:t>Improvements</a:t>
            </a:r>
          </a:p>
          <a:p>
            <a:r>
              <a:rPr lang="en-US"/>
              <a:t>Sensitivity Analysis</a:t>
            </a:r>
          </a:p>
          <a:p>
            <a:r>
              <a:rPr lang="en-US"/>
              <a:t>Conclusion, Outlook and Question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D69D3C-A98D-4FD4-838D-7ACDFE37C4C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2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823831824"/>
      </p:ext>
    </p:extLst>
  </p:cSld>
  <p:clrMapOvr>
    <a:masterClrMapping/>
  </p:clrMapOvr>
  <p:transition spd="med">
    <p:pull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7"/>
          <p:cNvSpPr txBox="1">
            <a:spLocks noGrp="1"/>
          </p:cNvSpPr>
          <p:nvPr>
            <p:ph type="title"/>
          </p:nvPr>
        </p:nvSpPr>
        <p:spPr>
          <a:xfrm>
            <a:off x="1320290" y="896112"/>
            <a:ext cx="5495038" cy="43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Case 1: Biomass Mass Flow Rate</a:t>
            </a:r>
            <a:endParaRPr>
              <a:highlight>
                <a:schemeClr val="accent1"/>
              </a:highlight>
            </a:endParaRPr>
          </a:p>
        </p:txBody>
      </p:sp>
      <p:grpSp>
        <p:nvGrpSpPr>
          <p:cNvPr id="126" name="Google Shape;126;p17"/>
          <p:cNvGrpSpPr/>
          <p:nvPr/>
        </p:nvGrpSpPr>
        <p:grpSpPr>
          <a:xfrm>
            <a:off x="916458" y="1019750"/>
            <a:ext cx="214625" cy="214625"/>
            <a:chOff x="2594050" y="1631825"/>
            <a:chExt cx="439625" cy="439625"/>
          </a:xfrm>
        </p:grpSpPr>
        <p:sp>
          <p:nvSpPr>
            <p:cNvPr id="127" name="Google Shape;127;p17"/>
            <p:cNvSpPr/>
            <p:nvPr/>
          </p:nvSpPr>
          <p:spPr>
            <a:xfrm>
              <a:off x="2594050" y="1883300"/>
              <a:ext cx="188175" cy="188150"/>
            </a:xfrm>
            <a:custGeom>
              <a:avLst/>
              <a:gdLst/>
              <a:ahLst/>
              <a:cxnLst/>
              <a:rect l="l" t="t" r="r" b="b"/>
              <a:pathLst>
                <a:path w="7527" h="7526" fill="none" extrusionOk="0">
                  <a:moveTo>
                    <a:pt x="5992" y="0"/>
                  </a:moveTo>
                  <a:lnTo>
                    <a:pt x="537" y="6430"/>
                  </a:lnTo>
                  <a:lnTo>
                    <a:pt x="1" y="7526"/>
                  </a:lnTo>
                  <a:lnTo>
                    <a:pt x="1097" y="6990"/>
                  </a:lnTo>
                  <a:lnTo>
                    <a:pt x="7526" y="1534"/>
                  </a:lnTo>
                  <a:lnTo>
                    <a:pt x="5992" y="0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17"/>
            <p:cNvSpPr/>
            <p:nvPr/>
          </p:nvSpPr>
          <p:spPr>
            <a:xfrm>
              <a:off x="2857700" y="1631825"/>
              <a:ext cx="175975" cy="176000"/>
            </a:xfrm>
            <a:custGeom>
              <a:avLst/>
              <a:gdLst/>
              <a:ahLst/>
              <a:cxnLst/>
              <a:rect l="l" t="t" r="r" b="b"/>
              <a:pathLst>
                <a:path w="7039" h="7040" fill="none" extrusionOk="0">
                  <a:moveTo>
                    <a:pt x="268" y="2704"/>
                  </a:moveTo>
                  <a:lnTo>
                    <a:pt x="4336" y="6771"/>
                  </a:lnTo>
                  <a:lnTo>
                    <a:pt x="4336" y="6771"/>
                  </a:lnTo>
                  <a:lnTo>
                    <a:pt x="4336" y="6771"/>
                  </a:lnTo>
                  <a:lnTo>
                    <a:pt x="4652" y="6917"/>
                  </a:lnTo>
                  <a:lnTo>
                    <a:pt x="4993" y="7015"/>
                  </a:lnTo>
                  <a:lnTo>
                    <a:pt x="5310" y="7039"/>
                  </a:lnTo>
                  <a:lnTo>
                    <a:pt x="5651" y="7039"/>
                  </a:lnTo>
                  <a:lnTo>
                    <a:pt x="5992" y="6966"/>
                  </a:lnTo>
                  <a:lnTo>
                    <a:pt x="6308" y="6844"/>
                  </a:lnTo>
                  <a:lnTo>
                    <a:pt x="6454" y="6747"/>
                  </a:lnTo>
                  <a:lnTo>
                    <a:pt x="6601" y="6674"/>
                  </a:lnTo>
                  <a:lnTo>
                    <a:pt x="6747" y="6552"/>
                  </a:lnTo>
                  <a:lnTo>
                    <a:pt x="6893" y="6430"/>
                  </a:lnTo>
                  <a:lnTo>
                    <a:pt x="6893" y="6430"/>
                  </a:lnTo>
                  <a:lnTo>
                    <a:pt x="6942" y="6357"/>
                  </a:lnTo>
                  <a:lnTo>
                    <a:pt x="7015" y="6260"/>
                  </a:lnTo>
                  <a:lnTo>
                    <a:pt x="7039" y="6138"/>
                  </a:lnTo>
                  <a:lnTo>
                    <a:pt x="7039" y="6041"/>
                  </a:lnTo>
                  <a:lnTo>
                    <a:pt x="7039" y="6041"/>
                  </a:lnTo>
                  <a:lnTo>
                    <a:pt x="7039" y="5943"/>
                  </a:lnTo>
                  <a:lnTo>
                    <a:pt x="7015" y="5846"/>
                  </a:lnTo>
                  <a:lnTo>
                    <a:pt x="6942" y="5748"/>
                  </a:lnTo>
                  <a:lnTo>
                    <a:pt x="6893" y="5651"/>
                  </a:lnTo>
                  <a:lnTo>
                    <a:pt x="1389" y="147"/>
                  </a:lnTo>
                  <a:lnTo>
                    <a:pt x="1389" y="147"/>
                  </a:lnTo>
                  <a:lnTo>
                    <a:pt x="1291" y="98"/>
                  </a:lnTo>
                  <a:lnTo>
                    <a:pt x="1194" y="25"/>
                  </a:lnTo>
                  <a:lnTo>
                    <a:pt x="1096" y="0"/>
                  </a:lnTo>
                  <a:lnTo>
                    <a:pt x="999" y="0"/>
                  </a:lnTo>
                  <a:lnTo>
                    <a:pt x="999" y="0"/>
                  </a:lnTo>
                  <a:lnTo>
                    <a:pt x="902" y="0"/>
                  </a:lnTo>
                  <a:lnTo>
                    <a:pt x="780" y="25"/>
                  </a:lnTo>
                  <a:lnTo>
                    <a:pt x="682" y="98"/>
                  </a:lnTo>
                  <a:lnTo>
                    <a:pt x="609" y="147"/>
                  </a:lnTo>
                  <a:lnTo>
                    <a:pt x="609" y="147"/>
                  </a:lnTo>
                  <a:lnTo>
                    <a:pt x="487" y="293"/>
                  </a:lnTo>
                  <a:lnTo>
                    <a:pt x="366" y="439"/>
                  </a:lnTo>
                  <a:lnTo>
                    <a:pt x="293" y="585"/>
                  </a:lnTo>
                  <a:lnTo>
                    <a:pt x="195" y="731"/>
                  </a:lnTo>
                  <a:lnTo>
                    <a:pt x="73" y="1048"/>
                  </a:lnTo>
                  <a:lnTo>
                    <a:pt x="0" y="1389"/>
                  </a:lnTo>
                  <a:lnTo>
                    <a:pt x="0" y="1730"/>
                  </a:lnTo>
                  <a:lnTo>
                    <a:pt x="25" y="2046"/>
                  </a:lnTo>
                  <a:lnTo>
                    <a:pt x="122" y="2387"/>
                  </a:lnTo>
                  <a:lnTo>
                    <a:pt x="268" y="2704"/>
                  </a:lnTo>
                  <a:lnTo>
                    <a:pt x="268" y="2704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17"/>
            <p:cNvSpPr/>
            <p:nvPr/>
          </p:nvSpPr>
          <p:spPr>
            <a:xfrm>
              <a:off x="2662850" y="1699400"/>
              <a:ext cx="303250" cy="303250"/>
            </a:xfrm>
            <a:custGeom>
              <a:avLst/>
              <a:gdLst/>
              <a:ahLst/>
              <a:cxnLst/>
              <a:rect l="l" t="t" r="r" b="b"/>
              <a:pathLst>
                <a:path w="12130" h="12130" fill="none" extrusionOk="0">
                  <a:moveTo>
                    <a:pt x="8038" y="1"/>
                  </a:moveTo>
                  <a:lnTo>
                    <a:pt x="4872" y="3191"/>
                  </a:lnTo>
                  <a:lnTo>
                    <a:pt x="4872" y="3191"/>
                  </a:lnTo>
                  <a:lnTo>
                    <a:pt x="4628" y="3094"/>
                  </a:lnTo>
                  <a:lnTo>
                    <a:pt x="4385" y="2997"/>
                  </a:lnTo>
                  <a:lnTo>
                    <a:pt x="4092" y="2899"/>
                  </a:lnTo>
                  <a:lnTo>
                    <a:pt x="3800" y="2850"/>
                  </a:lnTo>
                  <a:lnTo>
                    <a:pt x="3484" y="2777"/>
                  </a:lnTo>
                  <a:lnTo>
                    <a:pt x="3167" y="2729"/>
                  </a:lnTo>
                  <a:lnTo>
                    <a:pt x="2850" y="2704"/>
                  </a:lnTo>
                  <a:lnTo>
                    <a:pt x="2534" y="2704"/>
                  </a:lnTo>
                  <a:lnTo>
                    <a:pt x="2534" y="2704"/>
                  </a:lnTo>
                  <a:lnTo>
                    <a:pt x="2241" y="2704"/>
                  </a:lnTo>
                  <a:lnTo>
                    <a:pt x="1949" y="2729"/>
                  </a:lnTo>
                  <a:lnTo>
                    <a:pt x="1633" y="2777"/>
                  </a:lnTo>
                  <a:lnTo>
                    <a:pt x="1316" y="2850"/>
                  </a:lnTo>
                  <a:lnTo>
                    <a:pt x="999" y="2972"/>
                  </a:lnTo>
                  <a:lnTo>
                    <a:pt x="707" y="3094"/>
                  </a:lnTo>
                  <a:lnTo>
                    <a:pt x="415" y="3289"/>
                  </a:lnTo>
                  <a:lnTo>
                    <a:pt x="147" y="3508"/>
                  </a:lnTo>
                  <a:lnTo>
                    <a:pt x="147" y="3508"/>
                  </a:lnTo>
                  <a:lnTo>
                    <a:pt x="74" y="3581"/>
                  </a:lnTo>
                  <a:lnTo>
                    <a:pt x="25" y="3678"/>
                  </a:lnTo>
                  <a:lnTo>
                    <a:pt x="1" y="3776"/>
                  </a:lnTo>
                  <a:lnTo>
                    <a:pt x="1" y="3898"/>
                  </a:lnTo>
                  <a:lnTo>
                    <a:pt x="1" y="3898"/>
                  </a:lnTo>
                  <a:lnTo>
                    <a:pt x="1" y="3995"/>
                  </a:lnTo>
                  <a:lnTo>
                    <a:pt x="25" y="4093"/>
                  </a:lnTo>
                  <a:lnTo>
                    <a:pt x="74" y="4190"/>
                  </a:lnTo>
                  <a:lnTo>
                    <a:pt x="147" y="4287"/>
                  </a:lnTo>
                  <a:lnTo>
                    <a:pt x="7843" y="11984"/>
                  </a:lnTo>
                  <a:lnTo>
                    <a:pt x="7843" y="11984"/>
                  </a:lnTo>
                  <a:lnTo>
                    <a:pt x="7941" y="12057"/>
                  </a:lnTo>
                  <a:lnTo>
                    <a:pt x="8038" y="12105"/>
                  </a:lnTo>
                  <a:lnTo>
                    <a:pt x="8135" y="12130"/>
                  </a:lnTo>
                  <a:lnTo>
                    <a:pt x="8233" y="12130"/>
                  </a:lnTo>
                  <a:lnTo>
                    <a:pt x="8233" y="12130"/>
                  </a:lnTo>
                  <a:lnTo>
                    <a:pt x="8355" y="12130"/>
                  </a:lnTo>
                  <a:lnTo>
                    <a:pt x="8452" y="12105"/>
                  </a:lnTo>
                  <a:lnTo>
                    <a:pt x="8549" y="12057"/>
                  </a:lnTo>
                  <a:lnTo>
                    <a:pt x="8622" y="11984"/>
                  </a:lnTo>
                  <a:lnTo>
                    <a:pt x="8622" y="11984"/>
                  </a:lnTo>
                  <a:lnTo>
                    <a:pt x="8842" y="11716"/>
                  </a:lnTo>
                  <a:lnTo>
                    <a:pt x="9036" y="11423"/>
                  </a:lnTo>
                  <a:lnTo>
                    <a:pt x="9158" y="11131"/>
                  </a:lnTo>
                  <a:lnTo>
                    <a:pt x="9280" y="10814"/>
                  </a:lnTo>
                  <a:lnTo>
                    <a:pt x="9353" y="10498"/>
                  </a:lnTo>
                  <a:lnTo>
                    <a:pt x="9402" y="10181"/>
                  </a:lnTo>
                  <a:lnTo>
                    <a:pt x="9426" y="9889"/>
                  </a:lnTo>
                  <a:lnTo>
                    <a:pt x="9426" y="9597"/>
                  </a:lnTo>
                  <a:lnTo>
                    <a:pt x="9426" y="9597"/>
                  </a:lnTo>
                  <a:lnTo>
                    <a:pt x="9426" y="9280"/>
                  </a:lnTo>
                  <a:lnTo>
                    <a:pt x="9402" y="8964"/>
                  </a:lnTo>
                  <a:lnTo>
                    <a:pt x="9353" y="8647"/>
                  </a:lnTo>
                  <a:lnTo>
                    <a:pt x="9280" y="8330"/>
                  </a:lnTo>
                  <a:lnTo>
                    <a:pt x="9231" y="8038"/>
                  </a:lnTo>
                  <a:lnTo>
                    <a:pt x="9134" y="7746"/>
                  </a:lnTo>
                  <a:lnTo>
                    <a:pt x="9036" y="7502"/>
                  </a:lnTo>
                  <a:lnTo>
                    <a:pt x="8939" y="7259"/>
                  </a:lnTo>
                  <a:lnTo>
                    <a:pt x="12130" y="4093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17"/>
            <p:cNvSpPr/>
            <p:nvPr/>
          </p:nvSpPr>
          <p:spPr>
            <a:xfrm>
              <a:off x="2814912" y="1754062"/>
              <a:ext cx="49950" cy="49950"/>
            </a:xfrm>
            <a:custGeom>
              <a:avLst/>
              <a:gdLst/>
              <a:ahLst/>
              <a:cxnLst/>
              <a:rect l="l" t="t" r="r" b="b"/>
              <a:pathLst>
                <a:path w="1998" h="1998" fill="none" extrusionOk="0">
                  <a:moveTo>
                    <a:pt x="1" y="1997"/>
                  </a:moveTo>
                  <a:lnTo>
                    <a:pt x="1998" y="0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1" name="Google Shape;131;p17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20</a:t>
            </a:fld>
            <a:endParaRPr/>
          </a:p>
        </p:txBody>
      </p:sp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7FF896C3-A682-4A59-8738-C480B903588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16638280"/>
              </p:ext>
            </p:extLst>
          </p:nvPr>
        </p:nvGraphicFramePr>
        <p:xfrm>
          <a:off x="217984" y="1600397"/>
          <a:ext cx="8708031" cy="32527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76773182"/>
      </p:ext>
    </p:extLst>
  </p:cSld>
  <p:clrMapOvr>
    <a:masterClrMapping/>
  </p:clrMapOvr>
  <p:transition spd="slow">
    <p:push dir="u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7"/>
          <p:cNvSpPr txBox="1">
            <a:spLocks noGrp="1"/>
          </p:cNvSpPr>
          <p:nvPr>
            <p:ph type="title"/>
          </p:nvPr>
        </p:nvSpPr>
        <p:spPr>
          <a:xfrm>
            <a:off x="1381250" y="896112"/>
            <a:ext cx="3816915" cy="43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Case 2: Air Mass Flow Rate</a:t>
            </a:r>
            <a:endParaRPr>
              <a:highlight>
                <a:schemeClr val="accent1"/>
              </a:highlight>
            </a:endParaRPr>
          </a:p>
        </p:txBody>
      </p:sp>
      <p:grpSp>
        <p:nvGrpSpPr>
          <p:cNvPr id="126" name="Google Shape;126;p17"/>
          <p:cNvGrpSpPr/>
          <p:nvPr/>
        </p:nvGrpSpPr>
        <p:grpSpPr>
          <a:xfrm>
            <a:off x="916458" y="1019750"/>
            <a:ext cx="214625" cy="214625"/>
            <a:chOff x="2594050" y="1631825"/>
            <a:chExt cx="439625" cy="439625"/>
          </a:xfrm>
        </p:grpSpPr>
        <p:sp>
          <p:nvSpPr>
            <p:cNvPr id="127" name="Google Shape;127;p17"/>
            <p:cNvSpPr/>
            <p:nvPr/>
          </p:nvSpPr>
          <p:spPr>
            <a:xfrm>
              <a:off x="2594050" y="1883300"/>
              <a:ext cx="188175" cy="188150"/>
            </a:xfrm>
            <a:custGeom>
              <a:avLst/>
              <a:gdLst/>
              <a:ahLst/>
              <a:cxnLst/>
              <a:rect l="l" t="t" r="r" b="b"/>
              <a:pathLst>
                <a:path w="7527" h="7526" fill="none" extrusionOk="0">
                  <a:moveTo>
                    <a:pt x="5992" y="0"/>
                  </a:moveTo>
                  <a:lnTo>
                    <a:pt x="537" y="6430"/>
                  </a:lnTo>
                  <a:lnTo>
                    <a:pt x="1" y="7526"/>
                  </a:lnTo>
                  <a:lnTo>
                    <a:pt x="1097" y="6990"/>
                  </a:lnTo>
                  <a:lnTo>
                    <a:pt x="7526" y="1534"/>
                  </a:lnTo>
                  <a:lnTo>
                    <a:pt x="5992" y="0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17"/>
            <p:cNvSpPr/>
            <p:nvPr/>
          </p:nvSpPr>
          <p:spPr>
            <a:xfrm>
              <a:off x="2857700" y="1631825"/>
              <a:ext cx="175975" cy="176000"/>
            </a:xfrm>
            <a:custGeom>
              <a:avLst/>
              <a:gdLst/>
              <a:ahLst/>
              <a:cxnLst/>
              <a:rect l="l" t="t" r="r" b="b"/>
              <a:pathLst>
                <a:path w="7039" h="7040" fill="none" extrusionOk="0">
                  <a:moveTo>
                    <a:pt x="268" y="2704"/>
                  </a:moveTo>
                  <a:lnTo>
                    <a:pt x="4336" y="6771"/>
                  </a:lnTo>
                  <a:lnTo>
                    <a:pt x="4336" y="6771"/>
                  </a:lnTo>
                  <a:lnTo>
                    <a:pt x="4336" y="6771"/>
                  </a:lnTo>
                  <a:lnTo>
                    <a:pt x="4652" y="6917"/>
                  </a:lnTo>
                  <a:lnTo>
                    <a:pt x="4993" y="7015"/>
                  </a:lnTo>
                  <a:lnTo>
                    <a:pt x="5310" y="7039"/>
                  </a:lnTo>
                  <a:lnTo>
                    <a:pt x="5651" y="7039"/>
                  </a:lnTo>
                  <a:lnTo>
                    <a:pt x="5992" y="6966"/>
                  </a:lnTo>
                  <a:lnTo>
                    <a:pt x="6308" y="6844"/>
                  </a:lnTo>
                  <a:lnTo>
                    <a:pt x="6454" y="6747"/>
                  </a:lnTo>
                  <a:lnTo>
                    <a:pt x="6601" y="6674"/>
                  </a:lnTo>
                  <a:lnTo>
                    <a:pt x="6747" y="6552"/>
                  </a:lnTo>
                  <a:lnTo>
                    <a:pt x="6893" y="6430"/>
                  </a:lnTo>
                  <a:lnTo>
                    <a:pt x="6893" y="6430"/>
                  </a:lnTo>
                  <a:lnTo>
                    <a:pt x="6942" y="6357"/>
                  </a:lnTo>
                  <a:lnTo>
                    <a:pt x="7015" y="6260"/>
                  </a:lnTo>
                  <a:lnTo>
                    <a:pt x="7039" y="6138"/>
                  </a:lnTo>
                  <a:lnTo>
                    <a:pt x="7039" y="6041"/>
                  </a:lnTo>
                  <a:lnTo>
                    <a:pt x="7039" y="6041"/>
                  </a:lnTo>
                  <a:lnTo>
                    <a:pt x="7039" y="5943"/>
                  </a:lnTo>
                  <a:lnTo>
                    <a:pt x="7015" y="5846"/>
                  </a:lnTo>
                  <a:lnTo>
                    <a:pt x="6942" y="5748"/>
                  </a:lnTo>
                  <a:lnTo>
                    <a:pt x="6893" y="5651"/>
                  </a:lnTo>
                  <a:lnTo>
                    <a:pt x="1389" y="147"/>
                  </a:lnTo>
                  <a:lnTo>
                    <a:pt x="1389" y="147"/>
                  </a:lnTo>
                  <a:lnTo>
                    <a:pt x="1291" y="98"/>
                  </a:lnTo>
                  <a:lnTo>
                    <a:pt x="1194" y="25"/>
                  </a:lnTo>
                  <a:lnTo>
                    <a:pt x="1096" y="0"/>
                  </a:lnTo>
                  <a:lnTo>
                    <a:pt x="999" y="0"/>
                  </a:lnTo>
                  <a:lnTo>
                    <a:pt x="999" y="0"/>
                  </a:lnTo>
                  <a:lnTo>
                    <a:pt x="902" y="0"/>
                  </a:lnTo>
                  <a:lnTo>
                    <a:pt x="780" y="25"/>
                  </a:lnTo>
                  <a:lnTo>
                    <a:pt x="682" y="98"/>
                  </a:lnTo>
                  <a:lnTo>
                    <a:pt x="609" y="147"/>
                  </a:lnTo>
                  <a:lnTo>
                    <a:pt x="609" y="147"/>
                  </a:lnTo>
                  <a:lnTo>
                    <a:pt x="487" y="293"/>
                  </a:lnTo>
                  <a:lnTo>
                    <a:pt x="366" y="439"/>
                  </a:lnTo>
                  <a:lnTo>
                    <a:pt x="293" y="585"/>
                  </a:lnTo>
                  <a:lnTo>
                    <a:pt x="195" y="731"/>
                  </a:lnTo>
                  <a:lnTo>
                    <a:pt x="73" y="1048"/>
                  </a:lnTo>
                  <a:lnTo>
                    <a:pt x="0" y="1389"/>
                  </a:lnTo>
                  <a:lnTo>
                    <a:pt x="0" y="1730"/>
                  </a:lnTo>
                  <a:lnTo>
                    <a:pt x="25" y="2046"/>
                  </a:lnTo>
                  <a:lnTo>
                    <a:pt x="122" y="2387"/>
                  </a:lnTo>
                  <a:lnTo>
                    <a:pt x="268" y="2704"/>
                  </a:lnTo>
                  <a:lnTo>
                    <a:pt x="268" y="2704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17"/>
            <p:cNvSpPr/>
            <p:nvPr/>
          </p:nvSpPr>
          <p:spPr>
            <a:xfrm>
              <a:off x="2662850" y="1699400"/>
              <a:ext cx="303250" cy="303250"/>
            </a:xfrm>
            <a:custGeom>
              <a:avLst/>
              <a:gdLst/>
              <a:ahLst/>
              <a:cxnLst/>
              <a:rect l="l" t="t" r="r" b="b"/>
              <a:pathLst>
                <a:path w="12130" h="12130" fill="none" extrusionOk="0">
                  <a:moveTo>
                    <a:pt x="8038" y="1"/>
                  </a:moveTo>
                  <a:lnTo>
                    <a:pt x="4872" y="3191"/>
                  </a:lnTo>
                  <a:lnTo>
                    <a:pt x="4872" y="3191"/>
                  </a:lnTo>
                  <a:lnTo>
                    <a:pt x="4628" y="3094"/>
                  </a:lnTo>
                  <a:lnTo>
                    <a:pt x="4385" y="2997"/>
                  </a:lnTo>
                  <a:lnTo>
                    <a:pt x="4092" y="2899"/>
                  </a:lnTo>
                  <a:lnTo>
                    <a:pt x="3800" y="2850"/>
                  </a:lnTo>
                  <a:lnTo>
                    <a:pt x="3484" y="2777"/>
                  </a:lnTo>
                  <a:lnTo>
                    <a:pt x="3167" y="2729"/>
                  </a:lnTo>
                  <a:lnTo>
                    <a:pt x="2850" y="2704"/>
                  </a:lnTo>
                  <a:lnTo>
                    <a:pt x="2534" y="2704"/>
                  </a:lnTo>
                  <a:lnTo>
                    <a:pt x="2534" y="2704"/>
                  </a:lnTo>
                  <a:lnTo>
                    <a:pt x="2241" y="2704"/>
                  </a:lnTo>
                  <a:lnTo>
                    <a:pt x="1949" y="2729"/>
                  </a:lnTo>
                  <a:lnTo>
                    <a:pt x="1633" y="2777"/>
                  </a:lnTo>
                  <a:lnTo>
                    <a:pt x="1316" y="2850"/>
                  </a:lnTo>
                  <a:lnTo>
                    <a:pt x="999" y="2972"/>
                  </a:lnTo>
                  <a:lnTo>
                    <a:pt x="707" y="3094"/>
                  </a:lnTo>
                  <a:lnTo>
                    <a:pt x="415" y="3289"/>
                  </a:lnTo>
                  <a:lnTo>
                    <a:pt x="147" y="3508"/>
                  </a:lnTo>
                  <a:lnTo>
                    <a:pt x="147" y="3508"/>
                  </a:lnTo>
                  <a:lnTo>
                    <a:pt x="74" y="3581"/>
                  </a:lnTo>
                  <a:lnTo>
                    <a:pt x="25" y="3678"/>
                  </a:lnTo>
                  <a:lnTo>
                    <a:pt x="1" y="3776"/>
                  </a:lnTo>
                  <a:lnTo>
                    <a:pt x="1" y="3898"/>
                  </a:lnTo>
                  <a:lnTo>
                    <a:pt x="1" y="3898"/>
                  </a:lnTo>
                  <a:lnTo>
                    <a:pt x="1" y="3995"/>
                  </a:lnTo>
                  <a:lnTo>
                    <a:pt x="25" y="4093"/>
                  </a:lnTo>
                  <a:lnTo>
                    <a:pt x="74" y="4190"/>
                  </a:lnTo>
                  <a:lnTo>
                    <a:pt x="147" y="4287"/>
                  </a:lnTo>
                  <a:lnTo>
                    <a:pt x="7843" y="11984"/>
                  </a:lnTo>
                  <a:lnTo>
                    <a:pt x="7843" y="11984"/>
                  </a:lnTo>
                  <a:lnTo>
                    <a:pt x="7941" y="12057"/>
                  </a:lnTo>
                  <a:lnTo>
                    <a:pt x="8038" y="12105"/>
                  </a:lnTo>
                  <a:lnTo>
                    <a:pt x="8135" y="12130"/>
                  </a:lnTo>
                  <a:lnTo>
                    <a:pt x="8233" y="12130"/>
                  </a:lnTo>
                  <a:lnTo>
                    <a:pt x="8233" y="12130"/>
                  </a:lnTo>
                  <a:lnTo>
                    <a:pt x="8355" y="12130"/>
                  </a:lnTo>
                  <a:lnTo>
                    <a:pt x="8452" y="12105"/>
                  </a:lnTo>
                  <a:lnTo>
                    <a:pt x="8549" y="12057"/>
                  </a:lnTo>
                  <a:lnTo>
                    <a:pt x="8622" y="11984"/>
                  </a:lnTo>
                  <a:lnTo>
                    <a:pt x="8622" y="11984"/>
                  </a:lnTo>
                  <a:lnTo>
                    <a:pt x="8842" y="11716"/>
                  </a:lnTo>
                  <a:lnTo>
                    <a:pt x="9036" y="11423"/>
                  </a:lnTo>
                  <a:lnTo>
                    <a:pt x="9158" y="11131"/>
                  </a:lnTo>
                  <a:lnTo>
                    <a:pt x="9280" y="10814"/>
                  </a:lnTo>
                  <a:lnTo>
                    <a:pt x="9353" y="10498"/>
                  </a:lnTo>
                  <a:lnTo>
                    <a:pt x="9402" y="10181"/>
                  </a:lnTo>
                  <a:lnTo>
                    <a:pt x="9426" y="9889"/>
                  </a:lnTo>
                  <a:lnTo>
                    <a:pt x="9426" y="9597"/>
                  </a:lnTo>
                  <a:lnTo>
                    <a:pt x="9426" y="9597"/>
                  </a:lnTo>
                  <a:lnTo>
                    <a:pt x="9426" y="9280"/>
                  </a:lnTo>
                  <a:lnTo>
                    <a:pt x="9402" y="8964"/>
                  </a:lnTo>
                  <a:lnTo>
                    <a:pt x="9353" y="8647"/>
                  </a:lnTo>
                  <a:lnTo>
                    <a:pt x="9280" y="8330"/>
                  </a:lnTo>
                  <a:lnTo>
                    <a:pt x="9231" y="8038"/>
                  </a:lnTo>
                  <a:lnTo>
                    <a:pt x="9134" y="7746"/>
                  </a:lnTo>
                  <a:lnTo>
                    <a:pt x="9036" y="7502"/>
                  </a:lnTo>
                  <a:lnTo>
                    <a:pt x="8939" y="7259"/>
                  </a:lnTo>
                  <a:lnTo>
                    <a:pt x="12130" y="4093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17"/>
            <p:cNvSpPr/>
            <p:nvPr/>
          </p:nvSpPr>
          <p:spPr>
            <a:xfrm>
              <a:off x="2814912" y="1754062"/>
              <a:ext cx="49950" cy="49950"/>
            </a:xfrm>
            <a:custGeom>
              <a:avLst/>
              <a:gdLst/>
              <a:ahLst/>
              <a:cxnLst/>
              <a:rect l="l" t="t" r="r" b="b"/>
              <a:pathLst>
                <a:path w="1998" h="1998" fill="none" extrusionOk="0">
                  <a:moveTo>
                    <a:pt x="1" y="1997"/>
                  </a:moveTo>
                  <a:lnTo>
                    <a:pt x="1998" y="0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1" name="Google Shape;131;p17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21</a:t>
            </a:fld>
            <a:endParaRPr/>
          </a:p>
        </p:txBody>
      </p:sp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472B7524-FF58-4A2F-92C2-C6C7289742D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76413335"/>
              </p:ext>
            </p:extLst>
          </p:nvPr>
        </p:nvGraphicFramePr>
        <p:xfrm>
          <a:off x="2620027" y="1193150"/>
          <a:ext cx="5895443" cy="3701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DDEB53AC-93EE-B7DB-8587-22A5B0F00318}"/>
              </a:ext>
            </a:extLst>
          </p:cNvPr>
          <p:cNvSpPr txBox="1"/>
          <p:nvPr/>
        </p:nvSpPr>
        <p:spPr>
          <a:xfrm>
            <a:off x="0" y="1876981"/>
            <a:ext cx="224710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Vary the mass flow rate of the air inlet </a:t>
            </a:r>
          </a:p>
          <a:p>
            <a:pPr algn="ctr"/>
            <a:r>
              <a:rPr lang="en-US"/>
              <a:t>&amp; </a:t>
            </a:r>
          </a:p>
          <a:p>
            <a:pPr algn="ctr"/>
            <a:r>
              <a:rPr lang="en-US"/>
              <a:t>Deactivate the Design Spec to fix the oxygen content</a:t>
            </a:r>
          </a:p>
          <a:p>
            <a:pPr algn="ctr"/>
            <a:endParaRPr lang="de-DE"/>
          </a:p>
          <a:p>
            <a:pPr algn="ctr"/>
            <a:r>
              <a:rPr lang="de-DE"/>
              <a:t>Different Optimums </a:t>
            </a:r>
            <a:r>
              <a:rPr lang="de-DE" err="1"/>
              <a:t>for</a:t>
            </a:r>
            <a:r>
              <a:rPr lang="de-DE"/>
              <a:t> DH and Turbine Output</a:t>
            </a:r>
            <a:endParaRPr lang="en-US"/>
          </a:p>
          <a:p>
            <a:pPr algn="ctr"/>
            <a:endParaRPr lang="en-US"/>
          </a:p>
          <a:p>
            <a:pPr algn="ctr"/>
            <a:endParaRPr lang="de-DE"/>
          </a:p>
          <a:p>
            <a:pPr algn="ctr"/>
            <a:endParaRPr lang="de-DE"/>
          </a:p>
          <a:p>
            <a:pPr algn="ctr"/>
            <a:endParaRPr lang="de-DE"/>
          </a:p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B3C6541-C1E8-0726-F1D4-B9365C5158D3}"/>
              </a:ext>
            </a:extLst>
          </p:cNvPr>
          <p:cNvSpPr/>
          <p:nvPr/>
        </p:nvSpPr>
        <p:spPr>
          <a:xfrm>
            <a:off x="5305519" y="1331712"/>
            <a:ext cx="341905" cy="3114307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8580B0A-22FB-9C1A-F2D5-29597D392527}"/>
              </a:ext>
            </a:extLst>
          </p:cNvPr>
          <p:cNvSpPr/>
          <p:nvPr/>
        </p:nvSpPr>
        <p:spPr>
          <a:xfrm>
            <a:off x="4476258" y="1331711"/>
            <a:ext cx="341905" cy="3114307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85215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7"/>
          <p:cNvSpPr txBox="1">
            <a:spLocks noGrp="1"/>
          </p:cNvSpPr>
          <p:nvPr>
            <p:ph type="title"/>
          </p:nvPr>
        </p:nvSpPr>
        <p:spPr>
          <a:xfrm>
            <a:off x="1381250" y="896112"/>
            <a:ext cx="3878400" cy="43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Case 2: Air Mass Flow Rate</a:t>
            </a:r>
            <a:endParaRPr>
              <a:highlight>
                <a:schemeClr val="accent1"/>
              </a:highlight>
            </a:endParaRPr>
          </a:p>
        </p:txBody>
      </p:sp>
      <p:grpSp>
        <p:nvGrpSpPr>
          <p:cNvPr id="126" name="Google Shape;126;p17"/>
          <p:cNvGrpSpPr/>
          <p:nvPr/>
        </p:nvGrpSpPr>
        <p:grpSpPr>
          <a:xfrm>
            <a:off x="916458" y="1019750"/>
            <a:ext cx="214625" cy="214625"/>
            <a:chOff x="2594050" y="1631825"/>
            <a:chExt cx="439625" cy="439625"/>
          </a:xfrm>
        </p:grpSpPr>
        <p:sp>
          <p:nvSpPr>
            <p:cNvPr id="127" name="Google Shape;127;p17"/>
            <p:cNvSpPr/>
            <p:nvPr/>
          </p:nvSpPr>
          <p:spPr>
            <a:xfrm>
              <a:off x="2594050" y="1883300"/>
              <a:ext cx="188175" cy="188150"/>
            </a:xfrm>
            <a:custGeom>
              <a:avLst/>
              <a:gdLst/>
              <a:ahLst/>
              <a:cxnLst/>
              <a:rect l="l" t="t" r="r" b="b"/>
              <a:pathLst>
                <a:path w="7527" h="7526" fill="none" extrusionOk="0">
                  <a:moveTo>
                    <a:pt x="5992" y="0"/>
                  </a:moveTo>
                  <a:lnTo>
                    <a:pt x="537" y="6430"/>
                  </a:lnTo>
                  <a:lnTo>
                    <a:pt x="1" y="7526"/>
                  </a:lnTo>
                  <a:lnTo>
                    <a:pt x="1097" y="6990"/>
                  </a:lnTo>
                  <a:lnTo>
                    <a:pt x="7526" y="1534"/>
                  </a:lnTo>
                  <a:lnTo>
                    <a:pt x="5992" y="0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17"/>
            <p:cNvSpPr/>
            <p:nvPr/>
          </p:nvSpPr>
          <p:spPr>
            <a:xfrm>
              <a:off x="2857700" y="1631825"/>
              <a:ext cx="175975" cy="176000"/>
            </a:xfrm>
            <a:custGeom>
              <a:avLst/>
              <a:gdLst/>
              <a:ahLst/>
              <a:cxnLst/>
              <a:rect l="l" t="t" r="r" b="b"/>
              <a:pathLst>
                <a:path w="7039" h="7040" fill="none" extrusionOk="0">
                  <a:moveTo>
                    <a:pt x="268" y="2704"/>
                  </a:moveTo>
                  <a:lnTo>
                    <a:pt x="4336" y="6771"/>
                  </a:lnTo>
                  <a:lnTo>
                    <a:pt x="4336" y="6771"/>
                  </a:lnTo>
                  <a:lnTo>
                    <a:pt x="4336" y="6771"/>
                  </a:lnTo>
                  <a:lnTo>
                    <a:pt x="4652" y="6917"/>
                  </a:lnTo>
                  <a:lnTo>
                    <a:pt x="4993" y="7015"/>
                  </a:lnTo>
                  <a:lnTo>
                    <a:pt x="5310" y="7039"/>
                  </a:lnTo>
                  <a:lnTo>
                    <a:pt x="5651" y="7039"/>
                  </a:lnTo>
                  <a:lnTo>
                    <a:pt x="5992" y="6966"/>
                  </a:lnTo>
                  <a:lnTo>
                    <a:pt x="6308" y="6844"/>
                  </a:lnTo>
                  <a:lnTo>
                    <a:pt x="6454" y="6747"/>
                  </a:lnTo>
                  <a:lnTo>
                    <a:pt x="6601" y="6674"/>
                  </a:lnTo>
                  <a:lnTo>
                    <a:pt x="6747" y="6552"/>
                  </a:lnTo>
                  <a:lnTo>
                    <a:pt x="6893" y="6430"/>
                  </a:lnTo>
                  <a:lnTo>
                    <a:pt x="6893" y="6430"/>
                  </a:lnTo>
                  <a:lnTo>
                    <a:pt x="6942" y="6357"/>
                  </a:lnTo>
                  <a:lnTo>
                    <a:pt x="7015" y="6260"/>
                  </a:lnTo>
                  <a:lnTo>
                    <a:pt x="7039" y="6138"/>
                  </a:lnTo>
                  <a:lnTo>
                    <a:pt x="7039" y="6041"/>
                  </a:lnTo>
                  <a:lnTo>
                    <a:pt x="7039" y="6041"/>
                  </a:lnTo>
                  <a:lnTo>
                    <a:pt x="7039" y="5943"/>
                  </a:lnTo>
                  <a:lnTo>
                    <a:pt x="7015" y="5846"/>
                  </a:lnTo>
                  <a:lnTo>
                    <a:pt x="6942" y="5748"/>
                  </a:lnTo>
                  <a:lnTo>
                    <a:pt x="6893" y="5651"/>
                  </a:lnTo>
                  <a:lnTo>
                    <a:pt x="1389" y="147"/>
                  </a:lnTo>
                  <a:lnTo>
                    <a:pt x="1389" y="147"/>
                  </a:lnTo>
                  <a:lnTo>
                    <a:pt x="1291" y="98"/>
                  </a:lnTo>
                  <a:lnTo>
                    <a:pt x="1194" y="25"/>
                  </a:lnTo>
                  <a:lnTo>
                    <a:pt x="1096" y="0"/>
                  </a:lnTo>
                  <a:lnTo>
                    <a:pt x="999" y="0"/>
                  </a:lnTo>
                  <a:lnTo>
                    <a:pt x="999" y="0"/>
                  </a:lnTo>
                  <a:lnTo>
                    <a:pt x="902" y="0"/>
                  </a:lnTo>
                  <a:lnTo>
                    <a:pt x="780" y="25"/>
                  </a:lnTo>
                  <a:lnTo>
                    <a:pt x="682" y="98"/>
                  </a:lnTo>
                  <a:lnTo>
                    <a:pt x="609" y="147"/>
                  </a:lnTo>
                  <a:lnTo>
                    <a:pt x="609" y="147"/>
                  </a:lnTo>
                  <a:lnTo>
                    <a:pt x="487" y="293"/>
                  </a:lnTo>
                  <a:lnTo>
                    <a:pt x="366" y="439"/>
                  </a:lnTo>
                  <a:lnTo>
                    <a:pt x="293" y="585"/>
                  </a:lnTo>
                  <a:lnTo>
                    <a:pt x="195" y="731"/>
                  </a:lnTo>
                  <a:lnTo>
                    <a:pt x="73" y="1048"/>
                  </a:lnTo>
                  <a:lnTo>
                    <a:pt x="0" y="1389"/>
                  </a:lnTo>
                  <a:lnTo>
                    <a:pt x="0" y="1730"/>
                  </a:lnTo>
                  <a:lnTo>
                    <a:pt x="25" y="2046"/>
                  </a:lnTo>
                  <a:lnTo>
                    <a:pt x="122" y="2387"/>
                  </a:lnTo>
                  <a:lnTo>
                    <a:pt x="268" y="2704"/>
                  </a:lnTo>
                  <a:lnTo>
                    <a:pt x="268" y="2704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17"/>
            <p:cNvSpPr/>
            <p:nvPr/>
          </p:nvSpPr>
          <p:spPr>
            <a:xfrm>
              <a:off x="2662850" y="1699400"/>
              <a:ext cx="303250" cy="303250"/>
            </a:xfrm>
            <a:custGeom>
              <a:avLst/>
              <a:gdLst/>
              <a:ahLst/>
              <a:cxnLst/>
              <a:rect l="l" t="t" r="r" b="b"/>
              <a:pathLst>
                <a:path w="12130" h="12130" fill="none" extrusionOk="0">
                  <a:moveTo>
                    <a:pt x="8038" y="1"/>
                  </a:moveTo>
                  <a:lnTo>
                    <a:pt x="4872" y="3191"/>
                  </a:lnTo>
                  <a:lnTo>
                    <a:pt x="4872" y="3191"/>
                  </a:lnTo>
                  <a:lnTo>
                    <a:pt x="4628" y="3094"/>
                  </a:lnTo>
                  <a:lnTo>
                    <a:pt x="4385" y="2997"/>
                  </a:lnTo>
                  <a:lnTo>
                    <a:pt x="4092" y="2899"/>
                  </a:lnTo>
                  <a:lnTo>
                    <a:pt x="3800" y="2850"/>
                  </a:lnTo>
                  <a:lnTo>
                    <a:pt x="3484" y="2777"/>
                  </a:lnTo>
                  <a:lnTo>
                    <a:pt x="3167" y="2729"/>
                  </a:lnTo>
                  <a:lnTo>
                    <a:pt x="2850" y="2704"/>
                  </a:lnTo>
                  <a:lnTo>
                    <a:pt x="2534" y="2704"/>
                  </a:lnTo>
                  <a:lnTo>
                    <a:pt x="2534" y="2704"/>
                  </a:lnTo>
                  <a:lnTo>
                    <a:pt x="2241" y="2704"/>
                  </a:lnTo>
                  <a:lnTo>
                    <a:pt x="1949" y="2729"/>
                  </a:lnTo>
                  <a:lnTo>
                    <a:pt x="1633" y="2777"/>
                  </a:lnTo>
                  <a:lnTo>
                    <a:pt x="1316" y="2850"/>
                  </a:lnTo>
                  <a:lnTo>
                    <a:pt x="999" y="2972"/>
                  </a:lnTo>
                  <a:lnTo>
                    <a:pt x="707" y="3094"/>
                  </a:lnTo>
                  <a:lnTo>
                    <a:pt x="415" y="3289"/>
                  </a:lnTo>
                  <a:lnTo>
                    <a:pt x="147" y="3508"/>
                  </a:lnTo>
                  <a:lnTo>
                    <a:pt x="147" y="3508"/>
                  </a:lnTo>
                  <a:lnTo>
                    <a:pt x="74" y="3581"/>
                  </a:lnTo>
                  <a:lnTo>
                    <a:pt x="25" y="3678"/>
                  </a:lnTo>
                  <a:lnTo>
                    <a:pt x="1" y="3776"/>
                  </a:lnTo>
                  <a:lnTo>
                    <a:pt x="1" y="3898"/>
                  </a:lnTo>
                  <a:lnTo>
                    <a:pt x="1" y="3898"/>
                  </a:lnTo>
                  <a:lnTo>
                    <a:pt x="1" y="3995"/>
                  </a:lnTo>
                  <a:lnTo>
                    <a:pt x="25" y="4093"/>
                  </a:lnTo>
                  <a:lnTo>
                    <a:pt x="74" y="4190"/>
                  </a:lnTo>
                  <a:lnTo>
                    <a:pt x="147" y="4287"/>
                  </a:lnTo>
                  <a:lnTo>
                    <a:pt x="7843" y="11984"/>
                  </a:lnTo>
                  <a:lnTo>
                    <a:pt x="7843" y="11984"/>
                  </a:lnTo>
                  <a:lnTo>
                    <a:pt x="7941" y="12057"/>
                  </a:lnTo>
                  <a:lnTo>
                    <a:pt x="8038" y="12105"/>
                  </a:lnTo>
                  <a:lnTo>
                    <a:pt x="8135" y="12130"/>
                  </a:lnTo>
                  <a:lnTo>
                    <a:pt x="8233" y="12130"/>
                  </a:lnTo>
                  <a:lnTo>
                    <a:pt x="8233" y="12130"/>
                  </a:lnTo>
                  <a:lnTo>
                    <a:pt x="8355" y="12130"/>
                  </a:lnTo>
                  <a:lnTo>
                    <a:pt x="8452" y="12105"/>
                  </a:lnTo>
                  <a:lnTo>
                    <a:pt x="8549" y="12057"/>
                  </a:lnTo>
                  <a:lnTo>
                    <a:pt x="8622" y="11984"/>
                  </a:lnTo>
                  <a:lnTo>
                    <a:pt x="8622" y="11984"/>
                  </a:lnTo>
                  <a:lnTo>
                    <a:pt x="8842" y="11716"/>
                  </a:lnTo>
                  <a:lnTo>
                    <a:pt x="9036" y="11423"/>
                  </a:lnTo>
                  <a:lnTo>
                    <a:pt x="9158" y="11131"/>
                  </a:lnTo>
                  <a:lnTo>
                    <a:pt x="9280" y="10814"/>
                  </a:lnTo>
                  <a:lnTo>
                    <a:pt x="9353" y="10498"/>
                  </a:lnTo>
                  <a:lnTo>
                    <a:pt x="9402" y="10181"/>
                  </a:lnTo>
                  <a:lnTo>
                    <a:pt x="9426" y="9889"/>
                  </a:lnTo>
                  <a:lnTo>
                    <a:pt x="9426" y="9597"/>
                  </a:lnTo>
                  <a:lnTo>
                    <a:pt x="9426" y="9597"/>
                  </a:lnTo>
                  <a:lnTo>
                    <a:pt x="9426" y="9280"/>
                  </a:lnTo>
                  <a:lnTo>
                    <a:pt x="9402" y="8964"/>
                  </a:lnTo>
                  <a:lnTo>
                    <a:pt x="9353" y="8647"/>
                  </a:lnTo>
                  <a:lnTo>
                    <a:pt x="9280" y="8330"/>
                  </a:lnTo>
                  <a:lnTo>
                    <a:pt x="9231" y="8038"/>
                  </a:lnTo>
                  <a:lnTo>
                    <a:pt x="9134" y="7746"/>
                  </a:lnTo>
                  <a:lnTo>
                    <a:pt x="9036" y="7502"/>
                  </a:lnTo>
                  <a:lnTo>
                    <a:pt x="8939" y="7259"/>
                  </a:lnTo>
                  <a:lnTo>
                    <a:pt x="12130" y="4093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17"/>
            <p:cNvSpPr/>
            <p:nvPr/>
          </p:nvSpPr>
          <p:spPr>
            <a:xfrm>
              <a:off x="2814912" y="1754062"/>
              <a:ext cx="49950" cy="49950"/>
            </a:xfrm>
            <a:custGeom>
              <a:avLst/>
              <a:gdLst/>
              <a:ahLst/>
              <a:cxnLst/>
              <a:rect l="l" t="t" r="r" b="b"/>
              <a:pathLst>
                <a:path w="1998" h="1998" fill="none" extrusionOk="0">
                  <a:moveTo>
                    <a:pt x="1" y="1997"/>
                  </a:moveTo>
                  <a:lnTo>
                    <a:pt x="1998" y="0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1" name="Google Shape;131;p17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22</a:t>
            </a:fld>
            <a:endParaRPr/>
          </a:p>
        </p:txBody>
      </p:sp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6BAA78A9-78A7-42C9-88B4-A982ED147AB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53674578"/>
              </p:ext>
            </p:extLst>
          </p:nvPr>
        </p:nvGraphicFramePr>
        <p:xfrm>
          <a:off x="2563318" y="1460592"/>
          <a:ext cx="6344708" cy="35835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7C53A290-ED3F-88C5-2154-F0330377114D}"/>
              </a:ext>
            </a:extLst>
          </p:cNvPr>
          <p:cNvSpPr txBox="1"/>
          <p:nvPr/>
        </p:nvSpPr>
        <p:spPr>
          <a:xfrm>
            <a:off x="140814" y="2688404"/>
            <a:ext cx="248087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/>
              <a:t>The </a:t>
            </a:r>
            <a:r>
              <a:rPr lang="de-DE" err="1"/>
              <a:t>efficiency</a:t>
            </a:r>
            <a:r>
              <a:rPr lang="de-DE"/>
              <a:t> </a:t>
            </a:r>
            <a:r>
              <a:rPr lang="de-DE" err="1"/>
              <a:t>optimum</a:t>
            </a:r>
            <a:r>
              <a:rPr lang="de-DE"/>
              <a:t> </a:t>
            </a:r>
            <a:r>
              <a:rPr lang="de-DE" err="1"/>
              <a:t>is</a:t>
            </a:r>
            <a:r>
              <a:rPr lang="de-DE"/>
              <a:t> </a:t>
            </a:r>
            <a:r>
              <a:rPr lang="de-DE" err="1"/>
              <a:t>therefore</a:t>
            </a:r>
            <a:r>
              <a:rPr lang="de-DE"/>
              <a:t> at 5,5 kg/s </a:t>
            </a:r>
            <a:br>
              <a:rPr lang="de-DE"/>
            </a:br>
            <a:r>
              <a:rPr lang="de-DE" err="1"/>
              <a:t>with</a:t>
            </a:r>
            <a:r>
              <a:rPr lang="de-DE"/>
              <a:t> an </a:t>
            </a:r>
            <a:r>
              <a:rPr lang="de-DE" err="1"/>
              <a:t>ox</a:t>
            </a:r>
            <a:r>
              <a:rPr lang="de-DE"/>
              <a:t> </a:t>
            </a:r>
            <a:r>
              <a:rPr lang="de-DE" err="1"/>
              <a:t>content</a:t>
            </a:r>
            <a:r>
              <a:rPr lang="de-DE"/>
              <a:t> </a:t>
            </a:r>
            <a:r>
              <a:rPr lang="de-DE" err="1"/>
              <a:t>of</a:t>
            </a:r>
            <a:r>
              <a:rPr lang="de-DE"/>
              <a:t> 4,07 %.</a:t>
            </a:r>
          </a:p>
          <a:p>
            <a:pPr algn="ctr"/>
            <a:endParaRPr lang="de-DE"/>
          </a:p>
          <a:p>
            <a:pPr algn="ctr"/>
            <a:r>
              <a:rPr lang="de-DE"/>
              <a:t>  </a:t>
            </a:r>
            <a:endParaRPr lang="en-US"/>
          </a:p>
          <a:p>
            <a:pPr algn="ctr"/>
            <a:endParaRPr lang="en-US"/>
          </a:p>
          <a:p>
            <a:pPr algn="ctr"/>
            <a:endParaRPr lang="de-DE"/>
          </a:p>
          <a:p>
            <a:pPr algn="ctr"/>
            <a:endParaRPr lang="de-DE"/>
          </a:p>
          <a:p>
            <a:pPr algn="ctr"/>
            <a:endParaRPr lang="de-DE"/>
          </a:p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689930"/>
      </p:ext>
    </p:extLst>
  </p:cSld>
  <p:clrMapOvr>
    <a:masterClrMapping/>
  </p:clrMapOvr>
  <p:transition spd="slow">
    <p:push dir="u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7"/>
          <p:cNvSpPr txBox="1">
            <a:spLocks noGrp="1"/>
          </p:cNvSpPr>
          <p:nvPr>
            <p:ph type="title"/>
          </p:nvPr>
        </p:nvSpPr>
        <p:spPr>
          <a:xfrm>
            <a:off x="1381250" y="896112"/>
            <a:ext cx="3878400" cy="43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Case 2: Air Mass Flow Rate</a:t>
            </a:r>
            <a:endParaRPr>
              <a:highlight>
                <a:schemeClr val="accent1"/>
              </a:highlight>
            </a:endParaRPr>
          </a:p>
        </p:txBody>
      </p:sp>
      <p:grpSp>
        <p:nvGrpSpPr>
          <p:cNvPr id="126" name="Google Shape;126;p17"/>
          <p:cNvGrpSpPr/>
          <p:nvPr/>
        </p:nvGrpSpPr>
        <p:grpSpPr>
          <a:xfrm>
            <a:off x="916458" y="1019750"/>
            <a:ext cx="214625" cy="214625"/>
            <a:chOff x="2594050" y="1631825"/>
            <a:chExt cx="439625" cy="439625"/>
          </a:xfrm>
        </p:grpSpPr>
        <p:sp>
          <p:nvSpPr>
            <p:cNvPr id="127" name="Google Shape;127;p17"/>
            <p:cNvSpPr/>
            <p:nvPr/>
          </p:nvSpPr>
          <p:spPr>
            <a:xfrm>
              <a:off x="2594050" y="1883300"/>
              <a:ext cx="188175" cy="188150"/>
            </a:xfrm>
            <a:custGeom>
              <a:avLst/>
              <a:gdLst/>
              <a:ahLst/>
              <a:cxnLst/>
              <a:rect l="l" t="t" r="r" b="b"/>
              <a:pathLst>
                <a:path w="7527" h="7526" fill="none" extrusionOk="0">
                  <a:moveTo>
                    <a:pt x="5992" y="0"/>
                  </a:moveTo>
                  <a:lnTo>
                    <a:pt x="537" y="6430"/>
                  </a:lnTo>
                  <a:lnTo>
                    <a:pt x="1" y="7526"/>
                  </a:lnTo>
                  <a:lnTo>
                    <a:pt x="1097" y="6990"/>
                  </a:lnTo>
                  <a:lnTo>
                    <a:pt x="7526" y="1534"/>
                  </a:lnTo>
                  <a:lnTo>
                    <a:pt x="5992" y="0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17"/>
            <p:cNvSpPr/>
            <p:nvPr/>
          </p:nvSpPr>
          <p:spPr>
            <a:xfrm>
              <a:off x="2857700" y="1631825"/>
              <a:ext cx="175975" cy="176000"/>
            </a:xfrm>
            <a:custGeom>
              <a:avLst/>
              <a:gdLst/>
              <a:ahLst/>
              <a:cxnLst/>
              <a:rect l="l" t="t" r="r" b="b"/>
              <a:pathLst>
                <a:path w="7039" h="7040" fill="none" extrusionOk="0">
                  <a:moveTo>
                    <a:pt x="268" y="2704"/>
                  </a:moveTo>
                  <a:lnTo>
                    <a:pt x="4336" y="6771"/>
                  </a:lnTo>
                  <a:lnTo>
                    <a:pt x="4336" y="6771"/>
                  </a:lnTo>
                  <a:lnTo>
                    <a:pt x="4336" y="6771"/>
                  </a:lnTo>
                  <a:lnTo>
                    <a:pt x="4652" y="6917"/>
                  </a:lnTo>
                  <a:lnTo>
                    <a:pt x="4993" y="7015"/>
                  </a:lnTo>
                  <a:lnTo>
                    <a:pt x="5310" y="7039"/>
                  </a:lnTo>
                  <a:lnTo>
                    <a:pt x="5651" y="7039"/>
                  </a:lnTo>
                  <a:lnTo>
                    <a:pt x="5992" y="6966"/>
                  </a:lnTo>
                  <a:lnTo>
                    <a:pt x="6308" y="6844"/>
                  </a:lnTo>
                  <a:lnTo>
                    <a:pt x="6454" y="6747"/>
                  </a:lnTo>
                  <a:lnTo>
                    <a:pt x="6601" y="6674"/>
                  </a:lnTo>
                  <a:lnTo>
                    <a:pt x="6747" y="6552"/>
                  </a:lnTo>
                  <a:lnTo>
                    <a:pt x="6893" y="6430"/>
                  </a:lnTo>
                  <a:lnTo>
                    <a:pt x="6893" y="6430"/>
                  </a:lnTo>
                  <a:lnTo>
                    <a:pt x="6942" y="6357"/>
                  </a:lnTo>
                  <a:lnTo>
                    <a:pt x="7015" y="6260"/>
                  </a:lnTo>
                  <a:lnTo>
                    <a:pt x="7039" y="6138"/>
                  </a:lnTo>
                  <a:lnTo>
                    <a:pt x="7039" y="6041"/>
                  </a:lnTo>
                  <a:lnTo>
                    <a:pt x="7039" y="6041"/>
                  </a:lnTo>
                  <a:lnTo>
                    <a:pt x="7039" y="5943"/>
                  </a:lnTo>
                  <a:lnTo>
                    <a:pt x="7015" y="5846"/>
                  </a:lnTo>
                  <a:lnTo>
                    <a:pt x="6942" y="5748"/>
                  </a:lnTo>
                  <a:lnTo>
                    <a:pt x="6893" y="5651"/>
                  </a:lnTo>
                  <a:lnTo>
                    <a:pt x="1389" y="147"/>
                  </a:lnTo>
                  <a:lnTo>
                    <a:pt x="1389" y="147"/>
                  </a:lnTo>
                  <a:lnTo>
                    <a:pt x="1291" y="98"/>
                  </a:lnTo>
                  <a:lnTo>
                    <a:pt x="1194" y="25"/>
                  </a:lnTo>
                  <a:lnTo>
                    <a:pt x="1096" y="0"/>
                  </a:lnTo>
                  <a:lnTo>
                    <a:pt x="999" y="0"/>
                  </a:lnTo>
                  <a:lnTo>
                    <a:pt x="999" y="0"/>
                  </a:lnTo>
                  <a:lnTo>
                    <a:pt x="902" y="0"/>
                  </a:lnTo>
                  <a:lnTo>
                    <a:pt x="780" y="25"/>
                  </a:lnTo>
                  <a:lnTo>
                    <a:pt x="682" y="98"/>
                  </a:lnTo>
                  <a:lnTo>
                    <a:pt x="609" y="147"/>
                  </a:lnTo>
                  <a:lnTo>
                    <a:pt x="609" y="147"/>
                  </a:lnTo>
                  <a:lnTo>
                    <a:pt x="487" y="293"/>
                  </a:lnTo>
                  <a:lnTo>
                    <a:pt x="366" y="439"/>
                  </a:lnTo>
                  <a:lnTo>
                    <a:pt x="293" y="585"/>
                  </a:lnTo>
                  <a:lnTo>
                    <a:pt x="195" y="731"/>
                  </a:lnTo>
                  <a:lnTo>
                    <a:pt x="73" y="1048"/>
                  </a:lnTo>
                  <a:lnTo>
                    <a:pt x="0" y="1389"/>
                  </a:lnTo>
                  <a:lnTo>
                    <a:pt x="0" y="1730"/>
                  </a:lnTo>
                  <a:lnTo>
                    <a:pt x="25" y="2046"/>
                  </a:lnTo>
                  <a:lnTo>
                    <a:pt x="122" y="2387"/>
                  </a:lnTo>
                  <a:lnTo>
                    <a:pt x="268" y="2704"/>
                  </a:lnTo>
                  <a:lnTo>
                    <a:pt x="268" y="2704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17"/>
            <p:cNvSpPr/>
            <p:nvPr/>
          </p:nvSpPr>
          <p:spPr>
            <a:xfrm>
              <a:off x="2662850" y="1699400"/>
              <a:ext cx="303250" cy="303250"/>
            </a:xfrm>
            <a:custGeom>
              <a:avLst/>
              <a:gdLst/>
              <a:ahLst/>
              <a:cxnLst/>
              <a:rect l="l" t="t" r="r" b="b"/>
              <a:pathLst>
                <a:path w="12130" h="12130" fill="none" extrusionOk="0">
                  <a:moveTo>
                    <a:pt x="8038" y="1"/>
                  </a:moveTo>
                  <a:lnTo>
                    <a:pt x="4872" y="3191"/>
                  </a:lnTo>
                  <a:lnTo>
                    <a:pt x="4872" y="3191"/>
                  </a:lnTo>
                  <a:lnTo>
                    <a:pt x="4628" y="3094"/>
                  </a:lnTo>
                  <a:lnTo>
                    <a:pt x="4385" y="2997"/>
                  </a:lnTo>
                  <a:lnTo>
                    <a:pt x="4092" y="2899"/>
                  </a:lnTo>
                  <a:lnTo>
                    <a:pt x="3800" y="2850"/>
                  </a:lnTo>
                  <a:lnTo>
                    <a:pt x="3484" y="2777"/>
                  </a:lnTo>
                  <a:lnTo>
                    <a:pt x="3167" y="2729"/>
                  </a:lnTo>
                  <a:lnTo>
                    <a:pt x="2850" y="2704"/>
                  </a:lnTo>
                  <a:lnTo>
                    <a:pt x="2534" y="2704"/>
                  </a:lnTo>
                  <a:lnTo>
                    <a:pt x="2534" y="2704"/>
                  </a:lnTo>
                  <a:lnTo>
                    <a:pt x="2241" y="2704"/>
                  </a:lnTo>
                  <a:lnTo>
                    <a:pt x="1949" y="2729"/>
                  </a:lnTo>
                  <a:lnTo>
                    <a:pt x="1633" y="2777"/>
                  </a:lnTo>
                  <a:lnTo>
                    <a:pt x="1316" y="2850"/>
                  </a:lnTo>
                  <a:lnTo>
                    <a:pt x="999" y="2972"/>
                  </a:lnTo>
                  <a:lnTo>
                    <a:pt x="707" y="3094"/>
                  </a:lnTo>
                  <a:lnTo>
                    <a:pt x="415" y="3289"/>
                  </a:lnTo>
                  <a:lnTo>
                    <a:pt x="147" y="3508"/>
                  </a:lnTo>
                  <a:lnTo>
                    <a:pt x="147" y="3508"/>
                  </a:lnTo>
                  <a:lnTo>
                    <a:pt x="74" y="3581"/>
                  </a:lnTo>
                  <a:lnTo>
                    <a:pt x="25" y="3678"/>
                  </a:lnTo>
                  <a:lnTo>
                    <a:pt x="1" y="3776"/>
                  </a:lnTo>
                  <a:lnTo>
                    <a:pt x="1" y="3898"/>
                  </a:lnTo>
                  <a:lnTo>
                    <a:pt x="1" y="3898"/>
                  </a:lnTo>
                  <a:lnTo>
                    <a:pt x="1" y="3995"/>
                  </a:lnTo>
                  <a:lnTo>
                    <a:pt x="25" y="4093"/>
                  </a:lnTo>
                  <a:lnTo>
                    <a:pt x="74" y="4190"/>
                  </a:lnTo>
                  <a:lnTo>
                    <a:pt x="147" y="4287"/>
                  </a:lnTo>
                  <a:lnTo>
                    <a:pt x="7843" y="11984"/>
                  </a:lnTo>
                  <a:lnTo>
                    <a:pt x="7843" y="11984"/>
                  </a:lnTo>
                  <a:lnTo>
                    <a:pt x="7941" y="12057"/>
                  </a:lnTo>
                  <a:lnTo>
                    <a:pt x="8038" y="12105"/>
                  </a:lnTo>
                  <a:lnTo>
                    <a:pt x="8135" y="12130"/>
                  </a:lnTo>
                  <a:lnTo>
                    <a:pt x="8233" y="12130"/>
                  </a:lnTo>
                  <a:lnTo>
                    <a:pt x="8233" y="12130"/>
                  </a:lnTo>
                  <a:lnTo>
                    <a:pt x="8355" y="12130"/>
                  </a:lnTo>
                  <a:lnTo>
                    <a:pt x="8452" y="12105"/>
                  </a:lnTo>
                  <a:lnTo>
                    <a:pt x="8549" y="12057"/>
                  </a:lnTo>
                  <a:lnTo>
                    <a:pt x="8622" y="11984"/>
                  </a:lnTo>
                  <a:lnTo>
                    <a:pt x="8622" y="11984"/>
                  </a:lnTo>
                  <a:lnTo>
                    <a:pt x="8842" y="11716"/>
                  </a:lnTo>
                  <a:lnTo>
                    <a:pt x="9036" y="11423"/>
                  </a:lnTo>
                  <a:lnTo>
                    <a:pt x="9158" y="11131"/>
                  </a:lnTo>
                  <a:lnTo>
                    <a:pt x="9280" y="10814"/>
                  </a:lnTo>
                  <a:lnTo>
                    <a:pt x="9353" y="10498"/>
                  </a:lnTo>
                  <a:lnTo>
                    <a:pt x="9402" y="10181"/>
                  </a:lnTo>
                  <a:lnTo>
                    <a:pt x="9426" y="9889"/>
                  </a:lnTo>
                  <a:lnTo>
                    <a:pt x="9426" y="9597"/>
                  </a:lnTo>
                  <a:lnTo>
                    <a:pt x="9426" y="9597"/>
                  </a:lnTo>
                  <a:lnTo>
                    <a:pt x="9426" y="9280"/>
                  </a:lnTo>
                  <a:lnTo>
                    <a:pt x="9402" y="8964"/>
                  </a:lnTo>
                  <a:lnTo>
                    <a:pt x="9353" y="8647"/>
                  </a:lnTo>
                  <a:lnTo>
                    <a:pt x="9280" y="8330"/>
                  </a:lnTo>
                  <a:lnTo>
                    <a:pt x="9231" y="8038"/>
                  </a:lnTo>
                  <a:lnTo>
                    <a:pt x="9134" y="7746"/>
                  </a:lnTo>
                  <a:lnTo>
                    <a:pt x="9036" y="7502"/>
                  </a:lnTo>
                  <a:lnTo>
                    <a:pt x="8939" y="7259"/>
                  </a:lnTo>
                  <a:lnTo>
                    <a:pt x="12130" y="4093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17"/>
            <p:cNvSpPr/>
            <p:nvPr/>
          </p:nvSpPr>
          <p:spPr>
            <a:xfrm>
              <a:off x="2814912" y="1754062"/>
              <a:ext cx="49950" cy="49950"/>
            </a:xfrm>
            <a:custGeom>
              <a:avLst/>
              <a:gdLst/>
              <a:ahLst/>
              <a:cxnLst/>
              <a:rect l="l" t="t" r="r" b="b"/>
              <a:pathLst>
                <a:path w="1998" h="1998" fill="none" extrusionOk="0">
                  <a:moveTo>
                    <a:pt x="1" y="1997"/>
                  </a:moveTo>
                  <a:lnTo>
                    <a:pt x="1998" y="0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1" name="Google Shape;131;p17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23</a:t>
            </a:fld>
            <a:endParaRPr/>
          </a:p>
        </p:txBody>
      </p:sp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2FD3AA8B-583B-41D9-AFA1-79C4BD38E8C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37291128"/>
              </p:ext>
            </p:extLst>
          </p:nvPr>
        </p:nvGraphicFramePr>
        <p:xfrm>
          <a:off x="67455" y="1335962"/>
          <a:ext cx="4661942" cy="37850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FF29581B-93CC-4166-AEEF-DD8912E30FD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55025733"/>
              </p:ext>
            </p:extLst>
          </p:nvPr>
        </p:nvGraphicFramePr>
        <p:xfrm>
          <a:off x="4719686" y="1328467"/>
          <a:ext cx="4344083" cy="37850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" name="Rectangle 11">
            <a:extLst>
              <a:ext uri="{FF2B5EF4-FFF2-40B4-BE49-F238E27FC236}">
                <a16:creationId xmlns:a16="http://schemas.microsoft.com/office/drawing/2014/main" id="{8F3D2CF0-6353-B41D-21FD-DA8B8F9601BE}"/>
              </a:ext>
            </a:extLst>
          </p:cNvPr>
          <p:cNvSpPr/>
          <p:nvPr/>
        </p:nvSpPr>
        <p:spPr>
          <a:xfrm>
            <a:off x="1480279" y="1489373"/>
            <a:ext cx="625840" cy="299059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D72C19A-ABE7-57AE-9B1D-879EE870924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17456" y="4356438"/>
            <a:ext cx="3144492" cy="197024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A0780BD8-3A1D-E0CF-0C7E-68B4EAD4B70C}"/>
              </a:ext>
            </a:extLst>
          </p:cNvPr>
          <p:cNvSpPr/>
          <p:nvPr/>
        </p:nvSpPr>
        <p:spPr>
          <a:xfrm>
            <a:off x="6730584" y="1469036"/>
            <a:ext cx="307298" cy="305444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11139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1" grpId="0">
        <p:bldAsOne/>
      </p:bldGraphic>
      <p:bldP spid="12" grpId="0" animBg="1"/>
      <p:bldP spid="1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CE7CB51-75C0-D5CA-DA7D-2E932B50EE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22225" y="2170605"/>
            <a:ext cx="3787800" cy="1159800"/>
          </a:xfrm>
        </p:spPr>
        <p:txBody>
          <a:bodyPr/>
          <a:lstStyle/>
          <a:p>
            <a:r>
              <a:rPr lang="en-US"/>
              <a:t>Conclusion, </a:t>
            </a:r>
            <a:r>
              <a:rPr lang="en-US" err="1"/>
              <a:t>Callenges</a:t>
            </a:r>
            <a:r>
              <a:rPr lang="en-US"/>
              <a:t> and Questions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BAE3C2-FC96-8421-3FC9-B514299A4C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24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564493665"/>
      </p:ext>
    </p:extLst>
  </p:cSld>
  <p:clrMapOvr>
    <a:masterClrMapping/>
  </p:clrMapOvr>
  <p:transition spd="med">
    <p:pull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420D4E-7AD1-5D27-CFF6-2D1159DB0F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err="1"/>
              <a:t>What</a:t>
            </a:r>
            <a:r>
              <a:rPr lang="de-DE"/>
              <a:t> </a:t>
            </a:r>
            <a:r>
              <a:rPr lang="de-DE" err="1"/>
              <a:t>we</a:t>
            </a:r>
            <a:r>
              <a:rPr lang="de-DE"/>
              <a:t> </a:t>
            </a:r>
            <a:r>
              <a:rPr lang="de-DE" err="1"/>
              <a:t>did</a:t>
            </a:r>
            <a:r>
              <a:rPr lang="de-DE"/>
              <a:t> so </a:t>
            </a:r>
            <a:r>
              <a:rPr lang="de-DE" err="1"/>
              <a:t>far</a:t>
            </a:r>
            <a:r>
              <a:rPr lang="de-DE"/>
              <a:t>...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F11EF91-D80C-6398-FF87-211E2DCBF60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Simulation </a:t>
            </a:r>
            <a:r>
              <a:rPr lang="de-DE" err="1"/>
              <a:t>of</a:t>
            </a:r>
            <a:r>
              <a:rPr lang="de-DE"/>
              <a:t> </a:t>
            </a:r>
            <a:r>
              <a:rPr lang="de-DE" err="1"/>
              <a:t>both</a:t>
            </a:r>
            <a:r>
              <a:rPr lang="de-DE"/>
              <a:t> </a:t>
            </a:r>
            <a:r>
              <a:rPr lang="de-DE" err="1"/>
              <a:t>fuel</a:t>
            </a:r>
            <a:r>
              <a:rPr lang="de-DE"/>
              <a:t> </a:t>
            </a:r>
            <a:r>
              <a:rPr lang="de-DE" err="1"/>
              <a:t>cases</a:t>
            </a:r>
          </a:p>
          <a:p>
            <a:r>
              <a:rPr lang="de-DE" err="1"/>
              <a:t>Inclusion</a:t>
            </a:r>
            <a:r>
              <a:rPr lang="de-DE"/>
              <a:t> </a:t>
            </a:r>
            <a:r>
              <a:rPr lang="de-DE" err="1"/>
              <a:t>of</a:t>
            </a:r>
            <a:r>
              <a:rPr lang="de-DE"/>
              <a:t> multiple </a:t>
            </a:r>
            <a:r>
              <a:rPr lang="de-DE" err="1"/>
              <a:t>improvements</a:t>
            </a:r>
            <a:r>
              <a:rPr lang="de-DE"/>
              <a:t> (</a:t>
            </a:r>
            <a:r>
              <a:rPr lang="de-DE" err="1"/>
              <a:t>only</a:t>
            </a:r>
            <a:r>
              <a:rPr lang="de-DE"/>
              <a:t> </a:t>
            </a:r>
            <a:r>
              <a:rPr lang="de-DE" err="1"/>
              <a:t>one</a:t>
            </a:r>
            <a:r>
              <a:rPr lang="de-DE"/>
              <a:t> </a:t>
            </a:r>
            <a:r>
              <a:rPr lang="de-DE" err="1"/>
              <a:t>improved</a:t>
            </a:r>
            <a:r>
              <a:rPr lang="de-DE"/>
              <a:t> </a:t>
            </a:r>
            <a:r>
              <a:rPr lang="de-DE" err="1"/>
              <a:t>something</a:t>
            </a:r>
            <a:r>
              <a:rPr lang="de-DE"/>
              <a:t>)</a:t>
            </a:r>
          </a:p>
          <a:p>
            <a:r>
              <a:rPr lang="de-DE" err="1"/>
              <a:t>Sensitivity</a:t>
            </a:r>
            <a:r>
              <a:rPr lang="de-DE"/>
              <a:t> </a:t>
            </a:r>
            <a:r>
              <a:rPr lang="de-DE" err="1"/>
              <a:t>analyis</a:t>
            </a:r>
            <a:r>
              <a:rPr lang="de-DE"/>
              <a:t> </a:t>
            </a:r>
            <a:r>
              <a:rPr lang="de-DE" err="1"/>
              <a:t>of</a:t>
            </a:r>
            <a:r>
              <a:rPr lang="de-DE"/>
              <a:t> </a:t>
            </a:r>
            <a:r>
              <a:rPr lang="de-DE" err="1"/>
              <a:t>the</a:t>
            </a:r>
            <a:r>
              <a:rPr lang="de-DE"/>
              <a:t> </a:t>
            </a:r>
            <a:r>
              <a:rPr lang="de-DE" err="1"/>
              <a:t>mass-flow</a:t>
            </a:r>
            <a:r>
              <a:rPr lang="de-DE"/>
              <a:t> </a:t>
            </a:r>
            <a:r>
              <a:rPr lang="de-DE" err="1"/>
              <a:t>of</a:t>
            </a:r>
            <a:r>
              <a:rPr lang="de-DE"/>
              <a:t> </a:t>
            </a:r>
            <a:r>
              <a:rPr lang="de-DE" err="1"/>
              <a:t>the</a:t>
            </a:r>
            <a:r>
              <a:rPr lang="de-DE"/>
              <a:t> </a:t>
            </a:r>
            <a:r>
              <a:rPr lang="de-DE" err="1"/>
              <a:t>air</a:t>
            </a:r>
            <a:r>
              <a:rPr lang="de-DE"/>
              <a:t> and </a:t>
            </a:r>
            <a:r>
              <a:rPr lang="de-DE" err="1"/>
              <a:t>of</a:t>
            </a:r>
            <a:r>
              <a:rPr lang="de-DE"/>
              <a:t> </a:t>
            </a:r>
            <a:r>
              <a:rPr lang="de-DE" err="1"/>
              <a:t>the</a:t>
            </a:r>
            <a:r>
              <a:rPr lang="de-DE"/>
              <a:t> </a:t>
            </a:r>
            <a:r>
              <a:rPr lang="de-DE" err="1"/>
              <a:t>fuel</a:t>
            </a:r>
            <a:r>
              <a:rPr lang="de-DE"/>
              <a:t> </a:t>
            </a:r>
          </a:p>
          <a:p>
            <a:endParaRPr lang="de-DE"/>
          </a:p>
          <a:p>
            <a:pPr marL="76200" indent="0">
              <a:buNone/>
            </a:pPr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D5F7829-9184-C119-A128-43F146E0FC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25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7674050"/>
      </p:ext>
    </p:extLst>
  </p:cSld>
  <p:clrMapOvr>
    <a:masterClrMapping/>
  </p:clrMapOvr>
  <p:transition spd="slow">
    <p:push dir="u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569E26-520D-98D5-FDE1-B637ECC4ED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Challenges on </a:t>
            </a:r>
            <a:r>
              <a:rPr lang="de-DE" err="1"/>
              <a:t>the</a:t>
            </a:r>
            <a:r>
              <a:rPr lang="de-DE"/>
              <a:t> </a:t>
            </a:r>
            <a:r>
              <a:rPr lang="de-DE" err="1"/>
              <a:t>way</a:t>
            </a:r>
            <a:endParaRPr lang="de-DE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E26B371-A404-D553-5FB7-909E08066DB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Errors (</a:t>
            </a:r>
            <a:r>
              <a:rPr lang="de-DE" err="1"/>
              <a:t>Convergence</a:t>
            </a:r>
            <a:r>
              <a:rPr lang="de-DE"/>
              <a:t>, Zero-Streams, </a:t>
            </a:r>
            <a:r>
              <a:rPr lang="de-DE" err="1"/>
              <a:t>Massimbalances</a:t>
            </a:r>
            <a:r>
              <a:rPr lang="de-DE"/>
              <a:t>)</a:t>
            </a:r>
          </a:p>
          <a:p>
            <a:r>
              <a:rPr lang="de-DE" err="1"/>
              <a:t>Sensitivity</a:t>
            </a:r>
            <a:r>
              <a:rPr lang="de-DE"/>
              <a:t> </a:t>
            </a:r>
            <a:r>
              <a:rPr lang="de-DE" err="1"/>
              <a:t>of</a:t>
            </a:r>
            <a:r>
              <a:rPr lang="de-DE"/>
              <a:t> Aspen Plus</a:t>
            </a:r>
          </a:p>
          <a:p>
            <a:r>
              <a:rPr lang="de-DE" err="1"/>
              <a:t>Overview</a:t>
            </a:r>
            <a:r>
              <a:rPr lang="de-DE"/>
              <a:t> </a:t>
            </a:r>
            <a:r>
              <a:rPr lang="de-DE" err="1"/>
              <a:t>over</a:t>
            </a:r>
            <a:r>
              <a:rPr lang="de-DE"/>
              <a:t> different </a:t>
            </a:r>
            <a:r>
              <a:rPr lang="de-DE" err="1"/>
              <a:t>versions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DEB379F-2C2B-9B1E-E4B5-6864388EFB6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26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7773921"/>
      </p:ext>
    </p:extLst>
  </p:cSld>
  <p:clrMapOvr>
    <a:masterClrMapping/>
  </p:clrMapOvr>
  <p:transition spd="slow">
    <p:push dir="u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5EEFF1-4CA6-DD6A-1BEE-B43E5ADAF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Open Questions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F9D50C1-386D-FCBC-7D19-56D575E350F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err="1"/>
              <a:t>Did</a:t>
            </a:r>
            <a:r>
              <a:rPr lang="de-DE"/>
              <a:t> </a:t>
            </a:r>
            <a:r>
              <a:rPr lang="de-DE" err="1"/>
              <a:t>we</a:t>
            </a:r>
            <a:r>
              <a:rPr lang="de-DE"/>
              <a:t> </a:t>
            </a:r>
            <a:r>
              <a:rPr lang="de-DE" err="1"/>
              <a:t>understood</a:t>
            </a:r>
            <a:r>
              <a:rPr lang="de-DE"/>
              <a:t> </a:t>
            </a:r>
            <a:r>
              <a:rPr lang="de-DE" err="1"/>
              <a:t>everthing</a:t>
            </a:r>
            <a:r>
              <a:rPr lang="de-DE"/>
              <a:t> correctly?</a:t>
            </a:r>
          </a:p>
          <a:p>
            <a:r>
              <a:rPr lang="de-DE" err="1"/>
              <a:t>Is</a:t>
            </a:r>
            <a:r>
              <a:rPr lang="de-DE"/>
              <a:t> </a:t>
            </a:r>
            <a:r>
              <a:rPr lang="de-DE" err="1"/>
              <a:t>our</a:t>
            </a:r>
            <a:r>
              <a:rPr lang="de-DE"/>
              <a:t> </a:t>
            </a:r>
            <a:r>
              <a:rPr lang="de-DE" err="1"/>
              <a:t>improvement</a:t>
            </a:r>
            <a:r>
              <a:rPr lang="de-DE"/>
              <a:t> </a:t>
            </a:r>
            <a:r>
              <a:rPr lang="de-DE" err="1"/>
              <a:t>sufficient</a:t>
            </a:r>
            <a:r>
              <a:rPr lang="de-DE"/>
              <a:t> </a:t>
            </a:r>
            <a:r>
              <a:rPr lang="de-DE" err="1"/>
              <a:t>for</a:t>
            </a:r>
            <a:r>
              <a:rPr lang="de-DE"/>
              <a:t> </a:t>
            </a:r>
            <a:r>
              <a:rPr lang="de-DE" err="1"/>
              <a:t>the</a:t>
            </a:r>
            <a:r>
              <a:rPr lang="de-DE"/>
              <a:t> final </a:t>
            </a:r>
            <a:r>
              <a:rPr lang="de-DE" err="1"/>
              <a:t>report</a:t>
            </a:r>
            <a:r>
              <a:rPr lang="de-DE"/>
              <a:t>?</a:t>
            </a:r>
          </a:p>
          <a:p>
            <a:r>
              <a:rPr lang="de-DE" err="1"/>
              <a:t>Is</a:t>
            </a:r>
            <a:r>
              <a:rPr lang="de-DE"/>
              <a:t> </a:t>
            </a:r>
            <a:r>
              <a:rPr lang="de-DE" err="1"/>
              <a:t>the</a:t>
            </a:r>
            <a:r>
              <a:rPr lang="de-DE"/>
              <a:t> </a:t>
            </a:r>
            <a:r>
              <a:rPr lang="de-DE" err="1"/>
              <a:t>sensitivity</a:t>
            </a:r>
            <a:r>
              <a:rPr lang="de-DE"/>
              <a:t> </a:t>
            </a:r>
            <a:r>
              <a:rPr lang="de-DE" err="1"/>
              <a:t>analysis</a:t>
            </a:r>
            <a:r>
              <a:rPr lang="de-DE"/>
              <a:t> </a:t>
            </a:r>
            <a:r>
              <a:rPr lang="de-DE" err="1"/>
              <a:t>sufficient</a:t>
            </a:r>
            <a:r>
              <a:rPr lang="de-DE"/>
              <a:t> </a:t>
            </a:r>
            <a:r>
              <a:rPr lang="de-DE" err="1"/>
              <a:t>for</a:t>
            </a:r>
            <a:r>
              <a:rPr lang="de-DE"/>
              <a:t> </a:t>
            </a:r>
            <a:r>
              <a:rPr lang="de-DE" err="1"/>
              <a:t>the</a:t>
            </a:r>
            <a:r>
              <a:rPr lang="de-DE"/>
              <a:t> final </a:t>
            </a:r>
            <a:r>
              <a:rPr lang="de-DE" err="1"/>
              <a:t>report</a:t>
            </a:r>
            <a:r>
              <a:rPr lang="de-DE"/>
              <a:t>?</a:t>
            </a:r>
          </a:p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7FE3788-9512-2EA2-AE97-6FE6C2B40A7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27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9204466"/>
      </p:ext>
    </p:extLst>
  </p:cSld>
  <p:clrMapOvr>
    <a:masterClrMapping/>
  </p:clrMapOvr>
  <p:transition spd="slow">
    <p:push dir="u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30"/>
          <p:cNvSpPr txBox="1">
            <a:spLocks noGrp="1"/>
          </p:cNvSpPr>
          <p:nvPr>
            <p:ph type="subTitle" idx="4294967295"/>
          </p:nvPr>
        </p:nvSpPr>
        <p:spPr>
          <a:xfrm>
            <a:off x="2371500" y="2093775"/>
            <a:ext cx="5625097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" sz="3600" b="1" i="1" dirty="0">
                <a:latin typeface="Lora"/>
                <a:ea typeface="Lora"/>
                <a:cs typeface="Lora"/>
                <a:sym typeface="Lora"/>
              </a:rPr>
              <a:t>Any </a:t>
            </a:r>
            <a:r>
              <a:rPr lang="en" sz="3600" b="1" i="1" dirty="0">
                <a:highlight>
                  <a:schemeClr val="accent1"/>
                </a:highlight>
                <a:latin typeface="Lora"/>
                <a:ea typeface="Lora"/>
                <a:cs typeface="Lora"/>
                <a:sym typeface="Lora"/>
              </a:rPr>
              <a:t>questions</a:t>
            </a:r>
            <a:r>
              <a:rPr lang="en" sz="3600" b="1" i="1" dirty="0">
                <a:highlight>
                  <a:srgbClr val="FFCD00"/>
                </a:highlight>
                <a:latin typeface="Lora"/>
                <a:ea typeface="Lora"/>
                <a:cs typeface="Lora"/>
                <a:sym typeface="Lora"/>
              </a:rPr>
              <a:t> or advice</a:t>
            </a:r>
            <a:r>
              <a:rPr lang="en" sz="3600" b="1" i="1" dirty="0">
                <a:latin typeface="Lora"/>
                <a:ea typeface="Lora"/>
                <a:cs typeface="Lora"/>
                <a:sym typeface="Lora"/>
              </a:rPr>
              <a:t> ?</a:t>
            </a:r>
            <a:endParaRPr sz="3600" b="1" i="1" dirty="0">
              <a:latin typeface="Lora"/>
              <a:ea typeface="Lora"/>
              <a:cs typeface="Lora"/>
              <a:sym typeface="Lora"/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</a:endParaRPr>
          </a:p>
        </p:txBody>
      </p:sp>
      <p:cxnSp>
        <p:nvCxnSpPr>
          <p:cNvPr id="323" name="Google Shape;323;p30"/>
          <p:cNvCxnSpPr/>
          <p:nvPr/>
        </p:nvCxnSpPr>
        <p:spPr>
          <a:xfrm>
            <a:off x="6450" y="1428750"/>
            <a:ext cx="2397300" cy="0"/>
          </a:xfrm>
          <a:prstGeom prst="straightConnector1">
            <a:avLst/>
          </a:prstGeom>
          <a:noFill/>
          <a:ln w="9525" cap="flat" cmpd="sng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24" name="Google Shape;324;p30"/>
          <p:cNvSpPr txBox="1">
            <a:spLocks noGrp="1"/>
          </p:cNvSpPr>
          <p:nvPr>
            <p:ph type="ctrTitle" idx="4294967295"/>
          </p:nvPr>
        </p:nvSpPr>
        <p:spPr>
          <a:xfrm>
            <a:off x="2371625" y="816550"/>
            <a:ext cx="4908000" cy="115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 dirty="0"/>
              <a:t>Thanks!</a:t>
            </a:r>
            <a:endParaRPr sz="6000" dirty="0"/>
          </a:p>
        </p:txBody>
      </p:sp>
      <p:cxnSp>
        <p:nvCxnSpPr>
          <p:cNvPr id="325" name="Google Shape;325;p30"/>
          <p:cNvCxnSpPr/>
          <p:nvPr/>
        </p:nvCxnSpPr>
        <p:spPr>
          <a:xfrm>
            <a:off x="5589800" y="1428750"/>
            <a:ext cx="3554100" cy="0"/>
          </a:xfrm>
          <a:prstGeom prst="straightConnector1">
            <a:avLst/>
          </a:prstGeom>
          <a:noFill/>
          <a:ln w="9525" cap="flat" cmpd="sng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26" name="Google Shape;326;p30"/>
          <p:cNvSpPr/>
          <p:nvPr/>
        </p:nvSpPr>
        <p:spPr>
          <a:xfrm>
            <a:off x="831925" y="859175"/>
            <a:ext cx="1139100" cy="1139100"/>
          </a:xfrm>
          <a:prstGeom prst="ellipse">
            <a:avLst/>
          </a:prstGeom>
          <a:solidFill>
            <a:srgbClr val="FFCD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27" name="Google Shape;327;p30"/>
          <p:cNvGrpSpPr/>
          <p:nvPr/>
        </p:nvGrpSpPr>
        <p:grpSpPr>
          <a:xfrm>
            <a:off x="1148888" y="1190759"/>
            <a:ext cx="505722" cy="475767"/>
            <a:chOff x="5972700" y="2330200"/>
            <a:chExt cx="411625" cy="387275"/>
          </a:xfrm>
        </p:grpSpPr>
        <p:sp>
          <p:nvSpPr>
            <p:cNvPr id="328" name="Google Shape;328;p30"/>
            <p:cNvSpPr/>
            <p:nvPr/>
          </p:nvSpPr>
          <p:spPr>
            <a:xfrm>
              <a:off x="5972700" y="2476950"/>
              <a:ext cx="98050" cy="219825"/>
            </a:xfrm>
            <a:custGeom>
              <a:avLst/>
              <a:gdLst/>
              <a:ahLst/>
              <a:cxnLst/>
              <a:rect l="l" t="t" r="r" b="b"/>
              <a:pathLst>
                <a:path w="3922" h="8793" fill="none" extrusionOk="0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" name="Google Shape;329;p30"/>
            <p:cNvSpPr/>
            <p:nvPr/>
          </p:nvSpPr>
          <p:spPr>
            <a:xfrm>
              <a:off x="6078025" y="2330200"/>
              <a:ext cx="306300" cy="387275"/>
            </a:xfrm>
            <a:custGeom>
              <a:avLst/>
              <a:gdLst/>
              <a:ahLst/>
              <a:cxnLst/>
              <a:rect l="l" t="t" r="r" b="b"/>
              <a:pathLst>
                <a:path w="12252" h="15491" fill="none" extrusionOk="0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30" name="Google Shape;330;p30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28</a:t>
            </a:fld>
            <a:endParaRPr/>
          </a:p>
        </p:txBody>
      </p:sp>
    </p:spTree>
  </p:cSld>
  <p:clrMapOvr>
    <a:masterClrMapping/>
  </p:clrMapOvr>
  <p:transition spd="slow">
    <p:cove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06F9A04-8CEE-341A-080A-1B38577054E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Base case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53C7CD-7548-46FE-8006-3822A2A0507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264707904"/>
      </p:ext>
    </p:extLst>
  </p:cSld>
  <p:clrMapOvr>
    <a:masterClrMapping/>
  </p:clrMapOvr>
  <p:transition spd="med">
    <p:pull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87A110-D50A-40A4-89D0-AA2E2710CC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Base case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C8D19C-70A6-47F4-9F65-607141659EF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4</a:t>
            </a:fld>
            <a:endParaRPr lang="en"/>
          </a:p>
        </p:txBody>
      </p:sp>
      <p:pic>
        <p:nvPicPr>
          <p:cNvPr id="8" name="Picture 7" descr="A picture containing device&#10;&#10;Description automatically generated">
            <a:extLst>
              <a:ext uri="{FF2B5EF4-FFF2-40B4-BE49-F238E27FC236}">
                <a16:creationId xmlns:a16="http://schemas.microsoft.com/office/drawing/2014/main" id="{27E662A1-063E-468E-AFC7-9AB1F2F304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3050" y="1616470"/>
            <a:ext cx="7279804" cy="2971349"/>
          </a:xfrm>
          <a:prstGeom prst="rect">
            <a:avLst/>
          </a:prstGeom>
        </p:spPr>
      </p:pic>
      <p:sp>
        <p:nvSpPr>
          <p:cNvPr id="5" name="Freeform: Shape 4">
            <a:extLst>
              <a:ext uri="{FF2B5EF4-FFF2-40B4-BE49-F238E27FC236}">
                <a16:creationId xmlns:a16="http://schemas.microsoft.com/office/drawing/2014/main" id="{5B788AC8-294E-40DC-BBF1-E0454FE3B8D7}"/>
              </a:ext>
            </a:extLst>
          </p:cNvPr>
          <p:cNvSpPr/>
          <p:nvPr/>
        </p:nvSpPr>
        <p:spPr>
          <a:xfrm>
            <a:off x="831809" y="5596718"/>
            <a:ext cx="2831835" cy="1415845"/>
          </a:xfrm>
          <a:custGeom>
            <a:avLst/>
            <a:gdLst>
              <a:gd name="connsiteX0" fmla="*/ 100289 w 2831835"/>
              <a:gd name="connsiteY0" fmla="*/ 1114978 h 1415845"/>
              <a:gd name="connsiteX1" fmla="*/ 53094 w 2831835"/>
              <a:gd name="connsiteY1" fmla="*/ 1050085 h 1415845"/>
              <a:gd name="connsiteX2" fmla="*/ 41296 w 2831835"/>
              <a:gd name="connsiteY2" fmla="*/ 1026488 h 1415845"/>
              <a:gd name="connsiteX3" fmla="*/ 29497 w 2831835"/>
              <a:gd name="connsiteY3" fmla="*/ 967494 h 1415845"/>
              <a:gd name="connsiteX4" fmla="*/ 23597 w 2831835"/>
              <a:gd name="connsiteY4" fmla="*/ 943897 h 1415845"/>
              <a:gd name="connsiteX5" fmla="*/ 11799 w 2831835"/>
              <a:gd name="connsiteY5" fmla="*/ 879004 h 1415845"/>
              <a:gd name="connsiteX6" fmla="*/ 0 w 2831835"/>
              <a:gd name="connsiteY6" fmla="*/ 814111 h 1415845"/>
              <a:gd name="connsiteX7" fmla="*/ 17698 w 2831835"/>
              <a:gd name="connsiteY7" fmla="*/ 678426 h 1415845"/>
              <a:gd name="connsiteX8" fmla="*/ 23597 w 2831835"/>
              <a:gd name="connsiteY8" fmla="*/ 660728 h 1415845"/>
              <a:gd name="connsiteX9" fmla="*/ 29497 w 2831835"/>
              <a:gd name="connsiteY9" fmla="*/ 637130 h 1415845"/>
              <a:gd name="connsiteX10" fmla="*/ 53094 w 2831835"/>
              <a:gd name="connsiteY10" fmla="*/ 595835 h 1415845"/>
              <a:gd name="connsiteX11" fmla="*/ 94390 w 2831835"/>
              <a:gd name="connsiteY11" fmla="*/ 525043 h 1415845"/>
              <a:gd name="connsiteX12" fmla="*/ 135685 w 2831835"/>
              <a:gd name="connsiteY12" fmla="*/ 466049 h 1415845"/>
              <a:gd name="connsiteX13" fmla="*/ 159283 w 2831835"/>
              <a:gd name="connsiteY13" fmla="*/ 448351 h 1415845"/>
              <a:gd name="connsiteX14" fmla="*/ 194679 w 2831835"/>
              <a:gd name="connsiteY14" fmla="*/ 412955 h 1415845"/>
              <a:gd name="connsiteX15" fmla="*/ 235974 w 2831835"/>
              <a:gd name="connsiteY15" fmla="*/ 371659 h 1415845"/>
              <a:gd name="connsiteX16" fmla="*/ 253672 w 2831835"/>
              <a:gd name="connsiteY16" fmla="*/ 365760 h 1415845"/>
              <a:gd name="connsiteX17" fmla="*/ 277270 w 2831835"/>
              <a:gd name="connsiteY17" fmla="*/ 353961 h 1415845"/>
              <a:gd name="connsiteX18" fmla="*/ 306766 w 2831835"/>
              <a:gd name="connsiteY18" fmla="*/ 336263 h 1415845"/>
              <a:gd name="connsiteX19" fmla="*/ 395257 w 2831835"/>
              <a:gd name="connsiteY19" fmla="*/ 300867 h 1415845"/>
              <a:gd name="connsiteX20" fmla="*/ 430653 w 2831835"/>
              <a:gd name="connsiteY20" fmla="*/ 283169 h 1415845"/>
              <a:gd name="connsiteX21" fmla="*/ 578137 w 2831835"/>
              <a:gd name="connsiteY21" fmla="*/ 241873 h 1415845"/>
              <a:gd name="connsiteX22" fmla="*/ 601734 w 2831835"/>
              <a:gd name="connsiteY22" fmla="*/ 235974 h 1415845"/>
              <a:gd name="connsiteX23" fmla="*/ 643030 w 2831835"/>
              <a:gd name="connsiteY23" fmla="*/ 224175 h 1415845"/>
              <a:gd name="connsiteX24" fmla="*/ 725621 w 2831835"/>
              <a:gd name="connsiteY24" fmla="*/ 212377 h 1415845"/>
              <a:gd name="connsiteX25" fmla="*/ 920299 w 2831835"/>
              <a:gd name="connsiteY25" fmla="*/ 218276 h 1415845"/>
              <a:gd name="connsiteX26" fmla="*/ 967494 w 2831835"/>
              <a:gd name="connsiteY26" fmla="*/ 235974 h 1415845"/>
              <a:gd name="connsiteX27" fmla="*/ 996991 w 2831835"/>
              <a:gd name="connsiteY27" fmla="*/ 241873 h 1415845"/>
              <a:gd name="connsiteX28" fmla="*/ 1038286 w 2831835"/>
              <a:gd name="connsiteY28" fmla="*/ 253672 h 1415845"/>
              <a:gd name="connsiteX29" fmla="*/ 1067783 w 2831835"/>
              <a:gd name="connsiteY29" fmla="*/ 259572 h 1415845"/>
              <a:gd name="connsiteX30" fmla="*/ 1109079 w 2831835"/>
              <a:gd name="connsiteY30" fmla="*/ 271370 h 1415845"/>
              <a:gd name="connsiteX31" fmla="*/ 1244764 w 2831835"/>
              <a:gd name="connsiteY31" fmla="*/ 294968 h 1415845"/>
              <a:gd name="connsiteX32" fmla="*/ 1274261 w 2831835"/>
              <a:gd name="connsiteY32" fmla="*/ 300867 h 1415845"/>
              <a:gd name="connsiteX33" fmla="*/ 1398147 w 2831835"/>
              <a:gd name="connsiteY33" fmla="*/ 306766 h 1415845"/>
              <a:gd name="connsiteX34" fmla="*/ 1616423 w 2831835"/>
              <a:gd name="connsiteY34" fmla="*/ 300867 h 1415845"/>
              <a:gd name="connsiteX35" fmla="*/ 1651819 w 2831835"/>
              <a:gd name="connsiteY35" fmla="*/ 289068 h 1415845"/>
              <a:gd name="connsiteX36" fmla="*/ 1704914 w 2831835"/>
              <a:gd name="connsiteY36" fmla="*/ 277270 h 1415845"/>
              <a:gd name="connsiteX37" fmla="*/ 1793404 w 2831835"/>
              <a:gd name="connsiteY37" fmla="*/ 235974 h 1415845"/>
              <a:gd name="connsiteX38" fmla="*/ 1846498 w 2831835"/>
              <a:gd name="connsiteY38" fmla="*/ 218276 h 1415845"/>
              <a:gd name="connsiteX39" fmla="*/ 1881894 w 2831835"/>
              <a:gd name="connsiteY39" fmla="*/ 194679 h 1415845"/>
              <a:gd name="connsiteX40" fmla="*/ 1905492 w 2831835"/>
              <a:gd name="connsiteY40" fmla="*/ 182880 h 1415845"/>
              <a:gd name="connsiteX41" fmla="*/ 1976284 w 2831835"/>
              <a:gd name="connsiteY41" fmla="*/ 153383 h 1415845"/>
              <a:gd name="connsiteX42" fmla="*/ 1999881 w 2831835"/>
              <a:gd name="connsiteY42" fmla="*/ 135685 h 1415845"/>
              <a:gd name="connsiteX43" fmla="*/ 2082472 w 2831835"/>
              <a:gd name="connsiteY43" fmla="*/ 112088 h 1415845"/>
              <a:gd name="connsiteX44" fmla="*/ 2159164 w 2831835"/>
              <a:gd name="connsiteY44" fmla="*/ 88490 h 1415845"/>
              <a:gd name="connsiteX45" fmla="*/ 2194560 w 2831835"/>
              <a:gd name="connsiteY45" fmla="*/ 76692 h 1415845"/>
              <a:gd name="connsiteX46" fmla="*/ 2241755 w 2831835"/>
              <a:gd name="connsiteY46" fmla="*/ 64893 h 1415845"/>
              <a:gd name="connsiteX47" fmla="*/ 2294849 w 2831835"/>
              <a:gd name="connsiteY47" fmla="*/ 47195 h 1415845"/>
              <a:gd name="connsiteX48" fmla="*/ 2342044 w 2831835"/>
              <a:gd name="connsiteY48" fmla="*/ 35396 h 1415845"/>
              <a:gd name="connsiteX49" fmla="*/ 2377440 w 2831835"/>
              <a:gd name="connsiteY49" fmla="*/ 23597 h 1415845"/>
              <a:gd name="connsiteX50" fmla="*/ 2460031 w 2831835"/>
              <a:gd name="connsiteY50" fmla="*/ 11799 h 1415845"/>
              <a:gd name="connsiteX51" fmla="*/ 2513125 w 2831835"/>
              <a:gd name="connsiteY51" fmla="*/ 5899 h 1415845"/>
              <a:gd name="connsiteX52" fmla="*/ 2560320 w 2831835"/>
              <a:gd name="connsiteY52" fmla="*/ 0 h 1415845"/>
              <a:gd name="connsiteX53" fmla="*/ 2631112 w 2831835"/>
              <a:gd name="connsiteY53" fmla="*/ 5899 h 1415845"/>
              <a:gd name="connsiteX54" fmla="*/ 2713703 w 2831835"/>
              <a:gd name="connsiteY54" fmla="*/ 41295 h 1415845"/>
              <a:gd name="connsiteX55" fmla="*/ 2731401 w 2831835"/>
              <a:gd name="connsiteY55" fmla="*/ 53094 h 1415845"/>
              <a:gd name="connsiteX56" fmla="*/ 2760898 w 2831835"/>
              <a:gd name="connsiteY56" fmla="*/ 70792 h 1415845"/>
              <a:gd name="connsiteX57" fmla="*/ 2778596 w 2831835"/>
              <a:gd name="connsiteY57" fmla="*/ 88490 h 1415845"/>
              <a:gd name="connsiteX58" fmla="*/ 2813992 w 2831835"/>
              <a:gd name="connsiteY58" fmla="*/ 147484 h 1415845"/>
              <a:gd name="connsiteX59" fmla="*/ 2819892 w 2831835"/>
              <a:gd name="connsiteY59" fmla="*/ 165182 h 1415845"/>
              <a:gd name="connsiteX60" fmla="*/ 2825791 w 2831835"/>
              <a:gd name="connsiteY60" fmla="*/ 218276 h 1415845"/>
              <a:gd name="connsiteX61" fmla="*/ 2831690 w 2831835"/>
              <a:gd name="connsiteY61" fmla="*/ 265471 h 1415845"/>
              <a:gd name="connsiteX62" fmla="*/ 2825791 w 2831835"/>
              <a:gd name="connsiteY62" fmla="*/ 424753 h 1415845"/>
              <a:gd name="connsiteX63" fmla="*/ 2802194 w 2831835"/>
              <a:gd name="connsiteY63" fmla="*/ 471948 h 1415845"/>
              <a:gd name="connsiteX64" fmla="*/ 2772697 w 2831835"/>
              <a:gd name="connsiteY64" fmla="*/ 519143 h 1415845"/>
              <a:gd name="connsiteX65" fmla="*/ 2743200 w 2831835"/>
              <a:gd name="connsiteY65" fmla="*/ 548640 h 1415845"/>
              <a:gd name="connsiteX66" fmla="*/ 2713703 w 2831835"/>
              <a:gd name="connsiteY66" fmla="*/ 584036 h 1415845"/>
              <a:gd name="connsiteX67" fmla="*/ 2690106 w 2831835"/>
              <a:gd name="connsiteY67" fmla="*/ 613533 h 1415845"/>
              <a:gd name="connsiteX68" fmla="*/ 2678307 w 2831835"/>
              <a:gd name="connsiteY68" fmla="*/ 631231 h 1415845"/>
              <a:gd name="connsiteX69" fmla="*/ 2637012 w 2831835"/>
              <a:gd name="connsiteY69" fmla="*/ 654828 h 1415845"/>
              <a:gd name="connsiteX70" fmla="*/ 2560320 w 2831835"/>
              <a:gd name="connsiteY70" fmla="*/ 702023 h 1415845"/>
              <a:gd name="connsiteX71" fmla="*/ 2477729 w 2831835"/>
              <a:gd name="connsiteY71" fmla="*/ 737419 h 1415845"/>
              <a:gd name="connsiteX72" fmla="*/ 2418736 w 2831835"/>
              <a:gd name="connsiteY72" fmla="*/ 772815 h 1415845"/>
              <a:gd name="connsiteX73" fmla="*/ 2383339 w 2831835"/>
              <a:gd name="connsiteY73" fmla="*/ 784614 h 1415845"/>
              <a:gd name="connsiteX74" fmla="*/ 2365641 w 2831835"/>
              <a:gd name="connsiteY74" fmla="*/ 796413 h 1415845"/>
              <a:gd name="connsiteX75" fmla="*/ 2336145 w 2831835"/>
              <a:gd name="connsiteY75" fmla="*/ 820010 h 1415845"/>
              <a:gd name="connsiteX76" fmla="*/ 2300748 w 2831835"/>
              <a:gd name="connsiteY76" fmla="*/ 837708 h 1415845"/>
              <a:gd name="connsiteX77" fmla="*/ 2265352 w 2831835"/>
              <a:gd name="connsiteY77" fmla="*/ 849507 h 1415845"/>
              <a:gd name="connsiteX78" fmla="*/ 2200459 w 2831835"/>
              <a:gd name="connsiteY78" fmla="*/ 867205 h 1415845"/>
              <a:gd name="connsiteX79" fmla="*/ 2170963 w 2831835"/>
              <a:gd name="connsiteY79" fmla="*/ 884903 h 1415845"/>
              <a:gd name="connsiteX80" fmla="*/ 2147365 w 2831835"/>
              <a:gd name="connsiteY80" fmla="*/ 890803 h 1415845"/>
              <a:gd name="connsiteX81" fmla="*/ 2076573 w 2831835"/>
              <a:gd name="connsiteY81" fmla="*/ 914400 h 1415845"/>
              <a:gd name="connsiteX82" fmla="*/ 1970385 w 2831835"/>
              <a:gd name="connsiteY82" fmla="*/ 961595 h 1415845"/>
              <a:gd name="connsiteX83" fmla="*/ 1934988 w 2831835"/>
              <a:gd name="connsiteY83" fmla="*/ 973393 h 1415845"/>
              <a:gd name="connsiteX84" fmla="*/ 1875995 w 2831835"/>
              <a:gd name="connsiteY84" fmla="*/ 1002890 h 1415845"/>
              <a:gd name="connsiteX85" fmla="*/ 1846498 w 2831835"/>
              <a:gd name="connsiteY85" fmla="*/ 1014689 h 1415845"/>
              <a:gd name="connsiteX86" fmla="*/ 1746209 w 2831835"/>
              <a:gd name="connsiteY86" fmla="*/ 1067783 h 1415845"/>
              <a:gd name="connsiteX87" fmla="*/ 1710813 w 2831835"/>
              <a:gd name="connsiteY87" fmla="*/ 1079582 h 1415845"/>
              <a:gd name="connsiteX88" fmla="*/ 1681316 w 2831835"/>
              <a:gd name="connsiteY88" fmla="*/ 1097280 h 1415845"/>
              <a:gd name="connsiteX89" fmla="*/ 1651819 w 2831835"/>
              <a:gd name="connsiteY89" fmla="*/ 1120877 h 1415845"/>
              <a:gd name="connsiteX90" fmla="*/ 1586926 w 2831835"/>
              <a:gd name="connsiteY90" fmla="*/ 1138575 h 1415845"/>
              <a:gd name="connsiteX91" fmla="*/ 1557430 w 2831835"/>
              <a:gd name="connsiteY91" fmla="*/ 1156273 h 1415845"/>
              <a:gd name="connsiteX92" fmla="*/ 1527933 w 2831835"/>
              <a:gd name="connsiteY92" fmla="*/ 1168072 h 1415845"/>
              <a:gd name="connsiteX93" fmla="*/ 1492537 w 2831835"/>
              <a:gd name="connsiteY93" fmla="*/ 1191670 h 1415845"/>
              <a:gd name="connsiteX94" fmla="*/ 1463040 w 2831835"/>
              <a:gd name="connsiteY94" fmla="*/ 1197569 h 1415845"/>
              <a:gd name="connsiteX95" fmla="*/ 1415845 w 2831835"/>
              <a:gd name="connsiteY95" fmla="*/ 1215267 h 1415845"/>
              <a:gd name="connsiteX96" fmla="*/ 1398147 w 2831835"/>
              <a:gd name="connsiteY96" fmla="*/ 1221166 h 1415845"/>
              <a:gd name="connsiteX97" fmla="*/ 1291959 w 2831835"/>
              <a:gd name="connsiteY97" fmla="*/ 1268361 h 1415845"/>
              <a:gd name="connsiteX98" fmla="*/ 1250663 w 2831835"/>
              <a:gd name="connsiteY98" fmla="*/ 1286059 h 1415845"/>
              <a:gd name="connsiteX99" fmla="*/ 1215267 w 2831835"/>
              <a:gd name="connsiteY99" fmla="*/ 1297858 h 1415845"/>
              <a:gd name="connsiteX100" fmla="*/ 1179871 w 2831835"/>
              <a:gd name="connsiteY100" fmla="*/ 1315556 h 1415845"/>
              <a:gd name="connsiteX101" fmla="*/ 1103179 w 2831835"/>
              <a:gd name="connsiteY101" fmla="*/ 1327355 h 1415845"/>
              <a:gd name="connsiteX102" fmla="*/ 1079582 w 2831835"/>
              <a:gd name="connsiteY102" fmla="*/ 1333254 h 1415845"/>
              <a:gd name="connsiteX103" fmla="*/ 1050085 w 2831835"/>
              <a:gd name="connsiteY103" fmla="*/ 1339153 h 1415845"/>
              <a:gd name="connsiteX104" fmla="*/ 1014689 w 2831835"/>
              <a:gd name="connsiteY104" fmla="*/ 1350952 h 1415845"/>
              <a:gd name="connsiteX105" fmla="*/ 967494 w 2831835"/>
              <a:gd name="connsiteY105" fmla="*/ 1356852 h 1415845"/>
              <a:gd name="connsiteX106" fmla="*/ 926199 w 2831835"/>
              <a:gd name="connsiteY106" fmla="*/ 1374550 h 1415845"/>
              <a:gd name="connsiteX107" fmla="*/ 896702 w 2831835"/>
              <a:gd name="connsiteY107" fmla="*/ 1386348 h 1415845"/>
              <a:gd name="connsiteX108" fmla="*/ 814111 w 2831835"/>
              <a:gd name="connsiteY108" fmla="*/ 1392248 h 1415845"/>
              <a:gd name="connsiteX109" fmla="*/ 790514 w 2831835"/>
              <a:gd name="connsiteY109" fmla="*/ 1404046 h 1415845"/>
              <a:gd name="connsiteX110" fmla="*/ 743319 w 2831835"/>
              <a:gd name="connsiteY110" fmla="*/ 1409946 h 1415845"/>
              <a:gd name="connsiteX111" fmla="*/ 702023 w 2831835"/>
              <a:gd name="connsiteY111" fmla="*/ 1415845 h 1415845"/>
              <a:gd name="connsiteX112" fmla="*/ 578137 w 2831835"/>
              <a:gd name="connsiteY112" fmla="*/ 1404046 h 1415845"/>
              <a:gd name="connsiteX113" fmla="*/ 560439 w 2831835"/>
              <a:gd name="connsiteY113" fmla="*/ 1398147 h 1415845"/>
              <a:gd name="connsiteX114" fmla="*/ 525043 w 2831835"/>
              <a:gd name="connsiteY114" fmla="*/ 1392248 h 1415845"/>
              <a:gd name="connsiteX115" fmla="*/ 483747 w 2831835"/>
              <a:gd name="connsiteY115" fmla="*/ 1380449 h 1415845"/>
              <a:gd name="connsiteX116" fmla="*/ 424754 w 2831835"/>
              <a:gd name="connsiteY116" fmla="*/ 1374550 h 1415845"/>
              <a:gd name="connsiteX117" fmla="*/ 377559 w 2831835"/>
              <a:gd name="connsiteY117" fmla="*/ 1362751 h 1415845"/>
              <a:gd name="connsiteX118" fmla="*/ 348062 w 2831835"/>
              <a:gd name="connsiteY118" fmla="*/ 1350952 h 1415845"/>
              <a:gd name="connsiteX119" fmla="*/ 300867 w 2831835"/>
              <a:gd name="connsiteY119" fmla="*/ 1315556 h 1415845"/>
              <a:gd name="connsiteX120" fmla="*/ 259572 w 2831835"/>
              <a:gd name="connsiteY120" fmla="*/ 1297858 h 1415845"/>
              <a:gd name="connsiteX121" fmla="*/ 241874 w 2831835"/>
              <a:gd name="connsiteY121" fmla="*/ 1280160 h 1415845"/>
              <a:gd name="connsiteX122" fmla="*/ 218276 w 2831835"/>
              <a:gd name="connsiteY122" fmla="*/ 1262462 h 1415845"/>
              <a:gd name="connsiteX123" fmla="*/ 165182 w 2831835"/>
              <a:gd name="connsiteY123" fmla="*/ 1215267 h 1415845"/>
              <a:gd name="connsiteX124" fmla="*/ 147484 w 2831835"/>
              <a:gd name="connsiteY124" fmla="*/ 1197569 h 1415845"/>
              <a:gd name="connsiteX125" fmla="*/ 112088 w 2831835"/>
              <a:gd name="connsiteY125" fmla="*/ 1168072 h 1415845"/>
              <a:gd name="connsiteX126" fmla="*/ 88490 w 2831835"/>
              <a:gd name="connsiteY126" fmla="*/ 1132676 h 1415845"/>
              <a:gd name="connsiteX127" fmla="*/ 82591 w 2831835"/>
              <a:gd name="connsiteY127" fmla="*/ 1109079 h 1415845"/>
              <a:gd name="connsiteX128" fmla="*/ 53094 w 2831835"/>
              <a:gd name="connsiteY128" fmla="*/ 1073683 h 1415845"/>
              <a:gd name="connsiteX129" fmla="*/ 47195 w 2831835"/>
              <a:gd name="connsiteY129" fmla="*/ 1073683 h 14158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</a:cxnLst>
            <a:rect l="l" t="t" r="r" b="b"/>
            <a:pathLst>
              <a:path w="2831835" h="1415845">
                <a:moveTo>
                  <a:pt x="100289" y="1114978"/>
                </a:moveTo>
                <a:cubicBezTo>
                  <a:pt x="85941" y="1097042"/>
                  <a:pt x="63284" y="1070467"/>
                  <a:pt x="53094" y="1050085"/>
                </a:cubicBezTo>
                <a:lnTo>
                  <a:pt x="41296" y="1026488"/>
                </a:lnTo>
                <a:cubicBezTo>
                  <a:pt x="37363" y="1006823"/>
                  <a:pt x="34361" y="986949"/>
                  <a:pt x="29497" y="967494"/>
                </a:cubicBezTo>
                <a:cubicBezTo>
                  <a:pt x="27530" y="959628"/>
                  <a:pt x="25356" y="951812"/>
                  <a:pt x="23597" y="943897"/>
                </a:cubicBezTo>
                <a:cubicBezTo>
                  <a:pt x="10946" y="886970"/>
                  <a:pt x="24603" y="943021"/>
                  <a:pt x="11799" y="879004"/>
                </a:cubicBezTo>
                <a:cubicBezTo>
                  <a:pt x="-2110" y="809459"/>
                  <a:pt x="14997" y="919094"/>
                  <a:pt x="0" y="814111"/>
                </a:cubicBezTo>
                <a:cubicBezTo>
                  <a:pt x="5899" y="768883"/>
                  <a:pt x="10763" y="723507"/>
                  <a:pt x="17698" y="678426"/>
                </a:cubicBezTo>
                <a:cubicBezTo>
                  <a:pt x="18644" y="672280"/>
                  <a:pt x="21889" y="666707"/>
                  <a:pt x="23597" y="660728"/>
                </a:cubicBezTo>
                <a:cubicBezTo>
                  <a:pt x="25824" y="652932"/>
                  <a:pt x="26650" y="644722"/>
                  <a:pt x="29497" y="637130"/>
                </a:cubicBezTo>
                <a:cubicBezTo>
                  <a:pt x="40763" y="607089"/>
                  <a:pt x="39404" y="620933"/>
                  <a:pt x="53094" y="595835"/>
                </a:cubicBezTo>
                <a:cubicBezTo>
                  <a:pt x="104511" y="501570"/>
                  <a:pt x="53046" y="584107"/>
                  <a:pt x="94390" y="525043"/>
                </a:cubicBezTo>
                <a:cubicBezTo>
                  <a:pt x="98890" y="518614"/>
                  <a:pt x="126501" y="475233"/>
                  <a:pt x="135685" y="466049"/>
                </a:cubicBezTo>
                <a:cubicBezTo>
                  <a:pt x="142638" y="459097"/>
                  <a:pt x="151975" y="454928"/>
                  <a:pt x="159283" y="448351"/>
                </a:cubicBezTo>
                <a:cubicBezTo>
                  <a:pt x="171686" y="437189"/>
                  <a:pt x="184668" y="426304"/>
                  <a:pt x="194679" y="412955"/>
                </a:cubicBezTo>
                <a:cubicBezTo>
                  <a:pt x="210902" y="391324"/>
                  <a:pt x="211885" y="385424"/>
                  <a:pt x="235974" y="371659"/>
                </a:cubicBezTo>
                <a:cubicBezTo>
                  <a:pt x="241373" y="368574"/>
                  <a:pt x="247956" y="368210"/>
                  <a:pt x="253672" y="365760"/>
                </a:cubicBezTo>
                <a:cubicBezTo>
                  <a:pt x="261755" y="362296"/>
                  <a:pt x="269582" y="358232"/>
                  <a:pt x="277270" y="353961"/>
                </a:cubicBezTo>
                <a:cubicBezTo>
                  <a:pt x="287293" y="348393"/>
                  <a:pt x="296310" y="340968"/>
                  <a:pt x="306766" y="336263"/>
                </a:cubicBezTo>
                <a:cubicBezTo>
                  <a:pt x="335737" y="323226"/>
                  <a:pt x="366842" y="315075"/>
                  <a:pt x="395257" y="300867"/>
                </a:cubicBezTo>
                <a:cubicBezTo>
                  <a:pt x="407056" y="294968"/>
                  <a:pt x="418187" y="287484"/>
                  <a:pt x="430653" y="283169"/>
                </a:cubicBezTo>
                <a:cubicBezTo>
                  <a:pt x="561918" y="237731"/>
                  <a:pt x="507480" y="257575"/>
                  <a:pt x="578137" y="241873"/>
                </a:cubicBezTo>
                <a:cubicBezTo>
                  <a:pt x="586052" y="240114"/>
                  <a:pt x="593912" y="238107"/>
                  <a:pt x="601734" y="235974"/>
                </a:cubicBezTo>
                <a:cubicBezTo>
                  <a:pt x="615546" y="232207"/>
                  <a:pt x="629080" y="227394"/>
                  <a:pt x="643030" y="224175"/>
                </a:cubicBezTo>
                <a:cubicBezTo>
                  <a:pt x="663133" y="219536"/>
                  <a:pt x="707555" y="214635"/>
                  <a:pt x="725621" y="212377"/>
                </a:cubicBezTo>
                <a:cubicBezTo>
                  <a:pt x="790514" y="214343"/>
                  <a:pt x="855683" y="211972"/>
                  <a:pt x="920299" y="218276"/>
                </a:cubicBezTo>
                <a:cubicBezTo>
                  <a:pt x="937021" y="219907"/>
                  <a:pt x="951436" y="231033"/>
                  <a:pt x="967494" y="235974"/>
                </a:cubicBezTo>
                <a:cubicBezTo>
                  <a:pt x="977078" y="238923"/>
                  <a:pt x="987263" y="239441"/>
                  <a:pt x="996991" y="241873"/>
                </a:cubicBezTo>
                <a:cubicBezTo>
                  <a:pt x="1010879" y="245345"/>
                  <a:pt x="1024398" y="250200"/>
                  <a:pt x="1038286" y="253672"/>
                </a:cubicBezTo>
                <a:cubicBezTo>
                  <a:pt x="1048014" y="256104"/>
                  <a:pt x="1058055" y="257140"/>
                  <a:pt x="1067783" y="259572"/>
                </a:cubicBezTo>
                <a:cubicBezTo>
                  <a:pt x="1081672" y="263044"/>
                  <a:pt x="1095190" y="267898"/>
                  <a:pt x="1109079" y="271370"/>
                </a:cubicBezTo>
                <a:cubicBezTo>
                  <a:pt x="1175828" y="288057"/>
                  <a:pt x="1164922" y="282361"/>
                  <a:pt x="1244764" y="294968"/>
                </a:cubicBezTo>
                <a:cubicBezTo>
                  <a:pt x="1254668" y="296532"/>
                  <a:pt x="1264264" y="300098"/>
                  <a:pt x="1274261" y="300867"/>
                </a:cubicBezTo>
                <a:cubicBezTo>
                  <a:pt x="1315481" y="304038"/>
                  <a:pt x="1356852" y="304800"/>
                  <a:pt x="1398147" y="306766"/>
                </a:cubicBezTo>
                <a:cubicBezTo>
                  <a:pt x="1470906" y="304800"/>
                  <a:pt x="1543814" y="305933"/>
                  <a:pt x="1616423" y="300867"/>
                </a:cubicBezTo>
                <a:cubicBezTo>
                  <a:pt x="1628830" y="300001"/>
                  <a:pt x="1639802" y="292272"/>
                  <a:pt x="1651819" y="289068"/>
                </a:cubicBezTo>
                <a:cubicBezTo>
                  <a:pt x="1669337" y="284397"/>
                  <a:pt x="1687216" y="281203"/>
                  <a:pt x="1704914" y="277270"/>
                </a:cubicBezTo>
                <a:cubicBezTo>
                  <a:pt x="1743145" y="254331"/>
                  <a:pt x="1741175" y="253384"/>
                  <a:pt x="1793404" y="235974"/>
                </a:cubicBezTo>
                <a:cubicBezTo>
                  <a:pt x="1811102" y="230075"/>
                  <a:pt x="1829593" y="226165"/>
                  <a:pt x="1846498" y="218276"/>
                </a:cubicBezTo>
                <a:cubicBezTo>
                  <a:pt x="1859348" y="212279"/>
                  <a:pt x="1869735" y="201975"/>
                  <a:pt x="1881894" y="194679"/>
                </a:cubicBezTo>
                <a:cubicBezTo>
                  <a:pt x="1889435" y="190154"/>
                  <a:pt x="1897435" y="186405"/>
                  <a:pt x="1905492" y="182880"/>
                </a:cubicBezTo>
                <a:cubicBezTo>
                  <a:pt x="1928912" y="172633"/>
                  <a:pt x="1955833" y="168721"/>
                  <a:pt x="1976284" y="153383"/>
                </a:cubicBezTo>
                <a:cubicBezTo>
                  <a:pt x="1984150" y="147484"/>
                  <a:pt x="1990717" y="139249"/>
                  <a:pt x="1999881" y="135685"/>
                </a:cubicBezTo>
                <a:cubicBezTo>
                  <a:pt x="2026566" y="125308"/>
                  <a:pt x="2055309" y="121142"/>
                  <a:pt x="2082472" y="112088"/>
                </a:cubicBezTo>
                <a:cubicBezTo>
                  <a:pt x="2171060" y="82558"/>
                  <a:pt x="2060314" y="118905"/>
                  <a:pt x="2159164" y="88490"/>
                </a:cubicBezTo>
                <a:cubicBezTo>
                  <a:pt x="2171051" y="84833"/>
                  <a:pt x="2182602" y="80109"/>
                  <a:pt x="2194560" y="76692"/>
                </a:cubicBezTo>
                <a:cubicBezTo>
                  <a:pt x="2210152" y="72237"/>
                  <a:pt x="2226198" y="69469"/>
                  <a:pt x="2241755" y="64893"/>
                </a:cubicBezTo>
                <a:cubicBezTo>
                  <a:pt x="2259652" y="59629"/>
                  <a:pt x="2276952" y="52459"/>
                  <a:pt x="2294849" y="47195"/>
                </a:cubicBezTo>
                <a:cubicBezTo>
                  <a:pt x="2310406" y="42619"/>
                  <a:pt x="2326452" y="39851"/>
                  <a:pt x="2342044" y="35396"/>
                </a:cubicBezTo>
                <a:cubicBezTo>
                  <a:pt x="2354002" y="31979"/>
                  <a:pt x="2365245" y="26036"/>
                  <a:pt x="2377440" y="23597"/>
                </a:cubicBezTo>
                <a:cubicBezTo>
                  <a:pt x="2404710" y="18143"/>
                  <a:pt x="2432455" y="15396"/>
                  <a:pt x="2460031" y="11799"/>
                </a:cubicBezTo>
                <a:cubicBezTo>
                  <a:pt x="2477688" y="9496"/>
                  <a:pt x="2495440" y="7980"/>
                  <a:pt x="2513125" y="5899"/>
                </a:cubicBezTo>
                <a:lnTo>
                  <a:pt x="2560320" y="0"/>
                </a:lnTo>
                <a:cubicBezTo>
                  <a:pt x="2583917" y="1966"/>
                  <a:pt x="2607851" y="1468"/>
                  <a:pt x="2631112" y="5899"/>
                </a:cubicBezTo>
                <a:cubicBezTo>
                  <a:pt x="2669792" y="13266"/>
                  <a:pt x="2683755" y="22577"/>
                  <a:pt x="2713703" y="41295"/>
                </a:cubicBezTo>
                <a:cubicBezTo>
                  <a:pt x="2719715" y="45053"/>
                  <a:pt x="2725389" y="49336"/>
                  <a:pt x="2731401" y="53094"/>
                </a:cubicBezTo>
                <a:cubicBezTo>
                  <a:pt x="2741124" y="59171"/>
                  <a:pt x="2751725" y="63912"/>
                  <a:pt x="2760898" y="70792"/>
                </a:cubicBezTo>
                <a:cubicBezTo>
                  <a:pt x="2767572" y="75798"/>
                  <a:pt x="2773474" y="81905"/>
                  <a:pt x="2778596" y="88490"/>
                </a:cubicBezTo>
                <a:cubicBezTo>
                  <a:pt x="2791946" y="105654"/>
                  <a:pt x="2805234" y="127047"/>
                  <a:pt x="2813992" y="147484"/>
                </a:cubicBezTo>
                <a:cubicBezTo>
                  <a:pt x="2816442" y="153200"/>
                  <a:pt x="2817925" y="159283"/>
                  <a:pt x="2819892" y="165182"/>
                </a:cubicBezTo>
                <a:cubicBezTo>
                  <a:pt x="2821858" y="182880"/>
                  <a:pt x="2823711" y="200591"/>
                  <a:pt x="2825791" y="218276"/>
                </a:cubicBezTo>
                <a:cubicBezTo>
                  <a:pt x="2827643" y="234022"/>
                  <a:pt x="2831690" y="249617"/>
                  <a:pt x="2831690" y="265471"/>
                </a:cubicBezTo>
                <a:cubicBezTo>
                  <a:pt x="2831690" y="318601"/>
                  <a:pt x="2833305" y="372157"/>
                  <a:pt x="2825791" y="424753"/>
                </a:cubicBezTo>
                <a:cubicBezTo>
                  <a:pt x="2823304" y="442165"/>
                  <a:pt x="2810060" y="456216"/>
                  <a:pt x="2802194" y="471948"/>
                </a:cubicBezTo>
                <a:cubicBezTo>
                  <a:pt x="2790891" y="494555"/>
                  <a:pt x="2790201" y="499451"/>
                  <a:pt x="2772697" y="519143"/>
                </a:cubicBezTo>
                <a:cubicBezTo>
                  <a:pt x="2763459" y="529536"/>
                  <a:pt x="2751737" y="537664"/>
                  <a:pt x="2743200" y="548640"/>
                </a:cubicBezTo>
                <a:cubicBezTo>
                  <a:pt x="2710958" y="590094"/>
                  <a:pt x="2752644" y="558075"/>
                  <a:pt x="2713703" y="584036"/>
                </a:cubicBezTo>
                <a:cubicBezTo>
                  <a:pt x="2702219" y="618489"/>
                  <a:pt x="2716789" y="586850"/>
                  <a:pt x="2690106" y="613533"/>
                </a:cubicBezTo>
                <a:cubicBezTo>
                  <a:pt x="2685092" y="618547"/>
                  <a:pt x="2683321" y="626217"/>
                  <a:pt x="2678307" y="631231"/>
                </a:cubicBezTo>
                <a:cubicBezTo>
                  <a:pt x="2660449" y="649089"/>
                  <a:pt x="2657262" y="648078"/>
                  <a:pt x="2637012" y="654828"/>
                </a:cubicBezTo>
                <a:cubicBezTo>
                  <a:pt x="2603768" y="688072"/>
                  <a:pt x="2626776" y="668795"/>
                  <a:pt x="2560320" y="702023"/>
                </a:cubicBezTo>
                <a:cubicBezTo>
                  <a:pt x="2486515" y="738925"/>
                  <a:pt x="2567056" y="700199"/>
                  <a:pt x="2477729" y="737419"/>
                </a:cubicBezTo>
                <a:cubicBezTo>
                  <a:pt x="2424755" y="759492"/>
                  <a:pt x="2488367" y="738000"/>
                  <a:pt x="2418736" y="772815"/>
                </a:cubicBezTo>
                <a:cubicBezTo>
                  <a:pt x="2407612" y="778377"/>
                  <a:pt x="2395138" y="780681"/>
                  <a:pt x="2383339" y="784614"/>
                </a:cubicBezTo>
                <a:cubicBezTo>
                  <a:pt x="2377440" y="788547"/>
                  <a:pt x="2371313" y="792159"/>
                  <a:pt x="2365641" y="796413"/>
                </a:cubicBezTo>
                <a:cubicBezTo>
                  <a:pt x="2355568" y="803968"/>
                  <a:pt x="2346768" y="813250"/>
                  <a:pt x="2336145" y="820010"/>
                </a:cubicBezTo>
                <a:cubicBezTo>
                  <a:pt x="2325016" y="827092"/>
                  <a:pt x="2312925" y="832634"/>
                  <a:pt x="2300748" y="837708"/>
                </a:cubicBezTo>
                <a:cubicBezTo>
                  <a:pt x="2289268" y="842491"/>
                  <a:pt x="2277351" y="846235"/>
                  <a:pt x="2265352" y="849507"/>
                </a:cubicBezTo>
                <a:cubicBezTo>
                  <a:pt x="2231119" y="858843"/>
                  <a:pt x="2236117" y="850997"/>
                  <a:pt x="2200459" y="867205"/>
                </a:cubicBezTo>
                <a:cubicBezTo>
                  <a:pt x="2190021" y="871950"/>
                  <a:pt x="2181441" y="880246"/>
                  <a:pt x="2170963" y="884903"/>
                </a:cubicBezTo>
                <a:cubicBezTo>
                  <a:pt x="2163554" y="888196"/>
                  <a:pt x="2155104" y="888385"/>
                  <a:pt x="2147365" y="890803"/>
                </a:cubicBezTo>
                <a:cubicBezTo>
                  <a:pt x="2123624" y="898222"/>
                  <a:pt x="2098821" y="903276"/>
                  <a:pt x="2076573" y="914400"/>
                </a:cubicBezTo>
                <a:cubicBezTo>
                  <a:pt x="2039723" y="932825"/>
                  <a:pt x="2011860" y="947771"/>
                  <a:pt x="1970385" y="961595"/>
                </a:cubicBezTo>
                <a:cubicBezTo>
                  <a:pt x="1958586" y="965528"/>
                  <a:pt x="1946382" y="968408"/>
                  <a:pt x="1934988" y="973393"/>
                </a:cubicBezTo>
                <a:cubicBezTo>
                  <a:pt x="1914846" y="982205"/>
                  <a:pt x="1896408" y="994725"/>
                  <a:pt x="1875995" y="1002890"/>
                </a:cubicBezTo>
                <a:cubicBezTo>
                  <a:pt x="1866163" y="1006823"/>
                  <a:pt x="1855970" y="1009953"/>
                  <a:pt x="1846498" y="1014689"/>
                </a:cubicBezTo>
                <a:cubicBezTo>
                  <a:pt x="1799933" y="1037972"/>
                  <a:pt x="1792483" y="1047951"/>
                  <a:pt x="1746209" y="1067783"/>
                </a:cubicBezTo>
                <a:cubicBezTo>
                  <a:pt x="1734778" y="1072682"/>
                  <a:pt x="1722135" y="1074436"/>
                  <a:pt x="1710813" y="1079582"/>
                </a:cubicBezTo>
                <a:cubicBezTo>
                  <a:pt x="1700374" y="1084327"/>
                  <a:pt x="1690710" y="1090705"/>
                  <a:pt x="1681316" y="1097280"/>
                </a:cubicBezTo>
                <a:cubicBezTo>
                  <a:pt x="1671001" y="1104501"/>
                  <a:pt x="1663081" y="1115246"/>
                  <a:pt x="1651819" y="1120877"/>
                </a:cubicBezTo>
                <a:cubicBezTo>
                  <a:pt x="1644800" y="1124386"/>
                  <a:pt x="1600584" y="1135161"/>
                  <a:pt x="1586926" y="1138575"/>
                </a:cubicBezTo>
                <a:cubicBezTo>
                  <a:pt x="1577094" y="1144474"/>
                  <a:pt x="1567686" y="1151145"/>
                  <a:pt x="1557430" y="1156273"/>
                </a:cubicBezTo>
                <a:cubicBezTo>
                  <a:pt x="1547958" y="1161009"/>
                  <a:pt x="1537230" y="1163001"/>
                  <a:pt x="1527933" y="1168072"/>
                </a:cubicBezTo>
                <a:cubicBezTo>
                  <a:pt x="1515484" y="1174862"/>
                  <a:pt x="1505446" y="1185802"/>
                  <a:pt x="1492537" y="1191670"/>
                </a:cubicBezTo>
                <a:cubicBezTo>
                  <a:pt x="1483409" y="1195819"/>
                  <a:pt x="1472624" y="1194620"/>
                  <a:pt x="1463040" y="1197569"/>
                </a:cubicBezTo>
                <a:cubicBezTo>
                  <a:pt x="1446982" y="1202510"/>
                  <a:pt x="1431635" y="1209525"/>
                  <a:pt x="1415845" y="1215267"/>
                </a:cubicBezTo>
                <a:cubicBezTo>
                  <a:pt x="1410001" y="1217392"/>
                  <a:pt x="1404046" y="1219200"/>
                  <a:pt x="1398147" y="1221166"/>
                </a:cubicBezTo>
                <a:cubicBezTo>
                  <a:pt x="1322847" y="1271368"/>
                  <a:pt x="1409897" y="1217817"/>
                  <a:pt x="1291959" y="1268361"/>
                </a:cubicBezTo>
                <a:cubicBezTo>
                  <a:pt x="1278194" y="1274260"/>
                  <a:pt x="1264641" y="1280683"/>
                  <a:pt x="1250663" y="1286059"/>
                </a:cubicBezTo>
                <a:cubicBezTo>
                  <a:pt x="1239055" y="1290524"/>
                  <a:pt x="1226747" y="1293075"/>
                  <a:pt x="1215267" y="1297858"/>
                </a:cubicBezTo>
                <a:cubicBezTo>
                  <a:pt x="1203090" y="1302932"/>
                  <a:pt x="1192268" y="1311048"/>
                  <a:pt x="1179871" y="1315556"/>
                </a:cubicBezTo>
                <a:cubicBezTo>
                  <a:pt x="1164608" y="1321106"/>
                  <a:pt x="1113237" y="1325679"/>
                  <a:pt x="1103179" y="1327355"/>
                </a:cubicBezTo>
                <a:cubicBezTo>
                  <a:pt x="1095182" y="1328688"/>
                  <a:pt x="1087497" y="1331495"/>
                  <a:pt x="1079582" y="1333254"/>
                </a:cubicBezTo>
                <a:cubicBezTo>
                  <a:pt x="1069794" y="1335429"/>
                  <a:pt x="1059759" y="1336515"/>
                  <a:pt x="1050085" y="1339153"/>
                </a:cubicBezTo>
                <a:cubicBezTo>
                  <a:pt x="1038086" y="1342425"/>
                  <a:pt x="1026850" y="1348346"/>
                  <a:pt x="1014689" y="1350952"/>
                </a:cubicBezTo>
                <a:cubicBezTo>
                  <a:pt x="999187" y="1354274"/>
                  <a:pt x="983226" y="1354885"/>
                  <a:pt x="967494" y="1356852"/>
                </a:cubicBezTo>
                <a:cubicBezTo>
                  <a:pt x="936389" y="1377587"/>
                  <a:pt x="964291" y="1361853"/>
                  <a:pt x="926199" y="1374550"/>
                </a:cubicBezTo>
                <a:cubicBezTo>
                  <a:pt x="916153" y="1377899"/>
                  <a:pt x="907162" y="1384696"/>
                  <a:pt x="896702" y="1386348"/>
                </a:cubicBezTo>
                <a:cubicBezTo>
                  <a:pt x="869439" y="1390653"/>
                  <a:pt x="841641" y="1390281"/>
                  <a:pt x="814111" y="1392248"/>
                </a:cubicBezTo>
                <a:cubicBezTo>
                  <a:pt x="806245" y="1396181"/>
                  <a:pt x="799045" y="1401913"/>
                  <a:pt x="790514" y="1404046"/>
                </a:cubicBezTo>
                <a:cubicBezTo>
                  <a:pt x="775133" y="1407891"/>
                  <a:pt x="759034" y="1407851"/>
                  <a:pt x="743319" y="1409946"/>
                </a:cubicBezTo>
                <a:lnTo>
                  <a:pt x="702023" y="1415845"/>
                </a:lnTo>
                <a:cubicBezTo>
                  <a:pt x="660728" y="1411912"/>
                  <a:pt x="619299" y="1409191"/>
                  <a:pt x="578137" y="1404046"/>
                </a:cubicBezTo>
                <a:cubicBezTo>
                  <a:pt x="571967" y="1403275"/>
                  <a:pt x="566509" y="1399496"/>
                  <a:pt x="560439" y="1398147"/>
                </a:cubicBezTo>
                <a:cubicBezTo>
                  <a:pt x="548762" y="1395552"/>
                  <a:pt x="536842" y="1394214"/>
                  <a:pt x="525043" y="1392248"/>
                </a:cubicBezTo>
                <a:cubicBezTo>
                  <a:pt x="512432" y="1388044"/>
                  <a:pt x="496717" y="1382302"/>
                  <a:pt x="483747" y="1380449"/>
                </a:cubicBezTo>
                <a:cubicBezTo>
                  <a:pt x="464183" y="1377654"/>
                  <a:pt x="444418" y="1376516"/>
                  <a:pt x="424754" y="1374550"/>
                </a:cubicBezTo>
                <a:cubicBezTo>
                  <a:pt x="399612" y="1369521"/>
                  <a:pt x="398288" y="1370524"/>
                  <a:pt x="377559" y="1362751"/>
                </a:cubicBezTo>
                <a:cubicBezTo>
                  <a:pt x="367643" y="1359033"/>
                  <a:pt x="357081" y="1356502"/>
                  <a:pt x="348062" y="1350952"/>
                </a:cubicBezTo>
                <a:cubicBezTo>
                  <a:pt x="331315" y="1340646"/>
                  <a:pt x="319523" y="1321774"/>
                  <a:pt x="300867" y="1315556"/>
                </a:cubicBezTo>
                <a:cubicBezTo>
                  <a:pt x="286423" y="1310741"/>
                  <a:pt x="272331" y="1306972"/>
                  <a:pt x="259572" y="1297858"/>
                </a:cubicBezTo>
                <a:cubicBezTo>
                  <a:pt x="252783" y="1293009"/>
                  <a:pt x="248208" y="1285589"/>
                  <a:pt x="241874" y="1280160"/>
                </a:cubicBezTo>
                <a:cubicBezTo>
                  <a:pt x="234409" y="1273761"/>
                  <a:pt x="226277" y="1268177"/>
                  <a:pt x="218276" y="1262462"/>
                </a:cubicBezTo>
                <a:cubicBezTo>
                  <a:pt x="181434" y="1236146"/>
                  <a:pt x="217973" y="1268058"/>
                  <a:pt x="165182" y="1215267"/>
                </a:cubicBezTo>
                <a:cubicBezTo>
                  <a:pt x="159283" y="1209368"/>
                  <a:pt x="154426" y="1202197"/>
                  <a:pt x="147484" y="1197569"/>
                </a:cubicBezTo>
                <a:cubicBezTo>
                  <a:pt x="122844" y="1181142"/>
                  <a:pt x="134800" y="1190784"/>
                  <a:pt x="112088" y="1168072"/>
                </a:cubicBezTo>
                <a:cubicBezTo>
                  <a:pt x="93665" y="1112810"/>
                  <a:pt x="123846" y="1194550"/>
                  <a:pt x="88490" y="1132676"/>
                </a:cubicBezTo>
                <a:cubicBezTo>
                  <a:pt x="84467" y="1125637"/>
                  <a:pt x="85785" y="1116531"/>
                  <a:pt x="82591" y="1109079"/>
                </a:cubicBezTo>
                <a:cubicBezTo>
                  <a:pt x="77858" y="1098035"/>
                  <a:pt x="62046" y="1080397"/>
                  <a:pt x="53094" y="1073683"/>
                </a:cubicBezTo>
                <a:cubicBezTo>
                  <a:pt x="51521" y="1072503"/>
                  <a:pt x="49161" y="1073683"/>
                  <a:pt x="47195" y="1073683"/>
                </a:cubicBezTo>
              </a:path>
            </a:pathLst>
          </a:custGeom>
          <a:noFill/>
          <a:ln>
            <a:solidFill>
              <a:srgbClr val="0070C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D8F6D02D-3366-4343-BE5A-F86F76FFDC9D}"/>
              </a:ext>
            </a:extLst>
          </p:cNvPr>
          <p:cNvSpPr/>
          <p:nvPr/>
        </p:nvSpPr>
        <p:spPr>
          <a:xfrm>
            <a:off x="1704914" y="6231977"/>
            <a:ext cx="3138457" cy="1735341"/>
          </a:xfrm>
          <a:custGeom>
            <a:avLst/>
            <a:gdLst>
              <a:gd name="connsiteX0" fmla="*/ 2861187 w 3138457"/>
              <a:gd name="connsiteY0" fmla="*/ 1256563 h 1735341"/>
              <a:gd name="connsiteX1" fmla="*/ 2790395 w 3138457"/>
              <a:gd name="connsiteY1" fmla="*/ 1268361 h 1735341"/>
              <a:gd name="connsiteX2" fmla="*/ 2754999 w 3138457"/>
              <a:gd name="connsiteY2" fmla="*/ 1286059 h 1735341"/>
              <a:gd name="connsiteX3" fmla="*/ 2648810 w 3138457"/>
              <a:gd name="connsiteY3" fmla="*/ 1315556 h 1735341"/>
              <a:gd name="connsiteX4" fmla="*/ 2507226 w 3138457"/>
              <a:gd name="connsiteY4" fmla="*/ 1345053 h 1735341"/>
              <a:gd name="connsiteX5" fmla="*/ 2377440 w 3138457"/>
              <a:gd name="connsiteY5" fmla="*/ 1380449 h 1735341"/>
              <a:gd name="connsiteX6" fmla="*/ 2294849 w 3138457"/>
              <a:gd name="connsiteY6" fmla="*/ 1398147 h 1735341"/>
              <a:gd name="connsiteX7" fmla="*/ 2259453 w 3138457"/>
              <a:gd name="connsiteY7" fmla="*/ 1409946 h 1735341"/>
              <a:gd name="connsiteX8" fmla="*/ 2165063 w 3138457"/>
              <a:gd name="connsiteY8" fmla="*/ 1433543 h 1735341"/>
              <a:gd name="connsiteX9" fmla="*/ 2100170 w 3138457"/>
              <a:gd name="connsiteY9" fmla="*/ 1457141 h 1735341"/>
              <a:gd name="connsiteX10" fmla="*/ 1952686 w 3138457"/>
              <a:gd name="connsiteY10" fmla="*/ 1492537 h 1735341"/>
              <a:gd name="connsiteX11" fmla="*/ 1887793 w 3138457"/>
              <a:gd name="connsiteY11" fmla="*/ 1516134 h 1735341"/>
              <a:gd name="connsiteX12" fmla="*/ 1752108 w 3138457"/>
              <a:gd name="connsiteY12" fmla="*/ 1557430 h 1735341"/>
              <a:gd name="connsiteX13" fmla="*/ 1675417 w 3138457"/>
              <a:gd name="connsiteY13" fmla="*/ 1581027 h 1735341"/>
              <a:gd name="connsiteX14" fmla="*/ 1616423 w 3138457"/>
              <a:gd name="connsiteY14" fmla="*/ 1598725 h 1735341"/>
              <a:gd name="connsiteX15" fmla="*/ 1545631 w 3138457"/>
              <a:gd name="connsiteY15" fmla="*/ 1622323 h 1735341"/>
              <a:gd name="connsiteX16" fmla="*/ 1486637 w 3138457"/>
              <a:gd name="connsiteY16" fmla="*/ 1645920 h 1735341"/>
              <a:gd name="connsiteX17" fmla="*/ 1386348 w 3138457"/>
              <a:gd name="connsiteY17" fmla="*/ 1669517 h 1735341"/>
              <a:gd name="connsiteX18" fmla="*/ 1097280 w 3138457"/>
              <a:gd name="connsiteY18" fmla="*/ 1710813 h 1735341"/>
              <a:gd name="connsiteX19" fmla="*/ 713822 w 3138457"/>
              <a:gd name="connsiteY19" fmla="*/ 1722612 h 1735341"/>
              <a:gd name="connsiteX20" fmla="*/ 619432 w 3138457"/>
              <a:gd name="connsiteY20" fmla="*/ 1699014 h 1735341"/>
              <a:gd name="connsiteX21" fmla="*/ 560439 w 3138457"/>
              <a:gd name="connsiteY21" fmla="*/ 1687215 h 1735341"/>
              <a:gd name="connsiteX22" fmla="*/ 365760 w 3138457"/>
              <a:gd name="connsiteY22" fmla="*/ 1616423 h 1735341"/>
              <a:gd name="connsiteX23" fmla="*/ 247773 w 3138457"/>
              <a:gd name="connsiteY23" fmla="*/ 1533832 h 1735341"/>
              <a:gd name="connsiteX24" fmla="*/ 200578 w 3138457"/>
              <a:gd name="connsiteY24" fmla="*/ 1504335 h 1735341"/>
              <a:gd name="connsiteX25" fmla="*/ 153383 w 3138457"/>
              <a:gd name="connsiteY25" fmla="*/ 1463040 h 1735341"/>
              <a:gd name="connsiteX26" fmla="*/ 117987 w 3138457"/>
              <a:gd name="connsiteY26" fmla="*/ 1439443 h 1735341"/>
              <a:gd name="connsiteX27" fmla="*/ 58993 w 3138457"/>
              <a:gd name="connsiteY27" fmla="*/ 1392248 h 1735341"/>
              <a:gd name="connsiteX28" fmla="*/ 47195 w 3138457"/>
              <a:gd name="connsiteY28" fmla="*/ 1368650 h 1735341"/>
              <a:gd name="connsiteX29" fmla="*/ 29497 w 3138457"/>
              <a:gd name="connsiteY29" fmla="*/ 1350952 h 1735341"/>
              <a:gd name="connsiteX30" fmla="*/ 11799 w 3138457"/>
              <a:gd name="connsiteY30" fmla="*/ 1327355 h 1735341"/>
              <a:gd name="connsiteX31" fmla="*/ 0 w 3138457"/>
              <a:gd name="connsiteY31" fmla="*/ 1244764 h 1735341"/>
              <a:gd name="connsiteX32" fmla="*/ 5899 w 3138457"/>
              <a:gd name="connsiteY32" fmla="*/ 1114978 h 1735341"/>
              <a:gd name="connsiteX33" fmla="*/ 17698 w 3138457"/>
              <a:gd name="connsiteY33" fmla="*/ 1073683 h 1735341"/>
              <a:gd name="connsiteX34" fmla="*/ 35396 w 3138457"/>
              <a:gd name="connsiteY34" fmla="*/ 1014689 h 1735341"/>
              <a:gd name="connsiteX35" fmla="*/ 53094 w 3138457"/>
              <a:gd name="connsiteY35" fmla="*/ 991092 h 1735341"/>
              <a:gd name="connsiteX36" fmla="*/ 94390 w 3138457"/>
              <a:gd name="connsiteY36" fmla="*/ 937997 h 1735341"/>
              <a:gd name="connsiteX37" fmla="*/ 112088 w 3138457"/>
              <a:gd name="connsiteY37" fmla="*/ 920299 h 1735341"/>
              <a:gd name="connsiteX38" fmla="*/ 147484 w 3138457"/>
              <a:gd name="connsiteY38" fmla="*/ 902601 h 1735341"/>
              <a:gd name="connsiteX39" fmla="*/ 176981 w 3138457"/>
              <a:gd name="connsiteY39" fmla="*/ 884903 h 1735341"/>
              <a:gd name="connsiteX40" fmla="*/ 200578 w 3138457"/>
              <a:gd name="connsiteY40" fmla="*/ 867205 h 1735341"/>
              <a:gd name="connsiteX41" fmla="*/ 230075 w 3138457"/>
              <a:gd name="connsiteY41" fmla="*/ 855406 h 1735341"/>
              <a:gd name="connsiteX42" fmla="*/ 365760 w 3138457"/>
              <a:gd name="connsiteY42" fmla="*/ 820010 h 1735341"/>
              <a:gd name="connsiteX43" fmla="*/ 430653 w 3138457"/>
              <a:gd name="connsiteY43" fmla="*/ 802312 h 1735341"/>
              <a:gd name="connsiteX44" fmla="*/ 460150 w 3138457"/>
              <a:gd name="connsiteY44" fmla="*/ 784614 h 1735341"/>
              <a:gd name="connsiteX45" fmla="*/ 542741 w 3138457"/>
              <a:gd name="connsiteY45" fmla="*/ 761017 h 1735341"/>
              <a:gd name="connsiteX46" fmla="*/ 601734 w 3138457"/>
              <a:gd name="connsiteY46" fmla="*/ 731520 h 1735341"/>
              <a:gd name="connsiteX47" fmla="*/ 625331 w 3138457"/>
              <a:gd name="connsiteY47" fmla="*/ 719721 h 1735341"/>
              <a:gd name="connsiteX48" fmla="*/ 666627 w 3138457"/>
              <a:gd name="connsiteY48" fmla="*/ 696124 h 1735341"/>
              <a:gd name="connsiteX49" fmla="*/ 731520 w 3138457"/>
              <a:gd name="connsiteY49" fmla="*/ 672526 h 1735341"/>
              <a:gd name="connsiteX50" fmla="*/ 761017 w 3138457"/>
              <a:gd name="connsiteY50" fmla="*/ 648929 h 1735341"/>
              <a:gd name="connsiteX51" fmla="*/ 873104 w 3138457"/>
              <a:gd name="connsiteY51" fmla="*/ 589935 h 1735341"/>
              <a:gd name="connsiteX52" fmla="*/ 920299 w 3138457"/>
              <a:gd name="connsiteY52" fmla="*/ 554539 h 1735341"/>
              <a:gd name="connsiteX53" fmla="*/ 967494 w 3138457"/>
              <a:gd name="connsiteY53" fmla="*/ 525043 h 1735341"/>
              <a:gd name="connsiteX54" fmla="*/ 996991 w 3138457"/>
              <a:gd name="connsiteY54" fmla="*/ 501445 h 1735341"/>
              <a:gd name="connsiteX55" fmla="*/ 1020588 w 3138457"/>
              <a:gd name="connsiteY55" fmla="*/ 489646 h 1735341"/>
              <a:gd name="connsiteX56" fmla="*/ 1061884 w 3138457"/>
              <a:gd name="connsiteY56" fmla="*/ 460150 h 1735341"/>
              <a:gd name="connsiteX57" fmla="*/ 1091381 w 3138457"/>
              <a:gd name="connsiteY57" fmla="*/ 442452 h 1735341"/>
              <a:gd name="connsiteX58" fmla="*/ 1120877 w 3138457"/>
              <a:gd name="connsiteY58" fmla="*/ 430653 h 1735341"/>
              <a:gd name="connsiteX59" fmla="*/ 1150374 w 3138457"/>
              <a:gd name="connsiteY59" fmla="*/ 412955 h 1735341"/>
              <a:gd name="connsiteX60" fmla="*/ 1173971 w 3138457"/>
              <a:gd name="connsiteY60" fmla="*/ 401156 h 1735341"/>
              <a:gd name="connsiteX61" fmla="*/ 1197569 w 3138457"/>
              <a:gd name="connsiteY61" fmla="*/ 383458 h 1735341"/>
              <a:gd name="connsiteX62" fmla="*/ 1227066 w 3138457"/>
              <a:gd name="connsiteY62" fmla="*/ 371659 h 1735341"/>
              <a:gd name="connsiteX63" fmla="*/ 1244764 w 3138457"/>
              <a:gd name="connsiteY63" fmla="*/ 359861 h 1735341"/>
              <a:gd name="connsiteX64" fmla="*/ 1286059 w 3138457"/>
              <a:gd name="connsiteY64" fmla="*/ 336263 h 1735341"/>
              <a:gd name="connsiteX65" fmla="*/ 1421744 w 3138457"/>
              <a:gd name="connsiteY65" fmla="*/ 283169 h 1735341"/>
              <a:gd name="connsiteX66" fmla="*/ 1510235 w 3138457"/>
              <a:gd name="connsiteY66" fmla="*/ 259572 h 1735341"/>
              <a:gd name="connsiteX67" fmla="*/ 1622322 w 3138457"/>
              <a:gd name="connsiteY67" fmla="*/ 224175 h 1735341"/>
              <a:gd name="connsiteX68" fmla="*/ 1651819 w 3138457"/>
              <a:gd name="connsiteY68" fmla="*/ 212377 h 1735341"/>
              <a:gd name="connsiteX69" fmla="*/ 1699014 w 3138457"/>
              <a:gd name="connsiteY69" fmla="*/ 200578 h 1735341"/>
              <a:gd name="connsiteX70" fmla="*/ 1775706 w 3138457"/>
              <a:gd name="connsiteY70" fmla="*/ 165182 h 1735341"/>
              <a:gd name="connsiteX71" fmla="*/ 1822901 w 3138457"/>
              <a:gd name="connsiteY71" fmla="*/ 147484 h 1735341"/>
              <a:gd name="connsiteX72" fmla="*/ 1982183 w 3138457"/>
              <a:gd name="connsiteY72" fmla="*/ 94390 h 1735341"/>
              <a:gd name="connsiteX73" fmla="*/ 2041177 w 3138457"/>
              <a:gd name="connsiteY73" fmla="*/ 70792 h 1735341"/>
              <a:gd name="connsiteX74" fmla="*/ 2170962 w 3138457"/>
              <a:gd name="connsiteY74" fmla="*/ 47195 h 1735341"/>
              <a:gd name="connsiteX75" fmla="*/ 2206359 w 3138457"/>
              <a:gd name="connsiteY75" fmla="*/ 35396 h 1735341"/>
              <a:gd name="connsiteX76" fmla="*/ 2318446 w 3138457"/>
              <a:gd name="connsiteY76" fmla="*/ 23597 h 1735341"/>
              <a:gd name="connsiteX77" fmla="*/ 2347943 w 3138457"/>
              <a:gd name="connsiteY77" fmla="*/ 17698 h 1735341"/>
              <a:gd name="connsiteX78" fmla="*/ 2371541 w 3138457"/>
              <a:gd name="connsiteY78" fmla="*/ 11799 h 1735341"/>
              <a:gd name="connsiteX79" fmla="*/ 2495427 w 3138457"/>
              <a:gd name="connsiteY79" fmla="*/ 5899 h 1735341"/>
              <a:gd name="connsiteX80" fmla="*/ 2572119 w 3138457"/>
              <a:gd name="connsiteY80" fmla="*/ 0 h 1735341"/>
              <a:gd name="connsiteX81" fmla="*/ 2778596 w 3138457"/>
              <a:gd name="connsiteY81" fmla="*/ 11799 h 1735341"/>
              <a:gd name="connsiteX82" fmla="*/ 2837590 w 3138457"/>
              <a:gd name="connsiteY82" fmla="*/ 35396 h 1735341"/>
              <a:gd name="connsiteX83" fmla="*/ 2872986 w 3138457"/>
              <a:gd name="connsiteY83" fmla="*/ 58994 h 1735341"/>
              <a:gd name="connsiteX84" fmla="*/ 2920181 w 3138457"/>
              <a:gd name="connsiteY84" fmla="*/ 106188 h 1735341"/>
              <a:gd name="connsiteX85" fmla="*/ 2949677 w 3138457"/>
              <a:gd name="connsiteY85" fmla="*/ 135685 h 1735341"/>
              <a:gd name="connsiteX86" fmla="*/ 2967375 w 3138457"/>
              <a:gd name="connsiteY86" fmla="*/ 165182 h 1735341"/>
              <a:gd name="connsiteX87" fmla="*/ 2979174 w 3138457"/>
              <a:gd name="connsiteY87" fmla="*/ 182880 h 1735341"/>
              <a:gd name="connsiteX88" fmla="*/ 2990973 w 3138457"/>
              <a:gd name="connsiteY88" fmla="*/ 206477 h 1735341"/>
              <a:gd name="connsiteX89" fmla="*/ 3008671 w 3138457"/>
              <a:gd name="connsiteY89" fmla="*/ 235974 h 1735341"/>
              <a:gd name="connsiteX90" fmla="*/ 3032268 w 3138457"/>
              <a:gd name="connsiteY90" fmla="*/ 312666 h 1735341"/>
              <a:gd name="connsiteX91" fmla="*/ 3038168 w 3138457"/>
              <a:gd name="connsiteY91" fmla="*/ 342163 h 1735341"/>
              <a:gd name="connsiteX92" fmla="*/ 3085362 w 3138457"/>
              <a:gd name="connsiteY92" fmla="*/ 466049 h 1735341"/>
              <a:gd name="connsiteX93" fmla="*/ 3091262 w 3138457"/>
              <a:gd name="connsiteY93" fmla="*/ 495546 h 1735341"/>
              <a:gd name="connsiteX94" fmla="*/ 3108960 w 3138457"/>
              <a:gd name="connsiteY94" fmla="*/ 566338 h 1735341"/>
              <a:gd name="connsiteX95" fmla="*/ 3114859 w 3138457"/>
              <a:gd name="connsiteY95" fmla="*/ 613533 h 1735341"/>
              <a:gd name="connsiteX96" fmla="*/ 3120759 w 3138457"/>
              <a:gd name="connsiteY96" fmla="*/ 637130 h 1735341"/>
              <a:gd name="connsiteX97" fmla="*/ 3126658 w 3138457"/>
              <a:gd name="connsiteY97" fmla="*/ 672526 h 1735341"/>
              <a:gd name="connsiteX98" fmla="*/ 3132557 w 3138457"/>
              <a:gd name="connsiteY98" fmla="*/ 696124 h 1735341"/>
              <a:gd name="connsiteX99" fmla="*/ 3138457 w 3138457"/>
              <a:gd name="connsiteY99" fmla="*/ 725621 h 1735341"/>
              <a:gd name="connsiteX100" fmla="*/ 3126658 w 3138457"/>
              <a:gd name="connsiteY100" fmla="*/ 908501 h 1735341"/>
              <a:gd name="connsiteX101" fmla="*/ 3120759 w 3138457"/>
              <a:gd name="connsiteY101" fmla="*/ 926199 h 1735341"/>
              <a:gd name="connsiteX102" fmla="*/ 3108960 w 3138457"/>
              <a:gd name="connsiteY102" fmla="*/ 991092 h 1735341"/>
              <a:gd name="connsiteX103" fmla="*/ 3103061 w 3138457"/>
              <a:gd name="connsiteY103" fmla="*/ 1020588 h 1735341"/>
              <a:gd name="connsiteX104" fmla="*/ 3085362 w 3138457"/>
              <a:gd name="connsiteY104" fmla="*/ 1061884 h 1735341"/>
              <a:gd name="connsiteX105" fmla="*/ 3073564 w 3138457"/>
              <a:gd name="connsiteY105" fmla="*/ 1097280 h 1735341"/>
              <a:gd name="connsiteX106" fmla="*/ 3026369 w 3138457"/>
              <a:gd name="connsiteY106" fmla="*/ 1150374 h 1735341"/>
              <a:gd name="connsiteX107" fmla="*/ 2990973 w 3138457"/>
              <a:gd name="connsiteY107" fmla="*/ 1191670 h 1735341"/>
              <a:gd name="connsiteX108" fmla="*/ 2973275 w 3138457"/>
              <a:gd name="connsiteY108" fmla="*/ 1197569 h 1735341"/>
              <a:gd name="connsiteX109" fmla="*/ 2926080 w 3138457"/>
              <a:gd name="connsiteY109" fmla="*/ 1232965 h 1735341"/>
              <a:gd name="connsiteX110" fmla="*/ 2884784 w 3138457"/>
              <a:gd name="connsiteY110" fmla="*/ 1256563 h 1735341"/>
              <a:gd name="connsiteX111" fmla="*/ 2861187 w 3138457"/>
              <a:gd name="connsiteY111" fmla="*/ 1256563 h 1735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</a:cxnLst>
            <a:rect l="l" t="t" r="r" b="b"/>
            <a:pathLst>
              <a:path w="3138457" h="1735341">
                <a:moveTo>
                  <a:pt x="2861187" y="1256563"/>
                </a:moveTo>
                <a:cubicBezTo>
                  <a:pt x="2845456" y="1258529"/>
                  <a:pt x="2813445" y="1261958"/>
                  <a:pt x="2790395" y="1268361"/>
                </a:cubicBezTo>
                <a:cubicBezTo>
                  <a:pt x="2777685" y="1271891"/>
                  <a:pt x="2767176" y="1280985"/>
                  <a:pt x="2754999" y="1286059"/>
                </a:cubicBezTo>
                <a:cubicBezTo>
                  <a:pt x="2727639" y="1297459"/>
                  <a:pt x="2670822" y="1310664"/>
                  <a:pt x="2648810" y="1315556"/>
                </a:cubicBezTo>
                <a:cubicBezTo>
                  <a:pt x="2621650" y="1321592"/>
                  <a:pt x="2542006" y="1335900"/>
                  <a:pt x="2507226" y="1345053"/>
                </a:cubicBezTo>
                <a:cubicBezTo>
                  <a:pt x="2376803" y="1379375"/>
                  <a:pt x="2525173" y="1346357"/>
                  <a:pt x="2377440" y="1380449"/>
                </a:cubicBezTo>
                <a:cubicBezTo>
                  <a:pt x="2350006" y="1386780"/>
                  <a:pt x="2322164" y="1391318"/>
                  <a:pt x="2294849" y="1398147"/>
                </a:cubicBezTo>
                <a:cubicBezTo>
                  <a:pt x="2282783" y="1401163"/>
                  <a:pt x="2271452" y="1406674"/>
                  <a:pt x="2259453" y="1409946"/>
                </a:cubicBezTo>
                <a:cubicBezTo>
                  <a:pt x="2228164" y="1418479"/>
                  <a:pt x="2196158" y="1424330"/>
                  <a:pt x="2165063" y="1433543"/>
                </a:cubicBezTo>
                <a:cubicBezTo>
                  <a:pt x="2142995" y="1440082"/>
                  <a:pt x="2122395" y="1451157"/>
                  <a:pt x="2100170" y="1457141"/>
                </a:cubicBezTo>
                <a:cubicBezTo>
                  <a:pt x="1941118" y="1499963"/>
                  <a:pt x="2074911" y="1451796"/>
                  <a:pt x="1952686" y="1492537"/>
                </a:cubicBezTo>
                <a:cubicBezTo>
                  <a:pt x="1930850" y="1499815"/>
                  <a:pt x="1909692" y="1509049"/>
                  <a:pt x="1887793" y="1516134"/>
                </a:cubicBezTo>
                <a:cubicBezTo>
                  <a:pt x="1842812" y="1530687"/>
                  <a:pt x="1797321" y="1543615"/>
                  <a:pt x="1752108" y="1557430"/>
                </a:cubicBezTo>
                <a:lnTo>
                  <a:pt x="1675417" y="1581027"/>
                </a:lnTo>
                <a:cubicBezTo>
                  <a:pt x="1655776" y="1587005"/>
                  <a:pt x="1635900" y="1592233"/>
                  <a:pt x="1616423" y="1598725"/>
                </a:cubicBezTo>
                <a:cubicBezTo>
                  <a:pt x="1592826" y="1606591"/>
                  <a:pt x="1569007" y="1613823"/>
                  <a:pt x="1545631" y="1622323"/>
                </a:cubicBezTo>
                <a:cubicBezTo>
                  <a:pt x="1525727" y="1629561"/>
                  <a:pt x="1506944" y="1639903"/>
                  <a:pt x="1486637" y="1645920"/>
                </a:cubicBezTo>
                <a:cubicBezTo>
                  <a:pt x="1453709" y="1655676"/>
                  <a:pt x="1420073" y="1663031"/>
                  <a:pt x="1386348" y="1669517"/>
                </a:cubicBezTo>
                <a:cubicBezTo>
                  <a:pt x="1193023" y="1706695"/>
                  <a:pt x="1233573" y="1701078"/>
                  <a:pt x="1097280" y="1710813"/>
                </a:cubicBezTo>
                <a:cubicBezTo>
                  <a:pt x="929676" y="1740390"/>
                  <a:pt x="959569" y="1741811"/>
                  <a:pt x="713822" y="1722612"/>
                </a:cubicBezTo>
                <a:cubicBezTo>
                  <a:pt x="681489" y="1720086"/>
                  <a:pt x="651033" y="1706307"/>
                  <a:pt x="619432" y="1699014"/>
                </a:cubicBezTo>
                <a:cubicBezTo>
                  <a:pt x="599892" y="1694505"/>
                  <a:pt x="579857" y="1692226"/>
                  <a:pt x="560439" y="1687215"/>
                </a:cubicBezTo>
                <a:cubicBezTo>
                  <a:pt x="482991" y="1667228"/>
                  <a:pt x="430856" y="1657108"/>
                  <a:pt x="365760" y="1616423"/>
                </a:cubicBezTo>
                <a:cubicBezTo>
                  <a:pt x="325050" y="1590979"/>
                  <a:pt x="288483" y="1559276"/>
                  <a:pt x="247773" y="1533832"/>
                </a:cubicBezTo>
                <a:cubicBezTo>
                  <a:pt x="232041" y="1524000"/>
                  <a:pt x="215419" y="1515466"/>
                  <a:pt x="200578" y="1504335"/>
                </a:cubicBezTo>
                <a:cubicBezTo>
                  <a:pt x="183855" y="1491793"/>
                  <a:pt x="169820" y="1475955"/>
                  <a:pt x="153383" y="1463040"/>
                </a:cubicBezTo>
                <a:cubicBezTo>
                  <a:pt x="142233" y="1454279"/>
                  <a:pt x="129331" y="1447951"/>
                  <a:pt x="117987" y="1439443"/>
                </a:cubicBezTo>
                <a:cubicBezTo>
                  <a:pt x="97841" y="1424333"/>
                  <a:pt x="58993" y="1392248"/>
                  <a:pt x="58993" y="1392248"/>
                </a:cubicBezTo>
                <a:cubicBezTo>
                  <a:pt x="55060" y="1384382"/>
                  <a:pt x="52306" y="1375806"/>
                  <a:pt x="47195" y="1368650"/>
                </a:cubicBezTo>
                <a:cubicBezTo>
                  <a:pt x="42346" y="1361861"/>
                  <a:pt x="34927" y="1357286"/>
                  <a:pt x="29497" y="1350952"/>
                </a:cubicBezTo>
                <a:cubicBezTo>
                  <a:pt x="23098" y="1343487"/>
                  <a:pt x="17698" y="1335221"/>
                  <a:pt x="11799" y="1327355"/>
                </a:cubicBezTo>
                <a:cubicBezTo>
                  <a:pt x="6352" y="1300121"/>
                  <a:pt x="0" y="1272796"/>
                  <a:pt x="0" y="1244764"/>
                </a:cubicBezTo>
                <a:cubicBezTo>
                  <a:pt x="0" y="1201457"/>
                  <a:pt x="1443" y="1158055"/>
                  <a:pt x="5899" y="1114978"/>
                </a:cubicBezTo>
                <a:cubicBezTo>
                  <a:pt x="7372" y="1100738"/>
                  <a:pt x="14226" y="1087571"/>
                  <a:pt x="17698" y="1073683"/>
                </a:cubicBezTo>
                <a:cubicBezTo>
                  <a:pt x="24624" y="1045980"/>
                  <a:pt x="20982" y="1040634"/>
                  <a:pt x="35396" y="1014689"/>
                </a:cubicBezTo>
                <a:cubicBezTo>
                  <a:pt x="40171" y="1006094"/>
                  <a:pt x="47379" y="999093"/>
                  <a:pt x="53094" y="991092"/>
                </a:cubicBezTo>
                <a:cubicBezTo>
                  <a:pt x="76515" y="958303"/>
                  <a:pt x="53634" y="983848"/>
                  <a:pt x="94390" y="937997"/>
                </a:cubicBezTo>
                <a:cubicBezTo>
                  <a:pt x="99933" y="931761"/>
                  <a:pt x="105146" y="924927"/>
                  <a:pt x="112088" y="920299"/>
                </a:cubicBezTo>
                <a:cubicBezTo>
                  <a:pt x="123064" y="912982"/>
                  <a:pt x="135903" y="908918"/>
                  <a:pt x="147484" y="902601"/>
                </a:cubicBezTo>
                <a:cubicBezTo>
                  <a:pt x="157550" y="897110"/>
                  <a:pt x="167440" y="891263"/>
                  <a:pt x="176981" y="884903"/>
                </a:cubicBezTo>
                <a:cubicBezTo>
                  <a:pt x="185162" y="879449"/>
                  <a:pt x="191983" y="871980"/>
                  <a:pt x="200578" y="867205"/>
                </a:cubicBezTo>
                <a:cubicBezTo>
                  <a:pt x="209835" y="862062"/>
                  <a:pt x="220080" y="858904"/>
                  <a:pt x="230075" y="855406"/>
                </a:cubicBezTo>
                <a:cubicBezTo>
                  <a:pt x="325934" y="821856"/>
                  <a:pt x="291625" y="829278"/>
                  <a:pt x="365760" y="820010"/>
                </a:cubicBezTo>
                <a:cubicBezTo>
                  <a:pt x="387391" y="814111"/>
                  <a:pt x="409660" y="810184"/>
                  <a:pt x="430653" y="802312"/>
                </a:cubicBezTo>
                <a:cubicBezTo>
                  <a:pt x="441389" y="798286"/>
                  <a:pt x="449711" y="789359"/>
                  <a:pt x="460150" y="784614"/>
                </a:cubicBezTo>
                <a:cubicBezTo>
                  <a:pt x="480842" y="775208"/>
                  <a:pt x="522709" y="766025"/>
                  <a:pt x="542741" y="761017"/>
                </a:cubicBezTo>
                <a:lnTo>
                  <a:pt x="601734" y="731520"/>
                </a:lnTo>
                <a:cubicBezTo>
                  <a:pt x="609600" y="727587"/>
                  <a:pt x="617695" y="724084"/>
                  <a:pt x="625331" y="719721"/>
                </a:cubicBezTo>
                <a:cubicBezTo>
                  <a:pt x="639096" y="711855"/>
                  <a:pt x="652139" y="702563"/>
                  <a:pt x="666627" y="696124"/>
                </a:cubicBezTo>
                <a:cubicBezTo>
                  <a:pt x="687660" y="686776"/>
                  <a:pt x="709889" y="680392"/>
                  <a:pt x="731520" y="672526"/>
                </a:cubicBezTo>
                <a:cubicBezTo>
                  <a:pt x="741352" y="664660"/>
                  <a:pt x="750120" y="655238"/>
                  <a:pt x="761017" y="648929"/>
                </a:cubicBezTo>
                <a:cubicBezTo>
                  <a:pt x="796411" y="628438"/>
                  <a:pt x="838618" y="613811"/>
                  <a:pt x="873104" y="589935"/>
                </a:cubicBezTo>
                <a:cubicBezTo>
                  <a:pt x="889272" y="578742"/>
                  <a:pt x="903437" y="564656"/>
                  <a:pt x="920299" y="554539"/>
                </a:cubicBezTo>
                <a:cubicBezTo>
                  <a:pt x="931393" y="547883"/>
                  <a:pt x="955394" y="534118"/>
                  <a:pt x="967494" y="525043"/>
                </a:cubicBezTo>
                <a:cubicBezTo>
                  <a:pt x="977567" y="517488"/>
                  <a:pt x="986514" y="508430"/>
                  <a:pt x="996991" y="501445"/>
                </a:cubicBezTo>
                <a:cubicBezTo>
                  <a:pt x="1004308" y="496567"/>
                  <a:pt x="1012953" y="494009"/>
                  <a:pt x="1020588" y="489646"/>
                </a:cubicBezTo>
                <a:cubicBezTo>
                  <a:pt x="1039063" y="479089"/>
                  <a:pt x="1042883" y="472817"/>
                  <a:pt x="1061884" y="460150"/>
                </a:cubicBezTo>
                <a:cubicBezTo>
                  <a:pt x="1071425" y="453790"/>
                  <a:pt x="1081125" y="447580"/>
                  <a:pt x="1091381" y="442452"/>
                </a:cubicBezTo>
                <a:cubicBezTo>
                  <a:pt x="1100852" y="437716"/>
                  <a:pt x="1111406" y="435389"/>
                  <a:pt x="1120877" y="430653"/>
                </a:cubicBezTo>
                <a:cubicBezTo>
                  <a:pt x="1131133" y="425525"/>
                  <a:pt x="1140351" y="418524"/>
                  <a:pt x="1150374" y="412955"/>
                </a:cubicBezTo>
                <a:cubicBezTo>
                  <a:pt x="1158061" y="408684"/>
                  <a:pt x="1166514" y="405817"/>
                  <a:pt x="1173971" y="401156"/>
                </a:cubicBezTo>
                <a:cubicBezTo>
                  <a:pt x="1182309" y="395945"/>
                  <a:pt x="1188974" y="388233"/>
                  <a:pt x="1197569" y="383458"/>
                </a:cubicBezTo>
                <a:cubicBezTo>
                  <a:pt x="1206826" y="378315"/>
                  <a:pt x="1217594" y="376395"/>
                  <a:pt x="1227066" y="371659"/>
                </a:cubicBezTo>
                <a:cubicBezTo>
                  <a:pt x="1233408" y="368488"/>
                  <a:pt x="1238684" y="363509"/>
                  <a:pt x="1244764" y="359861"/>
                </a:cubicBezTo>
                <a:cubicBezTo>
                  <a:pt x="1258359" y="351704"/>
                  <a:pt x="1271757" y="343103"/>
                  <a:pt x="1286059" y="336263"/>
                </a:cubicBezTo>
                <a:cubicBezTo>
                  <a:pt x="1421892" y="271299"/>
                  <a:pt x="1335619" y="311878"/>
                  <a:pt x="1421744" y="283169"/>
                </a:cubicBezTo>
                <a:cubicBezTo>
                  <a:pt x="1495128" y="258707"/>
                  <a:pt x="1441408" y="269404"/>
                  <a:pt x="1510235" y="259572"/>
                </a:cubicBezTo>
                <a:cubicBezTo>
                  <a:pt x="1617089" y="219502"/>
                  <a:pt x="1489622" y="265644"/>
                  <a:pt x="1622322" y="224175"/>
                </a:cubicBezTo>
                <a:cubicBezTo>
                  <a:pt x="1632430" y="221016"/>
                  <a:pt x="1641698" y="215491"/>
                  <a:pt x="1651819" y="212377"/>
                </a:cubicBezTo>
                <a:cubicBezTo>
                  <a:pt x="1667318" y="207608"/>
                  <a:pt x="1683630" y="205706"/>
                  <a:pt x="1699014" y="200578"/>
                </a:cubicBezTo>
                <a:cubicBezTo>
                  <a:pt x="1740563" y="186728"/>
                  <a:pt x="1737371" y="181611"/>
                  <a:pt x="1775706" y="165182"/>
                </a:cubicBezTo>
                <a:cubicBezTo>
                  <a:pt x="1791149" y="158564"/>
                  <a:pt x="1806879" y="152543"/>
                  <a:pt x="1822901" y="147484"/>
                </a:cubicBezTo>
                <a:cubicBezTo>
                  <a:pt x="1970334" y="100926"/>
                  <a:pt x="1791680" y="167661"/>
                  <a:pt x="1982183" y="94390"/>
                </a:cubicBezTo>
                <a:cubicBezTo>
                  <a:pt x="2001951" y="86787"/>
                  <a:pt x="2020286" y="74274"/>
                  <a:pt x="2041177" y="70792"/>
                </a:cubicBezTo>
                <a:cubicBezTo>
                  <a:pt x="2072747" y="65531"/>
                  <a:pt x="2137971" y="55443"/>
                  <a:pt x="2170962" y="47195"/>
                </a:cubicBezTo>
                <a:cubicBezTo>
                  <a:pt x="2183028" y="44178"/>
                  <a:pt x="2194240" y="38193"/>
                  <a:pt x="2206359" y="35396"/>
                </a:cubicBezTo>
                <a:cubicBezTo>
                  <a:pt x="2232490" y="29366"/>
                  <a:pt x="2299541" y="25173"/>
                  <a:pt x="2318446" y="23597"/>
                </a:cubicBezTo>
                <a:cubicBezTo>
                  <a:pt x="2328278" y="21631"/>
                  <a:pt x="2338155" y="19873"/>
                  <a:pt x="2347943" y="17698"/>
                </a:cubicBezTo>
                <a:cubicBezTo>
                  <a:pt x="2355858" y="15939"/>
                  <a:pt x="2363459" y="12446"/>
                  <a:pt x="2371541" y="11799"/>
                </a:cubicBezTo>
                <a:cubicBezTo>
                  <a:pt x="2412751" y="8502"/>
                  <a:pt x="2454156" y="8327"/>
                  <a:pt x="2495427" y="5899"/>
                </a:cubicBezTo>
                <a:cubicBezTo>
                  <a:pt x="2521022" y="4393"/>
                  <a:pt x="2546555" y="1966"/>
                  <a:pt x="2572119" y="0"/>
                </a:cubicBezTo>
                <a:lnTo>
                  <a:pt x="2778596" y="11799"/>
                </a:lnTo>
                <a:cubicBezTo>
                  <a:pt x="2798239" y="13310"/>
                  <a:pt x="2822198" y="26417"/>
                  <a:pt x="2837590" y="35396"/>
                </a:cubicBezTo>
                <a:cubicBezTo>
                  <a:pt x="2849839" y="42541"/>
                  <a:pt x="2861913" y="50136"/>
                  <a:pt x="2872986" y="58994"/>
                </a:cubicBezTo>
                <a:cubicBezTo>
                  <a:pt x="2930883" y="105312"/>
                  <a:pt x="2878744" y="59572"/>
                  <a:pt x="2920181" y="106188"/>
                </a:cubicBezTo>
                <a:cubicBezTo>
                  <a:pt x="2929419" y="116581"/>
                  <a:pt x="2940991" y="124827"/>
                  <a:pt x="2949677" y="135685"/>
                </a:cubicBezTo>
                <a:cubicBezTo>
                  <a:pt x="2956840" y="144639"/>
                  <a:pt x="2961298" y="155459"/>
                  <a:pt x="2967375" y="165182"/>
                </a:cubicBezTo>
                <a:cubicBezTo>
                  <a:pt x="2971133" y="171194"/>
                  <a:pt x="2975656" y="176724"/>
                  <a:pt x="2979174" y="182880"/>
                </a:cubicBezTo>
                <a:cubicBezTo>
                  <a:pt x="2983537" y="190515"/>
                  <a:pt x="2986702" y="198790"/>
                  <a:pt x="2990973" y="206477"/>
                </a:cubicBezTo>
                <a:cubicBezTo>
                  <a:pt x="2996542" y="216500"/>
                  <a:pt x="3002772" y="226142"/>
                  <a:pt x="3008671" y="235974"/>
                </a:cubicBezTo>
                <a:cubicBezTo>
                  <a:pt x="3021008" y="310003"/>
                  <a:pt x="3004880" y="230502"/>
                  <a:pt x="3032268" y="312666"/>
                </a:cubicBezTo>
                <a:cubicBezTo>
                  <a:pt x="3035439" y="322179"/>
                  <a:pt x="3034831" y="332708"/>
                  <a:pt x="3038168" y="342163"/>
                </a:cubicBezTo>
                <a:cubicBezTo>
                  <a:pt x="3049563" y="374449"/>
                  <a:pt x="3078025" y="429370"/>
                  <a:pt x="3085362" y="466049"/>
                </a:cubicBezTo>
                <a:cubicBezTo>
                  <a:pt x="3087329" y="475881"/>
                  <a:pt x="3088965" y="485785"/>
                  <a:pt x="3091262" y="495546"/>
                </a:cubicBezTo>
                <a:cubicBezTo>
                  <a:pt x="3096833" y="519223"/>
                  <a:pt x="3108960" y="566338"/>
                  <a:pt x="3108960" y="566338"/>
                </a:cubicBezTo>
                <a:cubicBezTo>
                  <a:pt x="3110926" y="582070"/>
                  <a:pt x="3112253" y="597895"/>
                  <a:pt x="3114859" y="613533"/>
                </a:cubicBezTo>
                <a:cubicBezTo>
                  <a:pt x="3116192" y="621530"/>
                  <a:pt x="3119169" y="629180"/>
                  <a:pt x="3120759" y="637130"/>
                </a:cubicBezTo>
                <a:cubicBezTo>
                  <a:pt x="3123105" y="648859"/>
                  <a:pt x="3124312" y="660797"/>
                  <a:pt x="3126658" y="672526"/>
                </a:cubicBezTo>
                <a:cubicBezTo>
                  <a:pt x="3128248" y="680477"/>
                  <a:pt x="3130798" y="688209"/>
                  <a:pt x="3132557" y="696124"/>
                </a:cubicBezTo>
                <a:cubicBezTo>
                  <a:pt x="3134732" y="705912"/>
                  <a:pt x="3136490" y="715789"/>
                  <a:pt x="3138457" y="725621"/>
                </a:cubicBezTo>
                <a:cubicBezTo>
                  <a:pt x="3135868" y="792930"/>
                  <a:pt x="3141866" y="847664"/>
                  <a:pt x="3126658" y="908501"/>
                </a:cubicBezTo>
                <a:cubicBezTo>
                  <a:pt x="3125150" y="914534"/>
                  <a:pt x="3122725" y="920300"/>
                  <a:pt x="3120759" y="926199"/>
                </a:cubicBezTo>
                <a:cubicBezTo>
                  <a:pt x="3110531" y="997783"/>
                  <a:pt x="3120086" y="941023"/>
                  <a:pt x="3108960" y="991092"/>
                </a:cubicBezTo>
                <a:cubicBezTo>
                  <a:pt x="3106785" y="1000880"/>
                  <a:pt x="3105493" y="1010861"/>
                  <a:pt x="3103061" y="1020588"/>
                </a:cubicBezTo>
                <a:cubicBezTo>
                  <a:pt x="3096732" y="1045904"/>
                  <a:pt x="3096616" y="1033749"/>
                  <a:pt x="3085362" y="1061884"/>
                </a:cubicBezTo>
                <a:cubicBezTo>
                  <a:pt x="3080743" y="1073431"/>
                  <a:pt x="3079126" y="1086156"/>
                  <a:pt x="3073564" y="1097280"/>
                </a:cubicBezTo>
                <a:cubicBezTo>
                  <a:pt x="3063683" y="1117043"/>
                  <a:pt x="3039965" y="1135079"/>
                  <a:pt x="3026369" y="1150374"/>
                </a:cubicBezTo>
                <a:cubicBezTo>
                  <a:pt x="3014473" y="1163757"/>
                  <a:pt x="3006453" y="1181350"/>
                  <a:pt x="2990973" y="1191670"/>
                </a:cubicBezTo>
                <a:cubicBezTo>
                  <a:pt x="2985799" y="1195119"/>
                  <a:pt x="2979174" y="1195603"/>
                  <a:pt x="2973275" y="1197569"/>
                </a:cubicBezTo>
                <a:cubicBezTo>
                  <a:pt x="2931469" y="1239375"/>
                  <a:pt x="2984721" y="1188984"/>
                  <a:pt x="2926080" y="1232965"/>
                </a:cubicBezTo>
                <a:cubicBezTo>
                  <a:pt x="2890932" y="1259326"/>
                  <a:pt x="2927863" y="1245792"/>
                  <a:pt x="2884784" y="1256563"/>
                </a:cubicBezTo>
                <a:cubicBezTo>
                  <a:pt x="2863427" y="1270800"/>
                  <a:pt x="2876918" y="1254597"/>
                  <a:pt x="2861187" y="1256563"/>
                </a:cubicBezTo>
                <a:close/>
              </a:path>
            </a:pathLst>
          </a:custGeom>
          <a:noFill/>
          <a:ln>
            <a:solidFill>
              <a:srgbClr val="FFC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C256A877-F0E5-4EB4-A282-55D6DF6C888B}"/>
              </a:ext>
            </a:extLst>
          </p:cNvPr>
          <p:cNvSpPr/>
          <p:nvPr/>
        </p:nvSpPr>
        <p:spPr>
          <a:xfrm>
            <a:off x="4175870" y="6581910"/>
            <a:ext cx="4254855" cy="2424635"/>
          </a:xfrm>
          <a:custGeom>
            <a:avLst/>
            <a:gdLst>
              <a:gd name="connsiteX0" fmla="*/ 295841 w 4254855"/>
              <a:gd name="connsiteY0" fmla="*/ 1769807 h 2424635"/>
              <a:gd name="connsiteX1" fmla="*/ 325338 w 4254855"/>
              <a:gd name="connsiteY1" fmla="*/ 1716712 h 2424635"/>
              <a:gd name="connsiteX2" fmla="*/ 348935 w 4254855"/>
              <a:gd name="connsiteY2" fmla="*/ 1675417 h 2424635"/>
              <a:gd name="connsiteX3" fmla="*/ 478721 w 4254855"/>
              <a:gd name="connsiteY3" fmla="*/ 1468940 h 2424635"/>
              <a:gd name="connsiteX4" fmla="*/ 531815 w 4254855"/>
              <a:gd name="connsiteY4" fmla="*/ 1339154 h 2424635"/>
              <a:gd name="connsiteX5" fmla="*/ 555413 w 4254855"/>
              <a:gd name="connsiteY5" fmla="*/ 1268361 h 2424635"/>
              <a:gd name="connsiteX6" fmla="*/ 573111 w 4254855"/>
              <a:gd name="connsiteY6" fmla="*/ 1203469 h 2424635"/>
              <a:gd name="connsiteX7" fmla="*/ 596708 w 4254855"/>
              <a:gd name="connsiteY7" fmla="*/ 1138576 h 2424635"/>
              <a:gd name="connsiteX8" fmla="*/ 608507 w 4254855"/>
              <a:gd name="connsiteY8" fmla="*/ 1079582 h 2424635"/>
              <a:gd name="connsiteX9" fmla="*/ 626205 w 4254855"/>
              <a:gd name="connsiteY9" fmla="*/ 1038287 h 2424635"/>
              <a:gd name="connsiteX10" fmla="*/ 643903 w 4254855"/>
              <a:gd name="connsiteY10" fmla="*/ 985192 h 2424635"/>
              <a:gd name="connsiteX11" fmla="*/ 667500 w 4254855"/>
              <a:gd name="connsiteY11" fmla="*/ 908501 h 2424635"/>
              <a:gd name="connsiteX12" fmla="*/ 673400 w 4254855"/>
              <a:gd name="connsiteY12" fmla="*/ 879004 h 2424635"/>
              <a:gd name="connsiteX13" fmla="*/ 691098 w 4254855"/>
              <a:gd name="connsiteY13" fmla="*/ 837709 h 2424635"/>
              <a:gd name="connsiteX14" fmla="*/ 696997 w 4254855"/>
              <a:gd name="connsiteY14" fmla="*/ 814111 h 2424635"/>
              <a:gd name="connsiteX15" fmla="*/ 714695 w 4254855"/>
              <a:gd name="connsiteY15" fmla="*/ 766916 h 2424635"/>
              <a:gd name="connsiteX16" fmla="*/ 726494 w 4254855"/>
              <a:gd name="connsiteY16" fmla="*/ 690225 h 2424635"/>
              <a:gd name="connsiteX17" fmla="*/ 732393 w 4254855"/>
              <a:gd name="connsiteY17" fmla="*/ 660728 h 2424635"/>
              <a:gd name="connsiteX18" fmla="*/ 744192 w 4254855"/>
              <a:gd name="connsiteY18" fmla="*/ 595835 h 2424635"/>
              <a:gd name="connsiteX19" fmla="*/ 755991 w 4254855"/>
              <a:gd name="connsiteY19" fmla="*/ 495546 h 2424635"/>
              <a:gd name="connsiteX20" fmla="*/ 761890 w 4254855"/>
              <a:gd name="connsiteY20" fmla="*/ 442452 h 2424635"/>
              <a:gd name="connsiteX21" fmla="*/ 767789 w 4254855"/>
              <a:gd name="connsiteY21" fmla="*/ 407056 h 2424635"/>
              <a:gd name="connsiteX22" fmla="*/ 868078 w 4254855"/>
              <a:gd name="connsiteY22" fmla="*/ 306767 h 2424635"/>
              <a:gd name="connsiteX23" fmla="*/ 927072 w 4254855"/>
              <a:gd name="connsiteY23" fmla="*/ 294968 h 2424635"/>
              <a:gd name="connsiteX24" fmla="*/ 968367 w 4254855"/>
              <a:gd name="connsiteY24" fmla="*/ 277270 h 2424635"/>
              <a:gd name="connsiteX25" fmla="*/ 1080455 w 4254855"/>
              <a:gd name="connsiteY25" fmla="*/ 247773 h 2424635"/>
              <a:gd name="connsiteX26" fmla="*/ 1139449 w 4254855"/>
              <a:gd name="connsiteY26" fmla="*/ 230075 h 2424635"/>
              <a:gd name="connsiteX27" fmla="*/ 1245637 w 4254855"/>
              <a:gd name="connsiteY27" fmla="*/ 194679 h 2424635"/>
              <a:gd name="connsiteX28" fmla="*/ 1340027 w 4254855"/>
              <a:gd name="connsiteY28" fmla="*/ 176981 h 2424635"/>
              <a:gd name="connsiteX29" fmla="*/ 1387222 w 4254855"/>
              <a:gd name="connsiteY29" fmla="*/ 159283 h 2424635"/>
              <a:gd name="connsiteX30" fmla="*/ 1522907 w 4254855"/>
              <a:gd name="connsiteY30" fmla="*/ 135685 h 2424635"/>
              <a:gd name="connsiteX31" fmla="*/ 1699887 w 4254855"/>
              <a:gd name="connsiteY31" fmla="*/ 112088 h 2424635"/>
              <a:gd name="connsiteX32" fmla="*/ 1758881 w 4254855"/>
              <a:gd name="connsiteY32" fmla="*/ 100289 h 2424635"/>
              <a:gd name="connsiteX33" fmla="*/ 1870969 w 4254855"/>
              <a:gd name="connsiteY33" fmla="*/ 88491 h 2424635"/>
              <a:gd name="connsiteX34" fmla="*/ 2024352 w 4254855"/>
              <a:gd name="connsiteY34" fmla="*/ 58994 h 2424635"/>
              <a:gd name="connsiteX35" fmla="*/ 2165936 w 4254855"/>
              <a:gd name="connsiteY35" fmla="*/ 41296 h 2424635"/>
              <a:gd name="connsiteX36" fmla="*/ 2348816 w 4254855"/>
              <a:gd name="connsiteY36" fmla="*/ 23598 h 2424635"/>
              <a:gd name="connsiteX37" fmla="*/ 2419609 w 4254855"/>
              <a:gd name="connsiteY37" fmla="*/ 11799 h 2424635"/>
              <a:gd name="connsiteX38" fmla="*/ 2696878 w 4254855"/>
              <a:gd name="connsiteY38" fmla="*/ 0 h 2424635"/>
              <a:gd name="connsiteX39" fmla="*/ 3587681 w 4254855"/>
              <a:gd name="connsiteY39" fmla="*/ 11799 h 2424635"/>
              <a:gd name="connsiteX40" fmla="*/ 3670272 w 4254855"/>
              <a:gd name="connsiteY40" fmla="*/ 35396 h 2424635"/>
              <a:gd name="connsiteX41" fmla="*/ 3723366 w 4254855"/>
              <a:gd name="connsiteY41" fmla="*/ 53094 h 2424635"/>
              <a:gd name="connsiteX42" fmla="*/ 3864951 w 4254855"/>
              <a:gd name="connsiteY42" fmla="*/ 141585 h 2424635"/>
              <a:gd name="connsiteX43" fmla="*/ 4000636 w 4254855"/>
              <a:gd name="connsiteY43" fmla="*/ 247773 h 2424635"/>
              <a:gd name="connsiteX44" fmla="*/ 4036032 w 4254855"/>
              <a:gd name="connsiteY44" fmla="*/ 277270 h 2424635"/>
              <a:gd name="connsiteX45" fmla="*/ 4065529 w 4254855"/>
              <a:gd name="connsiteY45" fmla="*/ 318565 h 2424635"/>
              <a:gd name="connsiteX46" fmla="*/ 4077327 w 4254855"/>
              <a:gd name="connsiteY46" fmla="*/ 359861 h 2424635"/>
              <a:gd name="connsiteX47" fmla="*/ 4177616 w 4254855"/>
              <a:gd name="connsiteY47" fmla="*/ 566338 h 2424635"/>
              <a:gd name="connsiteX48" fmla="*/ 4207113 w 4254855"/>
              <a:gd name="connsiteY48" fmla="*/ 696124 h 2424635"/>
              <a:gd name="connsiteX49" fmla="*/ 4248409 w 4254855"/>
              <a:gd name="connsiteY49" fmla="*/ 926199 h 2424635"/>
              <a:gd name="connsiteX50" fmla="*/ 4248409 w 4254855"/>
              <a:gd name="connsiteY50" fmla="*/ 1291959 h 2424635"/>
              <a:gd name="connsiteX51" fmla="*/ 4207113 w 4254855"/>
              <a:gd name="connsiteY51" fmla="*/ 1516134 h 2424635"/>
              <a:gd name="connsiteX52" fmla="*/ 4201214 w 4254855"/>
              <a:gd name="connsiteY52" fmla="*/ 1575128 h 2424635"/>
              <a:gd name="connsiteX53" fmla="*/ 4165818 w 4254855"/>
              <a:gd name="connsiteY53" fmla="*/ 1645920 h 2424635"/>
              <a:gd name="connsiteX54" fmla="*/ 4142220 w 4254855"/>
              <a:gd name="connsiteY54" fmla="*/ 1699014 h 2424635"/>
              <a:gd name="connsiteX55" fmla="*/ 4095025 w 4254855"/>
              <a:gd name="connsiteY55" fmla="*/ 1769807 h 2424635"/>
              <a:gd name="connsiteX56" fmla="*/ 4053730 w 4254855"/>
              <a:gd name="connsiteY56" fmla="*/ 1840599 h 2424635"/>
              <a:gd name="connsiteX57" fmla="*/ 4047831 w 4254855"/>
              <a:gd name="connsiteY57" fmla="*/ 1858297 h 2424635"/>
              <a:gd name="connsiteX58" fmla="*/ 4006535 w 4254855"/>
              <a:gd name="connsiteY58" fmla="*/ 1911391 h 2424635"/>
              <a:gd name="connsiteX59" fmla="*/ 3994736 w 4254855"/>
              <a:gd name="connsiteY59" fmla="*/ 1940888 h 2424635"/>
              <a:gd name="connsiteX60" fmla="*/ 3953441 w 4254855"/>
              <a:gd name="connsiteY60" fmla="*/ 1988083 h 2424635"/>
              <a:gd name="connsiteX61" fmla="*/ 3929844 w 4254855"/>
              <a:gd name="connsiteY61" fmla="*/ 2023479 h 2424635"/>
              <a:gd name="connsiteX62" fmla="*/ 3876749 w 4254855"/>
              <a:gd name="connsiteY62" fmla="*/ 2064774 h 2424635"/>
              <a:gd name="connsiteX63" fmla="*/ 3841353 w 4254855"/>
              <a:gd name="connsiteY63" fmla="*/ 2100171 h 2424635"/>
              <a:gd name="connsiteX64" fmla="*/ 3764662 w 4254855"/>
              <a:gd name="connsiteY64" fmla="*/ 2159164 h 2424635"/>
              <a:gd name="connsiteX65" fmla="*/ 3693869 w 4254855"/>
              <a:gd name="connsiteY65" fmla="*/ 2200460 h 2424635"/>
              <a:gd name="connsiteX66" fmla="*/ 3599480 w 4254855"/>
              <a:gd name="connsiteY66" fmla="*/ 2235856 h 2424635"/>
              <a:gd name="connsiteX67" fmla="*/ 3510989 w 4254855"/>
              <a:gd name="connsiteY67" fmla="*/ 2271252 h 2424635"/>
              <a:gd name="connsiteX68" fmla="*/ 3322210 w 4254855"/>
              <a:gd name="connsiteY68" fmla="*/ 2324346 h 2424635"/>
              <a:gd name="connsiteX69" fmla="*/ 3210122 w 4254855"/>
              <a:gd name="connsiteY69" fmla="*/ 2353843 h 2424635"/>
              <a:gd name="connsiteX70" fmla="*/ 3139330 w 4254855"/>
              <a:gd name="connsiteY70" fmla="*/ 2365641 h 2424635"/>
              <a:gd name="connsiteX71" fmla="*/ 2956450 w 4254855"/>
              <a:gd name="connsiteY71" fmla="*/ 2412836 h 2424635"/>
              <a:gd name="connsiteX72" fmla="*/ 2873859 w 4254855"/>
              <a:gd name="connsiteY72" fmla="*/ 2418736 h 2424635"/>
              <a:gd name="connsiteX73" fmla="*/ 2808966 w 4254855"/>
              <a:gd name="connsiteY73" fmla="*/ 2424635 h 2424635"/>
              <a:gd name="connsiteX74" fmla="*/ 2036151 w 4254855"/>
              <a:gd name="connsiteY74" fmla="*/ 2406937 h 2424635"/>
              <a:gd name="connsiteX75" fmla="*/ 1906365 w 4254855"/>
              <a:gd name="connsiteY75" fmla="*/ 2383340 h 2424635"/>
              <a:gd name="connsiteX76" fmla="*/ 1823774 w 4254855"/>
              <a:gd name="connsiteY76" fmla="*/ 2377440 h 2424635"/>
              <a:gd name="connsiteX77" fmla="*/ 1658592 w 4254855"/>
              <a:gd name="connsiteY77" fmla="*/ 2359742 h 2424635"/>
              <a:gd name="connsiteX78" fmla="*/ 1605498 w 4254855"/>
              <a:gd name="connsiteY78" fmla="*/ 2347943 h 2424635"/>
              <a:gd name="connsiteX79" fmla="*/ 1399020 w 4254855"/>
              <a:gd name="connsiteY79" fmla="*/ 2330245 h 2424635"/>
              <a:gd name="connsiteX80" fmla="*/ 1316429 w 4254855"/>
              <a:gd name="connsiteY80" fmla="*/ 2312547 h 2424635"/>
              <a:gd name="connsiteX81" fmla="*/ 1257436 w 4254855"/>
              <a:gd name="connsiteY81" fmla="*/ 2300749 h 2424635"/>
              <a:gd name="connsiteX82" fmla="*/ 1198442 w 4254855"/>
              <a:gd name="connsiteY82" fmla="*/ 2277151 h 2424635"/>
              <a:gd name="connsiteX83" fmla="*/ 1021462 w 4254855"/>
              <a:gd name="connsiteY83" fmla="*/ 2259453 h 2424635"/>
              <a:gd name="connsiteX84" fmla="*/ 938871 w 4254855"/>
              <a:gd name="connsiteY84" fmla="*/ 2241755 h 2424635"/>
              <a:gd name="connsiteX85" fmla="*/ 897575 w 4254855"/>
              <a:gd name="connsiteY85" fmla="*/ 2229956 h 2424635"/>
              <a:gd name="connsiteX86" fmla="*/ 838582 w 4254855"/>
              <a:gd name="connsiteY86" fmla="*/ 2224057 h 2424635"/>
              <a:gd name="connsiteX87" fmla="*/ 472822 w 4254855"/>
              <a:gd name="connsiteY87" fmla="*/ 2218158 h 2424635"/>
              <a:gd name="connsiteX88" fmla="*/ 107062 w 4254855"/>
              <a:gd name="connsiteY88" fmla="*/ 2206359 h 2424635"/>
              <a:gd name="connsiteX89" fmla="*/ 77565 w 4254855"/>
              <a:gd name="connsiteY89" fmla="*/ 2188661 h 2424635"/>
              <a:gd name="connsiteX90" fmla="*/ 24471 w 4254855"/>
              <a:gd name="connsiteY90" fmla="*/ 2141466 h 2424635"/>
              <a:gd name="connsiteX91" fmla="*/ 12672 w 4254855"/>
              <a:gd name="connsiteY91" fmla="*/ 2117869 h 2424635"/>
              <a:gd name="connsiteX92" fmla="*/ 6773 w 4254855"/>
              <a:gd name="connsiteY92" fmla="*/ 1982183 h 2424635"/>
              <a:gd name="connsiteX93" fmla="*/ 53967 w 4254855"/>
              <a:gd name="connsiteY93" fmla="*/ 1929089 h 2424635"/>
              <a:gd name="connsiteX94" fmla="*/ 107062 w 4254855"/>
              <a:gd name="connsiteY94" fmla="*/ 1887794 h 2424635"/>
              <a:gd name="connsiteX95" fmla="*/ 124760 w 4254855"/>
              <a:gd name="connsiteY95" fmla="*/ 1875995 h 2424635"/>
              <a:gd name="connsiteX96" fmla="*/ 142458 w 4254855"/>
              <a:gd name="connsiteY96" fmla="*/ 1858297 h 2424635"/>
              <a:gd name="connsiteX97" fmla="*/ 160156 w 4254855"/>
              <a:gd name="connsiteY97" fmla="*/ 1852398 h 2424635"/>
              <a:gd name="connsiteX98" fmla="*/ 189653 w 4254855"/>
              <a:gd name="connsiteY98" fmla="*/ 1840599 h 2424635"/>
              <a:gd name="connsiteX99" fmla="*/ 242747 w 4254855"/>
              <a:gd name="connsiteY99" fmla="*/ 1811102 h 2424635"/>
              <a:gd name="connsiteX100" fmla="*/ 260445 w 4254855"/>
              <a:gd name="connsiteY100" fmla="*/ 1799303 h 2424635"/>
              <a:gd name="connsiteX101" fmla="*/ 284042 w 4254855"/>
              <a:gd name="connsiteY101" fmla="*/ 1787505 h 2424635"/>
              <a:gd name="connsiteX102" fmla="*/ 295841 w 4254855"/>
              <a:gd name="connsiteY102" fmla="*/ 1769807 h 2424635"/>
              <a:gd name="connsiteX103" fmla="*/ 295841 w 4254855"/>
              <a:gd name="connsiteY103" fmla="*/ 1769807 h 2424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</a:cxnLst>
            <a:rect l="l" t="t" r="r" b="b"/>
            <a:pathLst>
              <a:path w="4254855" h="2424635">
                <a:moveTo>
                  <a:pt x="295841" y="1769807"/>
                </a:moveTo>
                <a:cubicBezTo>
                  <a:pt x="300757" y="1760958"/>
                  <a:pt x="295119" y="1764199"/>
                  <a:pt x="325338" y="1716712"/>
                </a:cubicBezTo>
                <a:cubicBezTo>
                  <a:pt x="333849" y="1703337"/>
                  <a:pt x="340004" y="1688516"/>
                  <a:pt x="348935" y="1675417"/>
                </a:cubicBezTo>
                <a:cubicBezTo>
                  <a:pt x="406934" y="1590352"/>
                  <a:pt x="437232" y="1570358"/>
                  <a:pt x="478721" y="1468940"/>
                </a:cubicBezTo>
                <a:cubicBezTo>
                  <a:pt x="496419" y="1425678"/>
                  <a:pt x="517034" y="1383497"/>
                  <a:pt x="531815" y="1339154"/>
                </a:cubicBezTo>
                <a:cubicBezTo>
                  <a:pt x="539681" y="1315556"/>
                  <a:pt x="548171" y="1292157"/>
                  <a:pt x="555413" y="1268361"/>
                </a:cubicBezTo>
                <a:cubicBezTo>
                  <a:pt x="561941" y="1246912"/>
                  <a:pt x="566313" y="1224834"/>
                  <a:pt x="573111" y="1203469"/>
                </a:cubicBezTo>
                <a:cubicBezTo>
                  <a:pt x="580090" y="1181536"/>
                  <a:pt x="590385" y="1160707"/>
                  <a:pt x="596708" y="1138576"/>
                </a:cubicBezTo>
                <a:cubicBezTo>
                  <a:pt x="602217" y="1119293"/>
                  <a:pt x="602848" y="1098821"/>
                  <a:pt x="608507" y="1079582"/>
                </a:cubicBezTo>
                <a:cubicBezTo>
                  <a:pt x="612733" y="1065215"/>
                  <a:pt x="620947" y="1052309"/>
                  <a:pt x="626205" y="1038287"/>
                </a:cubicBezTo>
                <a:cubicBezTo>
                  <a:pt x="632755" y="1020819"/>
                  <a:pt x="638004" y="1002890"/>
                  <a:pt x="643903" y="985192"/>
                </a:cubicBezTo>
                <a:cubicBezTo>
                  <a:pt x="656115" y="899701"/>
                  <a:pt x="639364" y="985874"/>
                  <a:pt x="667500" y="908501"/>
                </a:cubicBezTo>
                <a:cubicBezTo>
                  <a:pt x="670927" y="899078"/>
                  <a:pt x="670229" y="888517"/>
                  <a:pt x="673400" y="879004"/>
                </a:cubicBezTo>
                <a:cubicBezTo>
                  <a:pt x="678136" y="864797"/>
                  <a:pt x="685980" y="851783"/>
                  <a:pt x="691098" y="837709"/>
                </a:cubicBezTo>
                <a:cubicBezTo>
                  <a:pt x="693869" y="830089"/>
                  <a:pt x="694433" y="821803"/>
                  <a:pt x="696997" y="814111"/>
                </a:cubicBezTo>
                <a:cubicBezTo>
                  <a:pt x="700063" y="804914"/>
                  <a:pt x="711932" y="779350"/>
                  <a:pt x="714695" y="766916"/>
                </a:cubicBezTo>
                <a:cubicBezTo>
                  <a:pt x="719052" y="747309"/>
                  <a:pt x="723354" y="709064"/>
                  <a:pt x="726494" y="690225"/>
                </a:cubicBezTo>
                <a:cubicBezTo>
                  <a:pt x="728142" y="680334"/>
                  <a:pt x="730868" y="670638"/>
                  <a:pt x="732393" y="660728"/>
                </a:cubicBezTo>
                <a:cubicBezTo>
                  <a:pt x="741922" y="598788"/>
                  <a:pt x="732159" y="631937"/>
                  <a:pt x="744192" y="595835"/>
                </a:cubicBezTo>
                <a:cubicBezTo>
                  <a:pt x="757654" y="461201"/>
                  <a:pt x="742948" y="599890"/>
                  <a:pt x="755991" y="495546"/>
                </a:cubicBezTo>
                <a:cubicBezTo>
                  <a:pt x="758200" y="477877"/>
                  <a:pt x="759537" y="460103"/>
                  <a:pt x="761890" y="442452"/>
                </a:cubicBezTo>
                <a:cubicBezTo>
                  <a:pt x="763471" y="430596"/>
                  <a:pt x="761724" y="417366"/>
                  <a:pt x="767789" y="407056"/>
                </a:cubicBezTo>
                <a:cubicBezTo>
                  <a:pt x="777650" y="390293"/>
                  <a:pt x="837705" y="314361"/>
                  <a:pt x="868078" y="306767"/>
                </a:cubicBezTo>
                <a:cubicBezTo>
                  <a:pt x="903280" y="297966"/>
                  <a:pt x="883678" y="302200"/>
                  <a:pt x="927072" y="294968"/>
                </a:cubicBezTo>
                <a:cubicBezTo>
                  <a:pt x="940837" y="289069"/>
                  <a:pt x="954245" y="282254"/>
                  <a:pt x="968367" y="277270"/>
                </a:cubicBezTo>
                <a:cubicBezTo>
                  <a:pt x="1037455" y="252886"/>
                  <a:pt x="1013740" y="265330"/>
                  <a:pt x="1080455" y="247773"/>
                </a:cubicBezTo>
                <a:cubicBezTo>
                  <a:pt x="1100310" y="242548"/>
                  <a:pt x="1119903" y="236357"/>
                  <a:pt x="1139449" y="230075"/>
                </a:cubicBezTo>
                <a:cubicBezTo>
                  <a:pt x="1174970" y="218658"/>
                  <a:pt x="1208701" y="199955"/>
                  <a:pt x="1245637" y="194679"/>
                </a:cubicBezTo>
                <a:cubicBezTo>
                  <a:pt x="1280580" y="189687"/>
                  <a:pt x="1305043" y="187271"/>
                  <a:pt x="1340027" y="176981"/>
                </a:cubicBezTo>
                <a:cubicBezTo>
                  <a:pt x="1356146" y="172240"/>
                  <a:pt x="1370833" y="162984"/>
                  <a:pt x="1387222" y="159283"/>
                </a:cubicBezTo>
                <a:cubicBezTo>
                  <a:pt x="1432002" y="149171"/>
                  <a:pt x="1477508" y="142495"/>
                  <a:pt x="1522907" y="135685"/>
                </a:cubicBezTo>
                <a:cubicBezTo>
                  <a:pt x="1660438" y="115055"/>
                  <a:pt x="1601322" y="121944"/>
                  <a:pt x="1699887" y="112088"/>
                </a:cubicBezTo>
                <a:cubicBezTo>
                  <a:pt x="1719552" y="108155"/>
                  <a:pt x="1739011" y="102999"/>
                  <a:pt x="1758881" y="100289"/>
                </a:cubicBezTo>
                <a:cubicBezTo>
                  <a:pt x="1847779" y="88167"/>
                  <a:pt x="1803737" y="100715"/>
                  <a:pt x="1870969" y="88491"/>
                </a:cubicBezTo>
                <a:cubicBezTo>
                  <a:pt x="1922194" y="79177"/>
                  <a:pt x="1972690" y="65452"/>
                  <a:pt x="2024352" y="58994"/>
                </a:cubicBezTo>
                <a:lnTo>
                  <a:pt x="2165936" y="41296"/>
                </a:lnTo>
                <a:cubicBezTo>
                  <a:pt x="2226820" y="34654"/>
                  <a:pt x="2287981" y="30672"/>
                  <a:pt x="2348816" y="23598"/>
                </a:cubicBezTo>
                <a:cubicBezTo>
                  <a:pt x="2372579" y="20835"/>
                  <a:pt x="2395844" y="14541"/>
                  <a:pt x="2419609" y="11799"/>
                </a:cubicBezTo>
                <a:cubicBezTo>
                  <a:pt x="2490823" y="3582"/>
                  <a:pt x="2653699" y="1309"/>
                  <a:pt x="2696878" y="0"/>
                </a:cubicBezTo>
                <a:cubicBezTo>
                  <a:pt x="2993812" y="3933"/>
                  <a:pt x="3290917" y="1008"/>
                  <a:pt x="3587681" y="11799"/>
                </a:cubicBezTo>
                <a:cubicBezTo>
                  <a:pt x="3616294" y="12839"/>
                  <a:pt x="3642881" y="27060"/>
                  <a:pt x="3670272" y="35396"/>
                </a:cubicBezTo>
                <a:cubicBezTo>
                  <a:pt x="3688119" y="40828"/>
                  <a:pt x="3706989" y="44161"/>
                  <a:pt x="3723366" y="53094"/>
                </a:cubicBezTo>
                <a:cubicBezTo>
                  <a:pt x="3772225" y="79744"/>
                  <a:pt x="3821123" y="107285"/>
                  <a:pt x="3864951" y="141585"/>
                </a:cubicBezTo>
                <a:lnTo>
                  <a:pt x="4000636" y="247773"/>
                </a:lnTo>
                <a:cubicBezTo>
                  <a:pt x="4012669" y="257317"/>
                  <a:pt x="4027105" y="264772"/>
                  <a:pt x="4036032" y="277270"/>
                </a:cubicBezTo>
                <a:lnTo>
                  <a:pt x="4065529" y="318565"/>
                </a:lnTo>
                <a:cubicBezTo>
                  <a:pt x="4069462" y="332330"/>
                  <a:pt x="4071251" y="346898"/>
                  <a:pt x="4077327" y="359861"/>
                </a:cubicBezTo>
                <a:cubicBezTo>
                  <a:pt x="4118095" y="446834"/>
                  <a:pt x="4150906" y="486208"/>
                  <a:pt x="4177616" y="566338"/>
                </a:cubicBezTo>
                <a:cubicBezTo>
                  <a:pt x="4197306" y="625408"/>
                  <a:pt x="4195024" y="635680"/>
                  <a:pt x="4207113" y="696124"/>
                </a:cubicBezTo>
                <a:cubicBezTo>
                  <a:pt x="4247827" y="899699"/>
                  <a:pt x="4236268" y="804800"/>
                  <a:pt x="4248409" y="926199"/>
                </a:cubicBezTo>
                <a:cubicBezTo>
                  <a:pt x="4253925" y="1075139"/>
                  <a:pt x="4259624" y="1134945"/>
                  <a:pt x="4248409" y="1291959"/>
                </a:cubicBezTo>
                <a:cubicBezTo>
                  <a:pt x="4242904" y="1369028"/>
                  <a:pt x="4225694" y="1441813"/>
                  <a:pt x="4207113" y="1516134"/>
                </a:cubicBezTo>
                <a:cubicBezTo>
                  <a:pt x="4205147" y="1535799"/>
                  <a:pt x="4205090" y="1555749"/>
                  <a:pt x="4201214" y="1575128"/>
                </a:cubicBezTo>
                <a:cubicBezTo>
                  <a:pt x="4196661" y="1597895"/>
                  <a:pt x="4175007" y="1627543"/>
                  <a:pt x="4165818" y="1645920"/>
                </a:cubicBezTo>
                <a:cubicBezTo>
                  <a:pt x="4157157" y="1663243"/>
                  <a:pt x="4150881" y="1681691"/>
                  <a:pt x="4142220" y="1699014"/>
                </a:cubicBezTo>
                <a:cubicBezTo>
                  <a:pt x="4122608" y="1738237"/>
                  <a:pt x="4121170" y="1726232"/>
                  <a:pt x="4095025" y="1769807"/>
                </a:cubicBezTo>
                <a:cubicBezTo>
                  <a:pt x="4039033" y="1863126"/>
                  <a:pt x="4097632" y="1782061"/>
                  <a:pt x="4053730" y="1840599"/>
                </a:cubicBezTo>
                <a:cubicBezTo>
                  <a:pt x="4051764" y="1846498"/>
                  <a:pt x="4050851" y="1852861"/>
                  <a:pt x="4047831" y="1858297"/>
                </a:cubicBezTo>
                <a:cubicBezTo>
                  <a:pt x="4030191" y="1890049"/>
                  <a:pt x="4028032" y="1889894"/>
                  <a:pt x="4006535" y="1911391"/>
                </a:cubicBezTo>
                <a:cubicBezTo>
                  <a:pt x="4002602" y="1921223"/>
                  <a:pt x="4000184" y="1931807"/>
                  <a:pt x="3994736" y="1940888"/>
                </a:cubicBezTo>
                <a:cubicBezTo>
                  <a:pt x="3967324" y="1986575"/>
                  <a:pt x="3979117" y="1955071"/>
                  <a:pt x="3953441" y="1988083"/>
                </a:cubicBezTo>
                <a:cubicBezTo>
                  <a:pt x="3944735" y="1999276"/>
                  <a:pt x="3939871" y="2013452"/>
                  <a:pt x="3929844" y="2023479"/>
                </a:cubicBezTo>
                <a:cubicBezTo>
                  <a:pt x="3913990" y="2039333"/>
                  <a:pt x="3892603" y="2048920"/>
                  <a:pt x="3876749" y="2064774"/>
                </a:cubicBezTo>
                <a:cubicBezTo>
                  <a:pt x="3864950" y="2076573"/>
                  <a:pt x="3853653" y="2088896"/>
                  <a:pt x="3841353" y="2100171"/>
                </a:cubicBezTo>
                <a:cubicBezTo>
                  <a:pt x="3821281" y="2118570"/>
                  <a:pt x="3787263" y="2144890"/>
                  <a:pt x="3764662" y="2159164"/>
                </a:cubicBezTo>
                <a:cubicBezTo>
                  <a:pt x="3741564" y="2173752"/>
                  <a:pt x="3720137" y="2192955"/>
                  <a:pt x="3693869" y="2200460"/>
                </a:cubicBezTo>
                <a:cubicBezTo>
                  <a:pt x="3623573" y="2220544"/>
                  <a:pt x="3679697" y="2202432"/>
                  <a:pt x="3599480" y="2235856"/>
                </a:cubicBezTo>
                <a:cubicBezTo>
                  <a:pt x="3570155" y="2248075"/>
                  <a:pt x="3541041" y="2260949"/>
                  <a:pt x="3510989" y="2271252"/>
                </a:cubicBezTo>
                <a:cubicBezTo>
                  <a:pt x="3414839" y="2304217"/>
                  <a:pt x="3406100" y="2302269"/>
                  <a:pt x="3322210" y="2324346"/>
                </a:cubicBezTo>
                <a:cubicBezTo>
                  <a:pt x="3268785" y="2338405"/>
                  <a:pt x="3275675" y="2340187"/>
                  <a:pt x="3210122" y="2353843"/>
                </a:cubicBezTo>
                <a:cubicBezTo>
                  <a:pt x="3186702" y="2358722"/>
                  <a:pt x="3162927" y="2361708"/>
                  <a:pt x="3139330" y="2365641"/>
                </a:cubicBezTo>
                <a:cubicBezTo>
                  <a:pt x="3061158" y="2391699"/>
                  <a:pt x="3048605" y="2398873"/>
                  <a:pt x="2956450" y="2412836"/>
                </a:cubicBezTo>
                <a:cubicBezTo>
                  <a:pt x="2929161" y="2416971"/>
                  <a:pt x="2901372" y="2416535"/>
                  <a:pt x="2873859" y="2418736"/>
                </a:cubicBezTo>
                <a:cubicBezTo>
                  <a:pt x="2852208" y="2420468"/>
                  <a:pt x="2830597" y="2422669"/>
                  <a:pt x="2808966" y="2424635"/>
                </a:cubicBezTo>
                <a:cubicBezTo>
                  <a:pt x="2551361" y="2418736"/>
                  <a:pt x="2293554" y="2418713"/>
                  <a:pt x="2036151" y="2406937"/>
                </a:cubicBezTo>
                <a:cubicBezTo>
                  <a:pt x="1992226" y="2404927"/>
                  <a:pt x="1949918" y="2389389"/>
                  <a:pt x="1906365" y="2383340"/>
                </a:cubicBezTo>
                <a:cubicBezTo>
                  <a:pt x="1879027" y="2379543"/>
                  <a:pt x="1851237" y="2380186"/>
                  <a:pt x="1823774" y="2377440"/>
                </a:cubicBezTo>
                <a:cubicBezTo>
                  <a:pt x="1529179" y="2347979"/>
                  <a:pt x="1892945" y="2379270"/>
                  <a:pt x="1658592" y="2359742"/>
                </a:cubicBezTo>
                <a:cubicBezTo>
                  <a:pt x="1640894" y="2355809"/>
                  <a:pt x="1623512" y="2349990"/>
                  <a:pt x="1605498" y="2347943"/>
                </a:cubicBezTo>
                <a:cubicBezTo>
                  <a:pt x="1536861" y="2340143"/>
                  <a:pt x="1399020" y="2330245"/>
                  <a:pt x="1399020" y="2330245"/>
                </a:cubicBezTo>
                <a:cubicBezTo>
                  <a:pt x="1313093" y="2313060"/>
                  <a:pt x="1449203" y="2340499"/>
                  <a:pt x="1316429" y="2312547"/>
                </a:cubicBezTo>
                <a:cubicBezTo>
                  <a:pt x="1296805" y="2308416"/>
                  <a:pt x="1277100" y="2304682"/>
                  <a:pt x="1257436" y="2300749"/>
                </a:cubicBezTo>
                <a:cubicBezTo>
                  <a:pt x="1237771" y="2292883"/>
                  <a:pt x="1219151" y="2281589"/>
                  <a:pt x="1198442" y="2277151"/>
                </a:cubicBezTo>
                <a:cubicBezTo>
                  <a:pt x="1170919" y="2271253"/>
                  <a:pt x="1059794" y="2262647"/>
                  <a:pt x="1021462" y="2259453"/>
                </a:cubicBezTo>
                <a:cubicBezTo>
                  <a:pt x="909686" y="2227517"/>
                  <a:pt x="1049807" y="2265527"/>
                  <a:pt x="938871" y="2241755"/>
                </a:cubicBezTo>
                <a:cubicBezTo>
                  <a:pt x="924873" y="2238755"/>
                  <a:pt x="911673" y="2232444"/>
                  <a:pt x="897575" y="2229956"/>
                </a:cubicBezTo>
                <a:cubicBezTo>
                  <a:pt x="878113" y="2226522"/>
                  <a:pt x="858337" y="2224606"/>
                  <a:pt x="838582" y="2224057"/>
                </a:cubicBezTo>
                <a:cubicBezTo>
                  <a:pt x="716693" y="2220671"/>
                  <a:pt x="594742" y="2220124"/>
                  <a:pt x="472822" y="2218158"/>
                </a:cubicBezTo>
                <a:cubicBezTo>
                  <a:pt x="350902" y="2214225"/>
                  <a:pt x="228707" y="2215437"/>
                  <a:pt x="107062" y="2206359"/>
                </a:cubicBezTo>
                <a:cubicBezTo>
                  <a:pt x="95627" y="2205506"/>
                  <a:pt x="87106" y="2195021"/>
                  <a:pt x="77565" y="2188661"/>
                </a:cubicBezTo>
                <a:cubicBezTo>
                  <a:pt x="59411" y="2176558"/>
                  <a:pt x="37490" y="2158205"/>
                  <a:pt x="24471" y="2141466"/>
                </a:cubicBezTo>
                <a:cubicBezTo>
                  <a:pt x="19072" y="2134524"/>
                  <a:pt x="16605" y="2125735"/>
                  <a:pt x="12672" y="2117869"/>
                </a:cubicBezTo>
                <a:cubicBezTo>
                  <a:pt x="4484" y="2068743"/>
                  <a:pt x="-7814" y="2031778"/>
                  <a:pt x="6773" y="1982183"/>
                </a:cubicBezTo>
                <a:cubicBezTo>
                  <a:pt x="16769" y="1948198"/>
                  <a:pt x="32238" y="1948645"/>
                  <a:pt x="53967" y="1929089"/>
                </a:cubicBezTo>
                <a:cubicBezTo>
                  <a:pt x="100782" y="1886956"/>
                  <a:pt x="70918" y="1899841"/>
                  <a:pt x="107062" y="1887794"/>
                </a:cubicBezTo>
                <a:cubicBezTo>
                  <a:pt x="112961" y="1883861"/>
                  <a:pt x="119313" y="1880534"/>
                  <a:pt x="124760" y="1875995"/>
                </a:cubicBezTo>
                <a:cubicBezTo>
                  <a:pt x="131169" y="1870654"/>
                  <a:pt x="135516" y="1862925"/>
                  <a:pt x="142458" y="1858297"/>
                </a:cubicBezTo>
                <a:cubicBezTo>
                  <a:pt x="147632" y="1854848"/>
                  <a:pt x="154334" y="1854581"/>
                  <a:pt x="160156" y="1852398"/>
                </a:cubicBezTo>
                <a:cubicBezTo>
                  <a:pt x="170072" y="1848680"/>
                  <a:pt x="179976" y="1844900"/>
                  <a:pt x="189653" y="1840599"/>
                </a:cubicBezTo>
                <a:cubicBezTo>
                  <a:pt x="209152" y="1831932"/>
                  <a:pt x="224424" y="1822554"/>
                  <a:pt x="242747" y="1811102"/>
                </a:cubicBezTo>
                <a:cubicBezTo>
                  <a:pt x="248759" y="1807344"/>
                  <a:pt x="254289" y="1802821"/>
                  <a:pt x="260445" y="1799303"/>
                </a:cubicBezTo>
                <a:cubicBezTo>
                  <a:pt x="268080" y="1794940"/>
                  <a:pt x="276176" y="1791438"/>
                  <a:pt x="284042" y="1787505"/>
                </a:cubicBezTo>
                <a:cubicBezTo>
                  <a:pt x="287975" y="1781606"/>
                  <a:pt x="291302" y="1775254"/>
                  <a:pt x="295841" y="1769807"/>
                </a:cubicBezTo>
                <a:lnTo>
                  <a:pt x="295841" y="1769807"/>
                </a:lnTo>
                <a:close/>
              </a:path>
            </a:pathLst>
          </a:custGeom>
          <a:noFill/>
          <a:ln>
            <a:solidFill>
              <a:srgbClr val="92D05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56FB967-872C-4816-AB3A-5C9711EBB326}"/>
              </a:ext>
            </a:extLst>
          </p:cNvPr>
          <p:cNvSpPr txBox="1"/>
          <p:nvPr/>
        </p:nvSpPr>
        <p:spPr>
          <a:xfrm>
            <a:off x="3750904" y="5558477"/>
            <a:ext cx="15087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0070C0"/>
                </a:solidFill>
              </a:rPr>
              <a:t>Combustion Unit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49BC770-0FFC-4F6A-BCE2-48730B15FD71}"/>
              </a:ext>
            </a:extLst>
          </p:cNvPr>
          <p:cNvSpPr txBox="1"/>
          <p:nvPr/>
        </p:nvSpPr>
        <p:spPr>
          <a:xfrm>
            <a:off x="1339346" y="7986071"/>
            <a:ext cx="11705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FFC000"/>
                </a:solidFill>
              </a:rPr>
              <a:t>Heating Unit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373E662-AAEC-4BC4-A954-B2DAC831F811}"/>
              </a:ext>
            </a:extLst>
          </p:cNvPr>
          <p:cNvSpPr txBox="1"/>
          <p:nvPr/>
        </p:nvSpPr>
        <p:spPr>
          <a:xfrm>
            <a:off x="5475267" y="6287392"/>
            <a:ext cx="27318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92D050"/>
                </a:solidFill>
              </a:rPr>
              <a:t>Power – and district heating unit</a:t>
            </a:r>
          </a:p>
        </p:txBody>
      </p:sp>
    </p:spTree>
    <p:extLst>
      <p:ext uri="{BB962C8B-B14F-4D97-AF65-F5344CB8AC3E}">
        <p14:creationId xmlns:p14="http://schemas.microsoft.com/office/powerpoint/2010/main" val="2331795417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87A110-D50A-40A4-89D0-AA2E2710CC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1250" y="896112"/>
            <a:ext cx="3878400" cy="435600"/>
          </a:xfrm>
        </p:spPr>
        <p:txBody>
          <a:bodyPr/>
          <a:lstStyle/>
          <a:p>
            <a:r>
              <a:rPr lang="en-US"/>
              <a:t>Base case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C8D19C-70A6-47F4-9F65-607141659EF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5</a:t>
            </a:fld>
            <a:endParaRPr lang="en"/>
          </a:p>
        </p:txBody>
      </p:sp>
      <p:pic>
        <p:nvPicPr>
          <p:cNvPr id="8" name="Picture 7" descr="A picture containing device&#10;&#10;Description automatically generated">
            <a:extLst>
              <a:ext uri="{FF2B5EF4-FFF2-40B4-BE49-F238E27FC236}">
                <a16:creationId xmlns:a16="http://schemas.microsoft.com/office/drawing/2014/main" id="{27E662A1-063E-468E-AFC7-9AB1F2F304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3050" y="1616469"/>
            <a:ext cx="7279804" cy="2971349"/>
          </a:xfrm>
          <a:prstGeom prst="rect">
            <a:avLst/>
          </a:prstGeom>
        </p:spPr>
      </p:pic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3F11B4BA-CB4B-45CC-B929-80A3471170A1}"/>
              </a:ext>
            </a:extLst>
          </p:cNvPr>
          <p:cNvSpPr/>
          <p:nvPr/>
        </p:nvSpPr>
        <p:spPr>
          <a:xfrm>
            <a:off x="831809" y="1262462"/>
            <a:ext cx="2831835" cy="1415845"/>
          </a:xfrm>
          <a:custGeom>
            <a:avLst/>
            <a:gdLst>
              <a:gd name="connsiteX0" fmla="*/ 100289 w 2831835"/>
              <a:gd name="connsiteY0" fmla="*/ 1114978 h 1415845"/>
              <a:gd name="connsiteX1" fmla="*/ 53094 w 2831835"/>
              <a:gd name="connsiteY1" fmla="*/ 1050085 h 1415845"/>
              <a:gd name="connsiteX2" fmla="*/ 41296 w 2831835"/>
              <a:gd name="connsiteY2" fmla="*/ 1026488 h 1415845"/>
              <a:gd name="connsiteX3" fmla="*/ 29497 w 2831835"/>
              <a:gd name="connsiteY3" fmla="*/ 967494 h 1415845"/>
              <a:gd name="connsiteX4" fmla="*/ 23597 w 2831835"/>
              <a:gd name="connsiteY4" fmla="*/ 943897 h 1415845"/>
              <a:gd name="connsiteX5" fmla="*/ 11799 w 2831835"/>
              <a:gd name="connsiteY5" fmla="*/ 879004 h 1415845"/>
              <a:gd name="connsiteX6" fmla="*/ 0 w 2831835"/>
              <a:gd name="connsiteY6" fmla="*/ 814111 h 1415845"/>
              <a:gd name="connsiteX7" fmla="*/ 17698 w 2831835"/>
              <a:gd name="connsiteY7" fmla="*/ 678426 h 1415845"/>
              <a:gd name="connsiteX8" fmla="*/ 23597 w 2831835"/>
              <a:gd name="connsiteY8" fmla="*/ 660728 h 1415845"/>
              <a:gd name="connsiteX9" fmla="*/ 29497 w 2831835"/>
              <a:gd name="connsiteY9" fmla="*/ 637130 h 1415845"/>
              <a:gd name="connsiteX10" fmla="*/ 53094 w 2831835"/>
              <a:gd name="connsiteY10" fmla="*/ 595835 h 1415845"/>
              <a:gd name="connsiteX11" fmla="*/ 94390 w 2831835"/>
              <a:gd name="connsiteY11" fmla="*/ 525043 h 1415845"/>
              <a:gd name="connsiteX12" fmla="*/ 135685 w 2831835"/>
              <a:gd name="connsiteY12" fmla="*/ 466049 h 1415845"/>
              <a:gd name="connsiteX13" fmla="*/ 159283 w 2831835"/>
              <a:gd name="connsiteY13" fmla="*/ 448351 h 1415845"/>
              <a:gd name="connsiteX14" fmla="*/ 194679 w 2831835"/>
              <a:gd name="connsiteY14" fmla="*/ 412955 h 1415845"/>
              <a:gd name="connsiteX15" fmla="*/ 235974 w 2831835"/>
              <a:gd name="connsiteY15" fmla="*/ 371659 h 1415845"/>
              <a:gd name="connsiteX16" fmla="*/ 253672 w 2831835"/>
              <a:gd name="connsiteY16" fmla="*/ 365760 h 1415845"/>
              <a:gd name="connsiteX17" fmla="*/ 277270 w 2831835"/>
              <a:gd name="connsiteY17" fmla="*/ 353961 h 1415845"/>
              <a:gd name="connsiteX18" fmla="*/ 306766 w 2831835"/>
              <a:gd name="connsiteY18" fmla="*/ 336263 h 1415845"/>
              <a:gd name="connsiteX19" fmla="*/ 395257 w 2831835"/>
              <a:gd name="connsiteY19" fmla="*/ 300867 h 1415845"/>
              <a:gd name="connsiteX20" fmla="*/ 430653 w 2831835"/>
              <a:gd name="connsiteY20" fmla="*/ 283169 h 1415845"/>
              <a:gd name="connsiteX21" fmla="*/ 578137 w 2831835"/>
              <a:gd name="connsiteY21" fmla="*/ 241873 h 1415845"/>
              <a:gd name="connsiteX22" fmla="*/ 601734 w 2831835"/>
              <a:gd name="connsiteY22" fmla="*/ 235974 h 1415845"/>
              <a:gd name="connsiteX23" fmla="*/ 643030 w 2831835"/>
              <a:gd name="connsiteY23" fmla="*/ 224175 h 1415845"/>
              <a:gd name="connsiteX24" fmla="*/ 725621 w 2831835"/>
              <a:gd name="connsiteY24" fmla="*/ 212377 h 1415845"/>
              <a:gd name="connsiteX25" fmla="*/ 920299 w 2831835"/>
              <a:gd name="connsiteY25" fmla="*/ 218276 h 1415845"/>
              <a:gd name="connsiteX26" fmla="*/ 967494 w 2831835"/>
              <a:gd name="connsiteY26" fmla="*/ 235974 h 1415845"/>
              <a:gd name="connsiteX27" fmla="*/ 996991 w 2831835"/>
              <a:gd name="connsiteY27" fmla="*/ 241873 h 1415845"/>
              <a:gd name="connsiteX28" fmla="*/ 1038286 w 2831835"/>
              <a:gd name="connsiteY28" fmla="*/ 253672 h 1415845"/>
              <a:gd name="connsiteX29" fmla="*/ 1067783 w 2831835"/>
              <a:gd name="connsiteY29" fmla="*/ 259572 h 1415845"/>
              <a:gd name="connsiteX30" fmla="*/ 1109079 w 2831835"/>
              <a:gd name="connsiteY30" fmla="*/ 271370 h 1415845"/>
              <a:gd name="connsiteX31" fmla="*/ 1244764 w 2831835"/>
              <a:gd name="connsiteY31" fmla="*/ 294968 h 1415845"/>
              <a:gd name="connsiteX32" fmla="*/ 1274261 w 2831835"/>
              <a:gd name="connsiteY32" fmla="*/ 300867 h 1415845"/>
              <a:gd name="connsiteX33" fmla="*/ 1398147 w 2831835"/>
              <a:gd name="connsiteY33" fmla="*/ 306766 h 1415845"/>
              <a:gd name="connsiteX34" fmla="*/ 1616423 w 2831835"/>
              <a:gd name="connsiteY34" fmla="*/ 300867 h 1415845"/>
              <a:gd name="connsiteX35" fmla="*/ 1651819 w 2831835"/>
              <a:gd name="connsiteY35" fmla="*/ 289068 h 1415845"/>
              <a:gd name="connsiteX36" fmla="*/ 1704914 w 2831835"/>
              <a:gd name="connsiteY36" fmla="*/ 277270 h 1415845"/>
              <a:gd name="connsiteX37" fmla="*/ 1793404 w 2831835"/>
              <a:gd name="connsiteY37" fmla="*/ 235974 h 1415845"/>
              <a:gd name="connsiteX38" fmla="*/ 1846498 w 2831835"/>
              <a:gd name="connsiteY38" fmla="*/ 218276 h 1415845"/>
              <a:gd name="connsiteX39" fmla="*/ 1881894 w 2831835"/>
              <a:gd name="connsiteY39" fmla="*/ 194679 h 1415845"/>
              <a:gd name="connsiteX40" fmla="*/ 1905492 w 2831835"/>
              <a:gd name="connsiteY40" fmla="*/ 182880 h 1415845"/>
              <a:gd name="connsiteX41" fmla="*/ 1976284 w 2831835"/>
              <a:gd name="connsiteY41" fmla="*/ 153383 h 1415845"/>
              <a:gd name="connsiteX42" fmla="*/ 1999881 w 2831835"/>
              <a:gd name="connsiteY42" fmla="*/ 135685 h 1415845"/>
              <a:gd name="connsiteX43" fmla="*/ 2082472 w 2831835"/>
              <a:gd name="connsiteY43" fmla="*/ 112088 h 1415845"/>
              <a:gd name="connsiteX44" fmla="*/ 2159164 w 2831835"/>
              <a:gd name="connsiteY44" fmla="*/ 88490 h 1415845"/>
              <a:gd name="connsiteX45" fmla="*/ 2194560 w 2831835"/>
              <a:gd name="connsiteY45" fmla="*/ 76692 h 1415845"/>
              <a:gd name="connsiteX46" fmla="*/ 2241755 w 2831835"/>
              <a:gd name="connsiteY46" fmla="*/ 64893 h 1415845"/>
              <a:gd name="connsiteX47" fmla="*/ 2294849 w 2831835"/>
              <a:gd name="connsiteY47" fmla="*/ 47195 h 1415845"/>
              <a:gd name="connsiteX48" fmla="*/ 2342044 w 2831835"/>
              <a:gd name="connsiteY48" fmla="*/ 35396 h 1415845"/>
              <a:gd name="connsiteX49" fmla="*/ 2377440 w 2831835"/>
              <a:gd name="connsiteY49" fmla="*/ 23597 h 1415845"/>
              <a:gd name="connsiteX50" fmla="*/ 2460031 w 2831835"/>
              <a:gd name="connsiteY50" fmla="*/ 11799 h 1415845"/>
              <a:gd name="connsiteX51" fmla="*/ 2513125 w 2831835"/>
              <a:gd name="connsiteY51" fmla="*/ 5899 h 1415845"/>
              <a:gd name="connsiteX52" fmla="*/ 2560320 w 2831835"/>
              <a:gd name="connsiteY52" fmla="*/ 0 h 1415845"/>
              <a:gd name="connsiteX53" fmla="*/ 2631112 w 2831835"/>
              <a:gd name="connsiteY53" fmla="*/ 5899 h 1415845"/>
              <a:gd name="connsiteX54" fmla="*/ 2713703 w 2831835"/>
              <a:gd name="connsiteY54" fmla="*/ 41295 h 1415845"/>
              <a:gd name="connsiteX55" fmla="*/ 2731401 w 2831835"/>
              <a:gd name="connsiteY55" fmla="*/ 53094 h 1415845"/>
              <a:gd name="connsiteX56" fmla="*/ 2760898 w 2831835"/>
              <a:gd name="connsiteY56" fmla="*/ 70792 h 1415845"/>
              <a:gd name="connsiteX57" fmla="*/ 2778596 w 2831835"/>
              <a:gd name="connsiteY57" fmla="*/ 88490 h 1415845"/>
              <a:gd name="connsiteX58" fmla="*/ 2813992 w 2831835"/>
              <a:gd name="connsiteY58" fmla="*/ 147484 h 1415845"/>
              <a:gd name="connsiteX59" fmla="*/ 2819892 w 2831835"/>
              <a:gd name="connsiteY59" fmla="*/ 165182 h 1415845"/>
              <a:gd name="connsiteX60" fmla="*/ 2825791 w 2831835"/>
              <a:gd name="connsiteY60" fmla="*/ 218276 h 1415845"/>
              <a:gd name="connsiteX61" fmla="*/ 2831690 w 2831835"/>
              <a:gd name="connsiteY61" fmla="*/ 265471 h 1415845"/>
              <a:gd name="connsiteX62" fmla="*/ 2825791 w 2831835"/>
              <a:gd name="connsiteY62" fmla="*/ 424753 h 1415845"/>
              <a:gd name="connsiteX63" fmla="*/ 2802194 w 2831835"/>
              <a:gd name="connsiteY63" fmla="*/ 471948 h 1415845"/>
              <a:gd name="connsiteX64" fmla="*/ 2772697 w 2831835"/>
              <a:gd name="connsiteY64" fmla="*/ 519143 h 1415845"/>
              <a:gd name="connsiteX65" fmla="*/ 2743200 w 2831835"/>
              <a:gd name="connsiteY65" fmla="*/ 548640 h 1415845"/>
              <a:gd name="connsiteX66" fmla="*/ 2713703 w 2831835"/>
              <a:gd name="connsiteY66" fmla="*/ 584036 h 1415845"/>
              <a:gd name="connsiteX67" fmla="*/ 2690106 w 2831835"/>
              <a:gd name="connsiteY67" fmla="*/ 613533 h 1415845"/>
              <a:gd name="connsiteX68" fmla="*/ 2678307 w 2831835"/>
              <a:gd name="connsiteY68" fmla="*/ 631231 h 1415845"/>
              <a:gd name="connsiteX69" fmla="*/ 2637012 w 2831835"/>
              <a:gd name="connsiteY69" fmla="*/ 654828 h 1415845"/>
              <a:gd name="connsiteX70" fmla="*/ 2560320 w 2831835"/>
              <a:gd name="connsiteY70" fmla="*/ 702023 h 1415845"/>
              <a:gd name="connsiteX71" fmla="*/ 2477729 w 2831835"/>
              <a:gd name="connsiteY71" fmla="*/ 737419 h 1415845"/>
              <a:gd name="connsiteX72" fmla="*/ 2418736 w 2831835"/>
              <a:gd name="connsiteY72" fmla="*/ 772815 h 1415845"/>
              <a:gd name="connsiteX73" fmla="*/ 2383339 w 2831835"/>
              <a:gd name="connsiteY73" fmla="*/ 784614 h 1415845"/>
              <a:gd name="connsiteX74" fmla="*/ 2365641 w 2831835"/>
              <a:gd name="connsiteY74" fmla="*/ 796413 h 1415845"/>
              <a:gd name="connsiteX75" fmla="*/ 2336145 w 2831835"/>
              <a:gd name="connsiteY75" fmla="*/ 820010 h 1415845"/>
              <a:gd name="connsiteX76" fmla="*/ 2300748 w 2831835"/>
              <a:gd name="connsiteY76" fmla="*/ 837708 h 1415845"/>
              <a:gd name="connsiteX77" fmla="*/ 2265352 w 2831835"/>
              <a:gd name="connsiteY77" fmla="*/ 849507 h 1415845"/>
              <a:gd name="connsiteX78" fmla="*/ 2200459 w 2831835"/>
              <a:gd name="connsiteY78" fmla="*/ 867205 h 1415845"/>
              <a:gd name="connsiteX79" fmla="*/ 2170963 w 2831835"/>
              <a:gd name="connsiteY79" fmla="*/ 884903 h 1415845"/>
              <a:gd name="connsiteX80" fmla="*/ 2147365 w 2831835"/>
              <a:gd name="connsiteY80" fmla="*/ 890803 h 1415845"/>
              <a:gd name="connsiteX81" fmla="*/ 2076573 w 2831835"/>
              <a:gd name="connsiteY81" fmla="*/ 914400 h 1415845"/>
              <a:gd name="connsiteX82" fmla="*/ 1970385 w 2831835"/>
              <a:gd name="connsiteY82" fmla="*/ 961595 h 1415845"/>
              <a:gd name="connsiteX83" fmla="*/ 1934988 w 2831835"/>
              <a:gd name="connsiteY83" fmla="*/ 973393 h 1415845"/>
              <a:gd name="connsiteX84" fmla="*/ 1875995 w 2831835"/>
              <a:gd name="connsiteY84" fmla="*/ 1002890 h 1415845"/>
              <a:gd name="connsiteX85" fmla="*/ 1846498 w 2831835"/>
              <a:gd name="connsiteY85" fmla="*/ 1014689 h 1415845"/>
              <a:gd name="connsiteX86" fmla="*/ 1746209 w 2831835"/>
              <a:gd name="connsiteY86" fmla="*/ 1067783 h 1415845"/>
              <a:gd name="connsiteX87" fmla="*/ 1710813 w 2831835"/>
              <a:gd name="connsiteY87" fmla="*/ 1079582 h 1415845"/>
              <a:gd name="connsiteX88" fmla="*/ 1681316 w 2831835"/>
              <a:gd name="connsiteY88" fmla="*/ 1097280 h 1415845"/>
              <a:gd name="connsiteX89" fmla="*/ 1651819 w 2831835"/>
              <a:gd name="connsiteY89" fmla="*/ 1120877 h 1415845"/>
              <a:gd name="connsiteX90" fmla="*/ 1586926 w 2831835"/>
              <a:gd name="connsiteY90" fmla="*/ 1138575 h 1415845"/>
              <a:gd name="connsiteX91" fmla="*/ 1557430 w 2831835"/>
              <a:gd name="connsiteY91" fmla="*/ 1156273 h 1415845"/>
              <a:gd name="connsiteX92" fmla="*/ 1527933 w 2831835"/>
              <a:gd name="connsiteY92" fmla="*/ 1168072 h 1415845"/>
              <a:gd name="connsiteX93" fmla="*/ 1492537 w 2831835"/>
              <a:gd name="connsiteY93" fmla="*/ 1191670 h 1415845"/>
              <a:gd name="connsiteX94" fmla="*/ 1463040 w 2831835"/>
              <a:gd name="connsiteY94" fmla="*/ 1197569 h 1415845"/>
              <a:gd name="connsiteX95" fmla="*/ 1415845 w 2831835"/>
              <a:gd name="connsiteY95" fmla="*/ 1215267 h 1415845"/>
              <a:gd name="connsiteX96" fmla="*/ 1398147 w 2831835"/>
              <a:gd name="connsiteY96" fmla="*/ 1221166 h 1415845"/>
              <a:gd name="connsiteX97" fmla="*/ 1291959 w 2831835"/>
              <a:gd name="connsiteY97" fmla="*/ 1268361 h 1415845"/>
              <a:gd name="connsiteX98" fmla="*/ 1250663 w 2831835"/>
              <a:gd name="connsiteY98" fmla="*/ 1286059 h 1415845"/>
              <a:gd name="connsiteX99" fmla="*/ 1215267 w 2831835"/>
              <a:gd name="connsiteY99" fmla="*/ 1297858 h 1415845"/>
              <a:gd name="connsiteX100" fmla="*/ 1179871 w 2831835"/>
              <a:gd name="connsiteY100" fmla="*/ 1315556 h 1415845"/>
              <a:gd name="connsiteX101" fmla="*/ 1103179 w 2831835"/>
              <a:gd name="connsiteY101" fmla="*/ 1327355 h 1415845"/>
              <a:gd name="connsiteX102" fmla="*/ 1079582 w 2831835"/>
              <a:gd name="connsiteY102" fmla="*/ 1333254 h 1415845"/>
              <a:gd name="connsiteX103" fmla="*/ 1050085 w 2831835"/>
              <a:gd name="connsiteY103" fmla="*/ 1339153 h 1415845"/>
              <a:gd name="connsiteX104" fmla="*/ 1014689 w 2831835"/>
              <a:gd name="connsiteY104" fmla="*/ 1350952 h 1415845"/>
              <a:gd name="connsiteX105" fmla="*/ 967494 w 2831835"/>
              <a:gd name="connsiteY105" fmla="*/ 1356852 h 1415845"/>
              <a:gd name="connsiteX106" fmla="*/ 926199 w 2831835"/>
              <a:gd name="connsiteY106" fmla="*/ 1374550 h 1415845"/>
              <a:gd name="connsiteX107" fmla="*/ 896702 w 2831835"/>
              <a:gd name="connsiteY107" fmla="*/ 1386348 h 1415845"/>
              <a:gd name="connsiteX108" fmla="*/ 814111 w 2831835"/>
              <a:gd name="connsiteY108" fmla="*/ 1392248 h 1415845"/>
              <a:gd name="connsiteX109" fmla="*/ 790514 w 2831835"/>
              <a:gd name="connsiteY109" fmla="*/ 1404046 h 1415845"/>
              <a:gd name="connsiteX110" fmla="*/ 743319 w 2831835"/>
              <a:gd name="connsiteY110" fmla="*/ 1409946 h 1415845"/>
              <a:gd name="connsiteX111" fmla="*/ 702023 w 2831835"/>
              <a:gd name="connsiteY111" fmla="*/ 1415845 h 1415845"/>
              <a:gd name="connsiteX112" fmla="*/ 578137 w 2831835"/>
              <a:gd name="connsiteY112" fmla="*/ 1404046 h 1415845"/>
              <a:gd name="connsiteX113" fmla="*/ 560439 w 2831835"/>
              <a:gd name="connsiteY113" fmla="*/ 1398147 h 1415845"/>
              <a:gd name="connsiteX114" fmla="*/ 525043 w 2831835"/>
              <a:gd name="connsiteY114" fmla="*/ 1392248 h 1415845"/>
              <a:gd name="connsiteX115" fmla="*/ 483747 w 2831835"/>
              <a:gd name="connsiteY115" fmla="*/ 1380449 h 1415845"/>
              <a:gd name="connsiteX116" fmla="*/ 424754 w 2831835"/>
              <a:gd name="connsiteY116" fmla="*/ 1374550 h 1415845"/>
              <a:gd name="connsiteX117" fmla="*/ 377559 w 2831835"/>
              <a:gd name="connsiteY117" fmla="*/ 1362751 h 1415845"/>
              <a:gd name="connsiteX118" fmla="*/ 348062 w 2831835"/>
              <a:gd name="connsiteY118" fmla="*/ 1350952 h 1415845"/>
              <a:gd name="connsiteX119" fmla="*/ 300867 w 2831835"/>
              <a:gd name="connsiteY119" fmla="*/ 1315556 h 1415845"/>
              <a:gd name="connsiteX120" fmla="*/ 259572 w 2831835"/>
              <a:gd name="connsiteY120" fmla="*/ 1297858 h 1415845"/>
              <a:gd name="connsiteX121" fmla="*/ 241874 w 2831835"/>
              <a:gd name="connsiteY121" fmla="*/ 1280160 h 1415845"/>
              <a:gd name="connsiteX122" fmla="*/ 218276 w 2831835"/>
              <a:gd name="connsiteY122" fmla="*/ 1262462 h 1415845"/>
              <a:gd name="connsiteX123" fmla="*/ 165182 w 2831835"/>
              <a:gd name="connsiteY123" fmla="*/ 1215267 h 1415845"/>
              <a:gd name="connsiteX124" fmla="*/ 147484 w 2831835"/>
              <a:gd name="connsiteY124" fmla="*/ 1197569 h 1415845"/>
              <a:gd name="connsiteX125" fmla="*/ 112088 w 2831835"/>
              <a:gd name="connsiteY125" fmla="*/ 1168072 h 1415845"/>
              <a:gd name="connsiteX126" fmla="*/ 88490 w 2831835"/>
              <a:gd name="connsiteY126" fmla="*/ 1132676 h 1415845"/>
              <a:gd name="connsiteX127" fmla="*/ 82591 w 2831835"/>
              <a:gd name="connsiteY127" fmla="*/ 1109079 h 1415845"/>
              <a:gd name="connsiteX128" fmla="*/ 53094 w 2831835"/>
              <a:gd name="connsiteY128" fmla="*/ 1073683 h 1415845"/>
              <a:gd name="connsiteX129" fmla="*/ 47195 w 2831835"/>
              <a:gd name="connsiteY129" fmla="*/ 1073683 h 14158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</a:cxnLst>
            <a:rect l="l" t="t" r="r" b="b"/>
            <a:pathLst>
              <a:path w="2831835" h="1415845">
                <a:moveTo>
                  <a:pt x="100289" y="1114978"/>
                </a:moveTo>
                <a:cubicBezTo>
                  <a:pt x="85941" y="1097042"/>
                  <a:pt x="63284" y="1070467"/>
                  <a:pt x="53094" y="1050085"/>
                </a:cubicBezTo>
                <a:lnTo>
                  <a:pt x="41296" y="1026488"/>
                </a:lnTo>
                <a:cubicBezTo>
                  <a:pt x="37363" y="1006823"/>
                  <a:pt x="34361" y="986949"/>
                  <a:pt x="29497" y="967494"/>
                </a:cubicBezTo>
                <a:cubicBezTo>
                  <a:pt x="27530" y="959628"/>
                  <a:pt x="25356" y="951812"/>
                  <a:pt x="23597" y="943897"/>
                </a:cubicBezTo>
                <a:cubicBezTo>
                  <a:pt x="10946" y="886970"/>
                  <a:pt x="24603" y="943021"/>
                  <a:pt x="11799" y="879004"/>
                </a:cubicBezTo>
                <a:cubicBezTo>
                  <a:pt x="-2110" y="809459"/>
                  <a:pt x="14997" y="919094"/>
                  <a:pt x="0" y="814111"/>
                </a:cubicBezTo>
                <a:cubicBezTo>
                  <a:pt x="5899" y="768883"/>
                  <a:pt x="10763" y="723507"/>
                  <a:pt x="17698" y="678426"/>
                </a:cubicBezTo>
                <a:cubicBezTo>
                  <a:pt x="18644" y="672280"/>
                  <a:pt x="21889" y="666707"/>
                  <a:pt x="23597" y="660728"/>
                </a:cubicBezTo>
                <a:cubicBezTo>
                  <a:pt x="25824" y="652932"/>
                  <a:pt x="26650" y="644722"/>
                  <a:pt x="29497" y="637130"/>
                </a:cubicBezTo>
                <a:cubicBezTo>
                  <a:pt x="40763" y="607089"/>
                  <a:pt x="39404" y="620933"/>
                  <a:pt x="53094" y="595835"/>
                </a:cubicBezTo>
                <a:cubicBezTo>
                  <a:pt x="104511" y="501570"/>
                  <a:pt x="53046" y="584107"/>
                  <a:pt x="94390" y="525043"/>
                </a:cubicBezTo>
                <a:cubicBezTo>
                  <a:pt x="98890" y="518614"/>
                  <a:pt x="126501" y="475233"/>
                  <a:pt x="135685" y="466049"/>
                </a:cubicBezTo>
                <a:cubicBezTo>
                  <a:pt x="142638" y="459097"/>
                  <a:pt x="151975" y="454928"/>
                  <a:pt x="159283" y="448351"/>
                </a:cubicBezTo>
                <a:cubicBezTo>
                  <a:pt x="171686" y="437189"/>
                  <a:pt x="184668" y="426304"/>
                  <a:pt x="194679" y="412955"/>
                </a:cubicBezTo>
                <a:cubicBezTo>
                  <a:pt x="210902" y="391324"/>
                  <a:pt x="211885" y="385424"/>
                  <a:pt x="235974" y="371659"/>
                </a:cubicBezTo>
                <a:cubicBezTo>
                  <a:pt x="241373" y="368574"/>
                  <a:pt x="247956" y="368210"/>
                  <a:pt x="253672" y="365760"/>
                </a:cubicBezTo>
                <a:cubicBezTo>
                  <a:pt x="261755" y="362296"/>
                  <a:pt x="269582" y="358232"/>
                  <a:pt x="277270" y="353961"/>
                </a:cubicBezTo>
                <a:cubicBezTo>
                  <a:pt x="287293" y="348393"/>
                  <a:pt x="296310" y="340968"/>
                  <a:pt x="306766" y="336263"/>
                </a:cubicBezTo>
                <a:cubicBezTo>
                  <a:pt x="335737" y="323226"/>
                  <a:pt x="366842" y="315075"/>
                  <a:pt x="395257" y="300867"/>
                </a:cubicBezTo>
                <a:cubicBezTo>
                  <a:pt x="407056" y="294968"/>
                  <a:pt x="418187" y="287484"/>
                  <a:pt x="430653" y="283169"/>
                </a:cubicBezTo>
                <a:cubicBezTo>
                  <a:pt x="561918" y="237731"/>
                  <a:pt x="507480" y="257575"/>
                  <a:pt x="578137" y="241873"/>
                </a:cubicBezTo>
                <a:cubicBezTo>
                  <a:pt x="586052" y="240114"/>
                  <a:pt x="593912" y="238107"/>
                  <a:pt x="601734" y="235974"/>
                </a:cubicBezTo>
                <a:cubicBezTo>
                  <a:pt x="615546" y="232207"/>
                  <a:pt x="629080" y="227394"/>
                  <a:pt x="643030" y="224175"/>
                </a:cubicBezTo>
                <a:cubicBezTo>
                  <a:pt x="663133" y="219536"/>
                  <a:pt x="707555" y="214635"/>
                  <a:pt x="725621" y="212377"/>
                </a:cubicBezTo>
                <a:cubicBezTo>
                  <a:pt x="790514" y="214343"/>
                  <a:pt x="855683" y="211972"/>
                  <a:pt x="920299" y="218276"/>
                </a:cubicBezTo>
                <a:cubicBezTo>
                  <a:pt x="937021" y="219907"/>
                  <a:pt x="951436" y="231033"/>
                  <a:pt x="967494" y="235974"/>
                </a:cubicBezTo>
                <a:cubicBezTo>
                  <a:pt x="977078" y="238923"/>
                  <a:pt x="987263" y="239441"/>
                  <a:pt x="996991" y="241873"/>
                </a:cubicBezTo>
                <a:cubicBezTo>
                  <a:pt x="1010879" y="245345"/>
                  <a:pt x="1024398" y="250200"/>
                  <a:pt x="1038286" y="253672"/>
                </a:cubicBezTo>
                <a:cubicBezTo>
                  <a:pt x="1048014" y="256104"/>
                  <a:pt x="1058055" y="257140"/>
                  <a:pt x="1067783" y="259572"/>
                </a:cubicBezTo>
                <a:cubicBezTo>
                  <a:pt x="1081672" y="263044"/>
                  <a:pt x="1095190" y="267898"/>
                  <a:pt x="1109079" y="271370"/>
                </a:cubicBezTo>
                <a:cubicBezTo>
                  <a:pt x="1175828" y="288057"/>
                  <a:pt x="1164922" y="282361"/>
                  <a:pt x="1244764" y="294968"/>
                </a:cubicBezTo>
                <a:cubicBezTo>
                  <a:pt x="1254668" y="296532"/>
                  <a:pt x="1264264" y="300098"/>
                  <a:pt x="1274261" y="300867"/>
                </a:cubicBezTo>
                <a:cubicBezTo>
                  <a:pt x="1315481" y="304038"/>
                  <a:pt x="1356852" y="304800"/>
                  <a:pt x="1398147" y="306766"/>
                </a:cubicBezTo>
                <a:cubicBezTo>
                  <a:pt x="1470906" y="304800"/>
                  <a:pt x="1543814" y="305933"/>
                  <a:pt x="1616423" y="300867"/>
                </a:cubicBezTo>
                <a:cubicBezTo>
                  <a:pt x="1628830" y="300001"/>
                  <a:pt x="1639802" y="292272"/>
                  <a:pt x="1651819" y="289068"/>
                </a:cubicBezTo>
                <a:cubicBezTo>
                  <a:pt x="1669337" y="284397"/>
                  <a:pt x="1687216" y="281203"/>
                  <a:pt x="1704914" y="277270"/>
                </a:cubicBezTo>
                <a:cubicBezTo>
                  <a:pt x="1743145" y="254331"/>
                  <a:pt x="1741175" y="253384"/>
                  <a:pt x="1793404" y="235974"/>
                </a:cubicBezTo>
                <a:cubicBezTo>
                  <a:pt x="1811102" y="230075"/>
                  <a:pt x="1829593" y="226165"/>
                  <a:pt x="1846498" y="218276"/>
                </a:cubicBezTo>
                <a:cubicBezTo>
                  <a:pt x="1859348" y="212279"/>
                  <a:pt x="1869735" y="201975"/>
                  <a:pt x="1881894" y="194679"/>
                </a:cubicBezTo>
                <a:cubicBezTo>
                  <a:pt x="1889435" y="190154"/>
                  <a:pt x="1897435" y="186405"/>
                  <a:pt x="1905492" y="182880"/>
                </a:cubicBezTo>
                <a:cubicBezTo>
                  <a:pt x="1928912" y="172633"/>
                  <a:pt x="1955833" y="168721"/>
                  <a:pt x="1976284" y="153383"/>
                </a:cubicBezTo>
                <a:cubicBezTo>
                  <a:pt x="1984150" y="147484"/>
                  <a:pt x="1990717" y="139249"/>
                  <a:pt x="1999881" y="135685"/>
                </a:cubicBezTo>
                <a:cubicBezTo>
                  <a:pt x="2026566" y="125308"/>
                  <a:pt x="2055309" y="121142"/>
                  <a:pt x="2082472" y="112088"/>
                </a:cubicBezTo>
                <a:cubicBezTo>
                  <a:pt x="2171060" y="82558"/>
                  <a:pt x="2060314" y="118905"/>
                  <a:pt x="2159164" y="88490"/>
                </a:cubicBezTo>
                <a:cubicBezTo>
                  <a:pt x="2171051" y="84833"/>
                  <a:pt x="2182602" y="80109"/>
                  <a:pt x="2194560" y="76692"/>
                </a:cubicBezTo>
                <a:cubicBezTo>
                  <a:pt x="2210152" y="72237"/>
                  <a:pt x="2226198" y="69469"/>
                  <a:pt x="2241755" y="64893"/>
                </a:cubicBezTo>
                <a:cubicBezTo>
                  <a:pt x="2259652" y="59629"/>
                  <a:pt x="2276952" y="52459"/>
                  <a:pt x="2294849" y="47195"/>
                </a:cubicBezTo>
                <a:cubicBezTo>
                  <a:pt x="2310406" y="42619"/>
                  <a:pt x="2326452" y="39851"/>
                  <a:pt x="2342044" y="35396"/>
                </a:cubicBezTo>
                <a:cubicBezTo>
                  <a:pt x="2354002" y="31979"/>
                  <a:pt x="2365245" y="26036"/>
                  <a:pt x="2377440" y="23597"/>
                </a:cubicBezTo>
                <a:cubicBezTo>
                  <a:pt x="2404710" y="18143"/>
                  <a:pt x="2432455" y="15396"/>
                  <a:pt x="2460031" y="11799"/>
                </a:cubicBezTo>
                <a:cubicBezTo>
                  <a:pt x="2477688" y="9496"/>
                  <a:pt x="2495440" y="7980"/>
                  <a:pt x="2513125" y="5899"/>
                </a:cubicBezTo>
                <a:lnTo>
                  <a:pt x="2560320" y="0"/>
                </a:lnTo>
                <a:cubicBezTo>
                  <a:pt x="2583917" y="1966"/>
                  <a:pt x="2607851" y="1468"/>
                  <a:pt x="2631112" y="5899"/>
                </a:cubicBezTo>
                <a:cubicBezTo>
                  <a:pt x="2669792" y="13266"/>
                  <a:pt x="2683755" y="22577"/>
                  <a:pt x="2713703" y="41295"/>
                </a:cubicBezTo>
                <a:cubicBezTo>
                  <a:pt x="2719715" y="45053"/>
                  <a:pt x="2725389" y="49336"/>
                  <a:pt x="2731401" y="53094"/>
                </a:cubicBezTo>
                <a:cubicBezTo>
                  <a:pt x="2741124" y="59171"/>
                  <a:pt x="2751725" y="63912"/>
                  <a:pt x="2760898" y="70792"/>
                </a:cubicBezTo>
                <a:cubicBezTo>
                  <a:pt x="2767572" y="75798"/>
                  <a:pt x="2773474" y="81905"/>
                  <a:pt x="2778596" y="88490"/>
                </a:cubicBezTo>
                <a:cubicBezTo>
                  <a:pt x="2791946" y="105654"/>
                  <a:pt x="2805234" y="127047"/>
                  <a:pt x="2813992" y="147484"/>
                </a:cubicBezTo>
                <a:cubicBezTo>
                  <a:pt x="2816442" y="153200"/>
                  <a:pt x="2817925" y="159283"/>
                  <a:pt x="2819892" y="165182"/>
                </a:cubicBezTo>
                <a:cubicBezTo>
                  <a:pt x="2821858" y="182880"/>
                  <a:pt x="2823711" y="200591"/>
                  <a:pt x="2825791" y="218276"/>
                </a:cubicBezTo>
                <a:cubicBezTo>
                  <a:pt x="2827643" y="234022"/>
                  <a:pt x="2831690" y="249617"/>
                  <a:pt x="2831690" y="265471"/>
                </a:cubicBezTo>
                <a:cubicBezTo>
                  <a:pt x="2831690" y="318601"/>
                  <a:pt x="2833305" y="372157"/>
                  <a:pt x="2825791" y="424753"/>
                </a:cubicBezTo>
                <a:cubicBezTo>
                  <a:pt x="2823304" y="442165"/>
                  <a:pt x="2810060" y="456216"/>
                  <a:pt x="2802194" y="471948"/>
                </a:cubicBezTo>
                <a:cubicBezTo>
                  <a:pt x="2790891" y="494555"/>
                  <a:pt x="2790201" y="499451"/>
                  <a:pt x="2772697" y="519143"/>
                </a:cubicBezTo>
                <a:cubicBezTo>
                  <a:pt x="2763459" y="529536"/>
                  <a:pt x="2751737" y="537664"/>
                  <a:pt x="2743200" y="548640"/>
                </a:cubicBezTo>
                <a:cubicBezTo>
                  <a:pt x="2710958" y="590094"/>
                  <a:pt x="2752644" y="558075"/>
                  <a:pt x="2713703" y="584036"/>
                </a:cubicBezTo>
                <a:cubicBezTo>
                  <a:pt x="2702219" y="618489"/>
                  <a:pt x="2716789" y="586850"/>
                  <a:pt x="2690106" y="613533"/>
                </a:cubicBezTo>
                <a:cubicBezTo>
                  <a:pt x="2685092" y="618547"/>
                  <a:pt x="2683321" y="626217"/>
                  <a:pt x="2678307" y="631231"/>
                </a:cubicBezTo>
                <a:cubicBezTo>
                  <a:pt x="2660449" y="649089"/>
                  <a:pt x="2657262" y="648078"/>
                  <a:pt x="2637012" y="654828"/>
                </a:cubicBezTo>
                <a:cubicBezTo>
                  <a:pt x="2603768" y="688072"/>
                  <a:pt x="2626776" y="668795"/>
                  <a:pt x="2560320" y="702023"/>
                </a:cubicBezTo>
                <a:cubicBezTo>
                  <a:pt x="2486515" y="738925"/>
                  <a:pt x="2567056" y="700199"/>
                  <a:pt x="2477729" y="737419"/>
                </a:cubicBezTo>
                <a:cubicBezTo>
                  <a:pt x="2424755" y="759492"/>
                  <a:pt x="2488367" y="738000"/>
                  <a:pt x="2418736" y="772815"/>
                </a:cubicBezTo>
                <a:cubicBezTo>
                  <a:pt x="2407612" y="778377"/>
                  <a:pt x="2395138" y="780681"/>
                  <a:pt x="2383339" y="784614"/>
                </a:cubicBezTo>
                <a:cubicBezTo>
                  <a:pt x="2377440" y="788547"/>
                  <a:pt x="2371313" y="792159"/>
                  <a:pt x="2365641" y="796413"/>
                </a:cubicBezTo>
                <a:cubicBezTo>
                  <a:pt x="2355568" y="803968"/>
                  <a:pt x="2346768" y="813250"/>
                  <a:pt x="2336145" y="820010"/>
                </a:cubicBezTo>
                <a:cubicBezTo>
                  <a:pt x="2325016" y="827092"/>
                  <a:pt x="2312925" y="832634"/>
                  <a:pt x="2300748" y="837708"/>
                </a:cubicBezTo>
                <a:cubicBezTo>
                  <a:pt x="2289268" y="842491"/>
                  <a:pt x="2277351" y="846235"/>
                  <a:pt x="2265352" y="849507"/>
                </a:cubicBezTo>
                <a:cubicBezTo>
                  <a:pt x="2231119" y="858843"/>
                  <a:pt x="2236117" y="850997"/>
                  <a:pt x="2200459" y="867205"/>
                </a:cubicBezTo>
                <a:cubicBezTo>
                  <a:pt x="2190021" y="871950"/>
                  <a:pt x="2181441" y="880246"/>
                  <a:pt x="2170963" y="884903"/>
                </a:cubicBezTo>
                <a:cubicBezTo>
                  <a:pt x="2163554" y="888196"/>
                  <a:pt x="2155104" y="888385"/>
                  <a:pt x="2147365" y="890803"/>
                </a:cubicBezTo>
                <a:cubicBezTo>
                  <a:pt x="2123624" y="898222"/>
                  <a:pt x="2098821" y="903276"/>
                  <a:pt x="2076573" y="914400"/>
                </a:cubicBezTo>
                <a:cubicBezTo>
                  <a:pt x="2039723" y="932825"/>
                  <a:pt x="2011860" y="947771"/>
                  <a:pt x="1970385" y="961595"/>
                </a:cubicBezTo>
                <a:cubicBezTo>
                  <a:pt x="1958586" y="965528"/>
                  <a:pt x="1946382" y="968408"/>
                  <a:pt x="1934988" y="973393"/>
                </a:cubicBezTo>
                <a:cubicBezTo>
                  <a:pt x="1914846" y="982205"/>
                  <a:pt x="1896408" y="994725"/>
                  <a:pt x="1875995" y="1002890"/>
                </a:cubicBezTo>
                <a:cubicBezTo>
                  <a:pt x="1866163" y="1006823"/>
                  <a:pt x="1855970" y="1009953"/>
                  <a:pt x="1846498" y="1014689"/>
                </a:cubicBezTo>
                <a:cubicBezTo>
                  <a:pt x="1799933" y="1037972"/>
                  <a:pt x="1792483" y="1047951"/>
                  <a:pt x="1746209" y="1067783"/>
                </a:cubicBezTo>
                <a:cubicBezTo>
                  <a:pt x="1734778" y="1072682"/>
                  <a:pt x="1722135" y="1074436"/>
                  <a:pt x="1710813" y="1079582"/>
                </a:cubicBezTo>
                <a:cubicBezTo>
                  <a:pt x="1700374" y="1084327"/>
                  <a:pt x="1690710" y="1090705"/>
                  <a:pt x="1681316" y="1097280"/>
                </a:cubicBezTo>
                <a:cubicBezTo>
                  <a:pt x="1671001" y="1104501"/>
                  <a:pt x="1663081" y="1115246"/>
                  <a:pt x="1651819" y="1120877"/>
                </a:cubicBezTo>
                <a:cubicBezTo>
                  <a:pt x="1644800" y="1124386"/>
                  <a:pt x="1600584" y="1135161"/>
                  <a:pt x="1586926" y="1138575"/>
                </a:cubicBezTo>
                <a:cubicBezTo>
                  <a:pt x="1577094" y="1144474"/>
                  <a:pt x="1567686" y="1151145"/>
                  <a:pt x="1557430" y="1156273"/>
                </a:cubicBezTo>
                <a:cubicBezTo>
                  <a:pt x="1547958" y="1161009"/>
                  <a:pt x="1537230" y="1163001"/>
                  <a:pt x="1527933" y="1168072"/>
                </a:cubicBezTo>
                <a:cubicBezTo>
                  <a:pt x="1515484" y="1174862"/>
                  <a:pt x="1505446" y="1185802"/>
                  <a:pt x="1492537" y="1191670"/>
                </a:cubicBezTo>
                <a:cubicBezTo>
                  <a:pt x="1483409" y="1195819"/>
                  <a:pt x="1472624" y="1194620"/>
                  <a:pt x="1463040" y="1197569"/>
                </a:cubicBezTo>
                <a:cubicBezTo>
                  <a:pt x="1446982" y="1202510"/>
                  <a:pt x="1431635" y="1209525"/>
                  <a:pt x="1415845" y="1215267"/>
                </a:cubicBezTo>
                <a:cubicBezTo>
                  <a:pt x="1410001" y="1217392"/>
                  <a:pt x="1404046" y="1219200"/>
                  <a:pt x="1398147" y="1221166"/>
                </a:cubicBezTo>
                <a:cubicBezTo>
                  <a:pt x="1322847" y="1271368"/>
                  <a:pt x="1409897" y="1217817"/>
                  <a:pt x="1291959" y="1268361"/>
                </a:cubicBezTo>
                <a:cubicBezTo>
                  <a:pt x="1278194" y="1274260"/>
                  <a:pt x="1264641" y="1280683"/>
                  <a:pt x="1250663" y="1286059"/>
                </a:cubicBezTo>
                <a:cubicBezTo>
                  <a:pt x="1239055" y="1290524"/>
                  <a:pt x="1226747" y="1293075"/>
                  <a:pt x="1215267" y="1297858"/>
                </a:cubicBezTo>
                <a:cubicBezTo>
                  <a:pt x="1203090" y="1302932"/>
                  <a:pt x="1192268" y="1311048"/>
                  <a:pt x="1179871" y="1315556"/>
                </a:cubicBezTo>
                <a:cubicBezTo>
                  <a:pt x="1164608" y="1321106"/>
                  <a:pt x="1113237" y="1325679"/>
                  <a:pt x="1103179" y="1327355"/>
                </a:cubicBezTo>
                <a:cubicBezTo>
                  <a:pt x="1095182" y="1328688"/>
                  <a:pt x="1087497" y="1331495"/>
                  <a:pt x="1079582" y="1333254"/>
                </a:cubicBezTo>
                <a:cubicBezTo>
                  <a:pt x="1069794" y="1335429"/>
                  <a:pt x="1059759" y="1336515"/>
                  <a:pt x="1050085" y="1339153"/>
                </a:cubicBezTo>
                <a:cubicBezTo>
                  <a:pt x="1038086" y="1342425"/>
                  <a:pt x="1026850" y="1348346"/>
                  <a:pt x="1014689" y="1350952"/>
                </a:cubicBezTo>
                <a:cubicBezTo>
                  <a:pt x="999187" y="1354274"/>
                  <a:pt x="983226" y="1354885"/>
                  <a:pt x="967494" y="1356852"/>
                </a:cubicBezTo>
                <a:cubicBezTo>
                  <a:pt x="936389" y="1377587"/>
                  <a:pt x="964291" y="1361853"/>
                  <a:pt x="926199" y="1374550"/>
                </a:cubicBezTo>
                <a:cubicBezTo>
                  <a:pt x="916153" y="1377899"/>
                  <a:pt x="907162" y="1384696"/>
                  <a:pt x="896702" y="1386348"/>
                </a:cubicBezTo>
                <a:cubicBezTo>
                  <a:pt x="869439" y="1390653"/>
                  <a:pt x="841641" y="1390281"/>
                  <a:pt x="814111" y="1392248"/>
                </a:cubicBezTo>
                <a:cubicBezTo>
                  <a:pt x="806245" y="1396181"/>
                  <a:pt x="799045" y="1401913"/>
                  <a:pt x="790514" y="1404046"/>
                </a:cubicBezTo>
                <a:cubicBezTo>
                  <a:pt x="775133" y="1407891"/>
                  <a:pt x="759034" y="1407851"/>
                  <a:pt x="743319" y="1409946"/>
                </a:cubicBezTo>
                <a:lnTo>
                  <a:pt x="702023" y="1415845"/>
                </a:lnTo>
                <a:cubicBezTo>
                  <a:pt x="660728" y="1411912"/>
                  <a:pt x="619299" y="1409191"/>
                  <a:pt x="578137" y="1404046"/>
                </a:cubicBezTo>
                <a:cubicBezTo>
                  <a:pt x="571967" y="1403275"/>
                  <a:pt x="566509" y="1399496"/>
                  <a:pt x="560439" y="1398147"/>
                </a:cubicBezTo>
                <a:cubicBezTo>
                  <a:pt x="548762" y="1395552"/>
                  <a:pt x="536842" y="1394214"/>
                  <a:pt x="525043" y="1392248"/>
                </a:cubicBezTo>
                <a:cubicBezTo>
                  <a:pt x="512432" y="1388044"/>
                  <a:pt x="496717" y="1382302"/>
                  <a:pt x="483747" y="1380449"/>
                </a:cubicBezTo>
                <a:cubicBezTo>
                  <a:pt x="464183" y="1377654"/>
                  <a:pt x="444418" y="1376516"/>
                  <a:pt x="424754" y="1374550"/>
                </a:cubicBezTo>
                <a:cubicBezTo>
                  <a:pt x="399612" y="1369521"/>
                  <a:pt x="398288" y="1370524"/>
                  <a:pt x="377559" y="1362751"/>
                </a:cubicBezTo>
                <a:cubicBezTo>
                  <a:pt x="367643" y="1359033"/>
                  <a:pt x="357081" y="1356502"/>
                  <a:pt x="348062" y="1350952"/>
                </a:cubicBezTo>
                <a:cubicBezTo>
                  <a:pt x="331315" y="1340646"/>
                  <a:pt x="319523" y="1321774"/>
                  <a:pt x="300867" y="1315556"/>
                </a:cubicBezTo>
                <a:cubicBezTo>
                  <a:pt x="286423" y="1310741"/>
                  <a:pt x="272331" y="1306972"/>
                  <a:pt x="259572" y="1297858"/>
                </a:cubicBezTo>
                <a:cubicBezTo>
                  <a:pt x="252783" y="1293009"/>
                  <a:pt x="248208" y="1285589"/>
                  <a:pt x="241874" y="1280160"/>
                </a:cubicBezTo>
                <a:cubicBezTo>
                  <a:pt x="234409" y="1273761"/>
                  <a:pt x="226277" y="1268177"/>
                  <a:pt x="218276" y="1262462"/>
                </a:cubicBezTo>
                <a:cubicBezTo>
                  <a:pt x="181434" y="1236146"/>
                  <a:pt x="217973" y="1268058"/>
                  <a:pt x="165182" y="1215267"/>
                </a:cubicBezTo>
                <a:cubicBezTo>
                  <a:pt x="159283" y="1209368"/>
                  <a:pt x="154426" y="1202197"/>
                  <a:pt x="147484" y="1197569"/>
                </a:cubicBezTo>
                <a:cubicBezTo>
                  <a:pt x="122844" y="1181142"/>
                  <a:pt x="134800" y="1190784"/>
                  <a:pt x="112088" y="1168072"/>
                </a:cubicBezTo>
                <a:cubicBezTo>
                  <a:pt x="93665" y="1112810"/>
                  <a:pt x="123846" y="1194550"/>
                  <a:pt x="88490" y="1132676"/>
                </a:cubicBezTo>
                <a:cubicBezTo>
                  <a:pt x="84467" y="1125637"/>
                  <a:pt x="85785" y="1116531"/>
                  <a:pt x="82591" y="1109079"/>
                </a:cubicBezTo>
                <a:cubicBezTo>
                  <a:pt x="77858" y="1098035"/>
                  <a:pt x="62046" y="1080397"/>
                  <a:pt x="53094" y="1073683"/>
                </a:cubicBezTo>
                <a:cubicBezTo>
                  <a:pt x="51521" y="1072503"/>
                  <a:pt x="49161" y="1073683"/>
                  <a:pt x="47195" y="1073683"/>
                </a:cubicBezTo>
              </a:path>
            </a:pathLst>
          </a:custGeom>
          <a:noFill/>
          <a:ln>
            <a:solidFill>
              <a:srgbClr val="0070C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EBA13B0-D4E6-4161-879D-70109F4D8355}"/>
              </a:ext>
            </a:extLst>
          </p:cNvPr>
          <p:cNvSpPr/>
          <p:nvPr/>
        </p:nvSpPr>
        <p:spPr>
          <a:xfrm>
            <a:off x="1704914" y="1897721"/>
            <a:ext cx="3138457" cy="1735341"/>
          </a:xfrm>
          <a:custGeom>
            <a:avLst/>
            <a:gdLst>
              <a:gd name="connsiteX0" fmla="*/ 2861187 w 3138457"/>
              <a:gd name="connsiteY0" fmla="*/ 1256563 h 1735341"/>
              <a:gd name="connsiteX1" fmla="*/ 2790395 w 3138457"/>
              <a:gd name="connsiteY1" fmla="*/ 1268361 h 1735341"/>
              <a:gd name="connsiteX2" fmla="*/ 2754999 w 3138457"/>
              <a:gd name="connsiteY2" fmla="*/ 1286059 h 1735341"/>
              <a:gd name="connsiteX3" fmla="*/ 2648810 w 3138457"/>
              <a:gd name="connsiteY3" fmla="*/ 1315556 h 1735341"/>
              <a:gd name="connsiteX4" fmla="*/ 2507226 w 3138457"/>
              <a:gd name="connsiteY4" fmla="*/ 1345053 h 1735341"/>
              <a:gd name="connsiteX5" fmla="*/ 2377440 w 3138457"/>
              <a:gd name="connsiteY5" fmla="*/ 1380449 h 1735341"/>
              <a:gd name="connsiteX6" fmla="*/ 2294849 w 3138457"/>
              <a:gd name="connsiteY6" fmla="*/ 1398147 h 1735341"/>
              <a:gd name="connsiteX7" fmla="*/ 2259453 w 3138457"/>
              <a:gd name="connsiteY7" fmla="*/ 1409946 h 1735341"/>
              <a:gd name="connsiteX8" fmla="*/ 2165063 w 3138457"/>
              <a:gd name="connsiteY8" fmla="*/ 1433543 h 1735341"/>
              <a:gd name="connsiteX9" fmla="*/ 2100170 w 3138457"/>
              <a:gd name="connsiteY9" fmla="*/ 1457141 h 1735341"/>
              <a:gd name="connsiteX10" fmla="*/ 1952686 w 3138457"/>
              <a:gd name="connsiteY10" fmla="*/ 1492537 h 1735341"/>
              <a:gd name="connsiteX11" fmla="*/ 1887793 w 3138457"/>
              <a:gd name="connsiteY11" fmla="*/ 1516134 h 1735341"/>
              <a:gd name="connsiteX12" fmla="*/ 1752108 w 3138457"/>
              <a:gd name="connsiteY12" fmla="*/ 1557430 h 1735341"/>
              <a:gd name="connsiteX13" fmla="*/ 1675417 w 3138457"/>
              <a:gd name="connsiteY13" fmla="*/ 1581027 h 1735341"/>
              <a:gd name="connsiteX14" fmla="*/ 1616423 w 3138457"/>
              <a:gd name="connsiteY14" fmla="*/ 1598725 h 1735341"/>
              <a:gd name="connsiteX15" fmla="*/ 1545631 w 3138457"/>
              <a:gd name="connsiteY15" fmla="*/ 1622323 h 1735341"/>
              <a:gd name="connsiteX16" fmla="*/ 1486637 w 3138457"/>
              <a:gd name="connsiteY16" fmla="*/ 1645920 h 1735341"/>
              <a:gd name="connsiteX17" fmla="*/ 1386348 w 3138457"/>
              <a:gd name="connsiteY17" fmla="*/ 1669517 h 1735341"/>
              <a:gd name="connsiteX18" fmla="*/ 1097280 w 3138457"/>
              <a:gd name="connsiteY18" fmla="*/ 1710813 h 1735341"/>
              <a:gd name="connsiteX19" fmla="*/ 713822 w 3138457"/>
              <a:gd name="connsiteY19" fmla="*/ 1722612 h 1735341"/>
              <a:gd name="connsiteX20" fmla="*/ 619432 w 3138457"/>
              <a:gd name="connsiteY20" fmla="*/ 1699014 h 1735341"/>
              <a:gd name="connsiteX21" fmla="*/ 560439 w 3138457"/>
              <a:gd name="connsiteY21" fmla="*/ 1687215 h 1735341"/>
              <a:gd name="connsiteX22" fmla="*/ 365760 w 3138457"/>
              <a:gd name="connsiteY22" fmla="*/ 1616423 h 1735341"/>
              <a:gd name="connsiteX23" fmla="*/ 247773 w 3138457"/>
              <a:gd name="connsiteY23" fmla="*/ 1533832 h 1735341"/>
              <a:gd name="connsiteX24" fmla="*/ 200578 w 3138457"/>
              <a:gd name="connsiteY24" fmla="*/ 1504335 h 1735341"/>
              <a:gd name="connsiteX25" fmla="*/ 153383 w 3138457"/>
              <a:gd name="connsiteY25" fmla="*/ 1463040 h 1735341"/>
              <a:gd name="connsiteX26" fmla="*/ 117987 w 3138457"/>
              <a:gd name="connsiteY26" fmla="*/ 1439443 h 1735341"/>
              <a:gd name="connsiteX27" fmla="*/ 58993 w 3138457"/>
              <a:gd name="connsiteY27" fmla="*/ 1392248 h 1735341"/>
              <a:gd name="connsiteX28" fmla="*/ 47195 w 3138457"/>
              <a:gd name="connsiteY28" fmla="*/ 1368650 h 1735341"/>
              <a:gd name="connsiteX29" fmla="*/ 29497 w 3138457"/>
              <a:gd name="connsiteY29" fmla="*/ 1350952 h 1735341"/>
              <a:gd name="connsiteX30" fmla="*/ 11799 w 3138457"/>
              <a:gd name="connsiteY30" fmla="*/ 1327355 h 1735341"/>
              <a:gd name="connsiteX31" fmla="*/ 0 w 3138457"/>
              <a:gd name="connsiteY31" fmla="*/ 1244764 h 1735341"/>
              <a:gd name="connsiteX32" fmla="*/ 5899 w 3138457"/>
              <a:gd name="connsiteY32" fmla="*/ 1114978 h 1735341"/>
              <a:gd name="connsiteX33" fmla="*/ 17698 w 3138457"/>
              <a:gd name="connsiteY33" fmla="*/ 1073683 h 1735341"/>
              <a:gd name="connsiteX34" fmla="*/ 35396 w 3138457"/>
              <a:gd name="connsiteY34" fmla="*/ 1014689 h 1735341"/>
              <a:gd name="connsiteX35" fmla="*/ 53094 w 3138457"/>
              <a:gd name="connsiteY35" fmla="*/ 991092 h 1735341"/>
              <a:gd name="connsiteX36" fmla="*/ 94390 w 3138457"/>
              <a:gd name="connsiteY36" fmla="*/ 937997 h 1735341"/>
              <a:gd name="connsiteX37" fmla="*/ 112088 w 3138457"/>
              <a:gd name="connsiteY37" fmla="*/ 920299 h 1735341"/>
              <a:gd name="connsiteX38" fmla="*/ 147484 w 3138457"/>
              <a:gd name="connsiteY38" fmla="*/ 902601 h 1735341"/>
              <a:gd name="connsiteX39" fmla="*/ 176981 w 3138457"/>
              <a:gd name="connsiteY39" fmla="*/ 884903 h 1735341"/>
              <a:gd name="connsiteX40" fmla="*/ 200578 w 3138457"/>
              <a:gd name="connsiteY40" fmla="*/ 867205 h 1735341"/>
              <a:gd name="connsiteX41" fmla="*/ 230075 w 3138457"/>
              <a:gd name="connsiteY41" fmla="*/ 855406 h 1735341"/>
              <a:gd name="connsiteX42" fmla="*/ 365760 w 3138457"/>
              <a:gd name="connsiteY42" fmla="*/ 820010 h 1735341"/>
              <a:gd name="connsiteX43" fmla="*/ 430653 w 3138457"/>
              <a:gd name="connsiteY43" fmla="*/ 802312 h 1735341"/>
              <a:gd name="connsiteX44" fmla="*/ 460150 w 3138457"/>
              <a:gd name="connsiteY44" fmla="*/ 784614 h 1735341"/>
              <a:gd name="connsiteX45" fmla="*/ 542741 w 3138457"/>
              <a:gd name="connsiteY45" fmla="*/ 761017 h 1735341"/>
              <a:gd name="connsiteX46" fmla="*/ 601734 w 3138457"/>
              <a:gd name="connsiteY46" fmla="*/ 731520 h 1735341"/>
              <a:gd name="connsiteX47" fmla="*/ 625331 w 3138457"/>
              <a:gd name="connsiteY47" fmla="*/ 719721 h 1735341"/>
              <a:gd name="connsiteX48" fmla="*/ 666627 w 3138457"/>
              <a:gd name="connsiteY48" fmla="*/ 696124 h 1735341"/>
              <a:gd name="connsiteX49" fmla="*/ 731520 w 3138457"/>
              <a:gd name="connsiteY49" fmla="*/ 672526 h 1735341"/>
              <a:gd name="connsiteX50" fmla="*/ 761017 w 3138457"/>
              <a:gd name="connsiteY50" fmla="*/ 648929 h 1735341"/>
              <a:gd name="connsiteX51" fmla="*/ 873104 w 3138457"/>
              <a:gd name="connsiteY51" fmla="*/ 589935 h 1735341"/>
              <a:gd name="connsiteX52" fmla="*/ 920299 w 3138457"/>
              <a:gd name="connsiteY52" fmla="*/ 554539 h 1735341"/>
              <a:gd name="connsiteX53" fmla="*/ 967494 w 3138457"/>
              <a:gd name="connsiteY53" fmla="*/ 525043 h 1735341"/>
              <a:gd name="connsiteX54" fmla="*/ 996991 w 3138457"/>
              <a:gd name="connsiteY54" fmla="*/ 501445 h 1735341"/>
              <a:gd name="connsiteX55" fmla="*/ 1020588 w 3138457"/>
              <a:gd name="connsiteY55" fmla="*/ 489646 h 1735341"/>
              <a:gd name="connsiteX56" fmla="*/ 1061884 w 3138457"/>
              <a:gd name="connsiteY56" fmla="*/ 460150 h 1735341"/>
              <a:gd name="connsiteX57" fmla="*/ 1091381 w 3138457"/>
              <a:gd name="connsiteY57" fmla="*/ 442452 h 1735341"/>
              <a:gd name="connsiteX58" fmla="*/ 1120877 w 3138457"/>
              <a:gd name="connsiteY58" fmla="*/ 430653 h 1735341"/>
              <a:gd name="connsiteX59" fmla="*/ 1150374 w 3138457"/>
              <a:gd name="connsiteY59" fmla="*/ 412955 h 1735341"/>
              <a:gd name="connsiteX60" fmla="*/ 1173971 w 3138457"/>
              <a:gd name="connsiteY60" fmla="*/ 401156 h 1735341"/>
              <a:gd name="connsiteX61" fmla="*/ 1197569 w 3138457"/>
              <a:gd name="connsiteY61" fmla="*/ 383458 h 1735341"/>
              <a:gd name="connsiteX62" fmla="*/ 1227066 w 3138457"/>
              <a:gd name="connsiteY62" fmla="*/ 371659 h 1735341"/>
              <a:gd name="connsiteX63" fmla="*/ 1244764 w 3138457"/>
              <a:gd name="connsiteY63" fmla="*/ 359861 h 1735341"/>
              <a:gd name="connsiteX64" fmla="*/ 1286059 w 3138457"/>
              <a:gd name="connsiteY64" fmla="*/ 336263 h 1735341"/>
              <a:gd name="connsiteX65" fmla="*/ 1421744 w 3138457"/>
              <a:gd name="connsiteY65" fmla="*/ 283169 h 1735341"/>
              <a:gd name="connsiteX66" fmla="*/ 1510235 w 3138457"/>
              <a:gd name="connsiteY66" fmla="*/ 259572 h 1735341"/>
              <a:gd name="connsiteX67" fmla="*/ 1622322 w 3138457"/>
              <a:gd name="connsiteY67" fmla="*/ 224175 h 1735341"/>
              <a:gd name="connsiteX68" fmla="*/ 1651819 w 3138457"/>
              <a:gd name="connsiteY68" fmla="*/ 212377 h 1735341"/>
              <a:gd name="connsiteX69" fmla="*/ 1699014 w 3138457"/>
              <a:gd name="connsiteY69" fmla="*/ 200578 h 1735341"/>
              <a:gd name="connsiteX70" fmla="*/ 1775706 w 3138457"/>
              <a:gd name="connsiteY70" fmla="*/ 165182 h 1735341"/>
              <a:gd name="connsiteX71" fmla="*/ 1822901 w 3138457"/>
              <a:gd name="connsiteY71" fmla="*/ 147484 h 1735341"/>
              <a:gd name="connsiteX72" fmla="*/ 1982183 w 3138457"/>
              <a:gd name="connsiteY72" fmla="*/ 94390 h 1735341"/>
              <a:gd name="connsiteX73" fmla="*/ 2041177 w 3138457"/>
              <a:gd name="connsiteY73" fmla="*/ 70792 h 1735341"/>
              <a:gd name="connsiteX74" fmla="*/ 2170962 w 3138457"/>
              <a:gd name="connsiteY74" fmla="*/ 47195 h 1735341"/>
              <a:gd name="connsiteX75" fmla="*/ 2206359 w 3138457"/>
              <a:gd name="connsiteY75" fmla="*/ 35396 h 1735341"/>
              <a:gd name="connsiteX76" fmla="*/ 2318446 w 3138457"/>
              <a:gd name="connsiteY76" fmla="*/ 23597 h 1735341"/>
              <a:gd name="connsiteX77" fmla="*/ 2347943 w 3138457"/>
              <a:gd name="connsiteY77" fmla="*/ 17698 h 1735341"/>
              <a:gd name="connsiteX78" fmla="*/ 2371541 w 3138457"/>
              <a:gd name="connsiteY78" fmla="*/ 11799 h 1735341"/>
              <a:gd name="connsiteX79" fmla="*/ 2495427 w 3138457"/>
              <a:gd name="connsiteY79" fmla="*/ 5899 h 1735341"/>
              <a:gd name="connsiteX80" fmla="*/ 2572119 w 3138457"/>
              <a:gd name="connsiteY80" fmla="*/ 0 h 1735341"/>
              <a:gd name="connsiteX81" fmla="*/ 2778596 w 3138457"/>
              <a:gd name="connsiteY81" fmla="*/ 11799 h 1735341"/>
              <a:gd name="connsiteX82" fmla="*/ 2837590 w 3138457"/>
              <a:gd name="connsiteY82" fmla="*/ 35396 h 1735341"/>
              <a:gd name="connsiteX83" fmla="*/ 2872986 w 3138457"/>
              <a:gd name="connsiteY83" fmla="*/ 58994 h 1735341"/>
              <a:gd name="connsiteX84" fmla="*/ 2920181 w 3138457"/>
              <a:gd name="connsiteY84" fmla="*/ 106188 h 1735341"/>
              <a:gd name="connsiteX85" fmla="*/ 2949677 w 3138457"/>
              <a:gd name="connsiteY85" fmla="*/ 135685 h 1735341"/>
              <a:gd name="connsiteX86" fmla="*/ 2967375 w 3138457"/>
              <a:gd name="connsiteY86" fmla="*/ 165182 h 1735341"/>
              <a:gd name="connsiteX87" fmla="*/ 2979174 w 3138457"/>
              <a:gd name="connsiteY87" fmla="*/ 182880 h 1735341"/>
              <a:gd name="connsiteX88" fmla="*/ 2990973 w 3138457"/>
              <a:gd name="connsiteY88" fmla="*/ 206477 h 1735341"/>
              <a:gd name="connsiteX89" fmla="*/ 3008671 w 3138457"/>
              <a:gd name="connsiteY89" fmla="*/ 235974 h 1735341"/>
              <a:gd name="connsiteX90" fmla="*/ 3032268 w 3138457"/>
              <a:gd name="connsiteY90" fmla="*/ 312666 h 1735341"/>
              <a:gd name="connsiteX91" fmla="*/ 3038168 w 3138457"/>
              <a:gd name="connsiteY91" fmla="*/ 342163 h 1735341"/>
              <a:gd name="connsiteX92" fmla="*/ 3085362 w 3138457"/>
              <a:gd name="connsiteY92" fmla="*/ 466049 h 1735341"/>
              <a:gd name="connsiteX93" fmla="*/ 3091262 w 3138457"/>
              <a:gd name="connsiteY93" fmla="*/ 495546 h 1735341"/>
              <a:gd name="connsiteX94" fmla="*/ 3108960 w 3138457"/>
              <a:gd name="connsiteY94" fmla="*/ 566338 h 1735341"/>
              <a:gd name="connsiteX95" fmla="*/ 3114859 w 3138457"/>
              <a:gd name="connsiteY95" fmla="*/ 613533 h 1735341"/>
              <a:gd name="connsiteX96" fmla="*/ 3120759 w 3138457"/>
              <a:gd name="connsiteY96" fmla="*/ 637130 h 1735341"/>
              <a:gd name="connsiteX97" fmla="*/ 3126658 w 3138457"/>
              <a:gd name="connsiteY97" fmla="*/ 672526 h 1735341"/>
              <a:gd name="connsiteX98" fmla="*/ 3132557 w 3138457"/>
              <a:gd name="connsiteY98" fmla="*/ 696124 h 1735341"/>
              <a:gd name="connsiteX99" fmla="*/ 3138457 w 3138457"/>
              <a:gd name="connsiteY99" fmla="*/ 725621 h 1735341"/>
              <a:gd name="connsiteX100" fmla="*/ 3126658 w 3138457"/>
              <a:gd name="connsiteY100" fmla="*/ 908501 h 1735341"/>
              <a:gd name="connsiteX101" fmla="*/ 3120759 w 3138457"/>
              <a:gd name="connsiteY101" fmla="*/ 926199 h 1735341"/>
              <a:gd name="connsiteX102" fmla="*/ 3108960 w 3138457"/>
              <a:gd name="connsiteY102" fmla="*/ 991092 h 1735341"/>
              <a:gd name="connsiteX103" fmla="*/ 3103061 w 3138457"/>
              <a:gd name="connsiteY103" fmla="*/ 1020588 h 1735341"/>
              <a:gd name="connsiteX104" fmla="*/ 3085362 w 3138457"/>
              <a:gd name="connsiteY104" fmla="*/ 1061884 h 1735341"/>
              <a:gd name="connsiteX105" fmla="*/ 3073564 w 3138457"/>
              <a:gd name="connsiteY105" fmla="*/ 1097280 h 1735341"/>
              <a:gd name="connsiteX106" fmla="*/ 3026369 w 3138457"/>
              <a:gd name="connsiteY106" fmla="*/ 1150374 h 1735341"/>
              <a:gd name="connsiteX107" fmla="*/ 2990973 w 3138457"/>
              <a:gd name="connsiteY107" fmla="*/ 1191670 h 1735341"/>
              <a:gd name="connsiteX108" fmla="*/ 2973275 w 3138457"/>
              <a:gd name="connsiteY108" fmla="*/ 1197569 h 1735341"/>
              <a:gd name="connsiteX109" fmla="*/ 2926080 w 3138457"/>
              <a:gd name="connsiteY109" fmla="*/ 1232965 h 1735341"/>
              <a:gd name="connsiteX110" fmla="*/ 2884784 w 3138457"/>
              <a:gd name="connsiteY110" fmla="*/ 1256563 h 1735341"/>
              <a:gd name="connsiteX111" fmla="*/ 2861187 w 3138457"/>
              <a:gd name="connsiteY111" fmla="*/ 1256563 h 1735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</a:cxnLst>
            <a:rect l="l" t="t" r="r" b="b"/>
            <a:pathLst>
              <a:path w="3138457" h="1735341">
                <a:moveTo>
                  <a:pt x="2861187" y="1256563"/>
                </a:moveTo>
                <a:cubicBezTo>
                  <a:pt x="2845456" y="1258529"/>
                  <a:pt x="2813445" y="1261958"/>
                  <a:pt x="2790395" y="1268361"/>
                </a:cubicBezTo>
                <a:cubicBezTo>
                  <a:pt x="2777685" y="1271891"/>
                  <a:pt x="2767176" y="1280985"/>
                  <a:pt x="2754999" y="1286059"/>
                </a:cubicBezTo>
                <a:cubicBezTo>
                  <a:pt x="2727639" y="1297459"/>
                  <a:pt x="2670822" y="1310664"/>
                  <a:pt x="2648810" y="1315556"/>
                </a:cubicBezTo>
                <a:cubicBezTo>
                  <a:pt x="2621650" y="1321592"/>
                  <a:pt x="2542006" y="1335900"/>
                  <a:pt x="2507226" y="1345053"/>
                </a:cubicBezTo>
                <a:cubicBezTo>
                  <a:pt x="2376803" y="1379375"/>
                  <a:pt x="2525173" y="1346357"/>
                  <a:pt x="2377440" y="1380449"/>
                </a:cubicBezTo>
                <a:cubicBezTo>
                  <a:pt x="2350006" y="1386780"/>
                  <a:pt x="2322164" y="1391318"/>
                  <a:pt x="2294849" y="1398147"/>
                </a:cubicBezTo>
                <a:cubicBezTo>
                  <a:pt x="2282783" y="1401163"/>
                  <a:pt x="2271452" y="1406674"/>
                  <a:pt x="2259453" y="1409946"/>
                </a:cubicBezTo>
                <a:cubicBezTo>
                  <a:pt x="2228164" y="1418479"/>
                  <a:pt x="2196158" y="1424330"/>
                  <a:pt x="2165063" y="1433543"/>
                </a:cubicBezTo>
                <a:cubicBezTo>
                  <a:pt x="2142995" y="1440082"/>
                  <a:pt x="2122395" y="1451157"/>
                  <a:pt x="2100170" y="1457141"/>
                </a:cubicBezTo>
                <a:cubicBezTo>
                  <a:pt x="1941118" y="1499963"/>
                  <a:pt x="2074911" y="1451796"/>
                  <a:pt x="1952686" y="1492537"/>
                </a:cubicBezTo>
                <a:cubicBezTo>
                  <a:pt x="1930850" y="1499815"/>
                  <a:pt x="1909692" y="1509049"/>
                  <a:pt x="1887793" y="1516134"/>
                </a:cubicBezTo>
                <a:cubicBezTo>
                  <a:pt x="1842812" y="1530687"/>
                  <a:pt x="1797321" y="1543615"/>
                  <a:pt x="1752108" y="1557430"/>
                </a:cubicBezTo>
                <a:lnTo>
                  <a:pt x="1675417" y="1581027"/>
                </a:lnTo>
                <a:cubicBezTo>
                  <a:pt x="1655776" y="1587005"/>
                  <a:pt x="1635900" y="1592233"/>
                  <a:pt x="1616423" y="1598725"/>
                </a:cubicBezTo>
                <a:cubicBezTo>
                  <a:pt x="1592826" y="1606591"/>
                  <a:pt x="1569007" y="1613823"/>
                  <a:pt x="1545631" y="1622323"/>
                </a:cubicBezTo>
                <a:cubicBezTo>
                  <a:pt x="1525727" y="1629561"/>
                  <a:pt x="1506944" y="1639903"/>
                  <a:pt x="1486637" y="1645920"/>
                </a:cubicBezTo>
                <a:cubicBezTo>
                  <a:pt x="1453709" y="1655676"/>
                  <a:pt x="1420073" y="1663031"/>
                  <a:pt x="1386348" y="1669517"/>
                </a:cubicBezTo>
                <a:cubicBezTo>
                  <a:pt x="1193023" y="1706695"/>
                  <a:pt x="1233573" y="1701078"/>
                  <a:pt x="1097280" y="1710813"/>
                </a:cubicBezTo>
                <a:cubicBezTo>
                  <a:pt x="929676" y="1740390"/>
                  <a:pt x="959569" y="1741811"/>
                  <a:pt x="713822" y="1722612"/>
                </a:cubicBezTo>
                <a:cubicBezTo>
                  <a:pt x="681489" y="1720086"/>
                  <a:pt x="651033" y="1706307"/>
                  <a:pt x="619432" y="1699014"/>
                </a:cubicBezTo>
                <a:cubicBezTo>
                  <a:pt x="599892" y="1694505"/>
                  <a:pt x="579857" y="1692226"/>
                  <a:pt x="560439" y="1687215"/>
                </a:cubicBezTo>
                <a:cubicBezTo>
                  <a:pt x="482991" y="1667228"/>
                  <a:pt x="430856" y="1657108"/>
                  <a:pt x="365760" y="1616423"/>
                </a:cubicBezTo>
                <a:cubicBezTo>
                  <a:pt x="325050" y="1590979"/>
                  <a:pt x="288483" y="1559276"/>
                  <a:pt x="247773" y="1533832"/>
                </a:cubicBezTo>
                <a:cubicBezTo>
                  <a:pt x="232041" y="1524000"/>
                  <a:pt x="215419" y="1515466"/>
                  <a:pt x="200578" y="1504335"/>
                </a:cubicBezTo>
                <a:cubicBezTo>
                  <a:pt x="183855" y="1491793"/>
                  <a:pt x="169820" y="1475955"/>
                  <a:pt x="153383" y="1463040"/>
                </a:cubicBezTo>
                <a:cubicBezTo>
                  <a:pt x="142233" y="1454279"/>
                  <a:pt x="129331" y="1447951"/>
                  <a:pt x="117987" y="1439443"/>
                </a:cubicBezTo>
                <a:cubicBezTo>
                  <a:pt x="97841" y="1424333"/>
                  <a:pt x="58993" y="1392248"/>
                  <a:pt x="58993" y="1392248"/>
                </a:cubicBezTo>
                <a:cubicBezTo>
                  <a:pt x="55060" y="1384382"/>
                  <a:pt x="52306" y="1375806"/>
                  <a:pt x="47195" y="1368650"/>
                </a:cubicBezTo>
                <a:cubicBezTo>
                  <a:pt x="42346" y="1361861"/>
                  <a:pt x="34927" y="1357286"/>
                  <a:pt x="29497" y="1350952"/>
                </a:cubicBezTo>
                <a:cubicBezTo>
                  <a:pt x="23098" y="1343487"/>
                  <a:pt x="17698" y="1335221"/>
                  <a:pt x="11799" y="1327355"/>
                </a:cubicBezTo>
                <a:cubicBezTo>
                  <a:pt x="6352" y="1300121"/>
                  <a:pt x="0" y="1272796"/>
                  <a:pt x="0" y="1244764"/>
                </a:cubicBezTo>
                <a:cubicBezTo>
                  <a:pt x="0" y="1201457"/>
                  <a:pt x="1443" y="1158055"/>
                  <a:pt x="5899" y="1114978"/>
                </a:cubicBezTo>
                <a:cubicBezTo>
                  <a:pt x="7372" y="1100738"/>
                  <a:pt x="14226" y="1087571"/>
                  <a:pt x="17698" y="1073683"/>
                </a:cubicBezTo>
                <a:cubicBezTo>
                  <a:pt x="24624" y="1045980"/>
                  <a:pt x="20982" y="1040634"/>
                  <a:pt x="35396" y="1014689"/>
                </a:cubicBezTo>
                <a:cubicBezTo>
                  <a:pt x="40171" y="1006094"/>
                  <a:pt x="47379" y="999093"/>
                  <a:pt x="53094" y="991092"/>
                </a:cubicBezTo>
                <a:cubicBezTo>
                  <a:pt x="76515" y="958303"/>
                  <a:pt x="53634" y="983848"/>
                  <a:pt x="94390" y="937997"/>
                </a:cubicBezTo>
                <a:cubicBezTo>
                  <a:pt x="99933" y="931761"/>
                  <a:pt x="105146" y="924927"/>
                  <a:pt x="112088" y="920299"/>
                </a:cubicBezTo>
                <a:cubicBezTo>
                  <a:pt x="123064" y="912982"/>
                  <a:pt x="135903" y="908918"/>
                  <a:pt x="147484" y="902601"/>
                </a:cubicBezTo>
                <a:cubicBezTo>
                  <a:pt x="157550" y="897110"/>
                  <a:pt x="167440" y="891263"/>
                  <a:pt x="176981" y="884903"/>
                </a:cubicBezTo>
                <a:cubicBezTo>
                  <a:pt x="185162" y="879449"/>
                  <a:pt x="191983" y="871980"/>
                  <a:pt x="200578" y="867205"/>
                </a:cubicBezTo>
                <a:cubicBezTo>
                  <a:pt x="209835" y="862062"/>
                  <a:pt x="220080" y="858904"/>
                  <a:pt x="230075" y="855406"/>
                </a:cubicBezTo>
                <a:cubicBezTo>
                  <a:pt x="325934" y="821856"/>
                  <a:pt x="291625" y="829278"/>
                  <a:pt x="365760" y="820010"/>
                </a:cubicBezTo>
                <a:cubicBezTo>
                  <a:pt x="387391" y="814111"/>
                  <a:pt x="409660" y="810184"/>
                  <a:pt x="430653" y="802312"/>
                </a:cubicBezTo>
                <a:cubicBezTo>
                  <a:pt x="441389" y="798286"/>
                  <a:pt x="449711" y="789359"/>
                  <a:pt x="460150" y="784614"/>
                </a:cubicBezTo>
                <a:cubicBezTo>
                  <a:pt x="480842" y="775208"/>
                  <a:pt x="522709" y="766025"/>
                  <a:pt x="542741" y="761017"/>
                </a:cubicBezTo>
                <a:lnTo>
                  <a:pt x="601734" y="731520"/>
                </a:lnTo>
                <a:cubicBezTo>
                  <a:pt x="609600" y="727587"/>
                  <a:pt x="617695" y="724084"/>
                  <a:pt x="625331" y="719721"/>
                </a:cubicBezTo>
                <a:cubicBezTo>
                  <a:pt x="639096" y="711855"/>
                  <a:pt x="652139" y="702563"/>
                  <a:pt x="666627" y="696124"/>
                </a:cubicBezTo>
                <a:cubicBezTo>
                  <a:pt x="687660" y="686776"/>
                  <a:pt x="709889" y="680392"/>
                  <a:pt x="731520" y="672526"/>
                </a:cubicBezTo>
                <a:cubicBezTo>
                  <a:pt x="741352" y="664660"/>
                  <a:pt x="750120" y="655238"/>
                  <a:pt x="761017" y="648929"/>
                </a:cubicBezTo>
                <a:cubicBezTo>
                  <a:pt x="796411" y="628438"/>
                  <a:pt x="838618" y="613811"/>
                  <a:pt x="873104" y="589935"/>
                </a:cubicBezTo>
                <a:cubicBezTo>
                  <a:pt x="889272" y="578742"/>
                  <a:pt x="903437" y="564656"/>
                  <a:pt x="920299" y="554539"/>
                </a:cubicBezTo>
                <a:cubicBezTo>
                  <a:pt x="931393" y="547883"/>
                  <a:pt x="955394" y="534118"/>
                  <a:pt x="967494" y="525043"/>
                </a:cubicBezTo>
                <a:cubicBezTo>
                  <a:pt x="977567" y="517488"/>
                  <a:pt x="986514" y="508430"/>
                  <a:pt x="996991" y="501445"/>
                </a:cubicBezTo>
                <a:cubicBezTo>
                  <a:pt x="1004308" y="496567"/>
                  <a:pt x="1012953" y="494009"/>
                  <a:pt x="1020588" y="489646"/>
                </a:cubicBezTo>
                <a:cubicBezTo>
                  <a:pt x="1039063" y="479089"/>
                  <a:pt x="1042883" y="472817"/>
                  <a:pt x="1061884" y="460150"/>
                </a:cubicBezTo>
                <a:cubicBezTo>
                  <a:pt x="1071425" y="453790"/>
                  <a:pt x="1081125" y="447580"/>
                  <a:pt x="1091381" y="442452"/>
                </a:cubicBezTo>
                <a:cubicBezTo>
                  <a:pt x="1100852" y="437716"/>
                  <a:pt x="1111406" y="435389"/>
                  <a:pt x="1120877" y="430653"/>
                </a:cubicBezTo>
                <a:cubicBezTo>
                  <a:pt x="1131133" y="425525"/>
                  <a:pt x="1140351" y="418524"/>
                  <a:pt x="1150374" y="412955"/>
                </a:cubicBezTo>
                <a:cubicBezTo>
                  <a:pt x="1158061" y="408684"/>
                  <a:pt x="1166514" y="405817"/>
                  <a:pt x="1173971" y="401156"/>
                </a:cubicBezTo>
                <a:cubicBezTo>
                  <a:pt x="1182309" y="395945"/>
                  <a:pt x="1188974" y="388233"/>
                  <a:pt x="1197569" y="383458"/>
                </a:cubicBezTo>
                <a:cubicBezTo>
                  <a:pt x="1206826" y="378315"/>
                  <a:pt x="1217594" y="376395"/>
                  <a:pt x="1227066" y="371659"/>
                </a:cubicBezTo>
                <a:cubicBezTo>
                  <a:pt x="1233408" y="368488"/>
                  <a:pt x="1238684" y="363509"/>
                  <a:pt x="1244764" y="359861"/>
                </a:cubicBezTo>
                <a:cubicBezTo>
                  <a:pt x="1258359" y="351704"/>
                  <a:pt x="1271757" y="343103"/>
                  <a:pt x="1286059" y="336263"/>
                </a:cubicBezTo>
                <a:cubicBezTo>
                  <a:pt x="1421892" y="271299"/>
                  <a:pt x="1335619" y="311878"/>
                  <a:pt x="1421744" y="283169"/>
                </a:cubicBezTo>
                <a:cubicBezTo>
                  <a:pt x="1495128" y="258707"/>
                  <a:pt x="1441408" y="269404"/>
                  <a:pt x="1510235" y="259572"/>
                </a:cubicBezTo>
                <a:cubicBezTo>
                  <a:pt x="1617089" y="219502"/>
                  <a:pt x="1489622" y="265644"/>
                  <a:pt x="1622322" y="224175"/>
                </a:cubicBezTo>
                <a:cubicBezTo>
                  <a:pt x="1632430" y="221016"/>
                  <a:pt x="1641698" y="215491"/>
                  <a:pt x="1651819" y="212377"/>
                </a:cubicBezTo>
                <a:cubicBezTo>
                  <a:pt x="1667318" y="207608"/>
                  <a:pt x="1683630" y="205706"/>
                  <a:pt x="1699014" y="200578"/>
                </a:cubicBezTo>
                <a:cubicBezTo>
                  <a:pt x="1740563" y="186728"/>
                  <a:pt x="1737371" y="181611"/>
                  <a:pt x="1775706" y="165182"/>
                </a:cubicBezTo>
                <a:cubicBezTo>
                  <a:pt x="1791149" y="158564"/>
                  <a:pt x="1806879" y="152543"/>
                  <a:pt x="1822901" y="147484"/>
                </a:cubicBezTo>
                <a:cubicBezTo>
                  <a:pt x="1970334" y="100926"/>
                  <a:pt x="1791680" y="167661"/>
                  <a:pt x="1982183" y="94390"/>
                </a:cubicBezTo>
                <a:cubicBezTo>
                  <a:pt x="2001951" y="86787"/>
                  <a:pt x="2020286" y="74274"/>
                  <a:pt x="2041177" y="70792"/>
                </a:cubicBezTo>
                <a:cubicBezTo>
                  <a:pt x="2072747" y="65531"/>
                  <a:pt x="2137971" y="55443"/>
                  <a:pt x="2170962" y="47195"/>
                </a:cubicBezTo>
                <a:cubicBezTo>
                  <a:pt x="2183028" y="44178"/>
                  <a:pt x="2194240" y="38193"/>
                  <a:pt x="2206359" y="35396"/>
                </a:cubicBezTo>
                <a:cubicBezTo>
                  <a:pt x="2232490" y="29366"/>
                  <a:pt x="2299541" y="25173"/>
                  <a:pt x="2318446" y="23597"/>
                </a:cubicBezTo>
                <a:cubicBezTo>
                  <a:pt x="2328278" y="21631"/>
                  <a:pt x="2338155" y="19873"/>
                  <a:pt x="2347943" y="17698"/>
                </a:cubicBezTo>
                <a:cubicBezTo>
                  <a:pt x="2355858" y="15939"/>
                  <a:pt x="2363459" y="12446"/>
                  <a:pt x="2371541" y="11799"/>
                </a:cubicBezTo>
                <a:cubicBezTo>
                  <a:pt x="2412751" y="8502"/>
                  <a:pt x="2454156" y="8327"/>
                  <a:pt x="2495427" y="5899"/>
                </a:cubicBezTo>
                <a:cubicBezTo>
                  <a:pt x="2521022" y="4393"/>
                  <a:pt x="2546555" y="1966"/>
                  <a:pt x="2572119" y="0"/>
                </a:cubicBezTo>
                <a:lnTo>
                  <a:pt x="2778596" y="11799"/>
                </a:lnTo>
                <a:cubicBezTo>
                  <a:pt x="2798239" y="13310"/>
                  <a:pt x="2822198" y="26417"/>
                  <a:pt x="2837590" y="35396"/>
                </a:cubicBezTo>
                <a:cubicBezTo>
                  <a:pt x="2849839" y="42541"/>
                  <a:pt x="2861913" y="50136"/>
                  <a:pt x="2872986" y="58994"/>
                </a:cubicBezTo>
                <a:cubicBezTo>
                  <a:pt x="2930883" y="105312"/>
                  <a:pt x="2878744" y="59572"/>
                  <a:pt x="2920181" y="106188"/>
                </a:cubicBezTo>
                <a:cubicBezTo>
                  <a:pt x="2929419" y="116581"/>
                  <a:pt x="2940991" y="124827"/>
                  <a:pt x="2949677" y="135685"/>
                </a:cubicBezTo>
                <a:cubicBezTo>
                  <a:pt x="2956840" y="144639"/>
                  <a:pt x="2961298" y="155459"/>
                  <a:pt x="2967375" y="165182"/>
                </a:cubicBezTo>
                <a:cubicBezTo>
                  <a:pt x="2971133" y="171194"/>
                  <a:pt x="2975656" y="176724"/>
                  <a:pt x="2979174" y="182880"/>
                </a:cubicBezTo>
                <a:cubicBezTo>
                  <a:pt x="2983537" y="190515"/>
                  <a:pt x="2986702" y="198790"/>
                  <a:pt x="2990973" y="206477"/>
                </a:cubicBezTo>
                <a:cubicBezTo>
                  <a:pt x="2996542" y="216500"/>
                  <a:pt x="3002772" y="226142"/>
                  <a:pt x="3008671" y="235974"/>
                </a:cubicBezTo>
                <a:cubicBezTo>
                  <a:pt x="3021008" y="310003"/>
                  <a:pt x="3004880" y="230502"/>
                  <a:pt x="3032268" y="312666"/>
                </a:cubicBezTo>
                <a:cubicBezTo>
                  <a:pt x="3035439" y="322179"/>
                  <a:pt x="3034831" y="332708"/>
                  <a:pt x="3038168" y="342163"/>
                </a:cubicBezTo>
                <a:cubicBezTo>
                  <a:pt x="3049563" y="374449"/>
                  <a:pt x="3078025" y="429370"/>
                  <a:pt x="3085362" y="466049"/>
                </a:cubicBezTo>
                <a:cubicBezTo>
                  <a:pt x="3087329" y="475881"/>
                  <a:pt x="3088965" y="485785"/>
                  <a:pt x="3091262" y="495546"/>
                </a:cubicBezTo>
                <a:cubicBezTo>
                  <a:pt x="3096833" y="519223"/>
                  <a:pt x="3108960" y="566338"/>
                  <a:pt x="3108960" y="566338"/>
                </a:cubicBezTo>
                <a:cubicBezTo>
                  <a:pt x="3110926" y="582070"/>
                  <a:pt x="3112253" y="597895"/>
                  <a:pt x="3114859" y="613533"/>
                </a:cubicBezTo>
                <a:cubicBezTo>
                  <a:pt x="3116192" y="621530"/>
                  <a:pt x="3119169" y="629180"/>
                  <a:pt x="3120759" y="637130"/>
                </a:cubicBezTo>
                <a:cubicBezTo>
                  <a:pt x="3123105" y="648859"/>
                  <a:pt x="3124312" y="660797"/>
                  <a:pt x="3126658" y="672526"/>
                </a:cubicBezTo>
                <a:cubicBezTo>
                  <a:pt x="3128248" y="680477"/>
                  <a:pt x="3130798" y="688209"/>
                  <a:pt x="3132557" y="696124"/>
                </a:cubicBezTo>
                <a:cubicBezTo>
                  <a:pt x="3134732" y="705912"/>
                  <a:pt x="3136490" y="715789"/>
                  <a:pt x="3138457" y="725621"/>
                </a:cubicBezTo>
                <a:cubicBezTo>
                  <a:pt x="3135868" y="792930"/>
                  <a:pt x="3141866" y="847664"/>
                  <a:pt x="3126658" y="908501"/>
                </a:cubicBezTo>
                <a:cubicBezTo>
                  <a:pt x="3125150" y="914534"/>
                  <a:pt x="3122725" y="920300"/>
                  <a:pt x="3120759" y="926199"/>
                </a:cubicBezTo>
                <a:cubicBezTo>
                  <a:pt x="3110531" y="997783"/>
                  <a:pt x="3120086" y="941023"/>
                  <a:pt x="3108960" y="991092"/>
                </a:cubicBezTo>
                <a:cubicBezTo>
                  <a:pt x="3106785" y="1000880"/>
                  <a:pt x="3105493" y="1010861"/>
                  <a:pt x="3103061" y="1020588"/>
                </a:cubicBezTo>
                <a:cubicBezTo>
                  <a:pt x="3096732" y="1045904"/>
                  <a:pt x="3096616" y="1033749"/>
                  <a:pt x="3085362" y="1061884"/>
                </a:cubicBezTo>
                <a:cubicBezTo>
                  <a:pt x="3080743" y="1073431"/>
                  <a:pt x="3079126" y="1086156"/>
                  <a:pt x="3073564" y="1097280"/>
                </a:cubicBezTo>
                <a:cubicBezTo>
                  <a:pt x="3063683" y="1117043"/>
                  <a:pt x="3039965" y="1135079"/>
                  <a:pt x="3026369" y="1150374"/>
                </a:cubicBezTo>
                <a:cubicBezTo>
                  <a:pt x="3014473" y="1163757"/>
                  <a:pt x="3006453" y="1181350"/>
                  <a:pt x="2990973" y="1191670"/>
                </a:cubicBezTo>
                <a:cubicBezTo>
                  <a:pt x="2985799" y="1195119"/>
                  <a:pt x="2979174" y="1195603"/>
                  <a:pt x="2973275" y="1197569"/>
                </a:cubicBezTo>
                <a:cubicBezTo>
                  <a:pt x="2931469" y="1239375"/>
                  <a:pt x="2984721" y="1188984"/>
                  <a:pt x="2926080" y="1232965"/>
                </a:cubicBezTo>
                <a:cubicBezTo>
                  <a:pt x="2890932" y="1259326"/>
                  <a:pt x="2927863" y="1245792"/>
                  <a:pt x="2884784" y="1256563"/>
                </a:cubicBezTo>
                <a:cubicBezTo>
                  <a:pt x="2863427" y="1270800"/>
                  <a:pt x="2876918" y="1254597"/>
                  <a:pt x="2861187" y="1256563"/>
                </a:cubicBezTo>
                <a:close/>
              </a:path>
            </a:pathLst>
          </a:custGeom>
          <a:noFill/>
          <a:ln>
            <a:solidFill>
              <a:srgbClr val="FFC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233971CF-A31B-4BD1-91B3-87068DFAEA2A}"/>
              </a:ext>
            </a:extLst>
          </p:cNvPr>
          <p:cNvSpPr/>
          <p:nvPr/>
        </p:nvSpPr>
        <p:spPr>
          <a:xfrm>
            <a:off x="4175870" y="2247654"/>
            <a:ext cx="4254855" cy="2424635"/>
          </a:xfrm>
          <a:custGeom>
            <a:avLst/>
            <a:gdLst>
              <a:gd name="connsiteX0" fmla="*/ 295841 w 4254855"/>
              <a:gd name="connsiteY0" fmla="*/ 1769807 h 2424635"/>
              <a:gd name="connsiteX1" fmla="*/ 325338 w 4254855"/>
              <a:gd name="connsiteY1" fmla="*/ 1716712 h 2424635"/>
              <a:gd name="connsiteX2" fmla="*/ 348935 w 4254855"/>
              <a:gd name="connsiteY2" fmla="*/ 1675417 h 2424635"/>
              <a:gd name="connsiteX3" fmla="*/ 478721 w 4254855"/>
              <a:gd name="connsiteY3" fmla="*/ 1468940 h 2424635"/>
              <a:gd name="connsiteX4" fmla="*/ 531815 w 4254855"/>
              <a:gd name="connsiteY4" fmla="*/ 1339154 h 2424635"/>
              <a:gd name="connsiteX5" fmla="*/ 555413 w 4254855"/>
              <a:gd name="connsiteY5" fmla="*/ 1268361 h 2424635"/>
              <a:gd name="connsiteX6" fmla="*/ 573111 w 4254855"/>
              <a:gd name="connsiteY6" fmla="*/ 1203469 h 2424635"/>
              <a:gd name="connsiteX7" fmla="*/ 596708 w 4254855"/>
              <a:gd name="connsiteY7" fmla="*/ 1138576 h 2424635"/>
              <a:gd name="connsiteX8" fmla="*/ 608507 w 4254855"/>
              <a:gd name="connsiteY8" fmla="*/ 1079582 h 2424635"/>
              <a:gd name="connsiteX9" fmla="*/ 626205 w 4254855"/>
              <a:gd name="connsiteY9" fmla="*/ 1038287 h 2424635"/>
              <a:gd name="connsiteX10" fmla="*/ 643903 w 4254855"/>
              <a:gd name="connsiteY10" fmla="*/ 985192 h 2424635"/>
              <a:gd name="connsiteX11" fmla="*/ 667500 w 4254855"/>
              <a:gd name="connsiteY11" fmla="*/ 908501 h 2424635"/>
              <a:gd name="connsiteX12" fmla="*/ 673400 w 4254855"/>
              <a:gd name="connsiteY12" fmla="*/ 879004 h 2424635"/>
              <a:gd name="connsiteX13" fmla="*/ 691098 w 4254855"/>
              <a:gd name="connsiteY13" fmla="*/ 837709 h 2424635"/>
              <a:gd name="connsiteX14" fmla="*/ 696997 w 4254855"/>
              <a:gd name="connsiteY14" fmla="*/ 814111 h 2424635"/>
              <a:gd name="connsiteX15" fmla="*/ 714695 w 4254855"/>
              <a:gd name="connsiteY15" fmla="*/ 766916 h 2424635"/>
              <a:gd name="connsiteX16" fmla="*/ 726494 w 4254855"/>
              <a:gd name="connsiteY16" fmla="*/ 690225 h 2424635"/>
              <a:gd name="connsiteX17" fmla="*/ 732393 w 4254855"/>
              <a:gd name="connsiteY17" fmla="*/ 660728 h 2424635"/>
              <a:gd name="connsiteX18" fmla="*/ 744192 w 4254855"/>
              <a:gd name="connsiteY18" fmla="*/ 595835 h 2424635"/>
              <a:gd name="connsiteX19" fmla="*/ 755991 w 4254855"/>
              <a:gd name="connsiteY19" fmla="*/ 495546 h 2424635"/>
              <a:gd name="connsiteX20" fmla="*/ 761890 w 4254855"/>
              <a:gd name="connsiteY20" fmla="*/ 442452 h 2424635"/>
              <a:gd name="connsiteX21" fmla="*/ 767789 w 4254855"/>
              <a:gd name="connsiteY21" fmla="*/ 407056 h 2424635"/>
              <a:gd name="connsiteX22" fmla="*/ 868078 w 4254855"/>
              <a:gd name="connsiteY22" fmla="*/ 306767 h 2424635"/>
              <a:gd name="connsiteX23" fmla="*/ 927072 w 4254855"/>
              <a:gd name="connsiteY23" fmla="*/ 294968 h 2424635"/>
              <a:gd name="connsiteX24" fmla="*/ 968367 w 4254855"/>
              <a:gd name="connsiteY24" fmla="*/ 277270 h 2424635"/>
              <a:gd name="connsiteX25" fmla="*/ 1080455 w 4254855"/>
              <a:gd name="connsiteY25" fmla="*/ 247773 h 2424635"/>
              <a:gd name="connsiteX26" fmla="*/ 1139449 w 4254855"/>
              <a:gd name="connsiteY26" fmla="*/ 230075 h 2424635"/>
              <a:gd name="connsiteX27" fmla="*/ 1245637 w 4254855"/>
              <a:gd name="connsiteY27" fmla="*/ 194679 h 2424635"/>
              <a:gd name="connsiteX28" fmla="*/ 1340027 w 4254855"/>
              <a:gd name="connsiteY28" fmla="*/ 176981 h 2424635"/>
              <a:gd name="connsiteX29" fmla="*/ 1387222 w 4254855"/>
              <a:gd name="connsiteY29" fmla="*/ 159283 h 2424635"/>
              <a:gd name="connsiteX30" fmla="*/ 1522907 w 4254855"/>
              <a:gd name="connsiteY30" fmla="*/ 135685 h 2424635"/>
              <a:gd name="connsiteX31" fmla="*/ 1699887 w 4254855"/>
              <a:gd name="connsiteY31" fmla="*/ 112088 h 2424635"/>
              <a:gd name="connsiteX32" fmla="*/ 1758881 w 4254855"/>
              <a:gd name="connsiteY32" fmla="*/ 100289 h 2424635"/>
              <a:gd name="connsiteX33" fmla="*/ 1870969 w 4254855"/>
              <a:gd name="connsiteY33" fmla="*/ 88491 h 2424635"/>
              <a:gd name="connsiteX34" fmla="*/ 2024352 w 4254855"/>
              <a:gd name="connsiteY34" fmla="*/ 58994 h 2424635"/>
              <a:gd name="connsiteX35" fmla="*/ 2165936 w 4254855"/>
              <a:gd name="connsiteY35" fmla="*/ 41296 h 2424635"/>
              <a:gd name="connsiteX36" fmla="*/ 2348816 w 4254855"/>
              <a:gd name="connsiteY36" fmla="*/ 23598 h 2424635"/>
              <a:gd name="connsiteX37" fmla="*/ 2419609 w 4254855"/>
              <a:gd name="connsiteY37" fmla="*/ 11799 h 2424635"/>
              <a:gd name="connsiteX38" fmla="*/ 2696878 w 4254855"/>
              <a:gd name="connsiteY38" fmla="*/ 0 h 2424635"/>
              <a:gd name="connsiteX39" fmla="*/ 3587681 w 4254855"/>
              <a:gd name="connsiteY39" fmla="*/ 11799 h 2424635"/>
              <a:gd name="connsiteX40" fmla="*/ 3670272 w 4254855"/>
              <a:gd name="connsiteY40" fmla="*/ 35396 h 2424635"/>
              <a:gd name="connsiteX41" fmla="*/ 3723366 w 4254855"/>
              <a:gd name="connsiteY41" fmla="*/ 53094 h 2424635"/>
              <a:gd name="connsiteX42" fmla="*/ 3864951 w 4254855"/>
              <a:gd name="connsiteY42" fmla="*/ 141585 h 2424635"/>
              <a:gd name="connsiteX43" fmla="*/ 4000636 w 4254855"/>
              <a:gd name="connsiteY43" fmla="*/ 247773 h 2424635"/>
              <a:gd name="connsiteX44" fmla="*/ 4036032 w 4254855"/>
              <a:gd name="connsiteY44" fmla="*/ 277270 h 2424635"/>
              <a:gd name="connsiteX45" fmla="*/ 4065529 w 4254855"/>
              <a:gd name="connsiteY45" fmla="*/ 318565 h 2424635"/>
              <a:gd name="connsiteX46" fmla="*/ 4077327 w 4254855"/>
              <a:gd name="connsiteY46" fmla="*/ 359861 h 2424635"/>
              <a:gd name="connsiteX47" fmla="*/ 4177616 w 4254855"/>
              <a:gd name="connsiteY47" fmla="*/ 566338 h 2424635"/>
              <a:gd name="connsiteX48" fmla="*/ 4207113 w 4254855"/>
              <a:gd name="connsiteY48" fmla="*/ 696124 h 2424635"/>
              <a:gd name="connsiteX49" fmla="*/ 4248409 w 4254855"/>
              <a:gd name="connsiteY49" fmla="*/ 926199 h 2424635"/>
              <a:gd name="connsiteX50" fmla="*/ 4248409 w 4254855"/>
              <a:gd name="connsiteY50" fmla="*/ 1291959 h 2424635"/>
              <a:gd name="connsiteX51" fmla="*/ 4207113 w 4254855"/>
              <a:gd name="connsiteY51" fmla="*/ 1516134 h 2424635"/>
              <a:gd name="connsiteX52" fmla="*/ 4201214 w 4254855"/>
              <a:gd name="connsiteY52" fmla="*/ 1575128 h 2424635"/>
              <a:gd name="connsiteX53" fmla="*/ 4165818 w 4254855"/>
              <a:gd name="connsiteY53" fmla="*/ 1645920 h 2424635"/>
              <a:gd name="connsiteX54" fmla="*/ 4142220 w 4254855"/>
              <a:gd name="connsiteY54" fmla="*/ 1699014 h 2424635"/>
              <a:gd name="connsiteX55" fmla="*/ 4095025 w 4254855"/>
              <a:gd name="connsiteY55" fmla="*/ 1769807 h 2424635"/>
              <a:gd name="connsiteX56" fmla="*/ 4053730 w 4254855"/>
              <a:gd name="connsiteY56" fmla="*/ 1840599 h 2424635"/>
              <a:gd name="connsiteX57" fmla="*/ 4047831 w 4254855"/>
              <a:gd name="connsiteY57" fmla="*/ 1858297 h 2424635"/>
              <a:gd name="connsiteX58" fmla="*/ 4006535 w 4254855"/>
              <a:gd name="connsiteY58" fmla="*/ 1911391 h 2424635"/>
              <a:gd name="connsiteX59" fmla="*/ 3994736 w 4254855"/>
              <a:gd name="connsiteY59" fmla="*/ 1940888 h 2424635"/>
              <a:gd name="connsiteX60" fmla="*/ 3953441 w 4254855"/>
              <a:gd name="connsiteY60" fmla="*/ 1988083 h 2424635"/>
              <a:gd name="connsiteX61" fmla="*/ 3929844 w 4254855"/>
              <a:gd name="connsiteY61" fmla="*/ 2023479 h 2424635"/>
              <a:gd name="connsiteX62" fmla="*/ 3876749 w 4254855"/>
              <a:gd name="connsiteY62" fmla="*/ 2064774 h 2424635"/>
              <a:gd name="connsiteX63" fmla="*/ 3841353 w 4254855"/>
              <a:gd name="connsiteY63" fmla="*/ 2100171 h 2424635"/>
              <a:gd name="connsiteX64" fmla="*/ 3764662 w 4254855"/>
              <a:gd name="connsiteY64" fmla="*/ 2159164 h 2424635"/>
              <a:gd name="connsiteX65" fmla="*/ 3693869 w 4254855"/>
              <a:gd name="connsiteY65" fmla="*/ 2200460 h 2424635"/>
              <a:gd name="connsiteX66" fmla="*/ 3599480 w 4254855"/>
              <a:gd name="connsiteY66" fmla="*/ 2235856 h 2424635"/>
              <a:gd name="connsiteX67" fmla="*/ 3510989 w 4254855"/>
              <a:gd name="connsiteY67" fmla="*/ 2271252 h 2424635"/>
              <a:gd name="connsiteX68" fmla="*/ 3322210 w 4254855"/>
              <a:gd name="connsiteY68" fmla="*/ 2324346 h 2424635"/>
              <a:gd name="connsiteX69" fmla="*/ 3210122 w 4254855"/>
              <a:gd name="connsiteY69" fmla="*/ 2353843 h 2424635"/>
              <a:gd name="connsiteX70" fmla="*/ 3139330 w 4254855"/>
              <a:gd name="connsiteY70" fmla="*/ 2365641 h 2424635"/>
              <a:gd name="connsiteX71" fmla="*/ 2956450 w 4254855"/>
              <a:gd name="connsiteY71" fmla="*/ 2412836 h 2424635"/>
              <a:gd name="connsiteX72" fmla="*/ 2873859 w 4254855"/>
              <a:gd name="connsiteY72" fmla="*/ 2418736 h 2424635"/>
              <a:gd name="connsiteX73" fmla="*/ 2808966 w 4254855"/>
              <a:gd name="connsiteY73" fmla="*/ 2424635 h 2424635"/>
              <a:gd name="connsiteX74" fmla="*/ 2036151 w 4254855"/>
              <a:gd name="connsiteY74" fmla="*/ 2406937 h 2424635"/>
              <a:gd name="connsiteX75" fmla="*/ 1906365 w 4254855"/>
              <a:gd name="connsiteY75" fmla="*/ 2383340 h 2424635"/>
              <a:gd name="connsiteX76" fmla="*/ 1823774 w 4254855"/>
              <a:gd name="connsiteY76" fmla="*/ 2377440 h 2424635"/>
              <a:gd name="connsiteX77" fmla="*/ 1658592 w 4254855"/>
              <a:gd name="connsiteY77" fmla="*/ 2359742 h 2424635"/>
              <a:gd name="connsiteX78" fmla="*/ 1605498 w 4254855"/>
              <a:gd name="connsiteY78" fmla="*/ 2347943 h 2424635"/>
              <a:gd name="connsiteX79" fmla="*/ 1399020 w 4254855"/>
              <a:gd name="connsiteY79" fmla="*/ 2330245 h 2424635"/>
              <a:gd name="connsiteX80" fmla="*/ 1316429 w 4254855"/>
              <a:gd name="connsiteY80" fmla="*/ 2312547 h 2424635"/>
              <a:gd name="connsiteX81" fmla="*/ 1257436 w 4254855"/>
              <a:gd name="connsiteY81" fmla="*/ 2300749 h 2424635"/>
              <a:gd name="connsiteX82" fmla="*/ 1198442 w 4254855"/>
              <a:gd name="connsiteY82" fmla="*/ 2277151 h 2424635"/>
              <a:gd name="connsiteX83" fmla="*/ 1021462 w 4254855"/>
              <a:gd name="connsiteY83" fmla="*/ 2259453 h 2424635"/>
              <a:gd name="connsiteX84" fmla="*/ 938871 w 4254855"/>
              <a:gd name="connsiteY84" fmla="*/ 2241755 h 2424635"/>
              <a:gd name="connsiteX85" fmla="*/ 897575 w 4254855"/>
              <a:gd name="connsiteY85" fmla="*/ 2229956 h 2424635"/>
              <a:gd name="connsiteX86" fmla="*/ 838582 w 4254855"/>
              <a:gd name="connsiteY86" fmla="*/ 2224057 h 2424635"/>
              <a:gd name="connsiteX87" fmla="*/ 472822 w 4254855"/>
              <a:gd name="connsiteY87" fmla="*/ 2218158 h 2424635"/>
              <a:gd name="connsiteX88" fmla="*/ 107062 w 4254855"/>
              <a:gd name="connsiteY88" fmla="*/ 2206359 h 2424635"/>
              <a:gd name="connsiteX89" fmla="*/ 77565 w 4254855"/>
              <a:gd name="connsiteY89" fmla="*/ 2188661 h 2424635"/>
              <a:gd name="connsiteX90" fmla="*/ 24471 w 4254855"/>
              <a:gd name="connsiteY90" fmla="*/ 2141466 h 2424635"/>
              <a:gd name="connsiteX91" fmla="*/ 12672 w 4254855"/>
              <a:gd name="connsiteY91" fmla="*/ 2117869 h 2424635"/>
              <a:gd name="connsiteX92" fmla="*/ 6773 w 4254855"/>
              <a:gd name="connsiteY92" fmla="*/ 1982183 h 2424635"/>
              <a:gd name="connsiteX93" fmla="*/ 53967 w 4254855"/>
              <a:gd name="connsiteY93" fmla="*/ 1929089 h 2424635"/>
              <a:gd name="connsiteX94" fmla="*/ 107062 w 4254855"/>
              <a:gd name="connsiteY94" fmla="*/ 1887794 h 2424635"/>
              <a:gd name="connsiteX95" fmla="*/ 124760 w 4254855"/>
              <a:gd name="connsiteY95" fmla="*/ 1875995 h 2424635"/>
              <a:gd name="connsiteX96" fmla="*/ 142458 w 4254855"/>
              <a:gd name="connsiteY96" fmla="*/ 1858297 h 2424635"/>
              <a:gd name="connsiteX97" fmla="*/ 160156 w 4254855"/>
              <a:gd name="connsiteY97" fmla="*/ 1852398 h 2424635"/>
              <a:gd name="connsiteX98" fmla="*/ 189653 w 4254855"/>
              <a:gd name="connsiteY98" fmla="*/ 1840599 h 2424635"/>
              <a:gd name="connsiteX99" fmla="*/ 242747 w 4254855"/>
              <a:gd name="connsiteY99" fmla="*/ 1811102 h 2424635"/>
              <a:gd name="connsiteX100" fmla="*/ 260445 w 4254855"/>
              <a:gd name="connsiteY100" fmla="*/ 1799303 h 2424635"/>
              <a:gd name="connsiteX101" fmla="*/ 284042 w 4254855"/>
              <a:gd name="connsiteY101" fmla="*/ 1787505 h 2424635"/>
              <a:gd name="connsiteX102" fmla="*/ 295841 w 4254855"/>
              <a:gd name="connsiteY102" fmla="*/ 1769807 h 2424635"/>
              <a:gd name="connsiteX103" fmla="*/ 295841 w 4254855"/>
              <a:gd name="connsiteY103" fmla="*/ 1769807 h 2424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</a:cxnLst>
            <a:rect l="l" t="t" r="r" b="b"/>
            <a:pathLst>
              <a:path w="4254855" h="2424635">
                <a:moveTo>
                  <a:pt x="295841" y="1769807"/>
                </a:moveTo>
                <a:cubicBezTo>
                  <a:pt x="300757" y="1760958"/>
                  <a:pt x="295119" y="1764199"/>
                  <a:pt x="325338" y="1716712"/>
                </a:cubicBezTo>
                <a:cubicBezTo>
                  <a:pt x="333849" y="1703337"/>
                  <a:pt x="340004" y="1688516"/>
                  <a:pt x="348935" y="1675417"/>
                </a:cubicBezTo>
                <a:cubicBezTo>
                  <a:pt x="406934" y="1590352"/>
                  <a:pt x="437232" y="1570358"/>
                  <a:pt x="478721" y="1468940"/>
                </a:cubicBezTo>
                <a:cubicBezTo>
                  <a:pt x="496419" y="1425678"/>
                  <a:pt x="517034" y="1383497"/>
                  <a:pt x="531815" y="1339154"/>
                </a:cubicBezTo>
                <a:cubicBezTo>
                  <a:pt x="539681" y="1315556"/>
                  <a:pt x="548171" y="1292157"/>
                  <a:pt x="555413" y="1268361"/>
                </a:cubicBezTo>
                <a:cubicBezTo>
                  <a:pt x="561941" y="1246912"/>
                  <a:pt x="566313" y="1224834"/>
                  <a:pt x="573111" y="1203469"/>
                </a:cubicBezTo>
                <a:cubicBezTo>
                  <a:pt x="580090" y="1181536"/>
                  <a:pt x="590385" y="1160707"/>
                  <a:pt x="596708" y="1138576"/>
                </a:cubicBezTo>
                <a:cubicBezTo>
                  <a:pt x="602217" y="1119293"/>
                  <a:pt x="602848" y="1098821"/>
                  <a:pt x="608507" y="1079582"/>
                </a:cubicBezTo>
                <a:cubicBezTo>
                  <a:pt x="612733" y="1065215"/>
                  <a:pt x="620947" y="1052309"/>
                  <a:pt x="626205" y="1038287"/>
                </a:cubicBezTo>
                <a:cubicBezTo>
                  <a:pt x="632755" y="1020819"/>
                  <a:pt x="638004" y="1002890"/>
                  <a:pt x="643903" y="985192"/>
                </a:cubicBezTo>
                <a:cubicBezTo>
                  <a:pt x="656115" y="899701"/>
                  <a:pt x="639364" y="985874"/>
                  <a:pt x="667500" y="908501"/>
                </a:cubicBezTo>
                <a:cubicBezTo>
                  <a:pt x="670927" y="899078"/>
                  <a:pt x="670229" y="888517"/>
                  <a:pt x="673400" y="879004"/>
                </a:cubicBezTo>
                <a:cubicBezTo>
                  <a:pt x="678136" y="864797"/>
                  <a:pt x="685980" y="851783"/>
                  <a:pt x="691098" y="837709"/>
                </a:cubicBezTo>
                <a:cubicBezTo>
                  <a:pt x="693869" y="830089"/>
                  <a:pt x="694433" y="821803"/>
                  <a:pt x="696997" y="814111"/>
                </a:cubicBezTo>
                <a:cubicBezTo>
                  <a:pt x="700063" y="804914"/>
                  <a:pt x="711932" y="779350"/>
                  <a:pt x="714695" y="766916"/>
                </a:cubicBezTo>
                <a:cubicBezTo>
                  <a:pt x="719052" y="747309"/>
                  <a:pt x="723354" y="709064"/>
                  <a:pt x="726494" y="690225"/>
                </a:cubicBezTo>
                <a:cubicBezTo>
                  <a:pt x="728142" y="680334"/>
                  <a:pt x="730868" y="670638"/>
                  <a:pt x="732393" y="660728"/>
                </a:cubicBezTo>
                <a:cubicBezTo>
                  <a:pt x="741922" y="598788"/>
                  <a:pt x="732159" y="631937"/>
                  <a:pt x="744192" y="595835"/>
                </a:cubicBezTo>
                <a:cubicBezTo>
                  <a:pt x="757654" y="461201"/>
                  <a:pt x="742948" y="599890"/>
                  <a:pt x="755991" y="495546"/>
                </a:cubicBezTo>
                <a:cubicBezTo>
                  <a:pt x="758200" y="477877"/>
                  <a:pt x="759537" y="460103"/>
                  <a:pt x="761890" y="442452"/>
                </a:cubicBezTo>
                <a:cubicBezTo>
                  <a:pt x="763471" y="430596"/>
                  <a:pt x="761724" y="417366"/>
                  <a:pt x="767789" y="407056"/>
                </a:cubicBezTo>
                <a:cubicBezTo>
                  <a:pt x="777650" y="390293"/>
                  <a:pt x="837705" y="314361"/>
                  <a:pt x="868078" y="306767"/>
                </a:cubicBezTo>
                <a:cubicBezTo>
                  <a:pt x="903280" y="297966"/>
                  <a:pt x="883678" y="302200"/>
                  <a:pt x="927072" y="294968"/>
                </a:cubicBezTo>
                <a:cubicBezTo>
                  <a:pt x="940837" y="289069"/>
                  <a:pt x="954245" y="282254"/>
                  <a:pt x="968367" y="277270"/>
                </a:cubicBezTo>
                <a:cubicBezTo>
                  <a:pt x="1037455" y="252886"/>
                  <a:pt x="1013740" y="265330"/>
                  <a:pt x="1080455" y="247773"/>
                </a:cubicBezTo>
                <a:cubicBezTo>
                  <a:pt x="1100310" y="242548"/>
                  <a:pt x="1119903" y="236357"/>
                  <a:pt x="1139449" y="230075"/>
                </a:cubicBezTo>
                <a:cubicBezTo>
                  <a:pt x="1174970" y="218658"/>
                  <a:pt x="1208701" y="199955"/>
                  <a:pt x="1245637" y="194679"/>
                </a:cubicBezTo>
                <a:cubicBezTo>
                  <a:pt x="1280580" y="189687"/>
                  <a:pt x="1305043" y="187271"/>
                  <a:pt x="1340027" y="176981"/>
                </a:cubicBezTo>
                <a:cubicBezTo>
                  <a:pt x="1356146" y="172240"/>
                  <a:pt x="1370833" y="162984"/>
                  <a:pt x="1387222" y="159283"/>
                </a:cubicBezTo>
                <a:cubicBezTo>
                  <a:pt x="1432002" y="149171"/>
                  <a:pt x="1477508" y="142495"/>
                  <a:pt x="1522907" y="135685"/>
                </a:cubicBezTo>
                <a:cubicBezTo>
                  <a:pt x="1660438" y="115055"/>
                  <a:pt x="1601322" y="121944"/>
                  <a:pt x="1699887" y="112088"/>
                </a:cubicBezTo>
                <a:cubicBezTo>
                  <a:pt x="1719552" y="108155"/>
                  <a:pt x="1739011" y="102999"/>
                  <a:pt x="1758881" y="100289"/>
                </a:cubicBezTo>
                <a:cubicBezTo>
                  <a:pt x="1847779" y="88167"/>
                  <a:pt x="1803737" y="100715"/>
                  <a:pt x="1870969" y="88491"/>
                </a:cubicBezTo>
                <a:cubicBezTo>
                  <a:pt x="1922194" y="79177"/>
                  <a:pt x="1972690" y="65452"/>
                  <a:pt x="2024352" y="58994"/>
                </a:cubicBezTo>
                <a:lnTo>
                  <a:pt x="2165936" y="41296"/>
                </a:lnTo>
                <a:cubicBezTo>
                  <a:pt x="2226820" y="34654"/>
                  <a:pt x="2287981" y="30672"/>
                  <a:pt x="2348816" y="23598"/>
                </a:cubicBezTo>
                <a:cubicBezTo>
                  <a:pt x="2372579" y="20835"/>
                  <a:pt x="2395844" y="14541"/>
                  <a:pt x="2419609" y="11799"/>
                </a:cubicBezTo>
                <a:cubicBezTo>
                  <a:pt x="2490823" y="3582"/>
                  <a:pt x="2653699" y="1309"/>
                  <a:pt x="2696878" y="0"/>
                </a:cubicBezTo>
                <a:cubicBezTo>
                  <a:pt x="2993812" y="3933"/>
                  <a:pt x="3290917" y="1008"/>
                  <a:pt x="3587681" y="11799"/>
                </a:cubicBezTo>
                <a:cubicBezTo>
                  <a:pt x="3616294" y="12839"/>
                  <a:pt x="3642881" y="27060"/>
                  <a:pt x="3670272" y="35396"/>
                </a:cubicBezTo>
                <a:cubicBezTo>
                  <a:pt x="3688119" y="40828"/>
                  <a:pt x="3706989" y="44161"/>
                  <a:pt x="3723366" y="53094"/>
                </a:cubicBezTo>
                <a:cubicBezTo>
                  <a:pt x="3772225" y="79744"/>
                  <a:pt x="3821123" y="107285"/>
                  <a:pt x="3864951" y="141585"/>
                </a:cubicBezTo>
                <a:lnTo>
                  <a:pt x="4000636" y="247773"/>
                </a:lnTo>
                <a:cubicBezTo>
                  <a:pt x="4012669" y="257317"/>
                  <a:pt x="4027105" y="264772"/>
                  <a:pt x="4036032" y="277270"/>
                </a:cubicBezTo>
                <a:lnTo>
                  <a:pt x="4065529" y="318565"/>
                </a:lnTo>
                <a:cubicBezTo>
                  <a:pt x="4069462" y="332330"/>
                  <a:pt x="4071251" y="346898"/>
                  <a:pt x="4077327" y="359861"/>
                </a:cubicBezTo>
                <a:cubicBezTo>
                  <a:pt x="4118095" y="446834"/>
                  <a:pt x="4150906" y="486208"/>
                  <a:pt x="4177616" y="566338"/>
                </a:cubicBezTo>
                <a:cubicBezTo>
                  <a:pt x="4197306" y="625408"/>
                  <a:pt x="4195024" y="635680"/>
                  <a:pt x="4207113" y="696124"/>
                </a:cubicBezTo>
                <a:cubicBezTo>
                  <a:pt x="4247827" y="899699"/>
                  <a:pt x="4236268" y="804800"/>
                  <a:pt x="4248409" y="926199"/>
                </a:cubicBezTo>
                <a:cubicBezTo>
                  <a:pt x="4253925" y="1075139"/>
                  <a:pt x="4259624" y="1134945"/>
                  <a:pt x="4248409" y="1291959"/>
                </a:cubicBezTo>
                <a:cubicBezTo>
                  <a:pt x="4242904" y="1369028"/>
                  <a:pt x="4225694" y="1441813"/>
                  <a:pt x="4207113" y="1516134"/>
                </a:cubicBezTo>
                <a:cubicBezTo>
                  <a:pt x="4205147" y="1535799"/>
                  <a:pt x="4205090" y="1555749"/>
                  <a:pt x="4201214" y="1575128"/>
                </a:cubicBezTo>
                <a:cubicBezTo>
                  <a:pt x="4196661" y="1597895"/>
                  <a:pt x="4175007" y="1627543"/>
                  <a:pt x="4165818" y="1645920"/>
                </a:cubicBezTo>
                <a:cubicBezTo>
                  <a:pt x="4157157" y="1663243"/>
                  <a:pt x="4150881" y="1681691"/>
                  <a:pt x="4142220" y="1699014"/>
                </a:cubicBezTo>
                <a:cubicBezTo>
                  <a:pt x="4122608" y="1738237"/>
                  <a:pt x="4121170" y="1726232"/>
                  <a:pt x="4095025" y="1769807"/>
                </a:cubicBezTo>
                <a:cubicBezTo>
                  <a:pt x="4039033" y="1863126"/>
                  <a:pt x="4097632" y="1782061"/>
                  <a:pt x="4053730" y="1840599"/>
                </a:cubicBezTo>
                <a:cubicBezTo>
                  <a:pt x="4051764" y="1846498"/>
                  <a:pt x="4050851" y="1852861"/>
                  <a:pt x="4047831" y="1858297"/>
                </a:cubicBezTo>
                <a:cubicBezTo>
                  <a:pt x="4030191" y="1890049"/>
                  <a:pt x="4028032" y="1889894"/>
                  <a:pt x="4006535" y="1911391"/>
                </a:cubicBezTo>
                <a:cubicBezTo>
                  <a:pt x="4002602" y="1921223"/>
                  <a:pt x="4000184" y="1931807"/>
                  <a:pt x="3994736" y="1940888"/>
                </a:cubicBezTo>
                <a:cubicBezTo>
                  <a:pt x="3967324" y="1986575"/>
                  <a:pt x="3979117" y="1955071"/>
                  <a:pt x="3953441" y="1988083"/>
                </a:cubicBezTo>
                <a:cubicBezTo>
                  <a:pt x="3944735" y="1999276"/>
                  <a:pt x="3939871" y="2013452"/>
                  <a:pt x="3929844" y="2023479"/>
                </a:cubicBezTo>
                <a:cubicBezTo>
                  <a:pt x="3913990" y="2039333"/>
                  <a:pt x="3892603" y="2048920"/>
                  <a:pt x="3876749" y="2064774"/>
                </a:cubicBezTo>
                <a:cubicBezTo>
                  <a:pt x="3864950" y="2076573"/>
                  <a:pt x="3853653" y="2088896"/>
                  <a:pt x="3841353" y="2100171"/>
                </a:cubicBezTo>
                <a:cubicBezTo>
                  <a:pt x="3821281" y="2118570"/>
                  <a:pt x="3787263" y="2144890"/>
                  <a:pt x="3764662" y="2159164"/>
                </a:cubicBezTo>
                <a:cubicBezTo>
                  <a:pt x="3741564" y="2173752"/>
                  <a:pt x="3720137" y="2192955"/>
                  <a:pt x="3693869" y="2200460"/>
                </a:cubicBezTo>
                <a:cubicBezTo>
                  <a:pt x="3623573" y="2220544"/>
                  <a:pt x="3679697" y="2202432"/>
                  <a:pt x="3599480" y="2235856"/>
                </a:cubicBezTo>
                <a:cubicBezTo>
                  <a:pt x="3570155" y="2248075"/>
                  <a:pt x="3541041" y="2260949"/>
                  <a:pt x="3510989" y="2271252"/>
                </a:cubicBezTo>
                <a:cubicBezTo>
                  <a:pt x="3414839" y="2304217"/>
                  <a:pt x="3406100" y="2302269"/>
                  <a:pt x="3322210" y="2324346"/>
                </a:cubicBezTo>
                <a:cubicBezTo>
                  <a:pt x="3268785" y="2338405"/>
                  <a:pt x="3275675" y="2340187"/>
                  <a:pt x="3210122" y="2353843"/>
                </a:cubicBezTo>
                <a:cubicBezTo>
                  <a:pt x="3186702" y="2358722"/>
                  <a:pt x="3162927" y="2361708"/>
                  <a:pt x="3139330" y="2365641"/>
                </a:cubicBezTo>
                <a:cubicBezTo>
                  <a:pt x="3061158" y="2391699"/>
                  <a:pt x="3048605" y="2398873"/>
                  <a:pt x="2956450" y="2412836"/>
                </a:cubicBezTo>
                <a:cubicBezTo>
                  <a:pt x="2929161" y="2416971"/>
                  <a:pt x="2901372" y="2416535"/>
                  <a:pt x="2873859" y="2418736"/>
                </a:cubicBezTo>
                <a:cubicBezTo>
                  <a:pt x="2852208" y="2420468"/>
                  <a:pt x="2830597" y="2422669"/>
                  <a:pt x="2808966" y="2424635"/>
                </a:cubicBezTo>
                <a:cubicBezTo>
                  <a:pt x="2551361" y="2418736"/>
                  <a:pt x="2293554" y="2418713"/>
                  <a:pt x="2036151" y="2406937"/>
                </a:cubicBezTo>
                <a:cubicBezTo>
                  <a:pt x="1992226" y="2404927"/>
                  <a:pt x="1949918" y="2389389"/>
                  <a:pt x="1906365" y="2383340"/>
                </a:cubicBezTo>
                <a:cubicBezTo>
                  <a:pt x="1879027" y="2379543"/>
                  <a:pt x="1851237" y="2380186"/>
                  <a:pt x="1823774" y="2377440"/>
                </a:cubicBezTo>
                <a:cubicBezTo>
                  <a:pt x="1529179" y="2347979"/>
                  <a:pt x="1892945" y="2379270"/>
                  <a:pt x="1658592" y="2359742"/>
                </a:cubicBezTo>
                <a:cubicBezTo>
                  <a:pt x="1640894" y="2355809"/>
                  <a:pt x="1623512" y="2349990"/>
                  <a:pt x="1605498" y="2347943"/>
                </a:cubicBezTo>
                <a:cubicBezTo>
                  <a:pt x="1536861" y="2340143"/>
                  <a:pt x="1399020" y="2330245"/>
                  <a:pt x="1399020" y="2330245"/>
                </a:cubicBezTo>
                <a:cubicBezTo>
                  <a:pt x="1313093" y="2313060"/>
                  <a:pt x="1449203" y="2340499"/>
                  <a:pt x="1316429" y="2312547"/>
                </a:cubicBezTo>
                <a:cubicBezTo>
                  <a:pt x="1296805" y="2308416"/>
                  <a:pt x="1277100" y="2304682"/>
                  <a:pt x="1257436" y="2300749"/>
                </a:cubicBezTo>
                <a:cubicBezTo>
                  <a:pt x="1237771" y="2292883"/>
                  <a:pt x="1219151" y="2281589"/>
                  <a:pt x="1198442" y="2277151"/>
                </a:cubicBezTo>
                <a:cubicBezTo>
                  <a:pt x="1170919" y="2271253"/>
                  <a:pt x="1059794" y="2262647"/>
                  <a:pt x="1021462" y="2259453"/>
                </a:cubicBezTo>
                <a:cubicBezTo>
                  <a:pt x="909686" y="2227517"/>
                  <a:pt x="1049807" y="2265527"/>
                  <a:pt x="938871" y="2241755"/>
                </a:cubicBezTo>
                <a:cubicBezTo>
                  <a:pt x="924873" y="2238755"/>
                  <a:pt x="911673" y="2232444"/>
                  <a:pt x="897575" y="2229956"/>
                </a:cubicBezTo>
                <a:cubicBezTo>
                  <a:pt x="878113" y="2226522"/>
                  <a:pt x="858337" y="2224606"/>
                  <a:pt x="838582" y="2224057"/>
                </a:cubicBezTo>
                <a:cubicBezTo>
                  <a:pt x="716693" y="2220671"/>
                  <a:pt x="594742" y="2220124"/>
                  <a:pt x="472822" y="2218158"/>
                </a:cubicBezTo>
                <a:cubicBezTo>
                  <a:pt x="350902" y="2214225"/>
                  <a:pt x="228707" y="2215437"/>
                  <a:pt x="107062" y="2206359"/>
                </a:cubicBezTo>
                <a:cubicBezTo>
                  <a:pt x="95627" y="2205506"/>
                  <a:pt x="87106" y="2195021"/>
                  <a:pt x="77565" y="2188661"/>
                </a:cubicBezTo>
                <a:cubicBezTo>
                  <a:pt x="59411" y="2176558"/>
                  <a:pt x="37490" y="2158205"/>
                  <a:pt x="24471" y="2141466"/>
                </a:cubicBezTo>
                <a:cubicBezTo>
                  <a:pt x="19072" y="2134524"/>
                  <a:pt x="16605" y="2125735"/>
                  <a:pt x="12672" y="2117869"/>
                </a:cubicBezTo>
                <a:cubicBezTo>
                  <a:pt x="4484" y="2068743"/>
                  <a:pt x="-7814" y="2031778"/>
                  <a:pt x="6773" y="1982183"/>
                </a:cubicBezTo>
                <a:cubicBezTo>
                  <a:pt x="16769" y="1948198"/>
                  <a:pt x="32238" y="1948645"/>
                  <a:pt x="53967" y="1929089"/>
                </a:cubicBezTo>
                <a:cubicBezTo>
                  <a:pt x="100782" y="1886956"/>
                  <a:pt x="70918" y="1899841"/>
                  <a:pt x="107062" y="1887794"/>
                </a:cubicBezTo>
                <a:cubicBezTo>
                  <a:pt x="112961" y="1883861"/>
                  <a:pt x="119313" y="1880534"/>
                  <a:pt x="124760" y="1875995"/>
                </a:cubicBezTo>
                <a:cubicBezTo>
                  <a:pt x="131169" y="1870654"/>
                  <a:pt x="135516" y="1862925"/>
                  <a:pt x="142458" y="1858297"/>
                </a:cubicBezTo>
                <a:cubicBezTo>
                  <a:pt x="147632" y="1854848"/>
                  <a:pt x="154334" y="1854581"/>
                  <a:pt x="160156" y="1852398"/>
                </a:cubicBezTo>
                <a:cubicBezTo>
                  <a:pt x="170072" y="1848680"/>
                  <a:pt x="179976" y="1844900"/>
                  <a:pt x="189653" y="1840599"/>
                </a:cubicBezTo>
                <a:cubicBezTo>
                  <a:pt x="209152" y="1831932"/>
                  <a:pt x="224424" y="1822554"/>
                  <a:pt x="242747" y="1811102"/>
                </a:cubicBezTo>
                <a:cubicBezTo>
                  <a:pt x="248759" y="1807344"/>
                  <a:pt x="254289" y="1802821"/>
                  <a:pt x="260445" y="1799303"/>
                </a:cubicBezTo>
                <a:cubicBezTo>
                  <a:pt x="268080" y="1794940"/>
                  <a:pt x="276176" y="1791438"/>
                  <a:pt x="284042" y="1787505"/>
                </a:cubicBezTo>
                <a:cubicBezTo>
                  <a:pt x="287975" y="1781606"/>
                  <a:pt x="291302" y="1775254"/>
                  <a:pt x="295841" y="1769807"/>
                </a:cubicBezTo>
                <a:lnTo>
                  <a:pt x="295841" y="1769807"/>
                </a:lnTo>
                <a:close/>
              </a:path>
            </a:pathLst>
          </a:custGeom>
          <a:noFill/>
          <a:ln>
            <a:solidFill>
              <a:srgbClr val="92D05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5C866C2-9F29-4C97-920D-3B5B258FAB4E}"/>
              </a:ext>
            </a:extLst>
          </p:cNvPr>
          <p:cNvSpPr txBox="1"/>
          <p:nvPr/>
        </p:nvSpPr>
        <p:spPr>
          <a:xfrm>
            <a:off x="3750904" y="1224221"/>
            <a:ext cx="15087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0070C0"/>
                </a:solidFill>
              </a:rPr>
              <a:t>Combustion Unit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20CDB0E-8F7E-4B02-B96E-242686413B14}"/>
              </a:ext>
            </a:extLst>
          </p:cNvPr>
          <p:cNvSpPr txBox="1"/>
          <p:nvPr/>
        </p:nvSpPr>
        <p:spPr>
          <a:xfrm>
            <a:off x="1339346" y="3651815"/>
            <a:ext cx="11705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FFC000"/>
                </a:solidFill>
              </a:rPr>
              <a:t>Heating Unit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443CCCA-E132-4352-AABF-5F53ACB886ED}"/>
              </a:ext>
            </a:extLst>
          </p:cNvPr>
          <p:cNvSpPr txBox="1"/>
          <p:nvPr/>
        </p:nvSpPr>
        <p:spPr>
          <a:xfrm>
            <a:off x="5475267" y="1953136"/>
            <a:ext cx="27318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92D050"/>
                </a:solidFill>
              </a:rPr>
              <a:t>Power – and district heating unit</a:t>
            </a:r>
          </a:p>
        </p:txBody>
      </p:sp>
    </p:spTree>
    <p:extLst>
      <p:ext uri="{BB962C8B-B14F-4D97-AF65-F5344CB8AC3E}">
        <p14:creationId xmlns:p14="http://schemas.microsoft.com/office/powerpoint/2010/main" val="401473141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ED2AA0-3A53-4102-8950-E0271D9C29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Combustion Unit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C0F8B5-410A-4AA9-A195-832CB415EDE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6</a:t>
            </a:fld>
            <a:endParaRPr lang="en"/>
          </a:p>
        </p:txBody>
      </p:sp>
      <p:pic>
        <p:nvPicPr>
          <p:cNvPr id="6" name="Picture 5" descr="Diagram&#10;&#10;Description automatically generated">
            <a:extLst>
              <a:ext uri="{FF2B5EF4-FFF2-40B4-BE49-F238E27FC236}">
                <a16:creationId xmlns:a16="http://schemas.microsoft.com/office/drawing/2014/main" id="{B18BE5EA-8128-475D-8758-EA24A03250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2013" y="1331712"/>
            <a:ext cx="5219974" cy="3175649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0E1ECE55-C01E-427C-8BF7-72D0C71573BE}"/>
              </a:ext>
            </a:extLst>
          </p:cNvPr>
          <p:cNvSpPr/>
          <p:nvPr/>
        </p:nvSpPr>
        <p:spPr>
          <a:xfrm>
            <a:off x="6291470" y="3886200"/>
            <a:ext cx="1560444" cy="8636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9C0D035-AE52-4A8A-A237-4680478D04E2}"/>
              </a:ext>
            </a:extLst>
          </p:cNvPr>
          <p:cNvSpPr txBox="1"/>
          <p:nvPr/>
        </p:nvSpPr>
        <p:spPr>
          <a:xfrm>
            <a:off x="6291469" y="3886200"/>
            <a:ext cx="15803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latin typeface="Quattrocento Sans" panose="020B0604020202020204" charset="0"/>
              </a:rPr>
              <a:t>Design Spec:</a:t>
            </a:r>
          </a:p>
          <a:p>
            <a:r>
              <a:rPr lang="en-US" sz="1200">
                <a:latin typeface="Quattrocento Sans" panose="020B0604020202020204" charset="0"/>
              </a:rPr>
              <a:t>O</a:t>
            </a:r>
            <a:r>
              <a:rPr lang="en-US" sz="1200" baseline="-25000">
                <a:latin typeface="Quattrocento Sans" panose="020B0604020202020204" charset="0"/>
              </a:rPr>
              <a:t>2</a:t>
            </a:r>
            <a:r>
              <a:rPr lang="en-US" sz="1200">
                <a:latin typeface="Quattrocento Sans" panose="020B0604020202020204" charset="0"/>
              </a:rPr>
              <a:t> output should be at least 0,5 mol-%</a:t>
            </a:r>
          </a:p>
          <a:p>
            <a:r>
              <a:rPr lang="en-US" sz="1200">
                <a:latin typeface="Quattrocento Sans" panose="020B0604020202020204" charset="0"/>
              </a:rPr>
              <a:t>→ vary air mass flow</a:t>
            </a:r>
          </a:p>
        </p:txBody>
      </p:sp>
      <p:sp>
        <p:nvSpPr>
          <p:cNvPr id="7" name="Arrow: Curved Right 6">
            <a:extLst>
              <a:ext uri="{FF2B5EF4-FFF2-40B4-BE49-F238E27FC236}">
                <a16:creationId xmlns:a16="http://schemas.microsoft.com/office/drawing/2014/main" id="{C733FE2B-0376-4436-8BF6-89422C876482}"/>
              </a:ext>
            </a:extLst>
          </p:cNvPr>
          <p:cNvSpPr/>
          <p:nvPr/>
        </p:nvSpPr>
        <p:spPr>
          <a:xfrm>
            <a:off x="5546035" y="3051313"/>
            <a:ext cx="636104" cy="1182757"/>
          </a:xfrm>
          <a:prstGeom prst="curvedRightArrow">
            <a:avLst>
              <a:gd name="adj1" fmla="val 15473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647648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066E1-1B84-41A5-B0CB-01D112021C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Heating Unit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270D712-2E76-4866-8449-6D3B9C44D13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7</a:t>
            </a:fld>
            <a:endParaRPr lang="en"/>
          </a:p>
        </p:txBody>
      </p:sp>
      <p:pic>
        <p:nvPicPr>
          <p:cNvPr id="5" name="Picture 4" descr="Diagram&#10;&#10;Description automatically generated">
            <a:extLst>
              <a:ext uri="{FF2B5EF4-FFF2-40B4-BE49-F238E27FC236}">
                <a16:creationId xmlns:a16="http://schemas.microsoft.com/office/drawing/2014/main" id="{2E7BEA12-1927-4EB1-85E6-4E357674DE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5503" y="1539485"/>
            <a:ext cx="6305163" cy="2882119"/>
          </a:xfrm>
          <a:prstGeom prst="rect">
            <a:avLst/>
          </a:prstGeom>
        </p:spPr>
      </p:pic>
      <p:sp>
        <p:nvSpPr>
          <p:cNvPr id="4" name="Arrow: Curved Right 3">
            <a:extLst>
              <a:ext uri="{FF2B5EF4-FFF2-40B4-BE49-F238E27FC236}">
                <a16:creationId xmlns:a16="http://schemas.microsoft.com/office/drawing/2014/main" id="{F9580F1A-4650-4C76-865D-D4542EEF848A}"/>
              </a:ext>
            </a:extLst>
          </p:cNvPr>
          <p:cNvSpPr/>
          <p:nvPr/>
        </p:nvSpPr>
        <p:spPr>
          <a:xfrm rot="3118480">
            <a:off x="5098795" y="683126"/>
            <a:ext cx="881063" cy="2009391"/>
          </a:xfrm>
          <a:prstGeom prst="curvedRightArrow">
            <a:avLst>
              <a:gd name="adj1" fmla="val 11908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E1216E8-5F6C-41E4-98F2-65222089771E}"/>
              </a:ext>
            </a:extLst>
          </p:cNvPr>
          <p:cNvSpPr/>
          <p:nvPr/>
        </p:nvSpPr>
        <p:spPr>
          <a:xfrm>
            <a:off x="6873198" y="1238229"/>
            <a:ext cx="1779104" cy="9741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>
                <a:solidFill>
                  <a:schemeClr val="tx1"/>
                </a:solidFill>
                <a:latin typeface="Quattrocento Sans" panose="020B0604020202020204" charset="0"/>
              </a:rPr>
              <a:t>Design Spec:</a:t>
            </a:r>
          </a:p>
          <a:p>
            <a:r>
              <a:rPr lang="en-US" sz="1200">
                <a:solidFill>
                  <a:schemeClr val="tx1"/>
                </a:solidFill>
                <a:latin typeface="Quattrocento Sans" panose="020B0604020202020204" charset="0"/>
              </a:rPr>
              <a:t>Flue gas temperature after the boiler should be 650 °C → vary live steam mass flow</a:t>
            </a:r>
          </a:p>
        </p:txBody>
      </p:sp>
    </p:spTree>
    <p:extLst>
      <p:ext uri="{BB962C8B-B14F-4D97-AF65-F5344CB8AC3E}">
        <p14:creationId xmlns:p14="http://schemas.microsoft.com/office/powerpoint/2010/main" val="712684196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9251BF-40AB-4888-B250-3CEDF75F0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361" y="896112"/>
            <a:ext cx="4641991" cy="435600"/>
          </a:xfrm>
        </p:spPr>
        <p:txBody>
          <a:bodyPr/>
          <a:lstStyle/>
          <a:p>
            <a:r>
              <a:rPr lang="en-US"/>
              <a:t>Power and district heating unit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A897F64-8AA1-45F5-BED5-1433DBD38B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8</a:t>
            </a:fld>
            <a:endParaRPr lang="en"/>
          </a:p>
        </p:txBody>
      </p:sp>
      <p:pic>
        <p:nvPicPr>
          <p:cNvPr id="5" name="Picture 4" descr="Diagram&#10;&#10;Description automatically generated">
            <a:extLst>
              <a:ext uri="{FF2B5EF4-FFF2-40B4-BE49-F238E27FC236}">
                <a16:creationId xmlns:a16="http://schemas.microsoft.com/office/drawing/2014/main" id="{3E7474EB-B912-4689-89A2-E7FE5361DC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8203" y="1489752"/>
            <a:ext cx="5827593" cy="3260099"/>
          </a:xfrm>
          <a:prstGeom prst="rect">
            <a:avLst/>
          </a:prstGeom>
        </p:spPr>
      </p:pic>
      <p:sp>
        <p:nvSpPr>
          <p:cNvPr id="6" name="Arrow: Curved Down 5">
            <a:extLst>
              <a:ext uri="{FF2B5EF4-FFF2-40B4-BE49-F238E27FC236}">
                <a16:creationId xmlns:a16="http://schemas.microsoft.com/office/drawing/2014/main" id="{CD05E7C8-0D94-4A6E-898C-60196D02924F}"/>
              </a:ext>
            </a:extLst>
          </p:cNvPr>
          <p:cNvSpPr/>
          <p:nvPr/>
        </p:nvSpPr>
        <p:spPr>
          <a:xfrm rot="1020601">
            <a:off x="1550503" y="3325845"/>
            <a:ext cx="1500809" cy="616226"/>
          </a:xfrm>
          <a:prstGeom prst="curvedDownArrow">
            <a:avLst>
              <a:gd name="adj1" fmla="val 16819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02083BE-6694-4DB9-867E-82BDC131D6D2}"/>
              </a:ext>
            </a:extLst>
          </p:cNvPr>
          <p:cNvSpPr/>
          <p:nvPr/>
        </p:nvSpPr>
        <p:spPr>
          <a:xfrm>
            <a:off x="178904" y="3816625"/>
            <a:ext cx="1401418" cy="10585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EC51A77-3664-46F5-B03D-48212EBA4ADC}"/>
              </a:ext>
            </a:extLst>
          </p:cNvPr>
          <p:cNvSpPr txBox="1"/>
          <p:nvPr/>
        </p:nvSpPr>
        <p:spPr>
          <a:xfrm>
            <a:off x="178904" y="3811790"/>
            <a:ext cx="1401418" cy="1028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latin typeface="Quattrocento Sans" panose="020B0604020202020204" charset="0"/>
              </a:rPr>
              <a:t>Design Spec: net additional duty should be 0 → vary flow split percentage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067E4B8-A913-4F28-9679-F85769CF29FB}"/>
              </a:ext>
            </a:extLst>
          </p:cNvPr>
          <p:cNvSpPr/>
          <p:nvPr/>
        </p:nvSpPr>
        <p:spPr>
          <a:xfrm>
            <a:off x="7489108" y="1884089"/>
            <a:ext cx="1509633" cy="9391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92B90B3-5D1A-4413-8DFB-771BC961EB4F}"/>
              </a:ext>
            </a:extLst>
          </p:cNvPr>
          <p:cNvSpPr txBox="1"/>
          <p:nvPr/>
        </p:nvSpPr>
        <p:spPr>
          <a:xfrm>
            <a:off x="7489109" y="1879251"/>
            <a:ext cx="15096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latin typeface="Quattrocento Sans" panose="020B0604020202020204" charset="0"/>
              </a:rPr>
              <a:t>Design Spec:</a:t>
            </a:r>
          </a:p>
          <a:p>
            <a:r>
              <a:rPr lang="en-US" sz="1200">
                <a:latin typeface="Quattrocento Sans" panose="020B0604020202020204" charset="0"/>
              </a:rPr>
              <a:t>DH water supply temperature should be 85°C→ vary DH water flow</a:t>
            </a:r>
          </a:p>
          <a:p>
            <a:endParaRPr lang="en-US" sz="1200"/>
          </a:p>
        </p:txBody>
      </p:sp>
      <p:sp>
        <p:nvSpPr>
          <p:cNvPr id="11" name="Arrow: Curved Up 10">
            <a:extLst>
              <a:ext uri="{FF2B5EF4-FFF2-40B4-BE49-F238E27FC236}">
                <a16:creationId xmlns:a16="http://schemas.microsoft.com/office/drawing/2014/main" id="{D97DDD87-F6BB-4AEC-A538-F04DBB922109}"/>
              </a:ext>
            </a:extLst>
          </p:cNvPr>
          <p:cNvSpPr/>
          <p:nvPr/>
        </p:nvSpPr>
        <p:spPr>
          <a:xfrm>
            <a:off x="5874026" y="3119801"/>
            <a:ext cx="2117035" cy="617312"/>
          </a:xfrm>
          <a:prstGeom prst="curvedUpArrow">
            <a:avLst>
              <a:gd name="adj1" fmla="val 18660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483536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06F9A04-8CEE-341A-080A-1B38577054E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Alternative Fuel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53C7CD-7548-46FE-8006-3822A2A0507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9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330928317"/>
      </p:ext>
    </p:extLst>
  </p:cSld>
  <p:clrMapOvr>
    <a:masterClrMapping/>
  </p:clrMapOvr>
  <p:transition spd="med">
    <p:pull/>
  </p:transition>
</p:sld>
</file>

<file path=ppt/theme/theme1.xml><?xml version="1.0" encoding="utf-8"?>
<a:theme xmlns:a="http://schemas.openxmlformats.org/drawingml/2006/main" name="Viola template">
  <a:themeElements>
    <a:clrScheme name="Custom 347">
      <a:dk1>
        <a:srgbClr val="000000"/>
      </a:dk1>
      <a:lt1>
        <a:srgbClr val="FFFFFF"/>
      </a:lt1>
      <a:dk2>
        <a:srgbClr val="8A8682"/>
      </a:dk2>
      <a:lt2>
        <a:srgbClr val="F0EEE9"/>
      </a:lt2>
      <a:accent1>
        <a:srgbClr val="FFCD00"/>
      </a:accent1>
      <a:accent2>
        <a:srgbClr val="F6921D"/>
      </a:accent2>
      <a:accent3>
        <a:srgbClr val="A7693A"/>
      </a:accent3>
      <a:accent4>
        <a:srgbClr val="D8D6D2"/>
      </a:accent4>
      <a:accent5>
        <a:srgbClr val="979593"/>
      </a:accent5>
      <a:accent6>
        <a:srgbClr val="6F6868"/>
      </a:accent6>
      <a:hlink>
        <a:srgbClr val="000000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E70CBC5D392074DA60E53D2B212E390" ma:contentTypeVersion="9" ma:contentTypeDescription="Create a new document." ma:contentTypeScope="" ma:versionID="83f0006faa4b8b9a6cae4be66916c256">
  <xsd:schema xmlns:xsd="http://www.w3.org/2001/XMLSchema" xmlns:xs="http://www.w3.org/2001/XMLSchema" xmlns:p="http://schemas.microsoft.com/office/2006/metadata/properties" xmlns:ns2="eb3a152a-359c-4449-b5ee-3a511e2295da" targetNamespace="http://schemas.microsoft.com/office/2006/metadata/properties" ma:root="true" ma:fieldsID="eac999bccd5b6134180229d6e8e7d67b" ns2:_="">
    <xsd:import namespace="eb3a152a-359c-4449-b5ee-3a511e2295d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3a152a-359c-4449-b5ee-3a511e2295d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27AF30B-3B46-4C12-A24D-3C3ADC848AB9}">
  <ds:schemaRefs>
    <ds:schemaRef ds:uri="eb3a152a-359c-4449-b5ee-3a511e2295da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FD5B576D-A11D-47EC-8DE3-FC0E330BC245}">
  <ds:schemaRefs>
    <ds:schemaRef ds:uri="eb3a152a-359c-4449-b5ee-3a511e2295d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95D31727-4E6C-473A-8015-458127D8D54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701</Words>
  <Application>Microsoft Macintosh PowerPoint</Application>
  <PresentationFormat>On-screen Show (16:9)</PresentationFormat>
  <Paragraphs>201</Paragraphs>
  <Slides>28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3" baseType="lpstr">
      <vt:lpstr>Lora</vt:lpstr>
      <vt:lpstr>Cambria Math</vt:lpstr>
      <vt:lpstr>Quattrocento Sans</vt:lpstr>
      <vt:lpstr>Arial</vt:lpstr>
      <vt:lpstr>Viola template</vt:lpstr>
      <vt:lpstr>AspenPlus Group A Final Presentation </vt:lpstr>
      <vt:lpstr>Agenda</vt:lpstr>
      <vt:lpstr>Base case</vt:lpstr>
      <vt:lpstr>Base case</vt:lpstr>
      <vt:lpstr>Base case</vt:lpstr>
      <vt:lpstr>Combustion Unit</vt:lpstr>
      <vt:lpstr>Heating Unit</vt:lpstr>
      <vt:lpstr>Power and district heating unit</vt:lpstr>
      <vt:lpstr>Alternative Fuel</vt:lpstr>
      <vt:lpstr>Second fuel case – Municipal Solid Waste MSW (ECN classification)</vt:lpstr>
      <vt:lpstr>Changes from the base case </vt:lpstr>
      <vt:lpstr>Power and district heating unit using MSW</vt:lpstr>
      <vt:lpstr>Improvements</vt:lpstr>
      <vt:lpstr>Improvements: Trading DH for electricity</vt:lpstr>
      <vt:lpstr>Reheating</vt:lpstr>
      <vt:lpstr>Optimizing: regeneration</vt:lpstr>
      <vt:lpstr>Sensitivity Analysis</vt:lpstr>
      <vt:lpstr>Case 1: Biomass Mass Flow Rate</vt:lpstr>
      <vt:lpstr>Case 1: Biomass Mass Flow Rate</vt:lpstr>
      <vt:lpstr>Case 1: Biomass Mass Flow Rate</vt:lpstr>
      <vt:lpstr>Case 2: Air Mass Flow Rate</vt:lpstr>
      <vt:lpstr>Case 2: Air Mass Flow Rate</vt:lpstr>
      <vt:lpstr>Case 2: Air Mass Flow Rate</vt:lpstr>
      <vt:lpstr>Conclusion, Callenges and Questions</vt:lpstr>
      <vt:lpstr>What we did so far...</vt:lpstr>
      <vt:lpstr>Challenges on the way</vt:lpstr>
      <vt:lpstr>Open Questions</vt:lpstr>
      <vt:lpstr>Thanks!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AspenPlus Group A Project</dc:title>
  <dc:creator>Flora Lux</dc:creator>
  <cp:lastModifiedBy>Cheng Qiang</cp:lastModifiedBy>
  <cp:revision>6</cp:revision>
  <dcterms:modified xsi:type="dcterms:W3CDTF">2024-02-27T15:39:25Z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0x010100FE70CBC5D392074DA60E53D2B212E390</vt:lpwstr>
  </property>
</Properties>
</file>