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92" r:id="rId3"/>
    <p:sldId id="298" r:id="rId4"/>
    <p:sldId id="297" r:id="rId5"/>
    <p:sldId id="291" r:id="rId6"/>
    <p:sldId id="293" r:id="rId7"/>
    <p:sldId id="2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A052F-C22C-A7F2-A565-F9ED71F2891B}" v="572" dt="2024-02-26T09:10:18.657"/>
    <p1510:client id="{46CD5A34-3F9A-A5EE-DCEF-A1678D2B453C}" v="703" dt="2024-02-28T08:36:57.689"/>
    <p1510:client id="{49221303-2B9C-E25B-E480-5EEDE3271060}" v="364" dt="2024-02-27T08:40:02.804"/>
    <p1510:client id="{575E494C-6346-4A23-98DF-A5965BF25176}" v="61" dt="2024-02-27T08:41:07.497"/>
    <p1510:client id="{8882FD06-8CB2-083F-C6C5-695F9804966D}" v="134" dt="2024-02-27T08:38:05.909"/>
    <p1510:client id="{F150B747-414B-4FA5-14CB-7256D77790F5}" v="416" dt="2024-02-28T08:43:35.336"/>
    <p1510:client id="{F9AD7CDA-4E74-42B8-C67C-4222D9F6C1D6}" v="5" dt="2024-02-26T09:05:45.123"/>
    <p1510:client id="{FA71CC34-3FED-35A5-74B5-1D5B242D5A98}" v="919" dt="2024-02-26T09:01:3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D966D-7684-4C13-99B0-4B0FE5CD5D4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412E61-0F35-41A9-83C3-94C891D2C95B}">
      <dgm:prSet/>
      <dgm:spPr/>
      <dgm:t>
        <a:bodyPr/>
        <a:lstStyle/>
        <a:p>
          <a:r>
            <a:rPr lang="en-US"/>
            <a:t>Revolutionary designs (flat packaging): reducing transportation costs, minimises storage space in warehouses and stores, and allowing customers to easily transport items home themselves. Flat packaging also contributes to environmental sustainability by reducing packaging materials and carbon emissions associated with transportation.</a:t>
          </a:r>
        </a:p>
      </dgm:t>
    </dgm:pt>
    <dgm:pt modelId="{8E838094-8EA1-46B5-B549-A7B83CC79300}" type="parTrans" cxnId="{32AD3903-6794-412E-86CC-29C92D133008}">
      <dgm:prSet/>
      <dgm:spPr/>
      <dgm:t>
        <a:bodyPr/>
        <a:lstStyle/>
        <a:p>
          <a:endParaRPr lang="en-US"/>
        </a:p>
      </dgm:t>
    </dgm:pt>
    <dgm:pt modelId="{8A107D65-8BE6-4735-B00E-89DE02D63D7B}" type="sibTrans" cxnId="{32AD3903-6794-412E-86CC-29C92D133008}">
      <dgm:prSet/>
      <dgm:spPr/>
      <dgm:t>
        <a:bodyPr/>
        <a:lstStyle/>
        <a:p>
          <a:endParaRPr lang="en-US"/>
        </a:p>
      </dgm:t>
    </dgm:pt>
    <dgm:pt modelId="{FB7F33E4-4DE0-4974-B4C9-BEC3313487CE}">
      <dgm:prSet/>
      <dgm:spPr/>
      <dgm:t>
        <a:bodyPr/>
        <a:lstStyle/>
        <a:p>
          <a:r>
            <a:rPr lang="en-US"/>
            <a:t>Lean manufacturing and product standardisation: eliminating waste and improving productivity in its manufacturing operations. Standardisation enables IKEA to achieve economies of scale by producing large quantities of a limited number of components, which can be used across multiple product lines.</a:t>
          </a:r>
        </a:p>
      </dgm:t>
    </dgm:pt>
    <dgm:pt modelId="{F8FB520A-E978-4640-A24F-BF47DF48EB54}" type="parTrans" cxnId="{04326E65-B3FD-4B81-844B-5D47452C4866}">
      <dgm:prSet/>
      <dgm:spPr/>
      <dgm:t>
        <a:bodyPr/>
        <a:lstStyle/>
        <a:p>
          <a:endParaRPr lang="en-US"/>
        </a:p>
      </dgm:t>
    </dgm:pt>
    <dgm:pt modelId="{8D30351E-3EA5-4DBF-80EB-5406478EE4EE}" type="sibTrans" cxnId="{04326E65-B3FD-4B81-844B-5D47452C4866}">
      <dgm:prSet/>
      <dgm:spPr/>
      <dgm:t>
        <a:bodyPr/>
        <a:lstStyle/>
        <a:p>
          <a:endParaRPr lang="en-US"/>
        </a:p>
      </dgm:t>
    </dgm:pt>
    <dgm:pt modelId="{88F37189-CF51-49C3-9E16-5D909154EAF5}" type="pres">
      <dgm:prSet presAssocID="{EDDD966D-7684-4C13-99B0-4B0FE5CD5D46}" presName="root" presStyleCnt="0">
        <dgm:presLayoutVars>
          <dgm:dir/>
          <dgm:resizeHandles val="exact"/>
        </dgm:presLayoutVars>
      </dgm:prSet>
      <dgm:spPr/>
    </dgm:pt>
    <dgm:pt modelId="{7653F1E5-A005-459E-A090-5169A8A88A07}" type="pres">
      <dgm:prSet presAssocID="{B2412E61-0F35-41A9-83C3-94C891D2C95B}" presName="compNode" presStyleCnt="0"/>
      <dgm:spPr/>
    </dgm:pt>
    <dgm:pt modelId="{28E12578-CF77-44E7-AF87-316DD84E0484}" type="pres">
      <dgm:prSet presAssocID="{B2412E61-0F35-41A9-83C3-94C891D2C95B}" presName="bgRect" presStyleLbl="bgShp" presStyleIdx="0" presStyleCnt="2"/>
      <dgm:spPr/>
    </dgm:pt>
    <dgm:pt modelId="{A321E518-1221-4CEE-8918-D0C5989505A1}" type="pres">
      <dgm:prSet presAssocID="{B2412E61-0F35-41A9-83C3-94C891D2C9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8DBFAFF6-7E0D-4017-B79F-46FEBCCD80FC}" type="pres">
      <dgm:prSet presAssocID="{B2412E61-0F35-41A9-83C3-94C891D2C95B}" presName="spaceRect" presStyleCnt="0"/>
      <dgm:spPr/>
    </dgm:pt>
    <dgm:pt modelId="{8B3777E1-FD67-4615-9BD1-54E7458A6F5B}" type="pres">
      <dgm:prSet presAssocID="{B2412E61-0F35-41A9-83C3-94C891D2C95B}" presName="parTx" presStyleLbl="revTx" presStyleIdx="0" presStyleCnt="2">
        <dgm:presLayoutVars>
          <dgm:chMax val="0"/>
          <dgm:chPref val="0"/>
        </dgm:presLayoutVars>
      </dgm:prSet>
      <dgm:spPr/>
    </dgm:pt>
    <dgm:pt modelId="{BDDD2F4D-83F9-4862-8A26-A9FDB61D9237}" type="pres">
      <dgm:prSet presAssocID="{8A107D65-8BE6-4735-B00E-89DE02D63D7B}" presName="sibTrans" presStyleCnt="0"/>
      <dgm:spPr/>
    </dgm:pt>
    <dgm:pt modelId="{B9B413BA-442B-4F74-A7C2-749F952845FC}" type="pres">
      <dgm:prSet presAssocID="{FB7F33E4-4DE0-4974-B4C9-BEC3313487CE}" presName="compNode" presStyleCnt="0"/>
      <dgm:spPr/>
    </dgm:pt>
    <dgm:pt modelId="{F9E37479-297A-4487-86DB-520FD2B36699}" type="pres">
      <dgm:prSet presAssocID="{FB7F33E4-4DE0-4974-B4C9-BEC3313487CE}" presName="bgRect" presStyleLbl="bgShp" presStyleIdx="1" presStyleCnt="2"/>
      <dgm:spPr/>
    </dgm:pt>
    <dgm:pt modelId="{BF9E3AA7-A77C-4D77-B839-F1346777D0D4}" type="pres">
      <dgm:prSet presAssocID="{FB7F33E4-4DE0-4974-B4C9-BEC3313487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AF38A6D0-0759-445B-83CC-8DD1644C93FF}" type="pres">
      <dgm:prSet presAssocID="{FB7F33E4-4DE0-4974-B4C9-BEC3313487CE}" presName="spaceRect" presStyleCnt="0"/>
      <dgm:spPr/>
    </dgm:pt>
    <dgm:pt modelId="{F5B464D9-C2C8-4F4E-BAB9-79B9594559F0}" type="pres">
      <dgm:prSet presAssocID="{FB7F33E4-4DE0-4974-B4C9-BEC3313487CE}" presName="parTx" presStyleLbl="revTx" presStyleIdx="1" presStyleCnt="2">
        <dgm:presLayoutVars>
          <dgm:chMax val="0"/>
          <dgm:chPref val="0"/>
        </dgm:presLayoutVars>
      </dgm:prSet>
      <dgm:spPr/>
    </dgm:pt>
  </dgm:ptLst>
  <dgm:cxnLst>
    <dgm:cxn modelId="{32AD3903-6794-412E-86CC-29C92D133008}" srcId="{EDDD966D-7684-4C13-99B0-4B0FE5CD5D46}" destId="{B2412E61-0F35-41A9-83C3-94C891D2C95B}" srcOrd="0" destOrd="0" parTransId="{8E838094-8EA1-46B5-B549-A7B83CC79300}" sibTransId="{8A107D65-8BE6-4735-B00E-89DE02D63D7B}"/>
    <dgm:cxn modelId="{B470593C-BCE5-4482-A755-12A894568F26}" type="presOf" srcId="{FB7F33E4-4DE0-4974-B4C9-BEC3313487CE}" destId="{F5B464D9-C2C8-4F4E-BAB9-79B9594559F0}" srcOrd="0" destOrd="0" presId="urn:microsoft.com/office/officeart/2018/2/layout/IconVerticalSolidList"/>
    <dgm:cxn modelId="{1852DC5E-F028-448F-88C7-25E12866123E}" type="presOf" srcId="{EDDD966D-7684-4C13-99B0-4B0FE5CD5D46}" destId="{88F37189-CF51-49C3-9E16-5D909154EAF5}" srcOrd="0" destOrd="0" presId="urn:microsoft.com/office/officeart/2018/2/layout/IconVerticalSolidList"/>
    <dgm:cxn modelId="{04326E65-B3FD-4B81-844B-5D47452C4866}" srcId="{EDDD966D-7684-4C13-99B0-4B0FE5CD5D46}" destId="{FB7F33E4-4DE0-4974-B4C9-BEC3313487CE}" srcOrd="1" destOrd="0" parTransId="{F8FB520A-E978-4640-A24F-BF47DF48EB54}" sibTransId="{8D30351E-3EA5-4DBF-80EB-5406478EE4EE}"/>
    <dgm:cxn modelId="{C46C03A2-5982-46DF-8FB3-7173FB8D2D7C}" type="presOf" srcId="{B2412E61-0F35-41A9-83C3-94C891D2C95B}" destId="{8B3777E1-FD67-4615-9BD1-54E7458A6F5B}" srcOrd="0" destOrd="0" presId="urn:microsoft.com/office/officeart/2018/2/layout/IconVerticalSolidList"/>
    <dgm:cxn modelId="{24EC19FC-B294-423B-97C0-F6FD3E50606D}" type="presParOf" srcId="{88F37189-CF51-49C3-9E16-5D909154EAF5}" destId="{7653F1E5-A005-459E-A090-5169A8A88A07}" srcOrd="0" destOrd="0" presId="urn:microsoft.com/office/officeart/2018/2/layout/IconVerticalSolidList"/>
    <dgm:cxn modelId="{379C19D3-DF21-4388-9479-7B06736B2529}" type="presParOf" srcId="{7653F1E5-A005-459E-A090-5169A8A88A07}" destId="{28E12578-CF77-44E7-AF87-316DD84E0484}" srcOrd="0" destOrd="0" presId="urn:microsoft.com/office/officeart/2018/2/layout/IconVerticalSolidList"/>
    <dgm:cxn modelId="{212B7716-8B9E-4D21-AA01-FE1BB3AFB55C}" type="presParOf" srcId="{7653F1E5-A005-459E-A090-5169A8A88A07}" destId="{A321E518-1221-4CEE-8918-D0C5989505A1}" srcOrd="1" destOrd="0" presId="urn:microsoft.com/office/officeart/2018/2/layout/IconVerticalSolidList"/>
    <dgm:cxn modelId="{0A0679BE-7757-45AF-86F7-2A7CD55666DE}" type="presParOf" srcId="{7653F1E5-A005-459E-A090-5169A8A88A07}" destId="{8DBFAFF6-7E0D-4017-B79F-46FEBCCD80FC}" srcOrd="2" destOrd="0" presId="urn:microsoft.com/office/officeart/2018/2/layout/IconVerticalSolidList"/>
    <dgm:cxn modelId="{92E8D93A-7D57-4F71-A6E3-5EB5BB258E75}" type="presParOf" srcId="{7653F1E5-A005-459E-A090-5169A8A88A07}" destId="{8B3777E1-FD67-4615-9BD1-54E7458A6F5B}" srcOrd="3" destOrd="0" presId="urn:microsoft.com/office/officeart/2018/2/layout/IconVerticalSolidList"/>
    <dgm:cxn modelId="{3C3390A7-DC89-4E2C-A29F-6A60A8FA4054}" type="presParOf" srcId="{88F37189-CF51-49C3-9E16-5D909154EAF5}" destId="{BDDD2F4D-83F9-4862-8A26-A9FDB61D9237}" srcOrd="1" destOrd="0" presId="urn:microsoft.com/office/officeart/2018/2/layout/IconVerticalSolidList"/>
    <dgm:cxn modelId="{4F8ABC3F-9348-4F06-9DC3-2D0CDFA07CDD}" type="presParOf" srcId="{88F37189-CF51-49C3-9E16-5D909154EAF5}" destId="{B9B413BA-442B-4F74-A7C2-749F952845FC}" srcOrd="2" destOrd="0" presId="urn:microsoft.com/office/officeart/2018/2/layout/IconVerticalSolidList"/>
    <dgm:cxn modelId="{15F846ED-6414-486C-96DA-9E4615AD45EA}" type="presParOf" srcId="{B9B413BA-442B-4F74-A7C2-749F952845FC}" destId="{F9E37479-297A-4487-86DB-520FD2B36699}" srcOrd="0" destOrd="0" presId="urn:microsoft.com/office/officeart/2018/2/layout/IconVerticalSolidList"/>
    <dgm:cxn modelId="{71A32C94-EC43-4888-9C18-A0A54970C961}" type="presParOf" srcId="{B9B413BA-442B-4F74-A7C2-749F952845FC}" destId="{BF9E3AA7-A77C-4D77-B839-F1346777D0D4}" srcOrd="1" destOrd="0" presId="urn:microsoft.com/office/officeart/2018/2/layout/IconVerticalSolidList"/>
    <dgm:cxn modelId="{5A780084-C68B-452B-A6E2-B98A92273CC7}" type="presParOf" srcId="{B9B413BA-442B-4F74-A7C2-749F952845FC}" destId="{AF38A6D0-0759-445B-83CC-8DD1644C93FF}" srcOrd="2" destOrd="0" presId="urn:microsoft.com/office/officeart/2018/2/layout/IconVerticalSolidList"/>
    <dgm:cxn modelId="{F77AD42B-F895-4BF6-9A16-3D88D052F0A2}" type="presParOf" srcId="{B9B413BA-442B-4F74-A7C2-749F952845FC}" destId="{F5B464D9-C2C8-4F4E-BAB9-79B9594559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AD900-E7CD-4A33-85D4-E821A0F5675A}"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063ED72-A98C-4170-9DD3-0028AA686621}">
      <dgm:prSet/>
      <dgm:spPr/>
      <dgm:t>
        <a:bodyPr/>
        <a:lstStyle/>
        <a:p>
          <a:pPr>
            <a:defRPr cap="all"/>
          </a:pPr>
          <a:r>
            <a:rPr lang="en-US"/>
            <a:t>Reuse</a:t>
          </a:r>
        </a:p>
      </dgm:t>
    </dgm:pt>
    <dgm:pt modelId="{C1AA4236-BFF4-435B-86EF-4D7E69E214D1}" type="parTrans" cxnId="{8A889AA6-3FC9-4BD5-91CE-7CBBFB2A70FB}">
      <dgm:prSet/>
      <dgm:spPr/>
      <dgm:t>
        <a:bodyPr/>
        <a:lstStyle/>
        <a:p>
          <a:endParaRPr lang="en-US"/>
        </a:p>
      </dgm:t>
    </dgm:pt>
    <dgm:pt modelId="{68FD2B13-984E-443C-9F46-7038CDC8F369}" type="sibTrans" cxnId="{8A889AA6-3FC9-4BD5-91CE-7CBBFB2A70FB}">
      <dgm:prSet/>
      <dgm:spPr/>
      <dgm:t>
        <a:bodyPr/>
        <a:lstStyle/>
        <a:p>
          <a:endParaRPr lang="en-US"/>
        </a:p>
      </dgm:t>
    </dgm:pt>
    <dgm:pt modelId="{B325100C-38D4-48D8-8773-139B887F97FF}">
      <dgm:prSet/>
      <dgm:spPr/>
      <dgm:t>
        <a:bodyPr/>
        <a:lstStyle/>
        <a:p>
          <a:pPr>
            <a:defRPr cap="all"/>
          </a:pPr>
          <a:r>
            <a:rPr lang="en-US"/>
            <a:t>Refurbishment</a:t>
          </a:r>
        </a:p>
      </dgm:t>
    </dgm:pt>
    <dgm:pt modelId="{8C814B88-0EBF-415F-8D27-D216751ED329}" type="parTrans" cxnId="{D8D79499-D51C-4B27-98B3-C86C9BB4B49B}">
      <dgm:prSet/>
      <dgm:spPr/>
      <dgm:t>
        <a:bodyPr/>
        <a:lstStyle/>
        <a:p>
          <a:endParaRPr lang="en-US"/>
        </a:p>
      </dgm:t>
    </dgm:pt>
    <dgm:pt modelId="{C2BF16FF-2E61-49C2-8C94-1CD4F8593591}" type="sibTrans" cxnId="{D8D79499-D51C-4B27-98B3-C86C9BB4B49B}">
      <dgm:prSet/>
      <dgm:spPr/>
      <dgm:t>
        <a:bodyPr/>
        <a:lstStyle/>
        <a:p>
          <a:endParaRPr lang="en-US"/>
        </a:p>
      </dgm:t>
    </dgm:pt>
    <dgm:pt modelId="{C248F617-7ACD-4704-AF5D-BF82163B867A}">
      <dgm:prSet/>
      <dgm:spPr/>
      <dgm:t>
        <a:bodyPr/>
        <a:lstStyle/>
        <a:p>
          <a:pPr>
            <a:defRPr cap="all"/>
          </a:pPr>
          <a:r>
            <a:rPr lang="en-US"/>
            <a:t>Remanufacturing</a:t>
          </a:r>
        </a:p>
      </dgm:t>
    </dgm:pt>
    <dgm:pt modelId="{7332686A-85C6-470A-8C3F-2E17DAD96818}" type="parTrans" cxnId="{BE295261-F8C8-4FCA-9406-591641858AEA}">
      <dgm:prSet/>
      <dgm:spPr/>
      <dgm:t>
        <a:bodyPr/>
        <a:lstStyle/>
        <a:p>
          <a:endParaRPr lang="en-US"/>
        </a:p>
      </dgm:t>
    </dgm:pt>
    <dgm:pt modelId="{FA72D76D-22DC-4D0E-A9A9-0390B4B6F8BC}" type="sibTrans" cxnId="{BE295261-F8C8-4FCA-9406-591641858AEA}">
      <dgm:prSet/>
      <dgm:spPr/>
      <dgm:t>
        <a:bodyPr/>
        <a:lstStyle/>
        <a:p>
          <a:endParaRPr lang="en-US"/>
        </a:p>
      </dgm:t>
    </dgm:pt>
    <dgm:pt modelId="{40BD6990-3F46-4E94-A975-BC16162ED627}">
      <dgm:prSet/>
      <dgm:spPr/>
      <dgm:t>
        <a:bodyPr/>
        <a:lstStyle/>
        <a:p>
          <a:pPr>
            <a:defRPr cap="all"/>
          </a:pPr>
          <a:r>
            <a:rPr lang="en-US"/>
            <a:t>Recycling</a:t>
          </a:r>
        </a:p>
      </dgm:t>
    </dgm:pt>
    <dgm:pt modelId="{E653330B-410F-4345-A2FD-A5D913AE4803}" type="parTrans" cxnId="{73C9C1BB-A799-4246-832D-5816FF73D6CB}">
      <dgm:prSet/>
      <dgm:spPr/>
      <dgm:t>
        <a:bodyPr/>
        <a:lstStyle/>
        <a:p>
          <a:endParaRPr lang="en-US"/>
        </a:p>
      </dgm:t>
    </dgm:pt>
    <dgm:pt modelId="{3288C115-FB45-43E0-9FE7-BEA1FC64D7C6}" type="sibTrans" cxnId="{73C9C1BB-A799-4246-832D-5816FF73D6CB}">
      <dgm:prSet/>
      <dgm:spPr/>
      <dgm:t>
        <a:bodyPr/>
        <a:lstStyle/>
        <a:p>
          <a:endParaRPr lang="en-US"/>
        </a:p>
      </dgm:t>
    </dgm:pt>
    <dgm:pt modelId="{87F1B113-7279-4FD0-A286-B136DA3831DA}" type="pres">
      <dgm:prSet presAssocID="{20FAD900-E7CD-4A33-85D4-E821A0F5675A}" presName="root" presStyleCnt="0">
        <dgm:presLayoutVars>
          <dgm:dir/>
          <dgm:resizeHandles val="exact"/>
        </dgm:presLayoutVars>
      </dgm:prSet>
      <dgm:spPr/>
    </dgm:pt>
    <dgm:pt modelId="{E0690A3C-8972-4D71-95F0-3537DF2C67AE}" type="pres">
      <dgm:prSet presAssocID="{F063ED72-A98C-4170-9DD3-0028AA686621}" presName="compNode" presStyleCnt="0"/>
      <dgm:spPr/>
    </dgm:pt>
    <dgm:pt modelId="{A75695F7-CB73-4846-A6FE-F1F4B5F9EBCA}" type="pres">
      <dgm:prSet presAssocID="{F063ED72-A98C-4170-9DD3-0028AA686621}" presName="iconBgRect" presStyleLbl="bgShp" presStyleIdx="0" presStyleCnt="4"/>
      <dgm:spPr/>
    </dgm:pt>
    <dgm:pt modelId="{504F307D-8ECB-4179-8CB4-163874F3A8F1}" type="pres">
      <dgm:prSet presAssocID="{F063ED72-A98C-4170-9DD3-0028AA6866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9F4F84B8-7186-4209-9540-0A3C420E3E74}" type="pres">
      <dgm:prSet presAssocID="{F063ED72-A98C-4170-9DD3-0028AA686621}" presName="spaceRect" presStyleCnt="0"/>
      <dgm:spPr/>
    </dgm:pt>
    <dgm:pt modelId="{80EEF3BD-A973-4B68-AAE9-8D1DA249C136}" type="pres">
      <dgm:prSet presAssocID="{F063ED72-A98C-4170-9DD3-0028AA686621}" presName="textRect" presStyleLbl="revTx" presStyleIdx="0" presStyleCnt="4">
        <dgm:presLayoutVars>
          <dgm:chMax val="1"/>
          <dgm:chPref val="1"/>
        </dgm:presLayoutVars>
      </dgm:prSet>
      <dgm:spPr/>
    </dgm:pt>
    <dgm:pt modelId="{ACC999A0-439F-405A-9B3D-E1D3F74B643A}" type="pres">
      <dgm:prSet presAssocID="{68FD2B13-984E-443C-9F46-7038CDC8F369}" presName="sibTrans" presStyleCnt="0"/>
      <dgm:spPr/>
    </dgm:pt>
    <dgm:pt modelId="{10EE9E57-6C55-4FBB-8EA6-7EC2255C29A7}" type="pres">
      <dgm:prSet presAssocID="{B325100C-38D4-48D8-8773-139B887F97FF}" presName="compNode" presStyleCnt="0"/>
      <dgm:spPr/>
    </dgm:pt>
    <dgm:pt modelId="{B5202809-E47C-4AD1-8A16-6D3E957F5FDB}" type="pres">
      <dgm:prSet presAssocID="{B325100C-38D4-48D8-8773-139B887F97FF}" presName="iconBgRect" presStyleLbl="bgShp" presStyleIdx="1" presStyleCnt="4"/>
      <dgm:spPr/>
    </dgm:pt>
    <dgm:pt modelId="{714FC861-D0EC-4AA9-B08A-340A8F14AC6C}" type="pres">
      <dgm:prSet presAssocID="{B325100C-38D4-48D8-8773-139B887F97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486EDF2F-0952-4BCD-AC9E-D2410FBBFE62}" type="pres">
      <dgm:prSet presAssocID="{B325100C-38D4-48D8-8773-139B887F97FF}" presName="spaceRect" presStyleCnt="0"/>
      <dgm:spPr/>
    </dgm:pt>
    <dgm:pt modelId="{532BF9F5-BAA7-4028-992D-A37F78BD3881}" type="pres">
      <dgm:prSet presAssocID="{B325100C-38D4-48D8-8773-139B887F97FF}" presName="textRect" presStyleLbl="revTx" presStyleIdx="1" presStyleCnt="4">
        <dgm:presLayoutVars>
          <dgm:chMax val="1"/>
          <dgm:chPref val="1"/>
        </dgm:presLayoutVars>
      </dgm:prSet>
      <dgm:spPr/>
    </dgm:pt>
    <dgm:pt modelId="{49217F94-A78B-4A67-88F7-2BB9E6248160}" type="pres">
      <dgm:prSet presAssocID="{C2BF16FF-2E61-49C2-8C94-1CD4F8593591}" presName="sibTrans" presStyleCnt="0"/>
      <dgm:spPr/>
    </dgm:pt>
    <dgm:pt modelId="{A68C2455-B295-4FB7-9E80-C4221D496255}" type="pres">
      <dgm:prSet presAssocID="{C248F617-7ACD-4704-AF5D-BF82163B867A}" presName="compNode" presStyleCnt="0"/>
      <dgm:spPr/>
    </dgm:pt>
    <dgm:pt modelId="{CACD4106-7842-449A-978C-D41D9AF5487A}" type="pres">
      <dgm:prSet presAssocID="{C248F617-7ACD-4704-AF5D-BF82163B867A}" presName="iconBgRect" presStyleLbl="bgShp" presStyleIdx="2" presStyleCnt="4"/>
      <dgm:spPr/>
    </dgm:pt>
    <dgm:pt modelId="{908F434C-90C9-46B4-B8D8-FA2DA089B076}" type="pres">
      <dgm:prSet presAssocID="{C248F617-7ACD-4704-AF5D-BF82163B86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terodactyl"/>
        </a:ext>
      </dgm:extLst>
    </dgm:pt>
    <dgm:pt modelId="{3DE702D4-2D39-4F1A-8ED2-69047528CDA6}" type="pres">
      <dgm:prSet presAssocID="{C248F617-7ACD-4704-AF5D-BF82163B867A}" presName="spaceRect" presStyleCnt="0"/>
      <dgm:spPr/>
    </dgm:pt>
    <dgm:pt modelId="{33594105-2291-434D-93AA-C3270ADDD1EB}" type="pres">
      <dgm:prSet presAssocID="{C248F617-7ACD-4704-AF5D-BF82163B867A}" presName="textRect" presStyleLbl="revTx" presStyleIdx="2" presStyleCnt="4">
        <dgm:presLayoutVars>
          <dgm:chMax val="1"/>
          <dgm:chPref val="1"/>
        </dgm:presLayoutVars>
      </dgm:prSet>
      <dgm:spPr/>
    </dgm:pt>
    <dgm:pt modelId="{4A3AEA39-926E-470F-AE11-59BE5A8FF9AE}" type="pres">
      <dgm:prSet presAssocID="{FA72D76D-22DC-4D0E-A9A9-0390B4B6F8BC}" presName="sibTrans" presStyleCnt="0"/>
      <dgm:spPr/>
    </dgm:pt>
    <dgm:pt modelId="{7550307A-7988-445C-B9A2-DE52EE23C0D0}" type="pres">
      <dgm:prSet presAssocID="{40BD6990-3F46-4E94-A975-BC16162ED627}" presName="compNode" presStyleCnt="0"/>
      <dgm:spPr/>
    </dgm:pt>
    <dgm:pt modelId="{75D8E48B-3993-406A-B6E6-FAC430DFA880}" type="pres">
      <dgm:prSet presAssocID="{40BD6990-3F46-4E94-A975-BC16162ED627}" presName="iconBgRect" presStyleLbl="bgShp" presStyleIdx="3" presStyleCnt="4"/>
      <dgm:spPr/>
    </dgm:pt>
    <dgm:pt modelId="{0BE69964-5711-4CB9-AB06-501C614B1EAC}" type="pres">
      <dgm:prSet presAssocID="{40BD6990-3F46-4E94-A975-BC16162ED6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a:ext>
      </dgm:extLst>
    </dgm:pt>
    <dgm:pt modelId="{2C8F0778-4FA3-4F62-A954-8F6E0E66B8A6}" type="pres">
      <dgm:prSet presAssocID="{40BD6990-3F46-4E94-A975-BC16162ED627}" presName="spaceRect" presStyleCnt="0"/>
      <dgm:spPr/>
    </dgm:pt>
    <dgm:pt modelId="{F8E65C60-B8C8-404B-95FD-B07332F290DB}" type="pres">
      <dgm:prSet presAssocID="{40BD6990-3F46-4E94-A975-BC16162ED627}" presName="textRect" presStyleLbl="revTx" presStyleIdx="3" presStyleCnt="4">
        <dgm:presLayoutVars>
          <dgm:chMax val="1"/>
          <dgm:chPref val="1"/>
        </dgm:presLayoutVars>
      </dgm:prSet>
      <dgm:spPr/>
    </dgm:pt>
  </dgm:ptLst>
  <dgm:cxnLst>
    <dgm:cxn modelId="{BE295261-F8C8-4FCA-9406-591641858AEA}" srcId="{20FAD900-E7CD-4A33-85D4-E821A0F5675A}" destId="{C248F617-7ACD-4704-AF5D-BF82163B867A}" srcOrd="2" destOrd="0" parTransId="{7332686A-85C6-470A-8C3F-2E17DAD96818}" sibTransId="{FA72D76D-22DC-4D0E-A9A9-0390B4B6F8BC}"/>
    <dgm:cxn modelId="{71B7F488-118E-4714-AB03-B762C134D639}" type="presOf" srcId="{C248F617-7ACD-4704-AF5D-BF82163B867A}" destId="{33594105-2291-434D-93AA-C3270ADDD1EB}" srcOrd="0" destOrd="0" presId="urn:microsoft.com/office/officeart/2018/5/layout/IconCircleLabelList"/>
    <dgm:cxn modelId="{D8D79499-D51C-4B27-98B3-C86C9BB4B49B}" srcId="{20FAD900-E7CD-4A33-85D4-E821A0F5675A}" destId="{B325100C-38D4-48D8-8773-139B887F97FF}" srcOrd="1" destOrd="0" parTransId="{8C814B88-0EBF-415F-8D27-D216751ED329}" sibTransId="{C2BF16FF-2E61-49C2-8C94-1CD4F8593591}"/>
    <dgm:cxn modelId="{907C5B9E-E6DD-4DD5-B221-8592EA11E208}" type="presOf" srcId="{20FAD900-E7CD-4A33-85D4-E821A0F5675A}" destId="{87F1B113-7279-4FD0-A286-B136DA3831DA}" srcOrd="0" destOrd="0" presId="urn:microsoft.com/office/officeart/2018/5/layout/IconCircleLabelList"/>
    <dgm:cxn modelId="{38F6419F-D8A9-4E17-829B-D6B1E22AC621}" type="presOf" srcId="{F063ED72-A98C-4170-9DD3-0028AA686621}" destId="{80EEF3BD-A973-4B68-AAE9-8D1DA249C136}" srcOrd="0" destOrd="0" presId="urn:microsoft.com/office/officeart/2018/5/layout/IconCircleLabelList"/>
    <dgm:cxn modelId="{8A889AA6-3FC9-4BD5-91CE-7CBBFB2A70FB}" srcId="{20FAD900-E7CD-4A33-85D4-E821A0F5675A}" destId="{F063ED72-A98C-4170-9DD3-0028AA686621}" srcOrd="0" destOrd="0" parTransId="{C1AA4236-BFF4-435B-86EF-4D7E69E214D1}" sibTransId="{68FD2B13-984E-443C-9F46-7038CDC8F369}"/>
    <dgm:cxn modelId="{73C9C1BB-A799-4246-832D-5816FF73D6CB}" srcId="{20FAD900-E7CD-4A33-85D4-E821A0F5675A}" destId="{40BD6990-3F46-4E94-A975-BC16162ED627}" srcOrd="3" destOrd="0" parTransId="{E653330B-410F-4345-A2FD-A5D913AE4803}" sibTransId="{3288C115-FB45-43E0-9FE7-BEA1FC64D7C6}"/>
    <dgm:cxn modelId="{B0172CDB-1C2F-418B-9604-968CB33C93F9}" type="presOf" srcId="{40BD6990-3F46-4E94-A975-BC16162ED627}" destId="{F8E65C60-B8C8-404B-95FD-B07332F290DB}" srcOrd="0" destOrd="0" presId="urn:microsoft.com/office/officeart/2018/5/layout/IconCircleLabelList"/>
    <dgm:cxn modelId="{6DDD36FD-07D2-4B7F-B9D7-E3D250788048}" type="presOf" srcId="{B325100C-38D4-48D8-8773-139B887F97FF}" destId="{532BF9F5-BAA7-4028-992D-A37F78BD3881}" srcOrd="0" destOrd="0" presId="urn:microsoft.com/office/officeart/2018/5/layout/IconCircleLabelList"/>
    <dgm:cxn modelId="{627E4C30-515F-4580-B1A4-6F6DAA52F8F3}" type="presParOf" srcId="{87F1B113-7279-4FD0-A286-B136DA3831DA}" destId="{E0690A3C-8972-4D71-95F0-3537DF2C67AE}" srcOrd="0" destOrd="0" presId="urn:microsoft.com/office/officeart/2018/5/layout/IconCircleLabelList"/>
    <dgm:cxn modelId="{ECDC5B45-7B50-4762-B3AB-9BB62374AA4F}" type="presParOf" srcId="{E0690A3C-8972-4D71-95F0-3537DF2C67AE}" destId="{A75695F7-CB73-4846-A6FE-F1F4B5F9EBCA}" srcOrd="0" destOrd="0" presId="urn:microsoft.com/office/officeart/2018/5/layout/IconCircleLabelList"/>
    <dgm:cxn modelId="{61BB656D-9C90-4FDF-9A66-5FE81086703B}" type="presParOf" srcId="{E0690A3C-8972-4D71-95F0-3537DF2C67AE}" destId="{504F307D-8ECB-4179-8CB4-163874F3A8F1}" srcOrd="1" destOrd="0" presId="urn:microsoft.com/office/officeart/2018/5/layout/IconCircleLabelList"/>
    <dgm:cxn modelId="{5C1369FA-CB64-49DC-B9E3-1678859713D5}" type="presParOf" srcId="{E0690A3C-8972-4D71-95F0-3537DF2C67AE}" destId="{9F4F84B8-7186-4209-9540-0A3C420E3E74}" srcOrd="2" destOrd="0" presId="urn:microsoft.com/office/officeart/2018/5/layout/IconCircleLabelList"/>
    <dgm:cxn modelId="{7CA29233-A9E4-4A19-B669-7E9A7D11827F}" type="presParOf" srcId="{E0690A3C-8972-4D71-95F0-3537DF2C67AE}" destId="{80EEF3BD-A973-4B68-AAE9-8D1DA249C136}" srcOrd="3" destOrd="0" presId="urn:microsoft.com/office/officeart/2018/5/layout/IconCircleLabelList"/>
    <dgm:cxn modelId="{585F4832-2600-40C6-AF62-DB99210068CB}" type="presParOf" srcId="{87F1B113-7279-4FD0-A286-B136DA3831DA}" destId="{ACC999A0-439F-405A-9B3D-E1D3F74B643A}" srcOrd="1" destOrd="0" presId="urn:microsoft.com/office/officeart/2018/5/layout/IconCircleLabelList"/>
    <dgm:cxn modelId="{423C99ED-0170-4498-BCA7-2A328C1464F7}" type="presParOf" srcId="{87F1B113-7279-4FD0-A286-B136DA3831DA}" destId="{10EE9E57-6C55-4FBB-8EA6-7EC2255C29A7}" srcOrd="2" destOrd="0" presId="urn:microsoft.com/office/officeart/2018/5/layout/IconCircleLabelList"/>
    <dgm:cxn modelId="{351AF09D-C818-4651-844F-E40C65D7A208}" type="presParOf" srcId="{10EE9E57-6C55-4FBB-8EA6-7EC2255C29A7}" destId="{B5202809-E47C-4AD1-8A16-6D3E957F5FDB}" srcOrd="0" destOrd="0" presId="urn:microsoft.com/office/officeart/2018/5/layout/IconCircleLabelList"/>
    <dgm:cxn modelId="{AD911CFA-00CB-457F-916E-F9B302655093}" type="presParOf" srcId="{10EE9E57-6C55-4FBB-8EA6-7EC2255C29A7}" destId="{714FC861-D0EC-4AA9-B08A-340A8F14AC6C}" srcOrd="1" destOrd="0" presId="urn:microsoft.com/office/officeart/2018/5/layout/IconCircleLabelList"/>
    <dgm:cxn modelId="{750B06BF-B367-4056-9912-86D47F0F80A1}" type="presParOf" srcId="{10EE9E57-6C55-4FBB-8EA6-7EC2255C29A7}" destId="{486EDF2F-0952-4BCD-AC9E-D2410FBBFE62}" srcOrd="2" destOrd="0" presId="urn:microsoft.com/office/officeart/2018/5/layout/IconCircleLabelList"/>
    <dgm:cxn modelId="{18B27FCF-86A6-44B0-8361-6834A7B98EBB}" type="presParOf" srcId="{10EE9E57-6C55-4FBB-8EA6-7EC2255C29A7}" destId="{532BF9F5-BAA7-4028-992D-A37F78BD3881}" srcOrd="3" destOrd="0" presId="urn:microsoft.com/office/officeart/2018/5/layout/IconCircleLabelList"/>
    <dgm:cxn modelId="{098D9CB1-E666-47DE-87CF-C9FE7B2BB614}" type="presParOf" srcId="{87F1B113-7279-4FD0-A286-B136DA3831DA}" destId="{49217F94-A78B-4A67-88F7-2BB9E6248160}" srcOrd="3" destOrd="0" presId="urn:microsoft.com/office/officeart/2018/5/layout/IconCircleLabelList"/>
    <dgm:cxn modelId="{07E0D351-6AFA-4BA4-A157-85173977A047}" type="presParOf" srcId="{87F1B113-7279-4FD0-A286-B136DA3831DA}" destId="{A68C2455-B295-4FB7-9E80-C4221D496255}" srcOrd="4" destOrd="0" presId="urn:microsoft.com/office/officeart/2018/5/layout/IconCircleLabelList"/>
    <dgm:cxn modelId="{23C274CF-E593-49F9-8C9A-8966661803FC}" type="presParOf" srcId="{A68C2455-B295-4FB7-9E80-C4221D496255}" destId="{CACD4106-7842-449A-978C-D41D9AF5487A}" srcOrd="0" destOrd="0" presId="urn:microsoft.com/office/officeart/2018/5/layout/IconCircleLabelList"/>
    <dgm:cxn modelId="{CD7E90BB-7C98-4213-B62A-2F95CCD47F31}" type="presParOf" srcId="{A68C2455-B295-4FB7-9E80-C4221D496255}" destId="{908F434C-90C9-46B4-B8D8-FA2DA089B076}" srcOrd="1" destOrd="0" presId="urn:microsoft.com/office/officeart/2018/5/layout/IconCircleLabelList"/>
    <dgm:cxn modelId="{06AACD17-2A9F-4153-829B-B47D422679B9}" type="presParOf" srcId="{A68C2455-B295-4FB7-9E80-C4221D496255}" destId="{3DE702D4-2D39-4F1A-8ED2-69047528CDA6}" srcOrd="2" destOrd="0" presId="urn:microsoft.com/office/officeart/2018/5/layout/IconCircleLabelList"/>
    <dgm:cxn modelId="{6BEF2C7F-9B59-4C8A-A1EB-933CB823B96A}" type="presParOf" srcId="{A68C2455-B295-4FB7-9E80-C4221D496255}" destId="{33594105-2291-434D-93AA-C3270ADDD1EB}" srcOrd="3" destOrd="0" presId="urn:microsoft.com/office/officeart/2018/5/layout/IconCircleLabelList"/>
    <dgm:cxn modelId="{D1A55766-B5C1-413A-9C04-9DF11AA503CD}" type="presParOf" srcId="{87F1B113-7279-4FD0-A286-B136DA3831DA}" destId="{4A3AEA39-926E-470F-AE11-59BE5A8FF9AE}" srcOrd="5" destOrd="0" presId="urn:microsoft.com/office/officeart/2018/5/layout/IconCircleLabelList"/>
    <dgm:cxn modelId="{A0E1ED20-1E28-40A0-AF0E-1E6778CA21F7}" type="presParOf" srcId="{87F1B113-7279-4FD0-A286-B136DA3831DA}" destId="{7550307A-7988-445C-B9A2-DE52EE23C0D0}" srcOrd="6" destOrd="0" presId="urn:microsoft.com/office/officeart/2018/5/layout/IconCircleLabelList"/>
    <dgm:cxn modelId="{30099669-0070-4C5A-A395-1A6722138791}" type="presParOf" srcId="{7550307A-7988-445C-B9A2-DE52EE23C0D0}" destId="{75D8E48B-3993-406A-B6E6-FAC430DFA880}" srcOrd="0" destOrd="0" presId="urn:microsoft.com/office/officeart/2018/5/layout/IconCircleLabelList"/>
    <dgm:cxn modelId="{621E0D79-1239-4821-8DC1-0A13C877F0D6}" type="presParOf" srcId="{7550307A-7988-445C-B9A2-DE52EE23C0D0}" destId="{0BE69964-5711-4CB9-AB06-501C614B1EAC}" srcOrd="1" destOrd="0" presId="urn:microsoft.com/office/officeart/2018/5/layout/IconCircleLabelList"/>
    <dgm:cxn modelId="{358644E4-7277-46BD-87C6-397D5A52745A}" type="presParOf" srcId="{7550307A-7988-445C-B9A2-DE52EE23C0D0}" destId="{2C8F0778-4FA3-4F62-A954-8F6E0E66B8A6}" srcOrd="2" destOrd="0" presId="urn:microsoft.com/office/officeart/2018/5/layout/IconCircleLabelList"/>
    <dgm:cxn modelId="{84BD8513-089C-435E-ABFA-27D67C8C104C}" type="presParOf" srcId="{7550307A-7988-445C-B9A2-DE52EE23C0D0}" destId="{F8E65C60-B8C8-404B-95FD-B07332F290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7302A-388A-4122-925B-4873D906700F}"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9B54FCC4-0E96-4BC0-9A12-A9029F91B601}">
      <dgm:prSet/>
      <dgm:spPr/>
      <dgm:t>
        <a:bodyPr/>
        <a:lstStyle/>
        <a:p>
          <a:pPr>
            <a:lnSpc>
              <a:spcPct val="100000"/>
            </a:lnSpc>
          </a:pPr>
          <a:r>
            <a:rPr lang="en-US" b="1"/>
            <a:t>Closed innovation</a:t>
          </a:r>
          <a:r>
            <a:rPr lang="en-US"/>
            <a:t>: Flat-pack furniture (developments using internal ideas and resources) </a:t>
          </a:r>
        </a:p>
      </dgm:t>
    </dgm:pt>
    <dgm:pt modelId="{3AC16705-67E8-4EDC-8562-ED79508E3677}" type="parTrans" cxnId="{2AF24731-3964-4109-9CFA-5F2AAB17B945}">
      <dgm:prSet/>
      <dgm:spPr/>
      <dgm:t>
        <a:bodyPr/>
        <a:lstStyle/>
        <a:p>
          <a:endParaRPr lang="en-US"/>
        </a:p>
      </dgm:t>
    </dgm:pt>
    <dgm:pt modelId="{F74D95F6-B24D-4269-90EB-1C2186424E0A}" type="sibTrans" cxnId="{2AF24731-3964-4109-9CFA-5F2AAB17B945}">
      <dgm:prSet/>
      <dgm:spPr/>
      <dgm:t>
        <a:bodyPr/>
        <a:lstStyle/>
        <a:p>
          <a:endParaRPr lang="en-US"/>
        </a:p>
      </dgm:t>
    </dgm:pt>
    <dgm:pt modelId="{F847E415-666D-4D7E-967B-12C4CD8FF7B8}">
      <dgm:prSet/>
      <dgm:spPr/>
      <dgm:t>
        <a:bodyPr/>
        <a:lstStyle/>
        <a:p>
          <a:pPr>
            <a:lnSpc>
              <a:spcPct val="100000"/>
            </a:lnSpc>
          </a:pPr>
          <a:r>
            <a:rPr lang="en-US" b="1"/>
            <a:t>Open innovation</a:t>
          </a:r>
          <a:r>
            <a:rPr lang="en-US"/>
            <a:t>: </a:t>
          </a:r>
          <a:r>
            <a:rPr lang="en-US" err="1"/>
            <a:t>Customisation</a:t>
          </a:r>
          <a:r>
            <a:rPr lang="en-US"/>
            <a:t> (developments using customers' preferences/suggestions/ideas)</a:t>
          </a:r>
        </a:p>
      </dgm:t>
    </dgm:pt>
    <dgm:pt modelId="{3EDB8C07-C312-4F63-A50C-124AE22F9C2F}" type="parTrans" cxnId="{1C3C2CB5-849E-44A8-8384-88570CE294A8}">
      <dgm:prSet/>
      <dgm:spPr/>
      <dgm:t>
        <a:bodyPr/>
        <a:lstStyle/>
        <a:p>
          <a:endParaRPr lang="en-US"/>
        </a:p>
      </dgm:t>
    </dgm:pt>
    <dgm:pt modelId="{5600331A-EA54-43B1-BCED-05C1CA380DA2}" type="sibTrans" cxnId="{1C3C2CB5-849E-44A8-8384-88570CE294A8}">
      <dgm:prSet/>
      <dgm:spPr/>
      <dgm:t>
        <a:bodyPr/>
        <a:lstStyle/>
        <a:p>
          <a:endParaRPr lang="en-US"/>
        </a:p>
      </dgm:t>
    </dgm:pt>
    <dgm:pt modelId="{7876138B-B7E8-4E43-86B7-18F20C0FCF12}" type="pres">
      <dgm:prSet presAssocID="{1897302A-388A-4122-925B-4873D906700F}" presName="root" presStyleCnt="0">
        <dgm:presLayoutVars>
          <dgm:dir/>
          <dgm:resizeHandles val="exact"/>
        </dgm:presLayoutVars>
      </dgm:prSet>
      <dgm:spPr/>
    </dgm:pt>
    <dgm:pt modelId="{590E5BBA-7DDB-4508-907C-4D39B26976D5}" type="pres">
      <dgm:prSet presAssocID="{9B54FCC4-0E96-4BC0-9A12-A9029F91B601}" presName="compNode" presStyleCnt="0"/>
      <dgm:spPr/>
    </dgm:pt>
    <dgm:pt modelId="{9A0A4256-4E0B-4563-9772-FA202C8C9464}" type="pres">
      <dgm:prSet presAssocID="{9B54FCC4-0E96-4BC0-9A12-A9029F91B6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uch"/>
        </a:ext>
      </dgm:extLst>
    </dgm:pt>
    <dgm:pt modelId="{EB585F48-7756-472D-932E-6F6391B5009F}" type="pres">
      <dgm:prSet presAssocID="{9B54FCC4-0E96-4BC0-9A12-A9029F91B601}" presName="spaceRect" presStyleCnt="0"/>
      <dgm:spPr/>
    </dgm:pt>
    <dgm:pt modelId="{78DC1A48-18F0-4850-8E2E-958D03795BB3}" type="pres">
      <dgm:prSet presAssocID="{9B54FCC4-0E96-4BC0-9A12-A9029F91B601}" presName="textRect" presStyleLbl="revTx" presStyleIdx="0" presStyleCnt="2">
        <dgm:presLayoutVars>
          <dgm:chMax val="1"/>
          <dgm:chPref val="1"/>
        </dgm:presLayoutVars>
      </dgm:prSet>
      <dgm:spPr/>
    </dgm:pt>
    <dgm:pt modelId="{7EE49B48-2D86-4DC9-B481-D0D2CB4F0904}" type="pres">
      <dgm:prSet presAssocID="{F74D95F6-B24D-4269-90EB-1C2186424E0A}" presName="sibTrans" presStyleCnt="0"/>
      <dgm:spPr/>
    </dgm:pt>
    <dgm:pt modelId="{1EABC06C-F7D0-4AFE-B142-4BE7D06792C5}" type="pres">
      <dgm:prSet presAssocID="{F847E415-666D-4D7E-967B-12C4CD8FF7B8}" presName="compNode" presStyleCnt="0"/>
      <dgm:spPr/>
    </dgm:pt>
    <dgm:pt modelId="{738B7BE0-527A-4E0A-8041-5C77AFA14C84}" type="pres">
      <dgm:prSet presAssocID="{F847E415-666D-4D7E-967B-12C4CD8FF7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1C145A12-17AE-43D6-91EC-9E2DCBAAD83B}" type="pres">
      <dgm:prSet presAssocID="{F847E415-666D-4D7E-967B-12C4CD8FF7B8}" presName="spaceRect" presStyleCnt="0"/>
      <dgm:spPr/>
    </dgm:pt>
    <dgm:pt modelId="{9A3C539A-53CA-404D-9A81-D12C1A5D70FF}" type="pres">
      <dgm:prSet presAssocID="{F847E415-666D-4D7E-967B-12C4CD8FF7B8}" presName="textRect" presStyleLbl="revTx" presStyleIdx="1" presStyleCnt="2">
        <dgm:presLayoutVars>
          <dgm:chMax val="1"/>
          <dgm:chPref val="1"/>
        </dgm:presLayoutVars>
      </dgm:prSet>
      <dgm:spPr/>
    </dgm:pt>
  </dgm:ptLst>
  <dgm:cxnLst>
    <dgm:cxn modelId="{5481191A-3560-475A-ADDF-E3E3C750E0BA}" type="presOf" srcId="{F847E415-666D-4D7E-967B-12C4CD8FF7B8}" destId="{9A3C539A-53CA-404D-9A81-D12C1A5D70FF}" srcOrd="0" destOrd="0" presId="urn:microsoft.com/office/officeart/2018/2/layout/IconLabelList"/>
    <dgm:cxn modelId="{2AF24731-3964-4109-9CFA-5F2AAB17B945}" srcId="{1897302A-388A-4122-925B-4873D906700F}" destId="{9B54FCC4-0E96-4BC0-9A12-A9029F91B601}" srcOrd="0" destOrd="0" parTransId="{3AC16705-67E8-4EDC-8562-ED79508E3677}" sibTransId="{F74D95F6-B24D-4269-90EB-1C2186424E0A}"/>
    <dgm:cxn modelId="{77B08995-868D-40C4-AB87-05FF5BF5D280}" type="presOf" srcId="{1897302A-388A-4122-925B-4873D906700F}" destId="{7876138B-B7E8-4E43-86B7-18F20C0FCF12}" srcOrd="0" destOrd="0" presId="urn:microsoft.com/office/officeart/2018/2/layout/IconLabelList"/>
    <dgm:cxn modelId="{1C3C2CB5-849E-44A8-8384-88570CE294A8}" srcId="{1897302A-388A-4122-925B-4873D906700F}" destId="{F847E415-666D-4D7E-967B-12C4CD8FF7B8}" srcOrd="1" destOrd="0" parTransId="{3EDB8C07-C312-4F63-A50C-124AE22F9C2F}" sibTransId="{5600331A-EA54-43B1-BCED-05C1CA380DA2}"/>
    <dgm:cxn modelId="{910130ED-3B79-4117-860A-73429552BE1F}" type="presOf" srcId="{9B54FCC4-0E96-4BC0-9A12-A9029F91B601}" destId="{78DC1A48-18F0-4850-8E2E-958D03795BB3}" srcOrd="0" destOrd="0" presId="urn:microsoft.com/office/officeart/2018/2/layout/IconLabelList"/>
    <dgm:cxn modelId="{C84D4802-11D8-488A-BF57-04CA642C6F27}" type="presParOf" srcId="{7876138B-B7E8-4E43-86B7-18F20C0FCF12}" destId="{590E5BBA-7DDB-4508-907C-4D39B26976D5}" srcOrd="0" destOrd="0" presId="urn:microsoft.com/office/officeart/2018/2/layout/IconLabelList"/>
    <dgm:cxn modelId="{B7CB6ECF-3A58-4A8D-9FE9-3800281743CB}" type="presParOf" srcId="{590E5BBA-7DDB-4508-907C-4D39B26976D5}" destId="{9A0A4256-4E0B-4563-9772-FA202C8C9464}" srcOrd="0" destOrd="0" presId="urn:microsoft.com/office/officeart/2018/2/layout/IconLabelList"/>
    <dgm:cxn modelId="{6D94B8D6-6AF7-47DD-BF1A-03ED6E1ADE76}" type="presParOf" srcId="{590E5BBA-7DDB-4508-907C-4D39B26976D5}" destId="{EB585F48-7756-472D-932E-6F6391B5009F}" srcOrd="1" destOrd="0" presId="urn:microsoft.com/office/officeart/2018/2/layout/IconLabelList"/>
    <dgm:cxn modelId="{023FE3E6-0463-4B64-A4B0-84C2356DF3E4}" type="presParOf" srcId="{590E5BBA-7DDB-4508-907C-4D39B26976D5}" destId="{78DC1A48-18F0-4850-8E2E-958D03795BB3}" srcOrd="2" destOrd="0" presId="urn:microsoft.com/office/officeart/2018/2/layout/IconLabelList"/>
    <dgm:cxn modelId="{1C2C2436-E421-4D12-A79C-0FDFE08B7815}" type="presParOf" srcId="{7876138B-B7E8-4E43-86B7-18F20C0FCF12}" destId="{7EE49B48-2D86-4DC9-B481-D0D2CB4F0904}" srcOrd="1" destOrd="0" presId="urn:microsoft.com/office/officeart/2018/2/layout/IconLabelList"/>
    <dgm:cxn modelId="{FA38DC61-66B1-4283-B0A3-05D31F060C97}" type="presParOf" srcId="{7876138B-B7E8-4E43-86B7-18F20C0FCF12}" destId="{1EABC06C-F7D0-4AFE-B142-4BE7D06792C5}" srcOrd="2" destOrd="0" presId="urn:microsoft.com/office/officeart/2018/2/layout/IconLabelList"/>
    <dgm:cxn modelId="{04574EA9-287E-4F11-94B4-56BA40F2F005}" type="presParOf" srcId="{1EABC06C-F7D0-4AFE-B142-4BE7D06792C5}" destId="{738B7BE0-527A-4E0A-8041-5C77AFA14C84}" srcOrd="0" destOrd="0" presId="urn:microsoft.com/office/officeart/2018/2/layout/IconLabelList"/>
    <dgm:cxn modelId="{F7E35E45-1A52-4B8A-94E1-78535FDB79A0}" type="presParOf" srcId="{1EABC06C-F7D0-4AFE-B142-4BE7D06792C5}" destId="{1C145A12-17AE-43D6-91EC-9E2DCBAAD83B}" srcOrd="1" destOrd="0" presId="urn:microsoft.com/office/officeart/2018/2/layout/IconLabelList"/>
    <dgm:cxn modelId="{D0CE6FF8-4581-43E0-8588-F3F05BC9965E}" type="presParOf" srcId="{1EABC06C-F7D0-4AFE-B142-4BE7D06792C5}" destId="{9A3C539A-53CA-404D-9A81-D12C1A5D70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12578-CF77-44E7-AF87-316DD84E0484}">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1E518-1221-4CEE-8918-D0C5989505A1}">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777E1-FD67-4615-9BD1-54E7458A6F5B}">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Revolutionary designs (flat packaging): reducing transportation costs, minimises storage space in warehouses and stores, and allowing customers to easily transport items home themselves. Flat packaging also contributes to environmental sustainability by reducing packaging materials and carbon emissions associated with transportation.</a:t>
          </a:r>
        </a:p>
      </dsp:txBody>
      <dsp:txXfrm>
        <a:off x="1509882" y="708097"/>
        <a:ext cx="9005717" cy="1307257"/>
      </dsp:txXfrm>
    </dsp:sp>
    <dsp:sp modelId="{F9E37479-297A-4487-86DB-520FD2B36699}">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E3AA7-A77C-4D77-B839-F1346777D0D4}">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464D9-C2C8-4F4E-BAB9-79B9594559F0}">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Lean manufacturing and product standardisation: eliminating waste and improving productivity in its manufacturing operations. Standardisation enables IKEA to achieve economies of scale by producing large quantities of a limited number of components, which can be used across multiple product lines.</a:t>
          </a:r>
        </a:p>
      </dsp:txBody>
      <dsp:txXfrm>
        <a:off x="1509882" y="2342169"/>
        <a:ext cx="9005717" cy="1307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695F7-CB73-4846-A6FE-F1F4B5F9EBCA}">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F307D-8ECB-4179-8CB4-163874F3A8F1}">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EEF3BD-A973-4B68-AAE9-8D1DA249C136}">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Reuse</a:t>
          </a:r>
        </a:p>
      </dsp:txBody>
      <dsp:txXfrm>
        <a:off x="100682" y="2684598"/>
        <a:ext cx="2370489" cy="720000"/>
      </dsp:txXfrm>
    </dsp:sp>
    <dsp:sp modelId="{B5202809-E47C-4AD1-8A16-6D3E957F5FDB}">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FC861-D0EC-4AA9-B08A-340A8F14AC6C}">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BF9F5-BAA7-4028-992D-A37F78BD3881}">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Refurbishment</a:t>
          </a:r>
        </a:p>
      </dsp:txBody>
      <dsp:txXfrm>
        <a:off x="2886007" y="2684598"/>
        <a:ext cx="2370489" cy="720000"/>
      </dsp:txXfrm>
    </dsp:sp>
    <dsp:sp modelId="{CACD4106-7842-449A-978C-D41D9AF5487A}">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F434C-90C9-46B4-B8D8-FA2DA089B076}">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594105-2291-434D-93AA-C3270ADDD1EB}">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Remanufacturing</a:t>
          </a:r>
        </a:p>
      </dsp:txBody>
      <dsp:txXfrm>
        <a:off x="5671332" y="2684598"/>
        <a:ext cx="2370489" cy="720000"/>
      </dsp:txXfrm>
    </dsp:sp>
    <dsp:sp modelId="{75D8E48B-3993-406A-B6E6-FAC430DFA880}">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69964-5711-4CB9-AB06-501C614B1EAC}">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65C60-B8C8-404B-95FD-B07332F290DB}">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Recycling</a:t>
          </a:r>
        </a:p>
      </dsp:txBody>
      <dsp:txXfrm>
        <a:off x="8456657" y="2684598"/>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A4256-4E0B-4563-9772-FA202C8C9464}">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C1A48-18F0-4850-8E2E-958D03795BB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Closed innovation</a:t>
          </a:r>
          <a:r>
            <a:rPr lang="en-US" sz="1600" kern="1200"/>
            <a:t>: Flat-pack furniture (developments using internal ideas and resources) </a:t>
          </a:r>
        </a:p>
      </dsp:txBody>
      <dsp:txXfrm>
        <a:off x="559800" y="3022743"/>
        <a:ext cx="4320000" cy="720000"/>
      </dsp:txXfrm>
    </dsp:sp>
    <dsp:sp modelId="{738B7BE0-527A-4E0A-8041-5C77AFA14C84}">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C539A-53CA-404D-9A81-D12C1A5D70F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Open innovation</a:t>
          </a:r>
          <a:r>
            <a:rPr lang="en-US" sz="1600" kern="1200"/>
            <a:t>: </a:t>
          </a:r>
          <a:r>
            <a:rPr lang="en-US" sz="1600" kern="1200" err="1"/>
            <a:t>Customisation</a:t>
          </a:r>
          <a:r>
            <a:rPr lang="en-US" sz="1600" kern="1200"/>
            <a:t> (developments using customers' preferences/suggestions/ideas)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umsgather.blogspot.com/2016/01/chinese-new-year-shopping-at-ikea-cheras.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KEA Building · Free Stock Photo">
            <a:extLst>
              <a:ext uri="{FF2B5EF4-FFF2-40B4-BE49-F238E27FC236}">
                <a16:creationId xmlns:a16="http://schemas.microsoft.com/office/drawing/2014/main" id="{FE8634B5-AF82-229F-2D82-731B24538AA4}"/>
              </a:ext>
            </a:extLst>
          </p:cNvPr>
          <p:cNvPicPr>
            <a:picLocks noChangeAspect="1"/>
          </p:cNvPicPr>
          <p:nvPr/>
        </p:nvPicPr>
        <p:blipFill rotWithShape="1">
          <a:blip r:embed="rId2">
            <a:alphaModFix amt="50000"/>
          </a:blip>
          <a:srcRect t="3342" b="12388"/>
          <a:stretch/>
        </p:blipFill>
        <p:spPr>
          <a:xfrm>
            <a:off x="20" y="1"/>
            <a:ext cx="12191980" cy="6857999"/>
          </a:xfrm>
          <a:prstGeom prst="rect">
            <a:avLst/>
          </a:prstGeom>
        </p:spPr>
      </p:pic>
      <p:sp>
        <p:nvSpPr>
          <p:cNvPr id="2" name="Title 1">
            <a:extLst>
              <a:ext uri="{FF2B5EF4-FFF2-40B4-BE49-F238E27FC236}">
                <a16:creationId xmlns:a16="http://schemas.microsoft.com/office/drawing/2014/main" id="{1845F2D6-004D-AB93-9412-2E308DAA24D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latin typeface="Times New Roman"/>
                <a:cs typeface="Times New Roman"/>
              </a:rPr>
              <a:t>IKEA</a:t>
            </a:r>
            <a:endParaRPr lang="en-US" sz="6000">
              <a:solidFill>
                <a:srgbClr val="FFFFFF"/>
              </a:solidFill>
              <a:latin typeface="Times New Roman"/>
              <a:cs typeface="Times New Roman"/>
            </a:endParaRPr>
          </a:p>
        </p:txBody>
      </p:sp>
    </p:spTree>
    <p:extLst>
      <p:ext uri="{BB962C8B-B14F-4D97-AF65-F5344CB8AC3E}">
        <p14:creationId xmlns:p14="http://schemas.microsoft.com/office/powerpoint/2010/main" val="4764403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arehouse with carts and shelves&#10;&#10;Description automatically generated">
            <a:extLst>
              <a:ext uri="{FF2B5EF4-FFF2-40B4-BE49-F238E27FC236}">
                <a16:creationId xmlns:a16="http://schemas.microsoft.com/office/drawing/2014/main" id="{4843B04A-993A-F779-AB15-A639C12C2079}"/>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2737" b="12263"/>
          <a:stretch/>
        </p:blipFill>
        <p:spPr>
          <a:xfrm>
            <a:off x="20" y="10"/>
            <a:ext cx="12191980" cy="6857990"/>
          </a:xfrm>
          <a:prstGeom prst="rect">
            <a:avLst/>
          </a:prstGeom>
        </p:spPr>
      </p:pic>
      <p:sp>
        <p:nvSpPr>
          <p:cNvPr id="2" name="Title 1">
            <a:extLst>
              <a:ext uri="{FF2B5EF4-FFF2-40B4-BE49-F238E27FC236}">
                <a16:creationId xmlns:a16="http://schemas.microsoft.com/office/drawing/2014/main" id="{C43A81D1-2C70-8465-A081-EC7D8D6E0179}"/>
              </a:ext>
            </a:extLst>
          </p:cNvPr>
          <p:cNvSpPr>
            <a:spLocks noGrp="1"/>
          </p:cNvSpPr>
          <p:nvPr>
            <p:ph type="title"/>
          </p:nvPr>
        </p:nvSpPr>
        <p:spPr>
          <a:xfrm>
            <a:off x="838200" y="365125"/>
            <a:ext cx="10515600" cy="1325563"/>
          </a:xfrm>
        </p:spPr>
        <p:txBody>
          <a:bodyPr>
            <a:normAutofit/>
          </a:bodyPr>
          <a:lstStyle/>
          <a:p>
            <a:r>
              <a:rPr lang="en-US" err="1">
                <a:solidFill>
                  <a:srgbClr val="FFFFFF"/>
                </a:solidFill>
                <a:latin typeface="Times New Roman"/>
                <a:cs typeface="Calibri Light"/>
              </a:rPr>
              <a:t>ReSOLVE</a:t>
            </a:r>
            <a:r>
              <a:rPr lang="en-US">
                <a:solidFill>
                  <a:srgbClr val="FFFFFF"/>
                </a:solidFill>
                <a:latin typeface="Times New Roman"/>
                <a:cs typeface="Calibri Light"/>
              </a:rPr>
              <a:t> framework</a:t>
            </a:r>
          </a:p>
        </p:txBody>
      </p:sp>
      <p:sp>
        <p:nvSpPr>
          <p:cNvPr id="3" name="Content Placeholder 2">
            <a:extLst>
              <a:ext uri="{FF2B5EF4-FFF2-40B4-BE49-F238E27FC236}">
                <a16:creationId xmlns:a16="http://schemas.microsoft.com/office/drawing/2014/main" id="{2BE502C5-41E7-2EC5-7DA2-96927DA705D4}"/>
              </a:ext>
            </a:extLst>
          </p:cNvPr>
          <p:cNvSpPr>
            <a:spLocks noGrp="1"/>
          </p:cNvSpPr>
          <p:nvPr>
            <p:ph idx="1"/>
          </p:nvPr>
        </p:nvSpPr>
        <p:spPr>
          <a:xfrm>
            <a:off x="838200" y="1825625"/>
            <a:ext cx="10515600" cy="4351338"/>
          </a:xfrm>
        </p:spPr>
        <p:txBody>
          <a:bodyPr vert="horz" lIns="91440" tIns="45720" rIns="91440" bIns="45720" rtlCol="0">
            <a:normAutofit/>
          </a:bodyPr>
          <a:lstStyle/>
          <a:p>
            <a:pPr marL="514350" indent="-514350">
              <a:buAutoNum type="arabicPeriod"/>
            </a:pPr>
            <a:r>
              <a:rPr lang="en-US" sz="2200">
                <a:solidFill>
                  <a:srgbClr val="FFFFFF"/>
                </a:solidFill>
                <a:cs typeface="Calibri" panose="020F0502020204030204"/>
              </a:rPr>
              <a:t>Regenerate:</a:t>
            </a:r>
          </a:p>
          <a:p>
            <a:pPr marL="0" indent="0">
              <a:buNone/>
            </a:pPr>
            <a:r>
              <a:rPr lang="en-US" sz="2200">
                <a:solidFill>
                  <a:srgbClr val="FFFFFF"/>
                </a:solidFill>
                <a:cs typeface="Calibri" panose="020F0502020204030204"/>
              </a:rPr>
              <a:t>Encourage the customer to share details about the issue with the product</a:t>
            </a:r>
          </a:p>
          <a:p>
            <a:pPr marL="0" indent="0">
              <a:buNone/>
            </a:pPr>
            <a:r>
              <a:rPr lang="en-US" sz="2200">
                <a:solidFill>
                  <a:srgbClr val="FFFFFF"/>
                </a:solidFill>
                <a:cs typeface="Calibri" panose="020F0502020204030204"/>
              </a:rPr>
              <a:t>2. Exchange:</a:t>
            </a:r>
          </a:p>
          <a:p>
            <a:pPr marL="0" indent="0">
              <a:buNone/>
            </a:pPr>
            <a:r>
              <a:rPr lang="en-US" sz="2200">
                <a:solidFill>
                  <a:srgbClr val="FFFFFF"/>
                </a:solidFill>
                <a:cs typeface="Calibri" panose="020F0502020204030204"/>
              </a:rPr>
              <a:t>Offer the option to exchange the faulty product for a new one.</a:t>
            </a:r>
          </a:p>
          <a:p>
            <a:pPr marL="0" indent="0">
              <a:buNone/>
            </a:pPr>
            <a:r>
              <a:rPr lang="en-US" sz="2200">
                <a:solidFill>
                  <a:srgbClr val="FFFFFF"/>
                </a:solidFill>
                <a:cs typeface="Calibri" panose="020F0502020204030204"/>
              </a:rPr>
              <a:t>3.Virtualise: </a:t>
            </a:r>
          </a:p>
          <a:p>
            <a:pPr marL="0" indent="0">
              <a:buNone/>
            </a:pPr>
            <a:r>
              <a:rPr lang="en-US" sz="2200">
                <a:solidFill>
                  <a:srgbClr val="FFFFFF"/>
                </a:solidFill>
                <a:cs typeface="Calibri" panose="020F0502020204030204"/>
              </a:rPr>
              <a:t>Provide virtual support options for troubleshooting or assistance.</a:t>
            </a:r>
          </a:p>
          <a:p>
            <a:pPr marL="0" indent="0">
              <a:buNone/>
            </a:pPr>
            <a:r>
              <a:rPr lang="en-US" sz="2200">
                <a:solidFill>
                  <a:srgbClr val="FFFFFF"/>
                </a:solidFill>
                <a:cs typeface="Calibri" panose="020F0502020204030204"/>
              </a:rPr>
              <a:t>4.Share:</a:t>
            </a:r>
          </a:p>
          <a:p>
            <a:pPr marL="0" indent="0">
              <a:buNone/>
            </a:pPr>
            <a:r>
              <a:rPr lang="en-US" sz="2200">
                <a:solidFill>
                  <a:srgbClr val="FFFFFF"/>
                </a:solidFill>
                <a:cs typeface="Calibri" panose="020F0502020204030204"/>
              </a:rPr>
              <a:t>Encourage customers to share their experiences and feedbacks.</a:t>
            </a:r>
          </a:p>
          <a:p>
            <a:pPr marL="0" indent="0">
              <a:buNone/>
            </a:pPr>
            <a:r>
              <a:rPr lang="en-US" sz="2200">
                <a:solidFill>
                  <a:srgbClr val="FFFFFF"/>
                </a:solidFill>
                <a:cs typeface="Calibri" panose="020F0502020204030204"/>
              </a:rPr>
              <a:t>5. Optimise:</a:t>
            </a:r>
          </a:p>
          <a:p>
            <a:pPr marL="0" indent="0">
              <a:buNone/>
            </a:pPr>
            <a:r>
              <a:rPr lang="en-US" sz="2200">
                <a:solidFill>
                  <a:srgbClr val="FFFFFF"/>
                </a:solidFill>
                <a:cs typeface="Calibri" panose="020F0502020204030204"/>
              </a:rPr>
              <a:t>Continuously optimize products&amp;services based on customer feedback.</a:t>
            </a:r>
          </a:p>
        </p:txBody>
      </p:sp>
      <p:sp>
        <p:nvSpPr>
          <p:cNvPr id="5" name="TextBox 4">
            <a:extLst>
              <a:ext uri="{FF2B5EF4-FFF2-40B4-BE49-F238E27FC236}">
                <a16:creationId xmlns:a16="http://schemas.microsoft.com/office/drawing/2014/main" id="{7299050D-3C93-6131-A77C-DC66515F95CA}"/>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1632195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2CD7-BF69-91D5-7B87-4D1C93DF17DC}"/>
              </a:ext>
            </a:extLst>
          </p:cNvPr>
          <p:cNvSpPr>
            <a:spLocks noGrp="1"/>
          </p:cNvSpPr>
          <p:nvPr>
            <p:ph type="title"/>
          </p:nvPr>
        </p:nvSpPr>
        <p:spPr/>
        <p:txBody>
          <a:bodyPr/>
          <a:lstStyle/>
          <a:p>
            <a:r>
              <a:rPr lang="en-US" err="1">
                <a:cs typeface="Calibri Light"/>
              </a:rPr>
              <a:t>ReSOLVE</a:t>
            </a:r>
            <a:r>
              <a:rPr lang="en-US">
                <a:cs typeface="Calibri Light"/>
              </a:rPr>
              <a:t> framework</a:t>
            </a:r>
            <a:endParaRPr lang="en-US" err="1"/>
          </a:p>
        </p:txBody>
      </p:sp>
      <p:pic>
        <p:nvPicPr>
          <p:cNvPr id="4" name="Content Placeholder 3" descr="A white page with black text&#10;&#10;Description automatically generated">
            <a:extLst>
              <a:ext uri="{FF2B5EF4-FFF2-40B4-BE49-F238E27FC236}">
                <a16:creationId xmlns:a16="http://schemas.microsoft.com/office/drawing/2014/main" id="{596854D0-65B5-38E3-15BB-17A1CF1C2964}"/>
              </a:ext>
            </a:extLst>
          </p:cNvPr>
          <p:cNvPicPr>
            <a:picLocks noGrp="1" noChangeAspect="1"/>
          </p:cNvPicPr>
          <p:nvPr>
            <p:ph idx="1"/>
          </p:nvPr>
        </p:nvPicPr>
        <p:blipFill>
          <a:blip r:embed="rId2"/>
          <a:stretch>
            <a:fillRect/>
          </a:stretch>
        </p:blipFill>
        <p:spPr>
          <a:xfrm>
            <a:off x="934528" y="1703016"/>
            <a:ext cx="6096000" cy="2238671"/>
          </a:xfrm>
        </p:spPr>
      </p:pic>
      <p:sp>
        <p:nvSpPr>
          <p:cNvPr id="5" name="TextBox 4">
            <a:extLst>
              <a:ext uri="{FF2B5EF4-FFF2-40B4-BE49-F238E27FC236}">
                <a16:creationId xmlns:a16="http://schemas.microsoft.com/office/drawing/2014/main" id="{79B18903-C393-96D1-0523-2561AC5C1E12}"/>
              </a:ext>
            </a:extLst>
          </p:cNvPr>
          <p:cNvSpPr txBox="1"/>
          <p:nvPr/>
        </p:nvSpPr>
        <p:spPr>
          <a:xfrm>
            <a:off x="990599" y="4038600"/>
            <a:ext cx="3977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Policy for exchange</a:t>
            </a:r>
            <a:r>
              <a:rPr lang="en-US">
                <a:cs typeface="Calibri"/>
              </a:rPr>
              <a:t>: offers a 365 days return policy for unopened items.</a:t>
            </a:r>
          </a:p>
          <a:p>
            <a:r>
              <a:rPr lang="en-US">
                <a:cs typeface="Calibri"/>
              </a:rPr>
              <a:t>Open products: 180 days.</a:t>
            </a:r>
          </a:p>
        </p:txBody>
      </p:sp>
      <p:pic>
        <p:nvPicPr>
          <p:cNvPr id="6" name="Picture 5" descr="A screenshot of a computer&#10;&#10;Description automatically generated">
            <a:extLst>
              <a:ext uri="{FF2B5EF4-FFF2-40B4-BE49-F238E27FC236}">
                <a16:creationId xmlns:a16="http://schemas.microsoft.com/office/drawing/2014/main" id="{9A630D8B-CEC7-E59C-A282-B67E16B2FAEF}"/>
              </a:ext>
            </a:extLst>
          </p:cNvPr>
          <p:cNvPicPr>
            <a:picLocks noChangeAspect="1"/>
          </p:cNvPicPr>
          <p:nvPr/>
        </p:nvPicPr>
        <p:blipFill>
          <a:blip r:embed="rId3"/>
          <a:stretch>
            <a:fillRect/>
          </a:stretch>
        </p:blipFill>
        <p:spPr>
          <a:xfrm>
            <a:off x="5668297" y="3426451"/>
            <a:ext cx="6096000" cy="1621521"/>
          </a:xfrm>
          <a:prstGeom prst="rect">
            <a:avLst/>
          </a:prstGeom>
        </p:spPr>
      </p:pic>
      <p:sp>
        <p:nvSpPr>
          <p:cNvPr id="7" name="TextBox 6">
            <a:extLst>
              <a:ext uri="{FF2B5EF4-FFF2-40B4-BE49-F238E27FC236}">
                <a16:creationId xmlns:a16="http://schemas.microsoft.com/office/drawing/2014/main" id="{E1221649-215E-02BE-132A-3E89EB4322E7}"/>
              </a:ext>
            </a:extLst>
          </p:cNvPr>
          <p:cNvSpPr txBox="1"/>
          <p:nvPr/>
        </p:nvSpPr>
        <p:spPr>
          <a:xfrm>
            <a:off x="937847" y="5709138"/>
            <a:ext cx="4079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https://present.digital/ikea/--virtualise</a:t>
            </a:r>
            <a:endParaRPr lang="en-US"/>
          </a:p>
        </p:txBody>
      </p:sp>
    </p:spTree>
    <p:extLst>
      <p:ext uri="{BB962C8B-B14F-4D97-AF65-F5344CB8AC3E}">
        <p14:creationId xmlns:p14="http://schemas.microsoft.com/office/powerpoint/2010/main" val="171155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1FB7-E5A5-F36E-4741-6A6BF0EF2A88}"/>
              </a:ext>
            </a:extLst>
          </p:cNvPr>
          <p:cNvSpPr>
            <a:spLocks noGrp="1"/>
          </p:cNvSpPr>
          <p:nvPr>
            <p:ph type="title"/>
          </p:nvPr>
        </p:nvSpPr>
        <p:spPr/>
        <p:txBody>
          <a:bodyPr/>
          <a:lstStyle/>
          <a:p>
            <a:r>
              <a:rPr lang="en-US">
                <a:latin typeface="Times New Roman"/>
                <a:cs typeface="Calibri Light"/>
              </a:rPr>
              <a:t>Suggestions &amp; Improvements</a:t>
            </a:r>
          </a:p>
        </p:txBody>
      </p:sp>
      <p:sp>
        <p:nvSpPr>
          <p:cNvPr id="3" name="Content Placeholder 2">
            <a:extLst>
              <a:ext uri="{FF2B5EF4-FFF2-40B4-BE49-F238E27FC236}">
                <a16:creationId xmlns:a16="http://schemas.microsoft.com/office/drawing/2014/main" id="{0517CC15-7F72-1FCE-12BF-F9D132C8E864}"/>
              </a:ext>
            </a:extLst>
          </p:cNvPr>
          <p:cNvSpPr>
            <a:spLocks noGrp="1"/>
          </p:cNvSpPr>
          <p:nvPr>
            <p:ph idx="1"/>
          </p:nvPr>
        </p:nvSpPr>
        <p:spPr/>
        <p:txBody>
          <a:bodyPr vert="horz" lIns="91440" tIns="45720" rIns="91440" bIns="45720" rtlCol="0" anchor="t">
            <a:normAutofit/>
          </a:bodyPr>
          <a:lstStyle/>
          <a:p>
            <a:r>
              <a:rPr lang="en-US" sz="2000" b="1">
                <a:solidFill>
                  <a:srgbClr val="FF0000"/>
                </a:solidFill>
                <a:ea typeface="+mn-lt"/>
                <a:cs typeface="+mn-lt"/>
              </a:rPr>
              <a:t>Community Engagement</a:t>
            </a:r>
            <a:r>
              <a:rPr lang="en-US" sz="2000">
                <a:solidFill>
                  <a:srgbClr val="0D0D0D"/>
                </a:solidFill>
                <a:ea typeface="+mn-lt"/>
                <a:cs typeface="+mn-lt"/>
              </a:rPr>
              <a:t>: Foster a sense of community among customers by creating online forums or social media groups where customers can share tips, experiences, and solutions related to IKEA products. This would encourage peer-to-peer support and knowledge sharing while strengthening brand loyalty.</a:t>
            </a:r>
            <a:endParaRPr lang="en-US">
              <a:cs typeface="Calibri" panose="020F0502020204030204"/>
            </a:endParaRPr>
          </a:p>
          <a:p>
            <a:r>
              <a:rPr lang="en-US" sz="2000" b="1">
                <a:solidFill>
                  <a:srgbClr val="FF0000"/>
                </a:solidFill>
                <a:ea typeface="+mn-lt"/>
                <a:cs typeface="+mn-lt"/>
              </a:rPr>
              <a:t>Data-Driven Insights</a:t>
            </a:r>
            <a:r>
              <a:rPr lang="en-US" sz="2000">
                <a:solidFill>
                  <a:srgbClr val="0D0D0D"/>
                </a:solidFill>
                <a:ea typeface="+mn-lt"/>
                <a:cs typeface="+mn-lt"/>
              </a:rPr>
              <a:t>: Leverage customer data and analytics to gain insights into common customer concerns, pain points, and preferences. Use this data to inform product design improvements, service enhancements, and targeted customer communication strategies.</a:t>
            </a:r>
            <a:endParaRPr lang="en-US" sz="2000">
              <a:solidFill>
                <a:srgbClr val="0D0D0D"/>
              </a:solidFill>
              <a:cs typeface="Calibri"/>
            </a:endParaRPr>
          </a:p>
          <a:p>
            <a:r>
              <a:rPr lang="en-US" sz="2000" b="1">
                <a:solidFill>
                  <a:srgbClr val="FF0000"/>
                </a:solidFill>
                <a:ea typeface="+mn-lt"/>
                <a:cs typeface="+mn-lt"/>
              </a:rPr>
              <a:t>Empowerment and Training</a:t>
            </a:r>
            <a:r>
              <a:rPr lang="en-US" sz="2000">
                <a:solidFill>
                  <a:srgbClr val="0D0D0D"/>
                </a:solidFill>
                <a:ea typeface="+mn-lt"/>
                <a:cs typeface="+mn-lt"/>
              </a:rPr>
              <a:t>: Empower customer service representatives with comprehensive training and resources to effectively resolve customer concerns. Provide ongoing training on product knowledge, problem-solving techniques, and communication skills to ensure representatives are equipped to handle diverse customer issues with confidence and competence.</a:t>
            </a:r>
            <a:endParaRPr lang="en-US" sz="2000">
              <a:solidFill>
                <a:srgbClr val="0D0D0D"/>
              </a:solidFill>
              <a:cs typeface="Calibri"/>
            </a:endParaRPr>
          </a:p>
          <a:p>
            <a:endParaRPr lang="en-US" sz="2000">
              <a:solidFill>
                <a:srgbClr val="0D0D0D"/>
              </a:solidFill>
              <a:cs typeface="Calibri"/>
            </a:endParaRPr>
          </a:p>
          <a:p>
            <a:endParaRPr lang="en-US" sz="2000">
              <a:solidFill>
                <a:srgbClr val="0D0D0D"/>
              </a:solidFill>
              <a:cs typeface="Calibri"/>
            </a:endParaRPr>
          </a:p>
          <a:p>
            <a:endParaRPr lang="en-US">
              <a:cs typeface="Calibri"/>
            </a:endParaRPr>
          </a:p>
        </p:txBody>
      </p:sp>
    </p:spTree>
    <p:extLst>
      <p:ext uri="{BB962C8B-B14F-4D97-AF65-F5344CB8AC3E}">
        <p14:creationId xmlns:p14="http://schemas.microsoft.com/office/powerpoint/2010/main" val="50060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1615A-AF4C-F8CC-1513-E2468F38BBBF}"/>
              </a:ext>
            </a:extLst>
          </p:cNvPr>
          <p:cNvSpPr>
            <a:spLocks noGrp="1"/>
          </p:cNvSpPr>
          <p:nvPr>
            <p:ph type="title"/>
          </p:nvPr>
        </p:nvSpPr>
        <p:spPr>
          <a:xfrm>
            <a:off x="841248" y="256032"/>
            <a:ext cx="10506456" cy="1014984"/>
          </a:xfrm>
        </p:spPr>
        <p:txBody>
          <a:bodyPr anchor="b">
            <a:normAutofit/>
          </a:bodyPr>
          <a:lstStyle/>
          <a:p>
            <a:r>
              <a:rPr lang="en-US">
                <a:cs typeface="Calibri Light"/>
              </a:rPr>
              <a:t>Narrowing loops </a:t>
            </a: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31DD3C1-EFF6-981E-D4ED-FBA2B819A3C5}"/>
              </a:ext>
            </a:extLst>
          </p:cNvPr>
          <p:cNvGraphicFramePr>
            <a:graphicFrameLocks noGrp="1"/>
          </p:cNvGraphicFramePr>
          <p:nvPr>
            <p:ph idx="1"/>
            <p:extLst>
              <p:ext uri="{D42A27DB-BD31-4B8C-83A1-F6EECF244321}">
                <p14:modId xmlns:p14="http://schemas.microsoft.com/office/powerpoint/2010/main" val="143142041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02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E81A8-0A5E-087D-3FB3-CFA08A3AB5A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Closing and slowing loops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73A7FCA-2991-6A18-1AA2-73FB0DC7EB87}"/>
              </a:ext>
            </a:extLst>
          </p:cNvPr>
          <p:cNvGraphicFramePr>
            <a:graphicFrameLocks noGrp="1"/>
          </p:cNvGraphicFramePr>
          <p:nvPr>
            <p:ph idx="1"/>
            <p:extLst>
              <p:ext uri="{D42A27DB-BD31-4B8C-83A1-F6EECF244321}">
                <p14:modId xmlns:p14="http://schemas.microsoft.com/office/powerpoint/2010/main" val="27608596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46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B7BC336-BE22-2235-1620-8AFB4014AE86}"/>
              </a:ext>
            </a:extLst>
          </p:cNvPr>
          <p:cNvPicPr>
            <a:picLocks noChangeAspect="1"/>
          </p:cNvPicPr>
          <p:nvPr/>
        </p:nvPicPr>
        <p:blipFill rotWithShape="1">
          <a:blip r:embed="rId2">
            <a:alphaModFix amt="35000"/>
          </a:blip>
          <a:srcRect t="25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4626FD65-718B-BAF5-73E8-32E56509EE8B}"/>
              </a:ext>
            </a:extLst>
          </p:cNvPr>
          <p:cNvSpPr>
            <a:spLocks noGrp="1"/>
          </p:cNvSpPr>
          <p:nvPr>
            <p:ph type="title"/>
          </p:nvPr>
        </p:nvSpPr>
        <p:spPr>
          <a:xfrm>
            <a:off x="838200" y="365125"/>
            <a:ext cx="10515600" cy="1325563"/>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a16="http://schemas.microsoft.com/office/drawing/2014/main" id="{DC4E5F00-024F-9383-1AAB-AE1869AE707C}"/>
              </a:ext>
            </a:extLst>
          </p:cNvPr>
          <p:cNvGraphicFramePr>
            <a:graphicFrameLocks noGrp="1"/>
          </p:cNvGraphicFramePr>
          <p:nvPr>
            <p:ph idx="1"/>
            <p:extLst>
              <p:ext uri="{D42A27DB-BD31-4B8C-83A1-F6EECF244321}">
                <p14:modId xmlns:p14="http://schemas.microsoft.com/office/powerpoint/2010/main" val="3048523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621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IKEA</vt:lpstr>
      <vt:lpstr>ReSOLVE framework</vt:lpstr>
      <vt:lpstr>ReSOLVE framework</vt:lpstr>
      <vt:lpstr>Suggestions &amp; Improvements</vt:lpstr>
      <vt:lpstr>Narrowing loops </vt:lpstr>
      <vt:lpstr>Closing and slowing loops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2024-02-20T08:15:45Z</dcterms:created>
  <dcterms:modified xsi:type="dcterms:W3CDTF">2024-02-28T08:56:05Z</dcterms:modified>
</cp:coreProperties>
</file>