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3" r:id="rId5"/>
    <p:sldId id="264" r:id="rId6"/>
    <p:sldId id="262" r:id="rId7"/>
    <p:sldId id="260" r:id="rId8"/>
    <p:sldId id="258" r:id="rId9"/>
    <p:sldId id="266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03645-15F7-41A9-9B3C-57EF168C511B}" v="995" dt="2024-02-28T08:47:02.381"/>
    <p1510:client id="{B3108FAF-7554-CD4E-B437-65B4212A6F16}" v="469" dt="2024-02-28T08:39:55.780"/>
    <p1510:client id="{D688A8E5-FF6E-B341-A6EF-B659F9403C7E}" v="933" dt="2024-02-28T08:49:07.323"/>
    <p1510:client id="{F172586D-46B5-CE4C-9330-35210189CCD7}" v="812" dt="2024-02-28T08:44:53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>
      <p:cViewPr>
        <p:scale>
          <a:sx n="104" d="100"/>
          <a:sy n="104" d="100"/>
        </p:scale>
        <p:origin x="15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2/28/24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face.com/US/en-US/carpet-tile/backings.html" TargetMode="External"/><Relationship Id="rId3" Type="http://schemas.openxmlformats.org/officeDocument/2006/relationships/hyperlink" Target="https://www.interface.com/GB/en-GB/sustainability/recycling.html" TargetMode="External"/><Relationship Id="rId7" Type="http://schemas.openxmlformats.org/officeDocument/2006/relationships/hyperlink" Target="https://www.google.com/url?sa=i&amp;url=http%3A%2F%2Fwww.corporate-workspace.com%2F%3Fpage_id%3D294&amp;psig=AOvVaw2iy9V0zvbMNRqNjAvV9uV1&amp;ust=1709195757152000&amp;source=images&amp;cd=vfe&amp;opi=89978449&amp;ved=0CBIQjRxqFwoTCMiC78HQzYQDFQAAAAAdAAAAABAV" TargetMode="External"/><Relationship Id="rId2" Type="http://schemas.openxmlformats.org/officeDocument/2006/relationships/hyperlink" Target="https://www.interface.com/US/en-US/more-from-interface/abou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oriesflooring.co.uk/collections/interface-carpet-tiles" TargetMode="External"/><Relationship Id="rId5" Type="http://schemas.openxmlformats.org/officeDocument/2006/relationships/hyperlink" Target="https://www.interface.com/US/en-US/sustainability/recycling.html" TargetMode="External"/><Relationship Id="rId10" Type="http://schemas.openxmlformats.org/officeDocument/2006/relationships/hyperlink" Target="https://www.insideflows.org/project/net-works-interface/" TargetMode="External"/><Relationship Id="rId4" Type="http://schemas.openxmlformats.org/officeDocument/2006/relationships/hyperlink" Target="https://www.interface.com/US/en-US/sustainability/sustainability-overview.html" TargetMode="External"/><Relationship Id="rId9" Type="http://schemas.openxmlformats.org/officeDocument/2006/relationships/hyperlink" Target="https://www.interface.com.cn/page/thenet-worksprogra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F9D0573-5210-F61F-1F10-B37F63D43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FI" dirty="0"/>
              <a:t>Pinja, Anton, Onni, Otava</a:t>
            </a:r>
          </a:p>
        </p:txBody>
      </p:sp>
      <p:pic>
        <p:nvPicPr>
          <p:cNvPr id="1028" name="Picture 4" descr="Interface logo in transparent PNG and vectorized SVG formats">
            <a:extLst>
              <a:ext uri="{FF2B5EF4-FFF2-40B4-BE49-F238E27FC236}">
                <a16:creationId xmlns:a16="http://schemas.microsoft.com/office/drawing/2014/main" id="{EE504EC8-B4BE-1220-6678-11168D1EF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900363"/>
            <a:ext cx="9317967" cy="173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58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ED4BE-D479-C92F-9221-FB11938B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5D3F3-8BD5-8AE4-BDF9-8BD201D94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137728"/>
            <a:ext cx="10554574" cy="5924961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https://www.interface.com/US/en-US/more-from-interface/about.html</a:t>
            </a:r>
            <a:endParaRPr lang="en-GB" dirty="0"/>
          </a:p>
          <a:p>
            <a:r>
              <a:rPr lang="en-GB" dirty="0">
                <a:hlinkClick r:id="rId3"/>
              </a:rPr>
              <a:t>https://www.interface.com/GB/en-GB/sustainability/recycling.html</a:t>
            </a:r>
            <a:endParaRPr lang="en-GB" dirty="0"/>
          </a:p>
          <a:p>
            <a:r>
              <a:rPr lang="en-GB" dirty="0">
                <a:hlinkClick r:id="rId4"/>
              </a:rPr>
              <a:t>https://www.interface.com/US/en-US/sustainability/sustainability-overview.html</a:t>
            </a:r>
            <a:endParaRPr lang="en-GB" dirty="0"/>
          </a:p>
          <a:p>
            <a:r>
              <a:rPr lang="en-GB" dirty="0">
                <a:hlinkClick r:id="rId5"/>
              </a:rPr>
              <a:t>https://www.interface.com/US/en-US/sustainability/recycling.html</a:t>
            </a:r>
            <a:endParaRPr lang="en-GB" dirty="0"/>
          </a:p>
          <a:p>
            <a:r>
              <a:rPr lang="en-GB" dirty="0">
                <a:hlinkClick r:id="rId6"/>
              </a:rPr>
              <a:t>https://storiesflooring.co.uk/collections/interface-carpet-tiles</a:t>
            </a:r>
            <a:r>
              <a:rPr lang="en-GB" dirty="0"/>
              <a:t>  </a:t>
            </a:r>
          </a:p>
          <a:p>
            <a:r>
              <a:rPr lang="en-GB" dirty="0">
                <a:hlinkClick r:id="rId7"/>
              </a:rPr>
              <a:t>https://www.google.com/url?sa=i&amp;url=http%3A%2F%2Fwww.corporate-workspace.com%2F%3Fpage_id%3D294&amp;psig=AOvVaw2iy9V0zvbMNRqNjAvV9uV1&amp;ust=1709195757152000&amp;source=images&amp;cd=vfe&amp;opi=89978449&amp;ved=0CBIQjRxqFwoTCMiC78HQzYQDFQAAAAAdAAAAABAV</a:t>
            </a:r>
            <a:r>
              <a:rPr lang="en-GB" dirty="0"/>
              <a:t> </a:t>
            </a:r>
          </a:p>
          <a:p>
            <a:r>
              <a:rPr lang="en-GB" dirty="0">
                <a:hlinkClick r:id="rId8"/>
              </a:rPr>
              <a:t>https://www.interface.com/US/en-US/carpet-tile/backings.html</a:t>
            </a:r>
            <a:endParaRPr lang="en-GB" dirty="0"/>
          </a:p>
          <a:p>
            <a:r>
              <a:rPr lang="en-GB" dirty="0">
                <a:hlinkClick r:id="rId9"/>
              </a:rPr>
              <a:t>https://www.interface.com.cn/page/thenet-worksprogram</a:t>
            </a:r>
            <a:endParaRPr lang="en-GB" dirty="0"/>
          </a:p>
          <a:p>
            <a:r>
              <a:rPr lang="en-GB" dirty="0">
                <a:hlinkClick r:id="rId10"/>
              </a:rPr>
              <a:t>https://www.insideflows.org/project/net-works-interface/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10249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4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4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C748-A648-7E66-FF64-0922E37FA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>
                <a:solidFill>
                  <a:schemeClr val="bg1"/>
                </a:solidFill>
              </a:rPr>
              <a:t>What is Interface?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864DF-3491-B203-7EC3-3AB05C540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Global leader in modular flooring founded in 1973</a:t>
            </a:r>
          </a:p>
          <a:p>
            <a:endParaRPr lang="en-FI" dirty="0"/>
          </a:p>
          <a:p>
            <a:r>
              <a:rPr lang="en-FI" dirty="0"/>
              <a:t>Around 3600 employees and 1.2 Billion USD in global revenue (2021)</a:t>
            </a:r>
          </a:p>
          <a:p>
            <a:endParaRPr lang="en-FI" dirty="0"/>
          </a:p>
          <a:p>
            <a:r>
              <a:rPr lang="en-FI" dirty="0"/>
              <a:t>Sustainability actions in core of the business</a:t>
            </a:r>
          </a:p>
          <a:p>
            <a:endParaRPr lang="en-FI" dirty="0"/>
          </a:p>
          <a:p>
            <a:r>
              <a:rPr lang="en-GB" dirty="0"/>
              <a:t>The Carbon Neutral Floors program certified with PAS 2060</a:t>
            </a:r>
            <a:endParaRPr lang="en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6905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A4C70-0914-7865-24ED-07368912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sz="6000" dirty="0">
                <a:solidFill>
                  <a:schemeClr val="bg1"/>
                </a:solidFill>
              </a:rPr>
              <a:t>ReSOLVE Framework</a:t>
            </a:r>
          </a:p>
        </p:txBody>
      </p:sp>
    </p:spTree>
    <p:extLst>
      <p:ext uri="{BB962C8B-B14F-4D97-AF65-F5344CB8AC3E}">
        <p14:creationId xmlns:p14="http://schemas.microsoft.com/office/powerpoint/2010/main" val="314024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D581-D8D0-72D5-A78C-162D69C3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>
                <a:solidFill>
                  <a:schemeClr val="bg1"/>
                </a:solidFill>
              </a:rPr>
              <a:t>Regenerate, Share &amp; Optimize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6A8FB-1B64-E1DE-71AF-B8AC658F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88" y="2062961"/>
            <a:ext cx="10554574" cy="1366039"/>
          </a:xfrm>
        </p:spPr>
        <p:txBody>
          <a:bodyPr/>
          <a:lstStyle/>
          <a:p>
            <a:r>
              <a:rPr lang="en-FI" sz="2400"/>
              <a:t>Regenerate:</a:t>
            </a:r>
          </a:p>
          <a:p>
            <a:pPr lvl="1"/>
            <a:r>
              <a:rPr lang="en-GB" sz="1800" b="0" i="0" u="none" strike="noStrike" err="1">
                <a:effectLst/>
              </a:rPr>
              <a:t>ReEntry</a:t>
            </a:r>
            <a:r>
              <a:rPr lang="en-GB" sz="1800" b="0" i="0" u="none" strike="noStrike">
                <a:effectLst/>
              </a:rPr>
              <a:t> and Reclamation™  - Guaranteed multiple lifecycles &amp; Active contribution to regeneration (Yahoo Finance). </a:t>
            </a:r>
            <a:endParaRPr lang="en-FI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F63E7-E3FC-450B-360D-FBF7F49B0A84}"/>
              </a:ext>
            </a:extLst>
          </p:cNvPr>
          <p:cNvSpPr txBox="1">
            <a:spLocks/>
          </p:cNvSpPr>
          <p:nvPr/>
        </p:nvSpPr>
        <p:spPr>
          <a:xfrm>
            <a:off x="801288" y="3429000"/>
            <a:ext cx="10554574" cy="136603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2400"/>
              <a:t>Share:</a:t>
            </a:r>
          </a:p>
          <a:p>
            <a:pPr lvl="1"/>
            <a:r>
              <a:rPr lang="en-GB" sz="1800"/>
              <a:t>Circularity lighthouse recognition from WEF and McKinsey &amp; Co – By participating in this network, the entity promises to share key findings for others to utilize (Yahoo Finance).</a:t>
            </a:r>
            <a:endParaRPr lang="en-FI" sz="18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3C03BD-8C44-1915-5BE9-EF50D00A813E}"/>
              </a:ext>
            </a:extLst>
          </p:cNvPr>
          <p:cNvSpPr txBox="1">
            <a:spLocks/>
          </p:cNvSpPr>
          <p:nvPr/>
        </p:nvSpPr>
        <p:spPr>
          <a:xfrm>
            <a:off x="801288" y="4795039"/>
            <a:ext cx="10554574" cy="161577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2400"/>
              <a:t>Optimize:</a:t>
            </a:r>
          </a:p>
          <a:p>
            <a:pPr lvl="1"/>
            <a:r>
              <a:rPr lang="en-FI" sz="1800"/>
              <a:t>Carbon Neutral Floors Program – </a:t>
            </a:r>
            <a:r>
              <a:rPr lang="en-GB" sz="1800" b="0" i="0" u="none" strike="noStrike">
                <a:effectLst/>
              </a:rPr>
              <a:t>Interface achieves supply chain neutrality by innovating in sustainable production and recycling practices (Interface).</a:t>
            </a:r>
            <a:endParaRPr lang="en-FI" sz="1800"/>
          </a:p>
        </p:txBody>
      </p:sp>
    </p:spTree>
    <p:extLst>
      <p:ext uri="{BB962C8B-B14F-4D97-AF65-F5344CB8AC3E}">
        <p14:creationId xmlns:p14="http://schemas.microsoft.com/office/powerpoint/2010/main" val="335498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D581-D8D0-72D5-A78C-162D69C38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>
                <a:solidFill>
                  <a:schemeClr val="bg1"/>
                </a:solidFill>
              </a:rPr>
              <a:t>Loop, Virtualise &amp;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6A8FB-1B64-E1DE-71AF-B8AC658F0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n-FI" dirty="0"/>
              <a:t>Loop</a:t>
            </a:r>
          </a:p>
          <a:p>
            <a:pPr lvl="1"/>
            <a:r>
              <a:rPr lang="en-FI" dirty="0"/>
              <a:t>Interface products are designed to be long-lasting and recyclable</a:t>
            </a:r>
          </a:p>
          <a:p>
            <a:pPr lvl="1"/>
            <a:r>
              <a:rPr lang="en-FI" dirty="0"/>
              <a:t>ReEntry program: reusing products or recycling them if reusing is not possible</a:t>
            </a:r>
          </a:p>
          <a:p>
            <a:r>
              <a:rPr lang="en-FI" dirty="0"/>
              <a:t>Virtualise</a:t>
            </a:r>
          </a:p>
          <a:p>
            <a:pPr lvl="1"/>
            <a:r>
              <a:rPr lang="en-GB" dirty="0"/>
              <a:t>Interface Floor Design Studio</a:t>
            </a:r>
          </a:p>
          <a:p>
            <a:pPr lvl="1"/>
            <a:r>
              <a:rPr lang="en-GB" dirty="0"/>
              <a:t>Offers virtual design tools to optimize material usage and minimize waste</a:t>
            </a:r>
          </a:p>
          <a:p>
            <a:r>
              <a:rPr lang="en-GB" dirty="0"/>
              <a:t>Exchange</a:t>
            </a:r>
          </a:p>
          <a:p>
            <a:pPr lvl="1"/>
            <a:r>
              <a:rPr lang="en-GB" dirty="0"/>
              <a:t>Interface has been a trendsetter in sustainable production</a:t>
            </a:r>
          </a:p>
          <a:p>
            <a:pPr lvl="1"/>
            <a:r>
              <a:rPr lang="en-GB" dirty="0"/>
              <a:t>Committed publicly to sustainability in 1994</a:t>
            </a:r>
          </a:p>
          <a:p>
            <a:pPr lvl="1"/>
            <a:r>
              <a:rPr lang="en-GB" dirty="0"/>
              <a:t>Sustainability in the core of the business</a:t>
            </a:r>
          </a:p>
          <a:p>
            <a:pPr lvl="1"/>
            <a:endParaRPr lang="en-FI" dirty="0"/>
          </a:p>
          <a:p>
            <a:pPr lvl="1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8888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434D-145C-BC35-F6C7-EE34D873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419196"/>
            <a:ext cx="10571998" cy="97045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Closing loops – use again</a:t>
            </a:r>
            <a:endParaRPr lang="LID4096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DA131-5BB2-F91C-D21B-F3D4E128F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360141"/>
            <a:ext cx="10554574" cy="3636511"/>
          </a:xfrm>
        </p:spPr>
        <p:txBody>
          <a:bodyPr anchor="t"/>
          <a:lstStyle/>
          <a:p>
            <a:r>
              <a:rPr lang="en-GB" dirty="0"/>
              <a:t>The company has been collecting and recycling used carpets for 20 years</a:t>
            </a:r>
          </a:p>
          <a:p>
            <a:r>
              <a:rPr lang="en-GB" dirty="0"/>
              <a:t>Interface offers the </a:t>
            </a:r>
            <a:r>
              <a:rPr lang="en-GB" dirty="0" err="1"/>
              <a:t>ReEntry</a:t>
            </a:r>
            <a:r>
              <a:rPr lang="en-GB" dirty="0"/>
              <a:t> service</a:t>
            </a:r>
          </a:p>
          <a:p>
            <a:r>
              <a:rPr lang="en-GB" dirty="0"/>
              <a:t>Recycled and biobased materials are used in production</a:t>
            </a:r>
          </a:p>
          <a:p>
            <a:r>
              <a:rPr lang="en-GB" dirty="0"/>
              <a:t>Has been designed to be movable and reusable</a:t>
            </a:r>
            <a:endParaRPr lang="LID409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61CC7-A171-2F28-4D99-61F6D72D2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909" y="4332929"/>
            <a:ext cx="6748756" cy="209001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6664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9BEFF-FC75-66F8-7BD0-E2EBA9A03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about narrowing and slowing?</a:t>
            </a:r>
            <a:endParaRPr lang="LID4096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7A990-DBCC-C043-479E-0227C2D41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2526" y="2288046"/>
            <a:ext cx="5189857" cy="576262"/>
          </a:xfrm>
        </p:spPr>
        <p:txBody>
          <a:bodyPr/>
          <a:lstStyle/>
          <a:p>
            <a:r>
              <a:rPr lang="en-GB" b="1"/>
              <a:t>Narrowing loops – use less</a:t>
            </a:r>
            <a:endParaRPr lang="LID4096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BEDE6-4850-DD40-D1CD-41C9DAFD4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5773" y="2915050"/>
            <a:ext cx="5189856" cy="3109914"/>
          </a:xfrm>
        </p:spPr>
        <p:txBody>
          <a:bodyPr/>
          <a:lstStyle/>
          <a:p>
            <a:r>
              <a:rPr lang="en-GB"/>
              <a:t>Waste management</a:t>
            </a:r>
          </a:p>
          <a:p>
            <a:r>
              <a:rPr lang="en-GB"/>
              <a:t>Designed for replacing only damaged components</a:t>
            </a:r>
          </a:p>
          <a:p>
            <a:r>
              <a:rPr lang="en-GB"/>
              <a:t>Modular design for easy installation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CE5052-69FD-CAB3-33E2-9F1B6DBD1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0000" y="2171279"/>
            <a:ext cx="5194583" cy="576262"/>
          </a:xfrm>
        </p:spPr>
        <p:txBody>
          <a:bodyPr/>
          <a:lstStyle/>
          <a:p>
            <a:r>
              <a:rPr lang="en-GB" b="1"/>
              <a:t>Slowing loops – use longer</a:t>
            </a:r>
            <a:endParaRPr lang="LID4096" b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BE395-1417-9D72-9F0A-DBA817029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74241" y="2915050"/>
            <a:ext cx="4741988" cy="3109913"/>
          </a:xfrm>
        </p:spPr>
        <p:txBody>
          <a:bodyPr/>
          <a:lstStyle/>
          <a:p>
            <a:r>
              <a:rPr lang="en-GB"/>
              <a:t>Movable </a:t>
            </a:r>
            <a:r>
              <a:rPr lang="en-GB">
                <a:sym typeface="Wingdings" panose="05000000000000000000" pitchFamily="2" charset="2"/>
              </a:rPr>
              <a:t> no glue (?)</a:t>
            </a:r>
          </a:p>
          <a:p>
            <a:r>
              <a:rPr lang="en-GB">
                <a:sym typeface="Wingdings" panose="05000000000000000000" pitchFamily="2" charset="2"/>
              </a:rPr>
              <a:t>Fibers designed to be durable</a:t>
            </a:r>
          </a:p>
          <a:p>
            <a:r>
              <a:rPr lang="en-GB">
                <a:sym typeface="Wingdings" panose="05000000000000000000" pitchFamily="2" charset="2"/>
              </a:rPr>
              <a:t>Sponge rubber</a:t>
            </a:r>
          </a:p>
          <a:p>
            <a:r>
              <a:rPr lang="en-GB">
                <a:sym typeface="Wingdings" panose="05000000000000000000" pitchFamily="2" charset="2"/>
              </a:rPr>
              <a:t>Mix-and-match colour design</a:t>
            </a:r>
          </a:p>
          <a:p>
            <a:endParaRPr lang="en-GB">
              <a:sym typeface="Wingdings" panose="05000000000000000000" pitchFamily="2" charset="2"/>
            </a:endParaRPr>
          </a:p>
          <a:p>
            <a:r>
              <a:rPr lang="en-GB">
                <a:sym typeface="Wingdings" panose="05000000000000000000" pitchFamily="2" charset="2"/>
              </a:rPr>
              <a:t>Designs for different purposes  n</a:t>
            </a:r>
            <a:r>
              <a:rPr lang="en-GB"/>
              <a:t>ot all are interchangeable</a:t>
            </a:r>
            <a:endParaRPr lang="LID4096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7B4D05-C79E-488E-21A3-E7B266C9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228" y="4887241"/>
            <a:ext cx="6094284" cy="152357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078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Quest™ Carbon Negative &amp; GlasBac™ Carpet Tile Backings">
            <a:extLst>
              <a:ext uri="{FF2B5EF4-FFF2-40B4-BE49-F238E27FC236}">
                <a16:creationId xmlns:a16="http://schemas.microsoft.com/office/drawing/2014/main" id="{FB0869BA-6DF6-F87A-BD5F-BFF9BE136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1" r="9091" b="12993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 9">
            <a:extLst>
              <a:ext uri="{FF2B5EF4-FFF2-40B4-BE49-F238E27FC236}">
                <a16:creationId xmlns:a16="http://schemas.microsoft.com/office/drawing/2014/main" id="{72319FFA-0E4F-4E0B-BEBA-A9DD4B41A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B7F1D-E7B4-98B6-7C68-69AE1F5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0" y="354329"/>
            <a:ext cx="5510790" cy="1080913"/>
          </a:xfrm>
        </p:spPr>
        <p:txBody>
          <a:bodyPr>
            <a:normAutofit/>
          </a:bodyPr>
          <a:lstStyle/>
          <a:p>
            <a:r>
              <a:rPr lang="en-US" sz="4400"/>
              <a:t>Closed 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D713E-D7FA-7C08-99B6-E1140B309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89" y="2139426"/>
            <a:ext cx="4921687" cy="3145716"/>
          </a:xfrm>
        </p:spPr>
        <p:txBody>
          <a:bodyPr>
            <a:noAutofit/>
          </a:bodyPr>
          <a:lstStyle/>
          <a:p>
            <a:r>
              <a:rPr lang="en-US" sz="2400" b="0" i="0" u="none" strike="noStrike" dirty="0" err="1">
                <a:effectLst/>
                <a:latin typeface="Century Gothic" panose="020B0502020202020204" pitchFamily="34" charset="0"/>
              </a:rPr>
              <a:t>CQuest</a:t>
            </a: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™ backings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Example of biomimicry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B</a:t>
            </a: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io-based materials and recycled content –&gt; carbon negativity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2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t-Works™ – Interface | INSIDEflows">
            <a:extLst>
              <a:ext uri="{FF2B5EF4-FFF2-40B4-BE49-F238E27FC236}">
                <a16:creationId xmlns:a16="http://schemas.microsoft.com/office/drawing/2014/main" id="{E32E439D-C841-C634-8FA6-C7CEDE1A0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7" b="24403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Freeform 9">
            <a:extLst>
              <a:ext uri="{FF2B5EF4-FFF2-40B4-BE49-F238E27FC236}">
                <a16:creationId xmlns:a16="http://schemas.microsoft.com/office/drawing/2014/main" id="{72319FFA-0E4F-4E0B-BEBA-A9DD4B41A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A21643-7640-3136-DF80-E3A5D4FF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930400" cy="1559412"/>
          </a:xfrm>
        </p:spPr>
        <p:txBody>
          <a:bodyPr>
            <a:normAutofit/>
          </a:bodyPr>
          <a:lstStyle/>
          <a:p>
            <a:r>
              <a:rPr lang="en-US" dirty="0"/>
              <a:t>Open 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B98E-5BD3-78C8-B411-AFDCA4E9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4921687" cy="36322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Net-Works Program</a:t>
            </a:r>
          </a:p>
          <a:p>
            <a:r>
              <a:rPr lang="en-US" sz="2000" b="0" i="0" strike="noStrike" dirty="0">
                <a:effectLst/>
              </a:rPr>
              <a:t>Partnered with the Zoological Society of London and Project Seahorse Foundation for Marine Conservation Inc.</a:t>
            </a:r>
          </a:p>
          <a:p>
            <a:r>
              <a:rPr lang="en-US" sz="2000" dirty="0"/>
              <a:t>Buying used fishing nets and manufacture materials</a:t>
            </a:r>
          </a:p>
          <a:p>
            <a:r>
              <a:rPr lang="en-US" sz="2000" dirty="0"/>
              <a:t>Cleaning up coastlines and sea while including some of the world’s poorest communities to global supply chains</a:t>
            </a:r>
          </a:p>
        </p:txBody>
      </p:sp>
    </p:spTree>
    <p:extLst>
      <p:ext uri="{BB962C8B-B14F-4D97-AF65-F5344CB8AC3E}">
        <p14:creationId xmlns:p14="http://schemas.microsoft.com/office/powerpoint/2010/main" val="402691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39</TotalTime>
  <Words>528</Words>
  <Application>Microsoft Macintosh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2</vt:lpstr>
      <vt:lpstr>Quotable</vt:lpstr>
      <vt:lpstr>PowerPoint Presentation</vt:lpstr>
      <vt:lpstr>What is Interface?</vt:lpstr>
      <vt:lpstr>ReSOLVE Framework</vt:lpstr>
      <vt:lpstr>Regenerate, Share &amp; Optimize</vt:lpstr>
      <vt:lpstr>Loop, Virtualise &amp; Exchange</vt:lpstr>
      <vt:lpstr>Closing loops – use again</vt:lpstr>
      <vt:lpstr>What about narrowing and slowing?</vt:lpstr>
      <vt:lpstr>Closed Innovations</vt:lpstr>
      <vt:lpstr>Open Innovations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Tuomi Otava</dc:creator>
  <cp:lastModifiedBy>Tuomi Otava</cp:lastModifiedBy>
  <cp:revision>2</cp:revision>
  <dcterms:created xsi:type="dcterms:W3CDTF">2024-02-28T08:09:26Z</dcterms:created>
  <dcterms:modified xsi:type="dcterms:W3CDTF">2024-02-28T08:49:07Z</dcterms:modified>
</cp:coreProperties>
</file>