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6"/>
  </p:notesMasterIdLst>
  <p:sldIdLst>
    <p:sldId id="256" r:id="rId6"/>
    <p:sldId id="881" r:id="rId7"/>
    <p:sldId id="360" r:id="rId8"/>
    <p:sldId id="342" r:id="rId9"/>
    <p:sldId id="332" r:id="rId10"/>
    <p:sldId id="333" r:id="rId11"/>
    <p:sldId id="353" r:id="rId12"/>
    <p:sldId id="344" r:id="rId13"/>
    <p:sldId id="334" r:id="rId14"/>
    <p:sldId id="331" r:id="rId15"/>
    <p:sldId id="338" r:id="rId16"/>
    <p:sldId id="339" r:id="rId17"/>
    <p:sldId id="345" r:id="rId18"/>
    <p:sldId id="340" r:id="rId19"/>
    <p:sldId id="357" r:id="rId20"/>
    <p:sldId id="354" r:id="rId21"/>
    <p:sldId id="347" r:id="rId22"/>
    <p:sldId id="349" r:id="rId23"/>
    <p:sldId id="346" r:id="rId24"/>
    <p:sldId id="356" r:id="rId25"/>
    <p:sldId id="875" r:id="rId26"/>
    <p:sldId id="877" r:id="rId27"/>
    <p:sldId id="878" r:id="rId28"/>
    <p:sldId id="879" r:id="rId29"/>
    <p:sldId id="880" r:id="rId30"/>
    <p:sldId id="326" r:id="rId31"/>
    <p:sldId id="259" r:id="rId32"/>
    <p:sldId id="355" r:id="rId33"/>
    <p:sldId id="359" r:id="rId34"/>
    <p:sldId id="358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kka Rintamäki" initials="JR" lastIdx="1" clrIdx="0">
    <p:extLst>
      <p:ext uri="{19B8F6BF-5375-455C-9EA6-DF929625EA0E}">
        <p15:presenceInfo xmlns:p15="http://schemas.microsoft.com/office/powerpoint/2012/main" userId="baffe08812e67b3c" providerId="Windows Live"/>
      </p:ext>
    </p:extLst>
  </p:cmAuthor>
  <p:cmAuthor id="2" name="Jukka Rintamaki" initials="JR" lastIdx="1" clrIdx="1">
    <p:extLst>
      <p:ext uri="{19B8F6BF-5375-455C-9EA6-DF929625EA0E}">
        <p15:presenceInfo xmlns:p15="http://schemas.microsoft.com/office/powerpoint/2012/main" userId="S::lljr4@lunet.lboro.ac.uk::4df9ce8a-b20a-4bab-bebb-c31a1a2d77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84580" autoAdjust="0"/>
  </p:normalViewPr>
  <p:slideViewPr>
    <p:cSldViewPr snapToGrid="0">
      <p:cViewPr varScale="1">
        <p:scale>
          <a:sx n="93" d="100"/>
          <a:sy n="93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10C07-9764-48C6-A1A0-EB298A6D6F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3F3334A-7622-4303-87FD-FF2EABF53AFD}">
      <dgm:prSet/>
      <dgm:spPr/>
      <dgm:t>
        <a:bodyPr/>
        <a:lstStyle/>
        <a:p>
          <a:r>
            <a:rPr lang="fi-FI"/>
            <a:t>From business interests to broader interests</a:t>
          </a:r>
          <a:endParaRPr lang="en-US"/>
        </a:p>
      </dgm:t>
    </dgm:pt>
    <dgm:pt modelId="{71EF5574-2A49-4079-8DE5-5608E5D4B450}" type="parTrans" cxnId="{03E80817-7B6C-4E92-8C5B-531705F75075}">
      <dgm:prSet/>
      <dgm:spPr/>
      <dgm:t>
        <a:bodyPr/>
        <a:lstStyle/>
        <a:p>
          <a:endParaRPr lang="en-US"/>
        </a:p>
      </dgm:t>
    </dgm:pt>
    <dgm:pt modelId="{7D3D7909-26B6-4B4C-98BD-805B284D8FAD}" type="sibTrans" cxnId="{03E80817-7B6C-4E92-8C5B-531705F75075}">
      <dgm:prSet/>
      <dgm:spPr/>
      <dgm:t>
        <a:bodyPr/>
        <a:lstStyle/>
        <a:p>
          <a:endParaRPr lang="en-US"/>
        </a:p>
      </dgm:t>
    </dgm:pt>
    <dgm:pt modelId="{F2690071-FB23-4AEE-9864-8F1D1FF4ED5A}">
      <dgm:prSet/>
      <dgm:spPr/>
      <dgm:t>
        <a:bodyPr/>
        <a:lstStyle/>
        <a:p>
          <a:r>
            <a:rPr lang="fi-FI"/>
            <a:t>The proposed road to sustainability</a:t>
          </a:r>
          <a:endParaRPr lang="en-US"/>
        </a:p>
      </dgm:t>
    </dgm:pt>
    <dgm:pt modelId="{A3E1368F-DB8A-426B-9779-B784332066AB}" type="parTrans" cxnId="{B105A375-6D8B-40A5-8E3C-A4F9371CB641}">
      <dgm:prSet/>
      <dgm:spPr/>
      <dgm:t>
        <a:bodyPr/>
        <a:lstStyle/>
        <a:p>
          <a:endParaRPr lang="en-US"/>
        </a:p>
      </dgm:t>
    </dgm:pt>
    <dgm:pt modelId="{9FFA0A6D-97DA-4C1D-917E-0E20C93505E0}" type="sibTrans" cxnId="{B105A375-6D8B-40A5-8E3C-A4F9371CB641}">
      <dgm:prSet/>
      <dgm:spPr/>
      <dgm:t>
        <a:bodyPr/>
        <a:lstStyle/>
        <a:p>
          <a:endParaRPr lang="en-US"/>
        </a:p>
      </dgm:t>
    </dgm:pt>
    <dgm:pt modelId="{DF1242FF-1FD8-4B03-9AA3-3EE749790336}">
      <dgm:prSet/>
      <dgm:spPr/>
      <dgm:t>
        <a:bodyPr/>
        <a:lstStyle/>
        <a:p>
          <a:r>
            <a:rPr lang="fi-FI"/>
            <a:t>Green growth</a:t>
          </a:r>
          <a:endParaRPr lang="en-US"/>
        </a:p>
      </dgm:t>
    </dgm:pt>
    <dgm:pt modelId="{4FED0447-3BA9-473B-AA1A-58CD350D2969}" type="parTrans" cxnId="{58DBD1D0-CF9E-40D1-AC41-F380A3E06705}">
      <dgm:prSet/>
      <dgm:spPr/>
      <dgm:t>
        <a:bodyPr/>
        <a:lstStyle/>
        <a:p>
          <a:endParaRPr lang="en-US"/>
        </a:p>
      </dgm:t>
    </dgm:pt>
    <dgm:pt modelId="{6864ACF2-0715-47E8-B13D-8C206DD8AE15}" type="sibTrans" cxnId="{58DBD1D0-CF9E-40D1-AC41-F380A3E06705}">
      <dgm:prSet/>
      <dgm:spPr/>
      <dgm:t>
        <a:bodyPr/>
        <a:lstStyle/>
        <a:p>
          <a:endParaRPr lang="en-US"/>
        </a:p>
      </dgm:t>
    </dgm:pt>
    <dgm:pt modelId="{4C5B79D5-6055-4691-97DE-24C87FB7BBF1}">
      <dgm:prSet/>
      <dgm:spPr/>
      <dgm:t>
        <a:bodyPr/>
        <a:lstStyle/>
        <a:p>
          <a:r>
            <a:rPr lang="fi-FI"/>
            <a:t>Contesting the green growth agenda</a:t>
          </a:r>
          <a:endParaRPr lang="en-US"/>
        </a:p>
      </dgm:t>
    </dgm:pt>
    <dgm:pt modelId="{113C65AF-F00F-473B-8216-6785D6BEBCEB}" type="parTrans" cxnId="{8AA0F720-761A-4831-A8C9-2F3A95A9A888}">
      <dgm:prSet/>
      <dgm:spPr/>
      <dgm:t>
        <a:bodyPr/>
        <a:lstStyle/>
        <a:p>
          <a:endParaRPr lang="en-US"/>
        </a:p>
      </dgm:t>
    </dgm:pt>
    <dgm:pt modelId="{E38EC6CC-7FB4-44CB-8337-DB37BA7712B5}" type="sibTrans" cxnId="{8AA0F720-761A-4831-A8C9-2F3A95A9A888}">
      <dgm:prSet/>
      <dgm:spPr/>
      <dgm:t>
        <a:bodyPr/>
        <a:lstStyle/>
        <a:p>
          <a:endParaRPr lang="en-US"/>
        </a:p>
      </dgm:t>
    </dgm:pt>
    <dgm:pt modelId="{45733E3F-393E-40E9-A1B3-475C531A885B}" type="pres">
      <dgm:prSet presAssocID="{03710C07-9764-48C6-A1A0-EB298A6D6F40}" presName="root" presStyleCnt="0">
        <dgm:presLayoutVars>
          <dgm:dir/>
          <dgm:resizeHandles val="exact"/>
        </dgm:presLayoutVars>
      </dgm:prSet>
      <dgm:spPr/>
    </dgm:pt>
    <dgm:pt modelId="{E750DA6F-1EB9-4BD8-9004-5769EB994530}" type="pres">
      <dgm:prSet presAssocID="{F3F3334A-7622-4303-87FD-FF2EABF53AFD}" presName="compNode" presStyleCnt="0"/>
      <dgm:spPr/>
    </dgm:pt>
    <dgm:pt modelId="{BECC38B6-96B3-4050-9766-4544479368E8}" type="pres">
      <dgm:prSet presAssocID="{F3F3334A-7622-4303-87FD-FF2EABF53AFD}" presName="bgRect" presStyleLbl="bgShp" presStyleIdx="0" presStyleCnt="3"/>
      <dgm:spPr/>
    </dgm:pt>
    <dgm:pt modelId="{529BD37C-5381-4FE6-96C8-0582187DD247}" type="pres">
      <dgm:prSet presAssocID="{F3F3334A-7622-4303-87FD-FF2EABF53AF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F6F5965-C9E4-4C63-8D26-A7A5051EAD23}" type="pres">
      <dgm:prSet presAssocID="{F3F3334A-7622-4303-87FD-FF2EABF53AFD}" presName="spaceRect" presStyleCnt="0"/>
      <dgm:spPr/>
    </dgm:pt>
    <dgm:pt modelId="{BD231754-10E3-46FB-A4FC-169F2EABAEF5}" type="pres">
      <dgm:prSet presAssocID="{F3F3334A-7622-4303-87FD-FF2EABF53AFD}" presName="parTx" presStyleLbl="revTx" presStyleIdx="0" presStyleCnt="4">
        <dgm:presLayoutVars>
          <dgm:chMax val="0"/>
          <dgm:chPref val="0"/>
        </dgm:presLayoutVars>
      </dgm:prSet>
      <dgm:spPr/>
    </dgm:pt>
    <dgm:pt modelId="{61E99450-A674-443F-8169-C7E3A884B990}" type="pres">
      <dgm:prSet presAssocID="{7D3D7909-26B6-4B4C-98BD-805B284D8FAD}" presName="sibTrans" presStyleCnt="0"/>
      <dgm:spPr/>
    </dgm:pt>
    <dgm:pt modelId="{EF101501-3572-43C3-B197-AAA27509A05E}" type="pres">
      <dgm:prSet presAssocID="{F2690071-FB23-4AEE-9864-8F1D1FF4ED5A}" presName="compNode" presStyleCnt="0"/>
      <dgm:spPr/>
    </dgm:pt>
    <dgm:pt modelId="{DFD1A0F3-F610-4952-B5AA-A30CFE0DEA61}" type="pres">
      <dgm:prSet presAssocID="{F2690071-FB23-4AEE-9864-8F1D1FF4ED5A}" presName="bgRect" presStyleLbl="bgShp" presStyleIdx="1" presStyleCnt="3"/>
      <dgm:spPr/>
    </dgm:pt>
    <dgm:pt modelId="{58C23868-B687-4495-A125-6FE3F8084867}" type="pres">
      <dgm:prSet presAssocID="{F2690071-FB23-4AEE-9864-8F1D1FF4ED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4EA1F33-91EF-4FD7-8C6C-B6759134212C}" type="pres">
      <dgm:prSet presAssocID="{F2690071-FB23-4AEE-9864-8F1D1FF4ED5A}" presName="spaceRect" presStyleCnt="0"/>
      <dgm:spPr/>
    </dgm:pt>
    <dgm:pt modelId="{892CEE46-4E3D-4E63-B343-C1571D870E05}" type="pres">
      <dgm:prSet presAssocID="{F2690071-FB23-4AEE-9864-8F1D1FF4ED5A}" presName="parTx" presStyleLbl="revTx" presStyleIdx="1" presStyleCnt="4">
        <dgm:presLayoutVars>
          <dgm:chMax val="0"/>
          <dgm:chPref val="0"/>
        </dgm:presLayoutVars>
      </dgm:prSet>
      <dgm:spPr/>
    </dgm:pt>
    <dgm:pt modelId="{6E19DB5F-E62F-4270-986D-2C4F4A86D2D7}" type="pres">
      <dgm:prSet presAssocID="{F2690071-FB23-4AEE-9864-8F1D1FF4ED5A}" presName="desTx" presStyleLbl="revTx" presStyleIdx="2" presStyleCnt="4">
        <dgm:presLayoutVars/>
      </dgm:prSet>
      <dgm:spPr/>
    </dgm:pt>
    <dgm:pt modelId="{0C3E71DF-9893-4C6B-9F0B-39321E412086}" type="pres">
      <dgm:prSet presAssocID="{9FFA0A6D-97DA-4C1D-917E-0E20C93505E0}" presName="sibTrans" presStyleCnt="0"/>
      <dgm:spPr/>
    </dgm:pt>
    <dgm:pt modelId="{F5D1F762-9931-4410-91C4-B83446134188}" type="pres">
      <dgm:prSet presAssocID="{4C5B79D5-6055-4691-97DE-24C87FB7BBF1}" presName="compNode" presStyleCnt="0"/>
      <dgm:spPr/>
    </dgm:pt>
    <dgm:pt modelId="{9D70C9BA-1252-48F6-920A-FDF751B6DB80}" type="pres">
      <dgm:prSet presAssocID="{4C5B79D5-6055-4691-97DE-24C87FB7BBF1}" presName="bgRect" presStyleLbl="bgShp" presStyleIdx="2" presStyleCnt="3"/>
      <dgm:spPr/>
    </dgm:pt>
    <dgm:pt modelId="{BF837A56-53FD-4B2C-A902-22A025404C7F}" type="pres">
      <dgm:prSet presAssocID="{4C5B79D5-6055-4691-97DE-24C87FB7BB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58FC8C9E-7873-4360-80FF-6A5BF55500A2}" type="pres">
      <dgm:prSet presAssocID="{4C5B79D5-6055-4691-97DE-24C87FB7BBF1}" presName="spaceRect" presStyleCnt="0"/>
      <dgm:spPr/>
    </dgm:pt>
    <dgm:pt modelId="{540188EF-6FD2-459C-91BB-64086EAA8142}" type="pres">
      <dgm:prSet presAssocID="{4C5B79D5-6055-4691-97DE-24C87FB7BBF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3E80817-7B6C-4E92-8C5B-531705F75075}" srcId="{03710C07-9764-48C6-A1A0-EB298A6D6F40}" destId="{F3F3334A-7622-4303-87FD-FF2EABF53AFD}" srcOrd="0" destOrd="0" parTransId="{71EF5574-2A49-4079-8DE5-5608E5D4B450}" sibTransId="{7D3D7909-26B6-4B4C-98BD-805B284D8FAD}"/>
    <dgm:cxn modelId="{05E2AE19-573E-4A74-894E-C5E0191E8C3A}" type="presOf" srcId="{4C5B79D5-6055-4691-97DE-24C87FB7BBF1}" destId="{540188EF-6FD2-459C-91BB-64086EAA8142}" srcOrd="0" destOrd="0" presId="urn:microsoft.com/office/officeart/2018/2/layout/IconVerticalSolidList"/>
    <dgm:cxn modelId="{8AA0F720-761A-4831-A8C9-2F3A95A9A888}" srcId="{03710C07-9764-48C6-A1A0-EB298A6D6F40}" destId="{4C5B79D5-6055-4691-97DE-24C87FB7BBF1}" srcOrd="2" destOrd="0" parTransId="{113C65AF-F00F-473B-8216-6785D6BEBCEB}" sibTransId="{E38EC6CC-7FB4-44CB-8337-DB37BA7712B5}"/>
    <dgm:cxn modelId="{76AFC62D-3C90-4808-BD31-54A0E798FB24}" type="presOf" srcId="{DF1242FF-1FD8-4B03-9AA3-3EE749790336}" destId="{6E19DB5F-E62F-4270-986D-2C4F4A86D2D7}" srcOrd="0" destOrd="0" presId="urn:microsoft.com/office/officeart/2018/2/layout/IconVerticalSolidList"/>
    <dgm:cxn modelId="{49A6A63B-ED54-4213-8A0F-AD4708C4EE80}" type="presOf" srcId="{03710C07-9764-48C6-A1A0-EB298A6D6F40}" destId="{45733E3F-393E-40E9-A1B3-475C531A885B}" srcOrd="0" destOrd="0" presId="urn:microsoft.com/office/officeart/2018/2/layout/IconVerticalSolidList"/>
    <dgm:cxn modelId="{B105A375-6D8B-40A5-8E3C-A4F9371CB641}" srcId="{03710C07-9764-48C6-A1A0-EB298A6D6F40}" destId="{F2690071-FB23-4AEE-9864-8F1D1FF4ED5A}" srcOrd="1" destOrd="0" parTransId="{A3E1368F-DB8A-426B-9779-B784332066AB}" sibTransId="{9FFA0A6D-97DA-4C1D-917E-0E20C93505E0}"/>
    <dgm:cxn modelId="{58DBD1D0-CF9E-40D1-AC41-F380A3E06705}" srcId="{F2690071-FB23-4AEE-9864-8F1D1FF4ED5A}" destId="{DF1242FF-1FD8-4B03-9AA3-3EE749790336}" srcOrd="0" destOrd="0" parTransId="{4FED0447-3BA9-473B-AA1A-58CD350D2969}" sibTransId="{6864ACF2-0715-47E8-B13D-8C206DD8AE15}"/>
    <dgm:cxn modelId="{0788AAD3-644F-4497-9201-32966FBA35D9}" type="presOf" srcId="{F2690071-FB23-4AEE-9864-8F1D1FF4ED5A}" destId="{892CEE46-4E3D-4E63-B343-C1571D870E05}" srcOrd="0" destOrd="0" presId="urn:microsoft.com/office/officeart/2018/2/layout/IconVerticalSolidList"/>
    <dgm:cxn modelId="{9D793FDD-F66F-4DBA-871D-076B3CD3383D}" type="presOf" srcId="{F3F3334A-7622-4303-87FD-FF2EABF53AFD}" destId="{BD231754-10E3-46FB-A4FC-169F2EABAEF5}" srcOrd="0" destOrd="0" presId="urn:microsoft.com/office/officeart/2018/2/layout/IconVerticalSolidList"/>
    <dgm:cxn modelId="{4A214A0A-4B59-4B9E-9793-3D4E387715E8}" type="presParOf" srcId="{45733E3F-393E-40E9-A1B3-475C531A885B}" destId="{E750DA6F-1EB9-4BD8-9004-5769EB994530}" srcOrd="0" destOrd="0" presId="urn:microsoft.com/office/officeart/2018/2/layout/IconVerticalSolidList"/>
    <dgm:cxn modelId="{5D84E6CE-4068-4CAF-A08B-0482DCEE4501}" type="presParOf" srcId="{E750DA6F-1EB9-4BD8-9004-5769EB994530}" destId="{BECC38B6-96B3-4050-9766-4544479368E8}" srcOrd="0" destOrd="0" presId="urn:microsoft.com/office/officeart/2018/2/layout/IconVerticalSolidList"/>
    <dgm:cxn modelId="{54C92678-63FB-49F5-88A2-01CD65EF6C79}" type="presParOf" srcId="{E750DA6F-1EB9-4BD8-9004-5769EB994530}" destId="{529BD37C-5381-4FE6-96C8-0582187DD247}" srcOrd="1" destOrd="0" presId="urn:microsoft.com/office/officeart/2018/2/layout/IconVerticalSolidList"/>
    <dgm:cxn modelId="{A821F70D-F74A-49C9-A5AB-E83583BA9337}" type="presParOf" srcId="{E750DA6F-1EB9-4BD8-9004-5769EB994530}" destId="{1F6F5965-C9E4-4C63-8D26-A7A5051EAD23}" srcOrd="2" destOrd="0" presId="urn:microsoft.com/office/officeart/2018/2/layout/IconVerticalSolidList"/>
    <dgm:cxn modelId="{C8AE5E71-991A-4D52-9939-B2A1CA9EB381}" type="presParOf" srcId="{E750DA6F-1EB9-4BD8-9004-5769EB994530}" destId="{BD231754-10E3-46FB-A4FC-169F2EABAEF5}" srcOrd="3" destOrd="0" presId="urn:microsoft.com/office/officeart/2018/2/layout/IconVerticalSolidList"/>
    <dgm:cxn modelId="{333E76FB-C09F-43BA-9451-9EFBA181CC15}" type="presParOf" srcId="{45733E3F-393E-40E9-A1B3-475C531A885B}" destId="{61E99450-A674-443F-8169-C7E3A884B990}" srcOrd="1" destOrd="0" presId="urn:microsoft.com/office/officeart/2018/2/layout/IconVerticalSolidList"/>
    <dgm:cxn modelId="{170E89BF-B230-4644-B4FC-B7F8F815866F}" type="presParOf" srcId="{45733E3F-393E-40E9-A1B3-475C531A885B}" destId="{EF101501-3572-43C3-B197-AAA27509A05E}" srcOrd="2" destOrd="0" presId="urn:microsoft.com/office/officeart/2018/2/layout/IconVerticalSolidList"/>
    <dgm:cxn modelId="{826E994C-9370-4112-88A2-D0312A68B751}" type="presParOf" srcId="{EF101501-3572-43C3-B197-AAA27509A05E}" destId="{DFD1A0F3-F610-4952-B5AA-A30CFE0DEA61}" srcOrd="0" destOrd="0" presId="urn:microsoft.com/office/officeart/2018/2/layout/IconVerticalSolidList"/>
    <dgm:cxn modelId="{49D13145-F7AC-4AFC-A395-869CDC7C3CC5}" type="presParOf" srcId="{EF101501-3572-43C3-B197-AAA27509A05E}" destId="{58C23868-B687-4495-A125-6FE3F8084867}" srcOrd="1" destOrd="0" presId="urn:microsoft.com/office/officeart/2018/2/layout/IconVerticalSolidList"/>
    <dgm:cxn modelId="{32ABB37D-94FF-411C-9F7C-DE8947C5D6FF}" type="presParOf" srcId="{EF101501-3572-43C3-B197-AAA27509A05E}" destId="{84EA1F33-91EF-4FD7-8C6C-B6759134212C}" srcOrd="2" destOrd="0" presId="urn:microsoft.com/office/officeart/2018/2/layout/IconVerticalSolidList"/>
    <dgm:cxn modelId="{ED394B3D-07DB-4F0B-8BDA-923B2D9D8B49}" type="presParOf" srcId="{EF101501-3572-43C3-B197-AAA27509A05E}" destId="{892CEE46-4E3D-4E63-B343-C1571D870E05}" srcOrd="3" destOrd="0" presId="urn:microsoft.com/office/officeart/2018/2/layout/IconVerticalSolidList"/>
    <dgm:cxn modelId="{E5A80905-A454-4369-9116-6812B139D6FE}" type="presParOf" srcId="{EF101501-3572-43C3-B197-AAA27509A05E}" destId="{6E19DB5F-E62F-4270-986D-2C4F4A86D2D7}" srcOrd="4" destOrd="0" presId="urn:microsoft.com/office/officeart/2018/2/layout/IconVerticalSolidList"/>
    <dgm:cxn modelId="{7CB20770-85BE-4F9A-80FA-B7A289DF3EE2}" type="presParOf" srcId="{45733E3F-393E-40E9-A1B3-475C531A885B}" destId="{0C3E71DF-9893-4C6B-9F0B-39321E412086}" srcOrd="3" destOrd="0" presId="urn:microsoft.com/office/officeart/2018/2/layout/IconVerticalSolidList"/>
    <dgm:cxn modelId="{3F78C536-E350-48ED-8CA0-5CA9ACFB9FA3}" type="presParOf" srcId="{45733E3F-393E-40E9-A1B3-475C531A885B}" destId="{F5D1F762-9931-4410-91C4-B83446134188}" srcOrd="4" destOrd="0" presId="urn:microsoft.com/office/officeart/2018/2/layout/IconVerticalSolidList"/>
    <dgm:cxn modelId="{9BDE04BB-6663-4653-8B19-B05A73678C25}" type="presParOf" srcId="{F5D1F762-9931-4410-91C4-B83446134188}" destId="{9D70C9BA-1252-48F6-920A-FDF751B6DB80}" srcOrd="0" destOrd="0" presId="urn:microsoft.com/office/officeart/2018/2/layout/IconVerticalSolidList"/>
    <dgm:cxn modelId="{3F629962-7B5F-4E8A-9DE8-225399AACAF2}" type="presParOf" srcId="{F5D1F762-9931-4410-91C4-B83446134188}" destId="{BF837A56-53FD-4B2C-A902-22A025404C7F}" srcOrd="1" destOrd="0" presId="urn:microsoft.com/office/officeart/2018/2/layout/IconVerticalSolidList"/>
    <dgm:cxn modelId="{1F9F5316-7CB4-4D61-931E-685F128E7951}" type="presParOf" srcId="{F5D1F762-9931-4410-91C4-B83446134188}" destId="{58FC8C9E-7873-4360-80FF-6A5BF55500A2}" srcOrd="2" destOrd="0" presId="urn:microsoft.com/office/officeart/2018/2/layout/IconVerticalSolidList"/>
    <dgm:cxn modelId="{279660E9-4351-4A2E-9D68-F67824BCA87B}" type="presParOf" srcId="{F5D1F762-9931-4410-91C4-B83446134188}" destId="{540188EF-6FD2-459C-91BB-64086EAA81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C38B6-96B3-4050-9766-4544479368E8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BD37C-5381-4FE6-96C8-0582187DD24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31754-10E3-46FB-A4FC-169F2EABAEF5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From business interests to broader interests</a:t>
          </a:r>
          <a:endParaRPr lang="en-US" sz="2500" kern="1200"/>
        </a:p>
      </dsp:txBody>
      <dsp:txXfrm>
        <a:off x="1941716" y="718"/>
        <a:ext cx="4571887" cy="1681139"/>
      </dsp:txXfrm>
    </dsp:sp>
    <dsp:sp modelId="{DFD1A0F3-F610-4952-B5AA-A30CFE0DEA61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23868-B687-4495-A125-6FE3F8084867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CEE46-4E3D-4E63-B343-C1571D870E05}">
      <dsp:nvSpPr>
        <dsp:cNvPr id="0" name=""/>
        <dsp:cNvSpPr/>
      </dsp:nvSpPr>
      <dsp:spPr>
        <a:xfrm>
          <a:off x="1941716" y="2102143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The proposed road to sustainability</a:t>
          </a:r>
          <a:endParaRPr lang="en-US" sz="2500" kern="1200"/>
        </a:p>
      </dsp:txBody>
      <dsp:txXfrm>
        <a:off x="1941716" y="2102143"/>
        <a:ext cx="2931121" cy="1681139"/>
      </dsp:txXfrm>
    </dsp:sp>
    <dsp:sp modelId="{6E19DB5F-E62F-4270-986D-2C4F4A86D2D7}">
      <dsp:nvSpPr>
        <dsp:cNvPr id="0" name=""/>
        <dsp:cNvSpPr/>
      </dsp:nvSpPr>
      <dsp:spPr>
        <a:xfrm>
          <a:off x="4872838" y="2102143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Green growth</a:t>
          </a:r>
          <a:endParaRPr lang="en-US" sz="1800" kern="1200"/>
        </a:p>
      </dsp:txBody>
      <dsp:txXfrm>
        <a:off x="4872838" y="2102143"/>
        <a:ext cx="1640765" cy="1681139"/>
      </dsp:txXfrm>
    </dsp:sp>
    <dsp:sp modelId="{9D70C9BA-1252-48F6-920A-FDF751B6DB80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37A56-53FD-4B2C-A902-22A025404C7F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188EF-6FD2-459C-91BB-64086EAA8142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Contesting the green growth agenda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1277-DE19-4B03-99DF-B44B364FA9CA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85D1F-DCFC-44DB-B928-BDE191480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8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Think of some of the classical liberals and proponents of separating business and sustainability</a:t>
            </a:r>
          </a:p>
          <a:p>
            <a:r>
              <a:rPr lang="fi-FI" dirty="0"/>
              <a:t>Milton Friedman: ”the business of business is business”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5D1F-DCFC-44DB-B928-BDE1914808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evidence that such </a:t>
            </a:r>
            <a:r>
              <a:rPr lang="en-GB" dirty="0" err="1"/>
              <a:t>intl</a:t>
            </a:r>
            <a:r>
              <a:rPr lang="en-GB" dirty="0"/>
              <a:t> dev goals e.g. around public health can accelerate development towards complex dev goals </a:t>
            </a:r>
            <a:r>
              <a:rPr lang="fi-FI" dirty="0"/>
              <a:t>– but big structural changes are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5D1F-DCFC-44DB-B928-BDE1914808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6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All of these aim at different subsets of business and civil society. Targeted problem solving, clear communication, and stakeholder mobilization are facilitated.</a:t>
            </a:r>
          </a:p>
          <a:p>
            <a:r>
              <a:rPr lang="fi-FI" dirty="0"/>
              <a:t>Government action!</a:t>
            </a:r>
          </a:p>
          <a:p>
            <a:r>
              <a:rPr lang="fi-FI" dirty="0"/>
              <a:t>These are all systems-based (systems-thinking!), aligned with gov organization, and easily communicable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5D1F-DCFC-44DB-B928-BDE1914808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A8D5B-7522-4D7F-A584-DC50ADD04E5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4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4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85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0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66CD-F79A-9220-5980-BAF52797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62D52-8396-E99A-4E06-FD299013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esley" pitchFamily="2" charset="0"/>
                <a:ea typeface="Besley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486E3-6729-12B0-232D-0CB3755D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A1CBF-32DD-1246-55C8-EB6551CF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67ABC-C437-BD2D-21F1-1204A979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80054EEF-A849-5472-C449-68E455ABA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" y="5963587"/>
            <a:ext cx="854272" cy="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02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4E08-56C6-045C-0320-40BBFAD7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6F1F8-5B36-60E0-3607-8624FB6B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esley" pitchFamily="2" charset="0"/>
                <a:ea typeface="Besley" pitchFamily="2" charset="0"/>
              </a:defRPr>
            </a:lvl1pPr>
            <a:lvl2pPr>
              <a:defRPr>
                <a:latin typeface="Besley" pitchFamily="2" charset="0"/>
                <a:ea typeface="Besley" pitchFamily="2" charset="0"/>
              </a:defRPr>
            </a:lvl2pPr>
            <a:lvl3pPr>
              <a:defRPr>
                <a:latin typeface="Besley" pitchFamily="2" charset="0"/>
                <a:ea typeface="Besley" pitchFamily="2" charset="0"/>
              </a:defRPr>
            </a:lvl3pPr>
            <a:lvl4pPr>
              <a:defRPr>
                <a:latin typeface="Besley" pitchFamily="2" charset="0"/>
                <a:ea typeface="Besley" pitchFamily="2" charset="0"/>
              </a:defRPr>
            </a:lvl4pPr>
            <a:lvl5pPr>
              <a:defRPr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1648-5CAB-495A-9EC7-A3F792E2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8A084-808D-A8F3-7DD5-55660359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FBB4-0599-BDE2-BDE2-17805D02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8A24B612-6808-360C-D09F-1CCF12D6E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" y="5963587"/>
            <a:ext cx="854272" cy="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4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08DD-E818-C9AD-0FF2-ECD7BFBD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EC64E-9F20-09D8-D302-0BF37435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40261-C4C6-2BA5-7FBD-971DABD6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7412-9200-EE5E-292F-E2C580A2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0D4AD-E9AB-913A-E8FB-38F025DD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F0300441-91BF-E26A-34EA-127C530D5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" y="5963587"/>
            <a:ext cx="854272" cy="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C075-8944-D89B-5A96-D2F08126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EDAD-4262-BE73-44A6-F5879A1A9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2C5DE-1E4F-8A62-A262-151E6CD42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EDA39-ED21-CA62-7A2E-93683F20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ECC60-DC2F-497F-980A-369D0798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8841B-A513-F5B4-0561-19509842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yellow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8DD3812E-28FD-C82C-287F-576232CAB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" y="5963587"/>
            <a:ext cx="854272" cy="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0385-F53C-E32C-0C92-8328AEC8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16024-EF7A-020F-021C-9DEC564CA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A613D-D102-896A-C9CB-907BD9108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4F67A-CE28-6B4C-E5BB-5B108EE86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9E235-25B0-81C7-E7B2-410F53527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D822D-53B7-384D-B3AA-D9A81987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E39E6-C9ED-0959-8685-7F451E8F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ACA1D-8FE3-747C-A279-43772373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yellow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83D5EDCF-4F92-5FFF-55DF-4FBCFE311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" y="5963587"/>
            <a:ext cx="854272" cy="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0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6051-5FE3-3A65-C13F-86E4D0A0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9E729-3B4F-ACE1-8535-89712EFF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AAC6C-9E47-A55A-3851-5840D462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4ED2E-547E-6159-203C-C7E8BDC0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79BFD-F27A-CB0C-D69C-622D616F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A7F7A-DE3A-E571-D312-3C6503FC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DFC6D-F870-4697-93A5-0E326B2D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4568-468E-115C-F579-BF29C39C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C446-B47F-A252-7FE8-661EDE91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A0E04-C58E-FFBB-4323-1BC1A5474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BE2EB-7C50-7591-F2F7-115D027B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DA8F0-FCCC-6BB6-97EC-82AA9344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FD686-2384-3636-FFB8-2CE82CF2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40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A644-C7BA-BDCA-89F8-0F20312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25A5A-7F11-EEC1-57F1-063142565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FC1C-E1B9-FAC8-5D2F-F6C45799C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9FB61-5617-7E6E-0D75-ACBF880A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B51FB-19FB-0525-5D4C-3EAA074E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0709F-C013-7BF1-7620-7AA4F25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1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7591-2DBC-1C0D-9765-D6BA7009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AC246-2DF5-C106-5C14-72698D61C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E59FC-FB30-B5EF-00A5-C13D841E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DD41-F247-F1DC-4E71-E2C60DE1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57A9-475E-2CE6-CD30-721BF5BE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502C00D2-1FA1-9026-31C6-D074436B8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" y="5963587"/>
            <a:ext cx="854272" cy="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0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E6AC4-6618-673B-3F5B-5EE42D44F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50F1-0EB4-FDA7-0372-C14E3EE99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44A92-D6C5-8173-7B87-93A51C28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36EA-1268-D7F5-FAE7-2A30ED54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3F467-A5A8-731A-89BC-4A5B7139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3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6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8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7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4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2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DB7A-C50D-4D4E-ACF6-17A2DE2D018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5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C8015-83DC-29DF-B01B-22F9F111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43FE1-AA22-6626-9C55-268958692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BD215-6833-4968-3903-CD52FD5C3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1F92-EA96-4004-B503-51CFAA206AD9}" type="datetimeFigureOut">
              <a:rPr lang="en-US" smtClean="0"/>
              <a:t>26.2.2024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81D4-B64C-0088-1DA5-5AC690D0C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1BB7-A12E-0746-F72D-303300C1D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3620-739F-4869-97BF-DA72FB2A79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C641DE77-E9EB-152B-4701-9568EEE897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" y="5963587"/>
            <a:ext cx="854272" cy="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2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Inter" panose="02000503000000020004" pitchFamily="50" charset="0"/>
          <a:ea typeface="Inter" panose="02000503000000020004" pitchFamily="50" charset="0"/>
          <a:cs typeface="Inter" panose="02000503000000020004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zYEpPjYmJw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waste-recycling-in-europ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ea.europa.eu/ims/circular-material-use-rate-in-europ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m/news/science-environment-49349566" TargetMode="External"/><Relationship Id="rId4" Type="http://schemas.openxmlformats.org/officeDocument/2006/relationships/hyperlink" Target="https://ourworldindata.org/co2-emissions-from-aviatio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bc.com/news/science-environment-4645971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MXP2E09dJQ?feature=oembed" TargetMode="Externa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degrowth-and-christiania-i-saw-how-copenhagens-collective-living-experiment-can-work-97621" TargetMode="External"/><Relationship Id="rId2" Type="http://schemas.openxmlformats.org/officeDocument/2006/relationships/hyperlink" Target="https://theconversation.com/time-for-degrowth-to-save-the-planet-we-must-shrink-the-economy-6419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crbcg8HBw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ebbc9b46-1754-11ea-9ee4-11f26041538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GcrYkHwE8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6331" y="5899930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1400" dirty="0">
                <a:solidFill>
                  <a:srgbClr val="000000"/>
                </a:solidFill>
              </a:rPr>
              <a:t>Jukka Rintamäki</a:t>
            </a:r>
            <a:br>
              <a:rPr lang="en-GB" sz="1400" dirty="0">
                <a:solidFill>
                  <a:srgbClr val="000000"/>
                </a:solidFill>
              </a:rPr>
            </a:br>
            <a:br>
              <a:rPr lang="fi-FI" sz="1400" dirty="0">
                <a:solidFill>
                  <a:srgbClr val="000000"/>
                </a:solidFill>
              </a:rPr>
            </a:br>
            <a:br>
              <a:rPr lang="fi-FI" sz="1400" dirty="0">
                <a:solidFill>
                  <a:srgbClr val="000000"/>
                </a:solidFill>
              </a:rPr>
            </a:br>
            <a:br>
              <a:rPr lang="fi-FI" sz="1400" dirty="0">
                <a:solidFill>
                  <a:srgbClr val="000000"/>
                </a:solidFill>
              </a:rPr>
            </a:br>
            <a:r>
              <a:rPr lang="fi-FI" sz="1400" dirty="0">
                <a:solidFill>
                  <a:srgbClr val="000000"/>
                </a:solidFill>
              </a:rPr>
              <a:t>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0661" y="788670"/>
            <a:ext cx="4805691" cy="3771899"/>
          </a:xfrm>
        </p:spPr>
        <p:txBody>
          <a:bodyPr anchor="b">
            <a:normAutofit/>
          </a:bodyPr>
          <a:lstStyle/>
          <a:p>
            <a:pPr algn="l"/>
            <a:r>
              <a:rPr lang="en-GB" sz="2600" dirty="0">
                <a:solidFill>
                  <a:srgbClr val="000000"/>
                </a:solidFill>
              </a:rPr>
              <a:t>Managing sustainability</a:t>
            </a:r>
          </a:p>
          <a:p>
            <a:pPr algn="l"/>
            <a:br>
              <a:rPr lang="fi-FI" sz="3600" b="1" u="sng" dirty="0">
                <a:solidFill>
                  <a:srgbClr val="000000"/>
                </a:solidFill>
              </a:rPr>
            </a:br>
            <a:r>
              <a:rPr lang="fi-FI" sz="3600" b="1" u="sng" dirty="0">
                <a:solidFill>
                  <a:srgbClr val="000000"/>
                </a:solidFill>
              </a:rPr>
              <a:t>The road ahead vol. 2: What kind of a system do we need?</a:t>
            </a:r>
            <a:endParaRPr lang="en-GB" sz="3600" b="1" u="sng" dirty="0">
              <a:solidFill>
                <a:srgbClr val="000000"/>
              </a:solidFill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6FD344B4-8C11-4F20-B154-230184D3E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70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22"/>
    </mc:Choice>
    <mc:Fallback xmlns="">
      <p:transition spd="slow" advTm="280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3B74A-E006-4246-8B93-19670964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/>
              <a:t>Six transformations to achieve sustainable development goals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8C6E9-1C9A-4E99-9305-A319E7AA6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Education, gender and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Health, well-being and demography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Energy decarbonization and sustainable industry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Sustainable food, land, water, </a:t>
            </a:r>
            <a:r>
              <a:rPr lang="en-GB" sz="2400" dirty="0"/>
              <a:t>and oceans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Sustainable cities and 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Digital revolution for sustainable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25DA4-6850-4064-A0E4-63EA0F3EBC5E}"/>
              </a:ext>
            </a:extLst>
          </p:cNvPr>
          <p:cNvSpPr txBox="1"/>
          <p:nvPr/>
        </p:nvSpPr>
        <p:spPr>
          <a:xfrm>
            <a:off x="8606028" y="5779280"/>
            <a:ext cx="3006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Source:</a:t>
            </a:r>
          </a:p>
          <a:p>
            <a:endParaRPr lang="fi-FI" sz="1000" dirty="0"/>
          </a:p>
          <a:p>
            <a:r>
              <a:rPr lang="fi-FI" sz="1000" dirty="0"/>
              <a:t>Sachs et al., 2019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9025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25BD4-4070-4785-A0C6-B312E9D3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principles</a:t>
            </a:r>
            <a:r>
              <a:rPr lang="fi-FI" dirty="0"/>
              <a:t> for </a:t>
            </a:r>
            <a:r>
              <a:rPr lang="fi-FI" dirty="0" err="1"/>
              <a:t>achieving</a:t>
            </a:r>
            <a:r>
              <a:rPr lang="fi-FI" dirty="0"/>
              <a:t> </a:t>
            </a:r>
            <a:r>
              <a:rPr lang="fi-FI" dirty="0" err="1"/>
              <a:t>SDGs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A0F95-288D-4962-B505-B5992A0F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The leave no-one behind principle</a:t>
            </a:r>
          </a:p>
          <a:p>
            <a:pPr lvl="1"/>
            <a:r>
              <a:rPr lang="fi-FI" sz="2000" dirty="0"/>
              <a:t>Equity and fairness</a:t>
            </a:r>
          </a:p>
          <a:p>
            <a:pPr lvl="1"/>
            <a:r>
              <a:rPr lang="fi-FI" sz="2000" dirty="0"/>
              <a:t>Especially pertains to global inequality</a:t>
            </a:r>
          </a:p>
          <a:p>
            <a:pPr marL="0" indent="0">
              <a:buNone/>
            </a:pPr>
            <a:r>
              <a:rPr lang="fi-FI" sz="2400" dirty="0"/>
              <a:t>The principle of circularity and decoupling</a:t>
            </a:r>
          </a:p>
          <a:p>
            <a:pPr lvl="1"/>
            <a:r>
              <a:rPr lang="fi-FI" sz="2000" dirty="0" err="1"/>
              <a:t>Circularity</a:t>
            </a:r>
            <a:endParaRPr lang="fi-FI" sz="2000" dirty="0"/>
          </a:p>
          <a:p>
            <a:pPr lvl="2"/>
            <a:r>
              <a:rPr lang="fi-FI" dirty="0"/>
              <a:t>Change patterns of consumption: take-make-waste -&gt; reduce-reuse-recycle</a:t>
            </a:r>
          </a:p>
          <a:p>
            <a:pPr lvl="1"/>
            <a:r>
              <a:rPr lang="fi-FI" sz="2000" dirty="0"/>
              <a:t>Decoupling</a:t>
            </a:r>
          </a:p>
          <a:p>
            <a:pPr lvl="2"/>
            <a:r>
              <a:rPr lang="fi-FI" dirty="0"/>
              <a:t>Let’s talk about decoupling</a:t>
            </a:r>
          </a:p>
          <a:p>
            <a:pPr lvl="2"/>
            <a:endParaRPr lang="fi-FI" dirty="0"/>
          </a:p>
          <a:p>
            <a:pPr marL="0" indent="0">
              <a:buNone/>
            </a:pPr>
            <a:r>
              <a:rPr lang="fi-FI" sz="2400" dirty="0"/>
              <a:t>(Third principle?: from voluntary to involuntary regulation)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4E06A-9400-42FC-9391-7EA4A23CF6BA}"/>
              </a:ext>
            </a:extLst>
          </p:cNvPr>
          <p:cNvSpPr txBox="1"/>
          <p:nvPr/>
        </p:nvSpPr>
        <p:spPr>
          <a:xfrm>
            <a:off x="10009315" y="6168629"/>
            <a:ext cx="3006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Source</a:t>
            </a:r>
            <a:r>
              <a:rPr lang="fi-FI" sz="1000" dirty="0"/>
              <a:t>: Sachs et al., 2019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7665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312BA-273F-46A2-9A8B-7847773B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Decoupling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13EC9-D0CB-4298-808B-1D13032C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When processes or attributes that are typically connected to each other – tightly coupled – begin to uncouple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dirty="0"/>
              <a:t>The specific type of decoupling the authors refer to:</a:t>
            </a:r>
          </a:p>
          <a:p>
            <a:pPr lvl="1"/>
            <a:r>
              <a:rPr lang="en-GB" sz="2200" dirty="0"/>
              <a:t>Disconnecting economic growth from environmental degradation (decarbonization in particular)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004CF-01D2-427F-8DDE-EB69B0ABA5E2}"/>
              </a:ext>
            </a:extLst>
          </p:cNvPr>
          <p:cNvSpPr txBox="1"/>
          <p:nvPr/>
        </p:nvSpPr>
        <p:spPr>
          <a:xfrm>
            <a:off x="10497581" y="6079248"/>
            <a:ext cx="169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Sources</a:t>
            </a:r>
            <a:r>
              <a:rPr lang="fi-FI" sz="1000" dirty="0"/>
              <a:t>:</a:t>
            </a:r>
          </a:p>
          <a:p>
            <a:r>
              <a:rPr lang="fi-FI" sz="1000" dirty="0"/>
              <a:t>Sachs et al., 2019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799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D97C4-C872-4F44-9CA0-CD80CF81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Decoupling economic growth from carbonization (unsustainability) 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237968-80D2-4538-A139-A8020523F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Relative</a:t>
            </a:r>
            <a:r>
              <a:rPr lang="fi-FI" dirty="0"/>
              <a:t> </a:t>
            </a:r>
            <a:r>
              <a:rPr lang="fi-FI" dirty="0" err="1"/>
              <a:t>decoupling</a:t>
            </a:r>
            <a:endParaRPr lang="fi-FI" dirty="0"/>
          </a:p>
          <a:p>
            <a:pPr lvl="1"/>
            <a:r>
              <a:rPr lang="en-GB" dirty="0"/>
              <a:t>Decreasing resource use whilst increasing economic activity</a:t>
            </a:r>
          </a:p>
          <a:p>
            <a:pPr lvl="2"/>
            <a:r>
              <a:rPr lang="en-GB" dirty="0"/>
              <a:t>Eco-efficiency, circular organizing of economic activity</a:t>
            </a:r>
          </a:p>
          <a:p>
            <a:r>
              <a:rPr lang="en-GB" dirty="0"/>
              <a:t>Absolute decoupling</a:t>
            </a:r>
          </a:p>
          <a:p>
            <a:pPr lvl="1"/>
            <a:r>
              <a:rPr lang="en-GB" dirty="0"/>
              <a:t>Decreasing environmental impacts of economic activity, while the activity itself is increasing</a:t>
            </a:r>
          </a:p>
          <a:p>
            <a:pPr lvl="2"/>
            <a:r>
              <a:rPr lang="en-GB" dirty="0"/>
              <a:t>Clean energy, circular organizing of economic 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2E1429-C84F-4049-8499-A68EECCB98A2}"/>
              </a:ext>
            </a:extLst>
          </p:cNvPr>
          <p:cNvSpPr txBox="1"/>
          <p:nvPr/>
        </p:nvSpPr>
        <p:spPr>
          <a:xfrm>
            <a:off x="10815919" y="6457890"/>
            <a:ext cx="1259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Source:</a:t>
            </a:r>
          </a:p>
          <a:p>
            <a:r>
              <a:rPr lang="fi-FI" sz="1000" dirty="0"/>
              <a:t>Sachs et al., 2019</a:t>
            </a:r>
            <a:endParaRPr lang="en-GB" sz="1000" dirty="0"/>
          </a:p>
        </p:txBody>
      </p:sp>
      <p:pic>
        <p:nvPicPr>
          <p:cNvPr id="9" name="Content Placeholder 8" descr="Diagram of a diagram showing the difference between a rectangle and a rectangle&#10;&#10;Description automatically generated">
            <a:extLst>
              <a:ext uri="{FF2B5EF4-FFF2-40B4-BE49-F238E27FC236}">
                <a16:creationId xmlns:a16="http://schemas.microsoft.com/office/drawing/2014/main" id="{9CC90009-597D-B72A-D4F0-33CE237879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8170"/>
            <a:ext cx="5181600" cy="2746248"/>
          </a:xfrm>
        </p:spPr>
      </p:pic>
    </p:spTree>
    <p:extLst>
      <p:ext uri="{BB962C8B-B14F-4D97-AF65-F5344CB8AC3E}">
        <p14:creationId xmlns:p14="http://schemas.microsoft.com/office/powerpoint/2010/main" val="281550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5FC03-2C85-44D7-A790-29BDAD5F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Decoupling economic growth from carbonization (unsustainability)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BE550-DBC2-4A12-8637-4AE788088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fi-FI" sz="3200" dirty="0"/>
              <a:t>Green growth theory</a:t>
            </a:r>
          </a:p>
          <a:p>
            <a:pPr lvl="1"/>
            <a:r>
              <a:rPr lang="fi-FI" dirty="0"/>
              <a:t>Central assumption: absolute decoupling of GDP growth from resource use and carbon emissions is feasible at a sufficient rate</a:t>
            </a:r>
          </a:p>
          <a:p>
            <a:pPr lvl="1"/>
            <a:r>
              <a:rPr lang="fi-FI" dirty="0"/>
              <a:t>Mechanisms: Technological change and substitution will enable decoupling</a:t>
            </a:r>
          </a:p>
          <a:p>
            <a:endParaRPr lang="en-GB" sz="2400" dirty="0"/>
          </a:p>
          <a:p>
            <a:r>
              <a:rPr lang="en-GB" sz="3200" dirty="0"/>
              <a:t>But what do the empirics say?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8FE5-60D2-49CB-ADEF-C2F5765F3332}"/>
              </a:ext>
            </a:extLst>
          </p:cNvPr>
          <p:cNvSpPr txBox="1"/>
          <p:nvPr/>
        </p:nvSpPr>
        <p:spPr>
          <a:xfrm>
            <a:off x="8606028" y="5779280"/>
            <a:ext cx="3006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Source:</a:t>
            </a:r>
          </a:p>
          <a:p>
            <a:endParaRPr lang="fi-FI" sz="1000" dirty="0"/>
          </a:p>
          <a:p>
            <a:r>
              <a:rPr lang="fi-FI" sz="1000" dirty="0"/>
              <a:t>Sachs et al., 2019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6590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BEE7-04AD-4B17-A82E-1989C4A8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Decoupling in a nutshell</a:t>
            </a:r>
            <a:endParaRPr lang="en-GB" dirty="0"/>
          </a:p>
        </p:txBody>
      </p:sp>
      <p:pic>
        <p:nvPicPr>
          <p:cNvPr id="6" name="Online Media 5" title="Introduction to Decoupling">
            <a:hlinkClick r:id="" action="ppaction://media"/>
            <a:extLst>
              <a:ext uri="{FF2B5EF4-FFF2-40B4-BE49-F238E27FC236}">
                <a16:creationId xmlns:a16="http://schemas.microsoft.com/office/drawing/2014/main" id="{715DB4E2-AA38-46AC-B6A1-532358D0BE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0058" y="1690688"/>
            <a:ext cx="8511884" cy="47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1350D6-8D02-4600-930F-3248A9D5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Critical analysis of green growth theory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BE0DA-5A96-452D-97F2-5853F8F5E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2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441E2-62EE-4D4B-BE82-A9C3E4E7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i-FI" sz="2600">
                <a:solidFill>
                  <a:srgbClr val="FFFFFF"/>
                </a:solidFill>
              </a:rPr>
              <a:t>Comparing material flows and economic growth </a:t>
            </a:r>
            <a:endParaRPr lang="en-GB" sz="26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48701-78B6-4CC0-B47C-D4E1DDCC2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603" y="959673"/>
            <a:ext cx="7188199" cy="24693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222CD-E710-4D1A-BF09-92345B4B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3588152"/>
            <a:ext cx="7188199" cy="2588811"/>
          </a:xfrm>
        </p:spPr>
        <p:txBody>
          <a:bodyPr>
            <a:normAutofit fontScale="92500" lnSpcReduction="20000"/>
          </a:bodyPr>
          <a:lstStyle/>
          <a:p>
            <a:r>
              <a:rPr lang="fi-FI" sz="1800" dirty="0"/>
              <a:t>Material flows and GDP and been growing at a similar rate in the US, the EU, and the OECD countries</a:t>
            </a:r>
          </a:p>
          <a:p>
            <a:r>
              <a:rPr lang="fi-FI" sz="1800" dirty="0"/>
              <a:t>However, domestic </a:t>
            </a:r>
            <a:r>
              <a:rPr lang="fi-FI" sz="1800" dirty="0" err="1"/>
              <a:t>material</a:t>
            </a:r>
            <a:r>
              <a:rPr lang="fi-FI" sz="1800" dirty="0"/>
              <a:t> </a:t>
            </a:r>
            <a:r>
              <a:rPr lang="fi-FI" sz="1800" dirty="0" err="1"/>
              <a:t>consumption</a:t>
            </a:r>
            <a:r>
              <a:rPr lang="fi-FI" sz="1800" dirty="0"/>
              <a:t> (DMC) levels have decoupled from GDP</a:t>
            </a:r>
          </a:p>
          <a:p>
            <a:r>
              <a:rPr lang="fi-FI" sz="1800" dirty="0"/>
              <a:t>These indicators are typically used to show how European countries especially have achieved this type of decoupling</a:t>
            </a:r>
          </a:p>
          <a:p>
            <a:endParaRPr lang="fi-FI" sz="1800" dirty="0"/>
          </a:p>
          <a:p>
            <a:r>
              <a:rPr lang="fi-FI" sz="1800" dirty="0"/>
              <a:t>However, DMC does not take into account the fact that much of production has moved from OECD countries to elsewhere</a:t>
            </a:r>
          </a:p>
          <a:p>
            <a:pPr lvl="1"/>
            <a:r>
              <a:rPr lang="fi-FI" sz="1400" dirty="0"/>
              <a:t>We need to have a look at different indicators</a:t>
            </a:r>
          </a:p>
          <a:p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0127C-421F-4C68-93CC-1BD17EA8C89D}"/>
              </a:ext>
            </a:extLst>
          </p:cNvPr>
          <p:cNvSpPr txBox="1"/>
          <p:nvPr/>
        </p:nvSpPr>
        <p:spPr>
          <a:xfrm>
            <a:off x="10113624" y="6059116"/>
            <a:ext cx="3006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Source:</a:t>
            </a:r>
          </a:p>
          <a:p>
            <a:endParaRPr lang="fi-FI" sz="1000" dirty="0"/>
          </a:p>
          <a:p>
            <a:r>
              <a:rPr lang="fi-FI" sz="1000" dirty="0"/>
              <a:t>Hickel &amp; Kallis, 2020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18586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441E2-62EE-4D4B-BE82-A9C3E4E7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i-FI" sz="2600">
                <a:solidFill>
                  <a:srgbClr val="FFFFFF"/>
                </a:solidFill>
              </a:rPr>
              <a:t>Comparing material flows and economic growth 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222CD-E710-4D1A-BF09-92345B4B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20" y="4188654"/>
            <a:ext cx="7188199" cy="2253145"/>
          </a:xfrm>
        </p:spPr>
        <p:txBody>
          <a:bodyPr>
            <a:normAutofit/>
          </a:bodyPr>
          <a:lstStyle/>
          <a:p>
            <a:r>
              <a:rPr lang="fi-FI" sz="1800" dirty="0"/>
              <a:t>When we look at global material footprints – taking into account economies outside of the OECD – we see a different picture</a:t>
            </a:r>
          </a:p>
          <a:p>
            <a:r>
              <a:rPr lang="fi-FI" sz="1800" dirty="0"/>
              <a:t>Resource use hasn’t decoupled from economic growth after all</a:t>
            </a:r>
          </a:p>
          <a:p>
            <a:r>
              <a:rPr lang="fi-FI" sz="1800" dirty="0"/>
              <a:t>Research indicates that material use will rise from 68 billion tonnes annually in 2008 to</a:t>
            </a:r>
          </a:p>
          <a:p>
            <a:pPr lvl="1"/>
            <a:r>
              <a:rPr lang="en-GB" sz="1400" dirty="0"/>
              <a:t>95 billion tonnes by 2050 in a ‘good’ scenario</a:t>
            </a:r>
          </a:p>
          <a:p>
            <a:pPr lvl="1"/>
            <a:r>
              <a:rPr lang="en-GB" sz="1400" dirty="0"/>
              <a:t>180 billion tonnes by 2050 in a ‘business-as-usual’ scenario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91C29-F459-43F0-9F4D-54E741B2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363" y="416201"/>
            <a:ext cx="6367749" cy="3409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1A2D2-CDED-414A-9F28-80028F0403C8}"/>
              </a:ext>
            </a:extLst>
          </p:cNvPr>
          <p:cNvSpPr txBox="1"/>
          <p:nvPr/>
        </p:nvSpPr>
        <p:spPr>
          <a:xfrm>
            <a:off x="10031430" y="6164800"/>
            <a:ext cx="3006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Source:</a:t>
            </a:r>
          </a:p>
          <a:p>
            <a:endParaRPr lang="fi-FI" sz="1000" dirty="0"/>
          </a:p>
          <a:p>
            <a:r>
              <a:rPr lang="fi-FI" sz="1000" dirty="0"/>
              <a:t>Hickel &amp; Kallis, 2020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7932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93F9D-6087-428A-813A-29374004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Can we achieve decoupling with a growing economy?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FD5FB-C054-45BE-ACEE-FF55D9DB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Relative decoupling</a:t>
            </a:r>
          </a:p>
          <a:p>
            <a:pPr lvl="1"/>
            <a:r>
              <a:rPr lang="en-US" sz="2000" dirty="0"/>
              <a:t>Yes</a:t>
            </a:r>
          </a:p>
          <a:p>
            <a:pPr lvl="1"/>
            <a:r>
              <a:rPr lang="en-US" sz="2000" dirty="0"/>
              <a:t>But it may not be enough</a:t>
            </a:r>
          </a:p>
          <a:p>
            <a:r>
              <a:rPr lang="en-US" dirty="0"/>
              <a:t>Absolute decoupling</a:t>
            </a:r>
          </a:p>
          <a:p>
            <a:pPr lvl="1"/>
            <a:r>
              <a:rPr lang="en-US" sz="2000" dirty="0"/>
              <a:t>Momentarily and locally, perhaps</a:t>
            </a:r>
          </a:p>
          <a:p>
            <a:pPr lvl="1"/>
            <a:r>
              <a:rPr lang="en-US" sz="2000" dirty="0"/>
              <a:t>Permanently, probably not</a:t>
            </a:r>
          </a:p>
          <a:p>
            <a:pPr lvl="2"/>
            <a:r>
              <a:rPr lang="en-US" sz="1700" dirty="0"/>
              <a:t>There will be rebound effects from gained efficiencies</a:t>
            </a:r>
          </a:p>
          <a:p>
            <a:pPr lvl="2"/>
            <a:r>
              <a:rPr lang="en-US" sz="1700" dirty="0"/>
              <a:t>There are physical boundaries such as </a:t>
            </a:r>
          </a:p>
          <a:p>
            <a:pPr lvl="3"/>
            <a:r>
              <a:rPr lang="en-US" sz="1700" dirty="0"/>
              <a:t>Photosynthetic limit to plant productivity places boundaries for minimum land required for agricultural output</a:t>
            </a:r>
          </a:p>
          <a:p>
            <a:pPr lvl="3"/>
            <a:r>
              <a:rPr lang="en-US" sz="1700" dirty="0"/>
              <a:t>Physiological limits to crop water use efficiency govern minimum </a:t>
            </a:r>
            <a:r>
              <a:rPr lang="en-GB" sz="1700" dirty="0"/>
              <a:t>agricultural water use</a:t>
            </a:r>
          </a:p>
          <a:p>
            <a:pPr lvl="3"/>
            <a:endParaRPr lang="en-GB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643DA-CCA3-4489-AD24-AB1C20D2066F}"/>
              </a:ext>
            </a:extLst>
          </p:cNvPr>
          <p:cNvSpPr txBox="1"/>
          <p:nvPr/>
        </p:nvSpPr>
        <p:spPr>
          <a:xfrm>
            <a:off x="9963195" y="6177594"/>
            <a:ext cx="1907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Source</a:t>
            </a:r>
            <a:r>
              <a:rPr lang="fi-FI" sz="1000" dirty="0"/>
              <a:t>: </a:t>
            </a:r>
            <a:r>
              <a:rPr lang="fi-FI" sz="1000" dirty="0" err="1"/>
              <a:t>Hickel</a:t>
            </a:r>
            <a:r>
              <a:rPr lang="fi-FI" sz="1000" dirty="0"/>
              <a:t> &amp; Kallis, 2020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9451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7EC-E9B1-3275-569B-D58C2910D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365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Towards a sustainable global economy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3A2B10-CFC7-52E7-3A4D-AE87668F9EE3}"/>
              </a:ext>
            </a:extLst>
          </p:cNvPr>
          <p:cNvSpPr txBox="1">
            <a:spLocks/>
          </p:cNvSpPr>
          <p:nvPr/>
        </p:nvSpPr>
        <p:spPr>
          <a:xfrm>
            <a:off x="9972684" y="6326975"/>
            <a:ext cx="2914642" cy="348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esley" pitchFamily="2" charset="0"/>
                <a:ea typeface="Besley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esley" pitchFamily="2" charset="0"/>
                <a:ea typeface="Besley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esley" pitchFamily="2" charset="0"/>
                <a:ea typeface="Besley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sley" pitchFamily="2" charset="0"/>
                <a:ea typeface="Besley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sley" pitchFamily="2" charset="0"/>
                <a:ea typeface="Besley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sley" pitchFamily="2" charset="0"/>
                <a:ea typeface="Besley" pitchFamily="2" charset="0"/>
                <a:cs typeface="+mn-cs"/>
              </a:rPr>
              <a:t>Jukka Rintamäki</a:t>
            </a:r>
          </a:p>
        </p:txBody>
      </p:sp>
    </p:spTree>
    <p:extLst>
      <p:ext uri="{BB962C8B-B14F-4D97-AF65-F5344CB8AC3E}">
        <p14:creationId xmlns:p14="http://schemas.microsoft.com/office/powerpoint/2010/main" val="393993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03C4F-58E3-4D0E-9D56-7269F65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 err="1"/>
              <a:t>However</a:t>
            </a:r>
            <a:r>
              <a:rPr lang="fi-FI" dirty="0"/>
              <a:t>...</a:t>
            </a:r>
            <a:r>
              <a:rPr lang="fi-FI" dirty="0" err="1"/>
              <a:t>there</a:t>
            </a:r>
            <a:r>
              <a:rPr lang="fi-FI" dirty="0"/>
              <a:t> is </a:t>
            </a:r>
            <a:r>
              <a:rPr lang="fi-FI" dirty="0" err="1"/>
              <a:t>hope</a:t>
            </a:r>
            <a:r>
              <a:rPr lang="fi-FI" dirty="0"/>
              <a:t>!</a:t>
            </a:r>
            <a:endParaRPr lang="en-GB" dirty="0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BA46-F274-4F52-8F95-A5B416AD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 lnSpcReduction="10000"/>
          </a:bodyPr>
          <a:lstStyle/>
          <a:p>
            <a:r>
              <a:rPr lang="fi-FI" sz="2000" dirty="0" err="1"/>
              <a:t>Were</a:t>
            </a:r>
            <a:r>
              <a:rPr lang="fi-FI" sz="2000" dirty="0"/>
              <a:t> </a:t>
            </a:r>
            <a:r>
              <a:rPr lang="fi-FI" sz="2000" dirty="0" err="1"/>
              <a:t>there</a:t>
            </a:r>
            <a:r>
              <a:rPr lang="fi-FI" sz="2000" dirty="0"/>
              <a:t> no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very</a:t>
            </a:r>
            <a:r>
              <a:rPr lang="fi-FI" sz="2000" dirty="0"/>
              <a:t> </a:t>
            </a:r>
            <a:r>
              <a:rPr lang="fi-FI" sz="2000" dirty="0" err="1"/>
              <a:t>low</a:t>
            </a:r>
            <a:r>
              <a:rPr lang="fi-FI" sz="2000" dirty="0"/>
              <a:t> (</a:t>
            </a:r>
            <a:r>
              <a:rPr lang="fi-FI" sz="2000" dirty="0" err="1"/>
              <a:t>less</a:t>
            </a:r>
            <a:r>
              <a:rPr lang="fi-FI" sz="2000" dirty="0"/>
              <a:t> </a:t>
            </a:r>
            <a:r>
              <a:rPr lang="fi-FI" sz="2000" dirty="0" err="1"/>
              <a:t>than</a:t>
            </a:r>
            <a:r>
              <a:rPr lang="fi-FI" sz="2000" dirty="0"/>
              <a:t> 1%) </a:t>
            </a:r>
            <a:r>
              <a:rPr lang="fi-FI" sz="2000" dirty="0" err="1"/>
              <a:t>global</a:t>
            </a:r>
            <a:r>
              <a:rPr lang="fi-FI" sz="2000" dirty="0"/>
              <a:t> GDP </a:t>
            </a:r>
            <a:r>
              <a:rPr lang="fi-FI" sz="2000" dirty="0" err="1"/>
              <a:t>growth</a:t>
            </a:r>
            <a:r>
              <a:rPr lang="fi-FI" sz="2000" dirty="0"/>
              <a:t>, long-</a:t>
            </a:r>
            <a:r>
              <a:rPr lang="fi-FI" sz="2000" dirty="0" err="1"/>
              <a:t>term</a:t>
            </a:r>
            <a:r>
              <a:rPr lang="fi-FI" sz="2000" dirty="0"/>
              <a:t> </a:t>
            </a:r>
            <a:r>
              <a:rPr lang="fi-FI" sz="2000" dirty="0" err="1"/>
              <a:t>absolute</a:t>
            </a:r>
            <a:r>
              <a:rPr lang="fi-FI" sz="2000" dirty="0"/>
              <a:t> </a:t>
            </a:r>
            <a:r>
              <a:rPr lang="fi-FI" sz="2000" dirty="0" err="1"/>
              <a:t>decline</a:t>
            </a:r>
            <a:r>
              <a:rPr lang="fi-FI" sz="2000" dirty="0"/>
              <a:t> in </a:t>
            </a:r>
            <a:r>
              <a:rPr lang="fi-FI" sz="2000" dirty="0" err="1"/>
              <a:t>material</a:t>
            </a:r>
            <a:r>
              <a:rPr lang="fi-FI" sz="2000" dirty="0"/>
              <a:t> </a:t>
            </a: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could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possible</a:t>
            </a:r>
            <a:endParaRPr lang="fi-FI" sz="2000" dirty="0"/>
          </a:p>
          <a:p>
            <a:pPr lvl="1"/>
            <a:r>
              <a:rPr lang="fi-FI" sz="1700" dirty="0" err="1"/>
              <a:t>Low</a:t>
            </a:r>
            <a:r>
              <a:rPr lang="fi-FI" sz="1700" dirty="0"/>
              <a:t>-to-no </a:t>
            </a:r>
            <a:r>
              <a:rPr lang="fi-FI" sz="1700" dirty="0" err="1"/>
              <a:t>growth</a:t>
            </a:r>
            <a:r>
              <a:rPr lang="fi-FI" sz="1700" dirty="0"/>
              <a:t> GDP is </a:t>
            </a:r>
            <a:r>
              <a:rPr lang="fi-FI" sz="1700" dirty="0" err="1"/>
              <a:t>already</a:t>
            </a:r>
            <a:r>
              <a:rPr lang="fi-FI" sz="1700" dirty="0"/>
              <a:t> a </a:t>
            </a:r>
            <a:r>
              <a:rPr lang="fi-FI" sz="1700" dirty="0" err="1"/>
              <a:t>reality</a:t>
            </a:r>
            <a:r>
              <a:rPr lang="fi-FI" sz="1700" dirty="0"/>
              <a:t> in </a:t>
            </a:r>
            <a:r>
              <a:rPr lang="fi-FI" sz="1700" dirty="0" err="1"/>
              <a:t>many</a:t>
            </a:r>
            <a:r>
              <a:rPr lang="fi-FI" sz="1700" dirty="0"/>
              <a:t> </a:t>
            </a:r>
            <a:r>
              <a:rPr lang="fi-FI" sz="1700" dirty="0" err="1"/>
              <a:t>developed</a:t>
            </a:r>
            <a:r>
              <a:rPr lang="fi-FI" sz="1700" dirty="0"/>
              <a:t> </a:t>
            </a:r>
            <a:r>
              <a:rPr lang="fi-FI" sz="1700" dirty="0" err="1"/>
              <a:t>economies</a:t>
            </a:r>
            <a:endParaRPr lang="fi-FI" sz="1700" dirty="0"/>
          </a:p>
          <a:p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best</a:t>
            </a:r>
            <a:r>
              <a:rPr lang="fi-FI" sz="2000" dirty="0"/>
              <a:t>, </a:t>
            </a:r>
            <a:r>
              <a:rPr lang="fi-FI" sz="2000" dirty="0" err="1"/>
              <a:t>most</a:t>
            </a:r>
            <a:r>
              <a:rPr lang="fi-FI" sz="2000" dirty="0"/>
              <a:t> </a:t>
            </a:r>
            <a:r>
              <a:rPr lang="fi-FI" sz="2000" dirty="0" err="1"/>
              <a:t>feasible</a:t>
            </a:r>
            <a:r>
              <a:rPr lang="fi-FI" sz="2000" dirty="0"/>
              <a:t> </a:t>
            </a:r>
            <a:r>
              <a:rPr lang="fi-FI" sz="2000" dirty="0" err="1"/>
              <a:t>models</a:t>
            </a:r>
            <a:r>
              <a:rPr lang="fi-FI" sz="2000" dirty="0"/>
              <a:t> for </a:t>
            </a:r>
            <a:r>
              <a:rPr lang="fi-FI" sz="2000" dirty="0" err="1"/>
              <a:t>emissions</a:t>
            </a:r>
            <a:r>
              <a:rPr lang="fi-FI" sz="2000" dirty="0"/>
              <a:t> </a:t>
            </a:r>
            <a:r>
              <a:rPr lang="fi-FI" sz="2000" dirty="0" err="1"/>
              <a:t>reductions</a:t>
            </a:r>
            <a:r>
              <a:rPr lang="fi-FI" sz="2000" dirty="0"/>
              <a:t> </a:t>
            </a:r>
            <a:r>
              <a:rPr lang="fi-FI" sz="2000" dirty="0" err="1"/>
              <a:t>consistent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Paris </a:t>
            </a:r>
            <a:r>
              <a:rPr lang="fi-FI" sz="2000" dirty="0" err="1"/>
              <a:t>Agreement</a:t>
            </a:r>
            <a:r>
              <a:rPr lang="fi-FI" sz="2000" dirty="0"/>
              <a:t> </a:t>
            </a:r>
            <a:r>
              <a:rPr lang="fi-FI" sz="2000" dirty="0" err="1"/>
              <a:t>involve</a:t>
            </a:r>
            <a:r>
              <a:rPr lang="fi-FI" sz="2000" dirty="0"/>
              <a:t> </a:t>
            </a:r>
            <a:r>
              <a:rPr lang="fi-FI" sz="2000" dirty="0" err="1"/>
              <a:t>Low</a:t>
            </a:r>
            <a:r>
              <a:rPr lang="fi-FI" sz="2000" dirty="0"/>
              <a:t> Energy </a:t>
            </a:r>
            <a:r>
              <a:rPr lang="fi-FI" sz="2000" dirty="0" err="1"/>
              <a:t>Demand</a:t>
            </a:r>
            <a:endParaRPr lang="fi-FI" sz="2000" dirty="0"/>
          </a:p>
          <a:p>
            <a:pPr lvl="1"/>
            <a:r>
              <a:rPr lang="fi-FI" sz="1700" dirty="0" err="1"/>
              <a:t>Reduce</a:t>
            </a:r>
            <a:r>
              <a:rPr lang="fi-FI" sz="1700" dirty="0"/>
              <a:t> </a:t>
            </a:r>
            <a:r>
              <a:rPr lang="fi-FI" sz="1700" dirty="0" err="1"/>
              <a:t>global</a:t>
            </a:r>
            <a:r>
              <a:rPr lang="fi-FI" sz="1700" dirty="0"/>
              <a:t> </a:t>
            </a:r>
            <a:r>
              <a:rPr lang="fi-FI" sz="1700" dirty="0" err="1"/>
              <a:t>energy</a:t>
            </a:r>
            <a:r>
              <a:rPr lang="fi-FI" sz="1700" dirty="0"/>
              <a:t> </a:t>
            </a:r>
            <a:r>
              <a:rPr lang="fi-FI" sz="1700" dirty="0" err="1"/>
              <a:t>demand</a:t>
            </a:r>
            <a:r>
              <a:rPr lang="fi-FI" sz="1700" dirty="0"/>
              <a:t> </a:t>
            </a:r>
            <a:r>
              <a:rPr lang="fi-FI" sz="1700" dirty="0" err="1"/>
              <a:t>by</a:t>
            </a:r>
            <a:r>
              <a:rPr lang="fi-FI" sz="1700" dirty="0"/>
              <a:t> 40% </a:t>
            </a:r>
            <a:r>
              <a:rPr lang="fi-FI" sz="1700" dirty="0" err="1"/>
              <a:t>by</a:t>
            </a:r>
            <a:r>
              <a:rPr lang="fi-FI" sz="1700" dirty="0"/>
              <a:t> 2050</a:t>
            </a:r>
          </a:p>
          <a:p>
            <a:pPr lvl="2"/>
            <a:r>
              <a:rPr lang="fi-FI" sz="1700" dirty="0" err="1"/>
              <a:t>Decarbonization</a:t>
            </a:r>
            <a:r>
              <a:rPr lang="fi-FI" sz="1700" dirty="0"/>
              <a:t> (</a:t>
            </a:r>
            <a:r>
              <a:rPr lang="fi-FI" sz="1700" dirty="0" err="1"/>
              <a:t>circular</a:t>
            </a:r>
            <a:r>
              <a:rPr lang="fi-FI" sz="1700" dirty="0"/>
              <a:t> </a:t>
            </a:r>
            <a:r>
              <a:rPr lang="fi-FI" sz="1700" dirty="0" err="1"/>
              <a:t>economies</a:t>
            </a:r>
            <a:r>
              <a:rPr lang="fi-FI" sz="1700" dirty="0"/>
              <a:t>, </a:t>
            </a:r>
            <a:r>
              <a:rPr lang="fi-FI" sz="1700" dirty="0" err="1"/>
              <a:t>eco-efficiency</a:t>
            </a:r>
            <a:r>
              <a:rPr lang="fi-FI" sz="1700" dirty="0"/>
              <a:t>, </a:t>
            </a:r>
            <a:r>
              <a:rPr lang="fi-FI" sz="1700" dirty="0" err="1"/>
              <a:t>clean</a:t>
            </a:r>
            <a:r>
              <a:rPr lang="fi-FI" sz="1700" dirty="0"/>
              <a:t> </a:t>
            </a:r>
            <a:r>
              <a:rPr lang="fi-FI" sz="1700" dirty="0" err="1"/>
              <a:t>energy</a:t>
            </a:r>
            <a:r>
              <a:rPr lang="fi-FI" sz="1700" dirty="0"/>
              <a:t>...)</a:t>
            </a:r>
          </a:p>
          <a:p>
            <a:pPr lvl="2"/>
            <a:r>
              <a:rPr lang="fi-FI" sz="1700" dirty="0" err="1"/>
              <a:t>Afforestation</a:t>
            </a:r>
            <a:endParaRPr lang="fi-FI" sz="1700" dirty="0"/>
          </a:p>
          <a:p>
            <a:pPr lvl="2"/>
            <a:r>
              <a:rPr lang="fi-FI" sz="1700" dirty="0" err="1"/>
              <a:t>Significant</a:t>
            </a:r>
            <a:r>
              <a:rPr lang="fi-FI" sz="1700" dirty="0"/>
              <a:t> </a:t>
            </a:r>
            <a:r>
              <a:rPr lang="fi-FI" sz="1700" dirty="0" err="1"/>
              <a:t>decline</a:t>
            </a:r>
            <a:r>
              <a:rPr lang="fi-FI" sz="1700" dirty="0"/>
              <a:t> in </a:t>
            </a:r>
            <a:r>
              <a:rPr lang="fi-FI" sz="1700" dirty="0" err="1"/>
              <a:t>material</a:t>
            </a:r>
            <a:r>
              <a:rPr lang="fi-FI" sz="1700" dirty="0"/>
              <a:t> </a:t>
            </a:r>
            <a:r>
              <a:rPr lang="fi-FI" sz="1700" dirty="0" err="1"/>
              <a:t>production</a:t>
            </a:r>
            <a:r>
              <a:rPr lang="fi-FI" sz="1700" dirty="0"/>
              <a:t> and </a:t>
            </a:r>
            <a:r>
              <a:rPr lang="fi-FI" sz="1700" dirty="0" err="1"/>
              <a:t>consumption</a:t>
            </a:r>
            <a:r>
              <a:rPr lang="fi-FI" sz="1700" dirty="0"/>
              <a:t> (</a:t>
            </a:r>
            <a:r>
              <a:rPr lang="fi-FI" sz="1700" dirty="0" err="1"/>
              <a:t>sharing</a:t>
            </a:r>
            <a:r>
              <a:rPr lang="fi-FI" sz="1700" dirty="0"/>
              <a:t> </a:t>
            </a:r>
            <a:r>
              <a:rPr lang="fi-FI" sz="1700" dirty="0" err="1"/>
              <a:t>economies</a:t>
            </a:r>
            <a:r>
              <a:rPr lang="fi-FI" sz="1700" dirty="0"/>
              <a:t>, </a:t>
            </a:r>
            <a:r>
              <a:rPr lang="fi-FI" sz="1700" dirty="0" err="1"/>
              <a:t>cultural</a:t>
            </a:r>
            <a:r>
              <a:rPr lang="fi-FI" sz="1700" dirty="0"/>
              <a:t> </a:t>
            </a:r>
            <a:r>
              <a:rPr lang="fi-FI" sz="1700" dirty="0" err="1"/>
              <a:t>shifts</a:t>
            </a:r>
            <a:r>
              <a:rPr lang="fi-FI" sz="1700" dirty="0"/>
              <a:t>, roll-</a:t>
            </a:r>
            <a:r>
              <a:rPr lang="fi-FI" sz="1700" dirty="0" err="1"/>
              <a:t>back</a:t>
            </a:r>
            <a:r>
              <a:rPr lang="fi-FI" sz="1700" dirty="0"/>
              <a:t> of </a:t>
            </a:r>
            <a:r>
              <a:rPr lang="fi-FI" sz="1700" dirty="0" err="1"/>
              <a:t>disposable</a:t>
            </a:r>
            <a:r>
              <a:rPr lang="fi-FI" sz="1700" dirty="0"/>
              <a:t>/</a:t>
            </a:r>
            <a:r>
              <a:rPr lang="fi-FI" sz="1700" dirty="0" err="1"/>
              <a:t>fast</a:t>
            </a:r>
            <a:r>
              <a:rPr lang="fi-FI" sz="1700" dirty="0"/>
              <a:t> </a:t>
            </a:r>
            <a:r>
              <a:rPr lang="fi-FI" sz="1700" dirty="0" err="1"/>
              <a:t>goods</a:t>
            </a:r>
            <a:r>
              <a:rPr lang="fi-FI" sz="1700" dirty="0"/>
              <a:t>...)</a:t>
            </a:r>
          </a:p>
          <a:p>
            <a:pPr lvl="2"/>
            <a:endParaRPr lang="fi-FI" sz="1700" dirty="0"/>
          </a:p>
          <a:p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wild</a:t>
            </a:r>
            <a:r>
              <a:rPr lang="fi-FI" sz="2000" dirty="0"/>
              <a:t> </a:t>
            </a:r>
            <a:r>
              <a:rPr lang="fi-FI" sz="2000" dirty="0" err="1"/>
              <a:t>card</a:t>
            </a:r>
            <a:r>
              <a:rPr lang="fi-FI" sz="2000" dirty="0"/>
              <a:t>: </a:t>
            </a:r>
            <a:r>
              <a:rPr lang="fi-FI" sz="2000" dirty="0" err="1"/>
              <a:t>geoengineering</a:t>
            </a:r>
            <a:r>
              <a:rPr lang="fi-FI" sz="2000" dirty="0"/>
              <a:t> </a:t>
            </a:r>
            <a:r>
              <a:rPr lang="fi-FI" sz="2000" dirty="0" err="1"/>
              <a:t>like</a:t>
            </a:r>
            <a:r>
              <a:rPr lang="fi-FI" sz="2000" dirty="0"/>
              <a:t> </a:t>
            </a:r>
            <a:r>
              <a:rPr lang="fi-FI" sz="2000" dirty="0" err="1"/>
              <a:t>capturing</a:t>
            </a:r>
            <a:r>
              <a:rPr lang="fi-FI" sz="2000" dirty="0"/>
              <a:t> </a:t>
            </a:r>
            <a:r>
              <a:rPr lang="fi-FI" sz="2000" dirty="0" err="1"/>
              <a:t>carbon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atmosphere</a:t>
            </a:r>
            <a:endParaRPr lang="fi-FI" sz="2000" dirty="0"/>
          </a:p>
          <a:p>
            <a:pPr marL="457200" lvl="1" indent="0">
              <a:buNone/>
            </a:pPr>
            <a:endParaRPr lang="fi-FI" sz="1600" dirty="0"/>
          </a:p>
          <a:p>
            <a:pPr lvl="1"/>
            <a:endParaRPr lang="en-GB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DF7DD-4DF3-4F82-BDC6-2CA2DB1A3933}"/>
              </a:ext>
            </a:extLst>
          </p:cNvPr>
          <p:cNvSpPr txBox="1"/>
          <p:nvPr/>
        </p:nvSpPr>
        <p:spPr>
          <a:xfrm>
            <a:off x="9850755" y="6168629"/>
            <a:ext cx="3006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Source</a:t>
            </a:r>
            <a:r>
              <a:rPr lang="fi-FI" sz="1000" dirty="0"/>
              <a:t>: </a:t>
            </a:r>
            <a:r>
              <a:rPr lang="fi-FI" sz="1000" dirty="0" err="1"/>
              <a:t>Hickel</a:t>
            </a:r>
            <a:r>
              <a:rPr lang="fi-FI" sz="1000" dirty="0"/>
              <a:t> &amp; Kallis, 2020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31238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ind turbines against blue sky">
            <a:extLst>
              <a:ext uri="{FF2B5EF4-FFF2-40B4-BE49-F238E27FC236}">
                <a16:creationId xmlns:a16="http://schemas.microsoft.com/office/drawing/2014/main" id="{5AF6344A-2043-EFA3-22D5-24C2EE2F1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03C4F-58E3-4D0E-9D56-7269F65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Where</a:t>
            </a:r>
            <a:r>
              <a:rPr lang="fi-FI" sz="40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fi-FI" sz="40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are</a:t>
            </a:r>
            <a:r>
              <a:rPr lang="fi-FI" sz="40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fi-FI" sz="40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the</a:t>
            </a:r>
            <a:r>
              <a:rPr lang="fi-FI" sz="40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”</a:t>
            </a:r>
            <a:r>
              <a:rPr lang="fi-FI" sz="40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easy</a:t>
            </a:r>
            <a:r>
              <a:rPr lang="fi-FI" sz="40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” </a:t>
            </a:r>
            <a:r>
              <a:rPr lang="fi-FI" sz="40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fixes</a:t>
            </a:r>
            <a:r>
              <a:rPr lang="fi-FI" sz="40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?</a:t>
            </a:r>
            <a:endParaRPr lang="en-GB" sz="4000" b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BA46-F274-4F52-8F95-A5B416AD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977270" cy="374276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100" dirty="0"/>
              <a:t>Clean energy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Reducing material flows</a:t>
            </a:r>
          </a:p>
          <a:p>
            <a:pPr lvl="1"/>
            <a:r>
              <a:rPr lang="en-GB" dirty="0"/>
              <a:t>Fashion 10% of global emissions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Sustainable transport</a:t>
            </a:r>
          </a:p>
          <a:p>
            <a:pPr lvl="1"/>
            <a:r>
              <a:rPr lang="en-GB" dirty="0"/>
              <a:t>Transport 25% of global emissions</a:t>
            </a:r>
          </a:p>
          <a:p>
            <a:pPr lvl="1"/>
            <a:r>
              <a:rPr lang="en-GB" dirty="0"/>
              <a:t>Road traffic, esp. everyday driving 15%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Low-carbon diets</a:t>
            </a:r>
          </a:p>
          <a:p>
            <a:pPr lvl="1"/>
            <a:r>
              <a:rPr lang="en-GB" dirty="0"/>
              <a:t>Global food system 1/3 of emissions</a:t>
            </a:r>
          </a:p>
        </p:txBody>
      </p:sp>
    </p:spTree>
    <p:extLst>
      <p:ext uri="{BB962C8B-B14F-4D97-AF65-F5344CB8AC3E}">
        <p14:creationId xmlns:p14="http://schemas.microsoft.com/office/powerpoint/2010/main" val="3417805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03C4F-58E3-4D0E-9D56-7269F65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sz="54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Clean</a:t>
            </a:r>
            <a:r>
              <a:rPr lang="fi-FI" sz="54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fi-FI" sz="54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energy</a:t>
            </a:r>
            <a:endParaRPr lang="en-GB" sz="5400" b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BA46-F274-4F52-8F95-A5B416AD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70048"/>
            <a:ext cx="3622087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/>
              <a:t>We are well on our way there!</a:t>
            </a:r>
          </a:p>
        </p:txBody>
      </p:sp>
      <p:pic>
        <p:nvPicPr>
          <p:cNvPr id="4" name="Picture 3" descr="A graph of the cost of a pv installation&#10;&#10;Description automatically generated with medium confidence">
            <a:extLst>
              <a:ext uri="{FF2B5EF4-FFF2-40B4-BE49-F238E27FC236}">
                <a16:creationId xmlns:a16="http://schemas.microsoft.com/office/drawing/2014/main" id="{8621A5AF-C6B9-1C85-6F50-3DDA52863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6" y="2121408"/>
            <a:ext cx="5458968" cy="32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9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03C4F-58E3-4D0E-9D56-7269F65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fi-FI" sz="54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Reducing</a:t>
            </a:r>
            <a:r>
              <a:rPr lang="fi-FI" sz="54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fi-FI" sz="54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material</a:t>
            </a:r>
            <a:r>
              <a:rPr lang="fi-FI" sz="54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fi-FI" sz="54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flows</a:t>
            </a:r>
            <a:endParaRPr lang="en-GB" sz="5400" b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BA46-F274-4F52-8F95-A5B416AD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/>
              <a:t>Global material footprint is increasing</a:t>
            </a:r>
          </a:p>
          <a:p>
            <a:r>
              <a:rPr lang="en-US" sz="2400" dirty="0"/>
              <a:t>What about circular economy?</a:t>
            </a:r>
          </a:p>
          <a:p>
            <a:pPr lvl="1"/>
            <a:r>
              <a:rPr lang="en-US" sz="2000" dirty="0"/>
              <a:t>EU’s circular material use rate: 11.7%</a:t>
            </a:r>
          </a:p>
          <a:p>
            <a:pPr lvl="2"/>
            <a:r>
              <a:rPr lang="en-US" sz="1800" dirty="0"/>
              <a:t>Target for 2030: 23.4%</a:t>
            </a:r>
          </a:p>
          <a:p>
            <a:pPr lvl="3"/>
            <a:r>
              <a:rPr lang="en-US" sz="1600" dirty="0"/>
              <a:t>2010: 10.8%</a:t>
            </a:r>
          </a:p>
          <a:p>
            <a:pPr lvl="1"/>
            <a:r>
              <a:rPr lang="en-US" sz="2200" dirty="0"/>
              <a:t>Municipal waste recycling rate: 50%</a:t>
            </a:r>
          </a:p>
          <a:p>
            <a:r>
              <a:rPr lang="en-US" sz="2400" dirty="0"/>
              <a:t>To do: </a:t>
            </a:r>
          </a:p>
          <a:p>
            <a:pPr lvl="1"/>
            <a:r>
              <a:rPr lang="en-US" sz="2000" dirty="0"/>
              <a:t>Prolong life-cycles of consumer products, buildings etc. and decrease material intensity</a:t>
            </a:r>
            <a:endParaRPr lang="en-US" sz="1600" dirty="0"/>
          </a:p>
          <a:p>
            <a:pPr lvl="2"/>
            <a:r>
              <a:rPr lang="en-GB" sz="1800" dirty="0"/>
              <a:t>Slowing, narrowing, and closing loops</a:t>
            </a:r>
          </a:p>
        </p:txBody>
      </p:sp>
      <p:pic>
        <p:nvPicPr>
          <p:cNvPr id="5" name="Picture 4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8A1D5204-21F7-FFCA-8884-8F832F78D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8" y="1335021"/>
            <a:ext cx="4432641" cy="4780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7DFE8-8F4E-483F-268D-49DED12F712A}"/>
              </a:ext>
            </a:extLst>
          </p:cNvPr>
          <p:cNvSpPr txBox="1"/>
          <p:nvPr/>
        </p:nvSpPr>
        <p:spPr>
          <a:xfrm>
            <a:off x="9186164" y="6167309"/>
            <a:ext cx="27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Besley" pitchFamily="2" charset="0"/>
                <a:ea typeface="Besley" pitchFamily="2" charset="0"/>
              </a:rPr>
              <a:t>Sources: Hickel &amp; Kallis, 2020;</a:t>
            </a:r>
          </a:p>
          <a:p>
            <a:r>
              <a:rPr lang="en-GB" sz="800" dirty="0">
                <a:latin typeface="Besley" pitchFamily="2" charset="0"/>
                <a:ea typeface="Besley" pitchFamily="2" charset="0"/>
                <a:hlinkClick r:id="rId3"/>
              </a:rPr>
              <a:t>https://www.eea.europa.eu/en/analysis/indicators/waste-recycling-in-europe</a:t>
            </a:r>
            <a:r>
              <a:rPr lang="en-GB" sz="800" dirty="0">
                <a:latin typeface="Besley" pitchFamily="2" charset="0"/>
                <a:ea typeface="Besley" pitchFamily="2" charset="0"/>
              </a:rPr>
              <a:t>  </a:t>
            </a:r>
            <a:r>
              <a:rPr lang="en-GB" sz="800" dirty="0">
                <a:latin typeface="Besley" pitchFamily="2" charset="0"/>
                <a:ea typeface="Besley" pitchFamily="2" charset="0"/>
                <a:hlinkClick r:id="rId4"/>
              </a:rPr>
              <a:t>https://www.eea.europa.eu/ims/circular-material-use-rate-in-europe</a:t>
            </a:r>
            <a:r>
              <a:rPr lang="en-GB" sz="800" dirty="0">
                <a:latin typeface="Besley" pitchFamily="2" charset="0"/>
                <a:ea typeface="Besley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9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03C4F-58E3-4D0E-9D56-7269F65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fi-FI" sz="54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Sustainable</a:t>
            </a:r>
            <a:r>
              <a:rPr lang="fi-FI" sz="54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transport</a:t>
            </a:r>
            <a:endParaRPr lang="en-GB" sz="5400" b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BA46-F274-4F52-8F95-A5B416AD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400" dirty="0"/>
              <a:t>Walking, cycling, public transport</a:t>
            </a:r>
          </a:p>
          <a:p>
            <a:pPr lvl="1"/>
            <a:r>
              <a:rPr lang="en-US" sz="2000" dirty="0"/>
              <a:t>Electric vehicles</a:t>
            </a:r>
          </a:p>
          <a:p>
            <a:pPr lvl="2"/>
            <a:r>
              <a:rPr lang="en-US" sz="1600" dirty="0"/>
              <a:t>Tires still emit loads of particles</a:t>
            </a:r>
          </a:p>
          <a:p>
            <a:pPr lvl="2"/>
            <a:r>
              <a:rPr lang="en-US" sz="1600" dirty="0"/>
              <a:t>High material intensity</a:t>
            </a:r>
          </a:p>
          <a:p>
            <a:r>
              <a:rPr lang="en-US" sz="2400" dirty="0"/>
              <a:t>Air travel</a:t>
            </a:r>
          </a:p>
          <a:p>
            <a:pPr lvl="1"/>
            <a:r>
              <a:rPr lang="en-US" sz="2000" dirty="0"/>
              <a:t>ca. 3% of CO2 emissions</a:t>
            </a:r>
          </a:p>
          <a:p>
            <a:pPr lvl="2"/>
            <a:r>
              <a:rPr lang="en-US" sz="1600" dirty="0"/>
              <a:t>Only ca. 5-10% of global population fly on an annual basis</a:t>
            </a:r>
          </a:p>
        </p:txBody>
      </p:sp>
      <p:pic>
        <p:nvPicPr>
          <p:cNvPr id="4" name="Picture 3" descr="A graph of carbon dioxide emissions from aviation&#10;&#10;Description automatically generated">
            <a:extLst>
              <a:ext uri="{FF2B5EF4-FFF2-40B4-BE49-F238E27FC236}">
                <a16:creationId xmlns:a16="http://schemas.microsoft.com/office/drawing/2014/main" id="{2947F41A-CA6B-FE04-3D90-F2978A85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80" y="365126"/>
            <a:ext cx="3595696" cy="2899214"/>
          </a:xfrm>
          <a:prstGeom prst="rect">
            <a:avLst/>
          </a:prstGeom>
        </p:spPr>
      </p:pic>
      <p:pic>
        <p:nvPicPr>
          <p:cNvPr id="7" name="Picture 6" descr="A graph of transportation information&#10;&#10;Description automatically generated with medium confidence">
            <a:extLst>
              <a:ext uri="{FF2B5EF4-FFF2-40B4-BE49-F238E27FC236}">
                <a16:creationId xmlns:a16="http://schemas.microsoft.com/office/drawing/2014/main" id="{3729A933-1F2D-5F50-2A3E-D31BE06DA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80" y="3341715"/>
            <a:ext cx="3858164" cy="2757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13CA53-22E7-610E-EB46-FD059FDBCCA9}"/>
              </a:ext>
            </a:extLst>
          </p:cNvPr>
          <p:cNvSpPr txBox="1"/>
          <p:nvPr/>
        </p:nvSpPr>
        <p:spPr>
          <a:xfrm>
            <a:off x="9096517" y="6311900"/>
            <a:ext cx="273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Besley" pitchFamily="2" charset="0"/>
                <a:ea typeface="Besley" pitchFamily="2" charset="0"/>
              </a:rPr>
              <a:t>Sources: </a:t>
            </a:r>
            <a:r>
              <a:rPr lang="en-GB" sz="800" dirty="0">
                <a:latin typeface="Besley" pitchFamily="2" charset="0"/>
                <a:ea typeface="Besley" pitchFamily="2" charset="0"/>
                <a:hlinkClick r:id="rId4"/>
              </a:rPr>
              <a:t>https://ourworldindata.org/co2-emissions-from-aviation</a:t>
            </a:r>
            <a:r>
              <a:rPr lang="en-GB" sz="800" dirty="0">
                <a:latin typeface="Besley" pitchFamily="2" charset="0"/>
                <a:ea typeface="Besley" pitchFamily="2" charset="0"/>
              </a:rPr>
              <a:t>; </a:t>
            </a:r>
            <a:r>
              <a:rPr lang="en-GB" sz="800" dirty="0">
                <a:latin typeface="Besley" pitchFamily="2" charset="0"/>
                <a:ea typeface="Besley" pitchFamily="2" charset="0"/>
                <a:hlinkClick r:id="rId5"/>
              </a:rPr>
              <a:t>https://www.bbc.com/news/science-environment-49349566</a:t>
            </a:r>
            <a:r>
              <a:rPr lang="en-GB" sz="800" dirty="0">
                <a:latin typeface="Besley" pitchFamily="2" charset="0"/>
                <a:ea typeface="Besley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81780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03C4F-58E3-4D0E-9D56-7269F65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fi-FI" sz="54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Low-carbon</a:t>
            </a:r>
            <a:r>
              <a:rPr lang="fi-FI" sz="54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fi-FI" sz="5400" b="1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diets</a:t>
            </a:r>
            <a:endParaRPr lang="en-GB" sz="5400" b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BA46-F274-4F52-8F95-A5B416AD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New research shows how reducing meat consumption significantly reduces carbon emissions</a:t>
            </a:r>
          </a:p>
          <a:p>
            <a:r>
              <a:rPr lang="en-US" dirty="0"/>
              <a:t>Base level: 140g meat per day</a:t>
            </a:r>
          </a:p>
          <a:p>
            <a:pPr lvl="1"/>
            <a:r>
              <a:rPr lang="en-US" dirty="0"/>
              <a:t>Vegan diet:</a:t>
            </a:r>
          </a:p>
          <a:p>
            <a:pPr lvl="2"/>
            <a:r>
              <a:rPr lang="en-US" dirty="0"/>
              <a:t>25% carbon emissions</a:t>
            </a:r>
          </a:p>
          <a:p>
            <a:pPr lvl="2"/>
            <a:r>
              <a:rPr lang="en-US" dirty="0"/>
              <a:t>Reduction in biodiversity loss 66%</a:t>
            </a:r>
          </a:p>
          <a:p>
            <a:pPr lvl="2"/>
            <a:r>
              <a:rPr lang="en-US" dirty="0"/>
              <a:t>Reduction in water use 50%</a:t>
            </a:r>
          </a:p>
          <a:p>
            <a:pPr lvl="1"/>
            <a:r>
              <a:rPr lang="en-US" dirty="0"/>
              <a:t>Reduced-meat, pescetarian, and vegetarian diets all brought 50%+ decrease to carbon emissions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93705-47AA-BE6C-4349-0808D5ACA6BF}"/>
              </a:ext>
            </a:extLst>
          </p:cNvPr>
          <p:cNvSpPr txBox="1"/>
          <p:nvPr/>
        </p:nvSpPr>
        <p:spPr>
          <a:xfrm>
            <a:off x="9185162" y="6436778"/>
            <a:ext cx="2736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Sources: </a:t>
            </a:r>
            <a:r>
              <a:rPr lang="en-GB" sz="800" dirty="0">
                <a:hlinkClick r:id="rId2"/>
              </a:rPr>
              <a:t>https://www.bbc.com/news/science-environment-46459714</a:t>
            </a:r>
            <a:r>
              <a:rPr lang="en-GB" sz="800" dirty="0"/>
              <a:t>; LUKE; Scarborough et al., 2023</a:t>
            </a:r>
          </a:p>
        </p:txBody>
      </p:sp>
      <p:pic>
        <p:nvPicPr>
          <p:cNvPr id="6" name="Picture 5" descr="A chart of food with text&#10;&#10;Description automatically generated with medium confidence">
            <a:extLst>
              <a:ext uri="{FF2B5EF4-FFF2-40B4-BE49-F238E27FC236}">
                <a16:creationId xmlns:a16="http://schemas.microsoft.com/office/drawing/2014/main" id="{C45F94B0-E0F6-7483-893A-D708D0790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89" y="1138040"/>
            <a:ext cx="4318746" cy="45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76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0C4E-CE0E-4D34-AFEE-5D1FC897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F728-71F7-429D-890F-C1CC0222B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err="1">
                <a:effectLst/>
              </a:rPr>
              <a:t>Bjørn</a:t>
            </a:r>
            <a:r>
              <a:rPr lang="en-GB" dirty="0">
                <a:effectLst/>
              </a:rPr>
              <a:t>, A., Bey, N., Georg, S., </a:t>
            </a:r>
            <a:r>
              <a:rPr lang="en-GB" dirty="0" err="1">
                <a:effectLst/>
              </a:rPr>
              <a:t>Røpke</a:t>
            </a:r>
            <a:r>
              <a:rPr lang="en-GB" dirty="0">
                <a:effectLst/>
              </a:rPr>
              <a:t>, I., &amp; </a:t>
            </a:r>
            <a:r>
              <a:rPr lang="en-GB" dirty="0" err="1">
                <a:effectLst/>
              </a:rPr>
              <a:t>Hauschild</a:t>
            </a:r>
            <a:r>
              <a:rPr lang="en-GB" dirty="0">
                <a:effectLst/>
              </a:rPr>
              <a:t>, M. Z. 2017. Is Earth recognized as a finite system in corporate responsibility reporting? </a:t>
            </a:r>
            <a:r>
              <a:rPr lang="en-GB" b="1" i="1" dirty="0">
                <a:effectLst/>
              </a:rPr>
              <a:t>Journal of Cleaner Production</a:t>
            </a:r>
            <a:r>
              <a:rPr lang="en-GB" dirty="0">
                <a:effectLst/>
              </a:rPr>
              <a:t>, 163: 106–117.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Bromley, P., &amp; Powell, W. W. 2012. From Smoke and Mirrors to Walking the Talk: Decoupling in the Contemporary World. </a:t>
            </a:r>
            <a:r>
              <a:rPr lang="en-GB" b="1" i="1" dirty="0">
                <a:effectLst/>
              </a:rPr>
              <a:t>Academy of Management Annals</a:t>
            </a:r>
            <a:r>
              <a:rPr lang="en-GB" dirty="0">
                <a:effectLst/>
              </a:rPr>
              <a:t>, 6(1): 483–530.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Hickel, J., &amp; </a:t>
            </a:r>
            <a:r>
              <a:rPr lang="en-GB" dirty="0" err="1">
                <a:effectLst/>
              </a:rPr>
              <a:t>Kallis</a:t>
            </a:r>
            <a:r>
              <a:rPr lang="en-GB" dirty="0">
                <a:effectLst/>
              </a:rPr>
              <a:t>, G. 2020. Is Green Growth Possible? </a:t>
            </a:r>
            <a:r>
              <a:rPr lang="en-GB" b="1" i="1" dirty="0">
                <a:effectLst/>
              </a:rPr>
              <a:t>New Political Economy</a:t>
            </a:r>
            <a:r>
              <a:rPr lang="en-GB" dirty="0">
                <a:effectLst/>
              </a:rPr>
              <a:t>, 25(4): 469–486.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Landrum, N. E. 2018. Stages of Corporate Sustainability: Integrating the Strong Sustainability Worldview. </a:t>
            </a:r>
            <a:r>
              <a:rPr lang="en-GB" b="1" i="1" dirty="0">
                <a:effectLst/>
              </a:rPr>
              <a:t>Organization and Environment</a:t>
            </a:r>
            <a:r>
              <a:rPr lang="en-GB" dirty="0">
                <a:effectLst/>
              </a:rPr>
              <a:t>, 31(4): 287–313.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O’Neill, D., Fanning, A., Lamb, W., &amp; Steinberger, J. 2018. A good life for all within planetary boundaries. </a:t>
            </a:r>
            <a:r>
              <a:rPr lang="en-GB" b="1" i="1" dirty="0">
                <a:effectLst/>
              </a:rPr>
              <a:t>Nature Sustainability</a:t>
            </a:r>
            <a:r>
              <a:rPr lang="en-GB" dirty="0">
                <a:effectLst/>
              </a:rPr>
              <a:t>, 88(95).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Sachs, J. D., Schmidt-Traub, G., </a:t>
            </a:r>
            <a:r>
              <a:rPr lang="en-GB" dirty="0" err="1">
                <a:effectLst/>
              </a:rPr>
              <a:t>Mazzucato</a:t>
            </a:r>
            <a:r>
              <a:rPr lang="en-GB" dirty="0">
                <a:effectLst/>
              </a:rPr>
              <a:t>, M., Messner, D., </a:t>
            </a:r>
            <a:r>
              <a:rPr lang="en-GB" dirty="0" err="1">
                <a:effectLst/>
              </a:rPr>
              <a:t>Nakicenovic</a:t>
            </a:r>
            <a:r>
              <a:rPr lang="en-GB" dirty="0">
                <a:effectLst/>
              </a:rPr>
              <a:t>, N., et al. 2019. Six Transformations to achieve the Sustainable Development Goals. </a:t>
            </a:r>
            <a:r>
              <a:rPr lang="en-GB" b="1" i="1" dirty="0">
                <a:effectLst/>
              </a:rPr>
              <a:t>Nature Sustainability</a:t>
            </a:r>
            <a:r>
              <a:rPr lang="en-GB" dirty="0">
                <a:effectLst/>
              </a:rPr>
              <a:t>, 2(9): 805–814.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Scarborough, P., Clark, M., </a:t>
            </a:r>
            <a:r>
              <a:rPr lang="en-US" dirty="0" err="1">
                <a:effectLst/>
              </a:rPr>
              <a:t>Cobiac</a:t>
            </a:r>
            <a:r>
              <a:rPr lang="en-US" dirty="0">
                <a:effectLst/>
              </a:rPr>
              <a:t>, L., Papier, K., </a:t>
            </a:r>
            <a:r>
              <a:rPr lang="en-US" dirty="0" err="1">
                <a:effectLst/>
              </a:rPr>
              <a:t>Knuppel</a:t>
            </a:r>
            <a:r>
              <a:rPr lang="en-US" dirty="0">
                <a:effectLst/>
              </a:rPr>
              <a:t>, A., et al. 2023. Vegans, vegetarians, fish-eaters and meat-eaters in the UK show discrepant environmental impacts. </a:t>
            </a:r>
            <a:r>
              <a:rPr lang="en-US" b="1" i="1" dirty="0">
                <a:effectLst/>
              </a:rPr>
              <a:t>Nature Food</a:t>
            </a:r>
            <a:r>
              <a:rPr lang="en-US" dirty="0">
                <a:effectLst/>
              </a:rPr>
              <a:t>, 4(7): 565–574.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 err="1">
                <a:effectLst/>
              </a:rPr>
              <a:t>Wiedmann</a:t>
            </a:r>
            <a:r>
              <a:rPr lang="en-GB" dirty="0">
                <a:effectLst/>
              </a:rPr>
              <a:t>, T., </a:t>
            </a:r>
            <a:r>
              <a:rPr lang="en-GB" dirty="0" err="1">
                <a:effectLst/>
              </a:rPr>
              <a:t>Lenzen</a:t>
            </a:r>
            <a:r>
              <a:rPr lang="en-GB" dirty="0">
                <a:effectLst/>
              </a:rPr>
              <a:t>, M., </a:t>
            </a:r>
            <a:r>
              <a:rPr lang="en-GB" dirty="0" err="1">
                <a:effectLst/>
              </a:rPr>
              <a:t>Keyßer</a:t>
            </a:r>
            <a:r>
              <a:rPr lang="en-GB" dirty="0">
                <a:effectLst/>
              </a:rPr>
              <a:t>, L. T., &amp; Steinberger, J. K. 2020. Scientists’ warning on affluence. </a:t>
            </a:r>
            <a:r>
              <a:rPr lang="en-GB" b="1" i="1" dirty="0">
                <a:effectLst/>
              </a:rPr>
              <a:t>Nature Communications</a:t>
            </a:r>
            <a:r>
              <a:rPr lang="en-GB" dirty="0">
                <a:effectLst/>
              </a:rPr>
              <a:t>, 11(1): 1–10.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66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B1A52-3DE6-4033-BED0-EA5A3F40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In-class case assignment: 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Degrowth</a:t>
            </a:r>
          </a:p>
        </p:txBody>
      </p:sp>
      <p:pic>
        <p:nvPicPr>
          <p:cNvPr id="4" name="Online Media 3" title="Degrowth, explained">
            <a:hlinkClick r:id="" action="ppaction://media"/>
            <a:extLst>
              <a:ext uri="{FF2B5EF4-FFF2-40B4-BE49-F238E27FC236}">
                <a16:creationId xmlns:a16="http://schemas.microsoft.com/office/drawing/2014/main" id="{0CC0231C-A178-4A66-8F60-8084C1F935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90045" y="1675227"/>
            <a:ext cx="78119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F076-F133-4E0A-91EE-00EE1CF5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Let’s have a discussion on (de)growth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92BB-3158-4121-926E-6CE3D044B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Read the following pieces (35 minutes altogether – then we discuss as group): </a:t>
            </a:r>
          </a:p>
          <a:p>
            <a:r>
              <a:rPr lang="fi-FI" dirty="0">
                <a:hlinkClick r:id="rId2"/>
              </a:rPr>
              <a:t>https://theconversation.com/time-for-degrowth-to-save-the-planet-we-must-shrink-the-economy-64195</a:t>
            </a:r>
            <a:r>
              <a:rPr lang="fi-FI" dirty="0"/>
              <a:t> </a:t>
            </a:r>
          </a:p>
          <a:p>
            <a:r>
              <a:rPr lang="fi-FI" dirty="0">
                <a:hlinkClick r:id="rId3"/>
              </a:rPr>
              <a:t>https://theconversation.com/degrowth-and-christiania-i-saw-how-copenhagens-collective-living-experiment-can-work-97621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Discuss with your group members (or if you’re present, classmates if you prefer). Think of the </a:t>
            </a:r>
            <a:r>
              <a:rPr lang="fi-FI" dirty="0" err="1"/>
              <a:t>following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.</a:t>
            </a:r>
          </a:p>
          <a:p>
            <a:pPr lvl="2"/>
            <a:r>
              <a:rPr lang="fi-FI" dirty="0"/>
              <a:t>What is the key message in each piece?</a:t>
            </a:r>
          </a:p>
          <a:p>
            <a:pPr lvl="2"/>
            <a:r>
              <a:rPr lang="fi-FI" dirty="0"/>
              <a:t>Were there any interesting key figures or facts (claims)?</a:t>
            </a:r>
          </a:p>
          <a:p>
            <a:pPr lvl="2"/>
            <a:r>
              <a:rPr lang="fi-FI" dirty="0"/>
              <a:t>What kinds of reactions did they cause in you? Positives, negatives?</a:t>
            </a:r>
          </a:p>
          <a:p>
            <a:endParaRPr lang="fi-FI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82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E54F-017F-4C16-88D6-D65489AC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Let’s continue the conversation – Kate Raworth and growth</a:t>
            </a:r>
            <a:endParaRPr lang="en-GB" dirty="0"/>
          </a:p>
        </p:txBody>
      </p:sp>
      <p:pic>
        <p:nvPicPr>
          <p:cNvPr id="4" name="Online Media 3" title="A healthy economy should be designed to thrive, not grow | Kate Raworth">
            <a:hlinkClick r:id="" action="ppaction://media"/>
            <a:extLst>
              <a:ext uri="{FF2B5EF4-FFF2-40B4-BE49-F238E27FC236}">
                <a16:creationId xmlns:a16="http://schemas.microsoft.com/office/drawing/2014/main" id="{ECBE5D79-839D-48E6-8251-D199546448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8418" y="1690688"/>
            <a:ext cx="9027302" cy="50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0A5FF-4CD0-497D-A377-DAEC3B4C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Agenda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DA477D-07F3-422A-834C-85F623AEF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16826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936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2F43-B996-42CF-8371-1D5319B2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Raworth’s talk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CD8B9-76DA-413B-9FAC-26113A526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5001" cy="4351338"/>
          </a:xfrm>
        </p:spPr>
        <p:txBody>
          <a:bodyPr/>
          <a:lstStyle/>
          <a:p>
            <a:r>
              <a:rPr lang="fi-FI" dirty="0"/>
              <a:t>What are the main points Raworth is trying make?</a:t>
            </a:r>
          </a:p>
          <a:p>
            <a:r>
              <a:rPr lang="fi-FI" dirty="0"/>
              <a:t>What is the point of Raworth’s donut?</a:t>
            </a:r>
          </a:p>
          <a:p>
            <a:pPr lvl="1"/>
            <a:r>
              <a:rPr lang="fi-FI" dirty="0"/>
              <a:t>Are there connections to what we’ve been discussing?</a:t>
            </a:r>
          </a:p>
          <a:p>
            <a:r>
              <a:rPr lang="fi-FI" dirty="0"/>
              <a:t>What are your thoughts on all this?</a:t>
            </a:r>
            <a:endParaRPr lang="en-GB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B63B5-3821-4210-828F-D172D5EA6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80" y="1473384"/>
            <a:ext cx="1531726" cy="2357919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39762860-CABF-4884-956E-36984CFE6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7" y="2711532"/>
            <a:ext cx="1711067" cy="25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6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1350D6-8D02-4600-930F-3248A9D5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From business interests to broader interests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BE0DA-5A96-452D-97F2-5853F8F5E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D0B23-DC2F-4C0F-A5AE-663B0646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business </a:t>
            </a:r>
            <a:r>
              <a:rPr lang="fi-FI" dirty="0" err="1"/>
              <a:t>isn’t</a:t>
            </a:r>
            <a:r>
              <a:rPr lang="fi-FI" dirty="0"/>
              <a:t> </a:t>
            </a:r>
            <a:r>
              <a:rPr lang="fi-FI" dirty="0" err="1"/>
              <a:t>equipped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decisions</a:t>
            </a:r>
            <a:r>
              <a:rPr lang="fi-FI" dirty="0"/>
              <a:t>?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C3B5-C7FF-4340-8919-8EA697569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fi-FI" sz="2400" dirty="0"/>
              <a:t>A </a:t>
            </a:r>
            <a:r>
              <a:rPr lang="fi-FI" sz="2400" dirty="0" err="1"/>
              <a:t>review</a:t>
            </a:r>
            <a:r>
              <a:rPr lang="fi-FI" sz="2400" dirty="0"/>
              <a:t> of </a:t>
            </a:r>
            <a:r>
              <a:rPr lang="fi-FI" sz="2400" dirty="0" err="1"/>
              <a:t>over</a:t>
            </a:r>
            <a:r>
              <a:rPr lang="fi-FI" sz="2400" dirty="0"/>
              <a:t> 40,000 CSR </a:t>
            </a:r>
            <a:r>
              <a:rPr lang="fi-FI" sz="2400" dirty="0" err="1"/>
              <a:t>reports</a:t>
            </a:r>
            <a:r>
              <a:rPr lang="fi-FI" sz="2400" dirty="0"/>
              <a:t> </a:t>
            </a:r>
            <a:r>
              <a:rPr lang="fi-FI" sz="2400" dirty="0" err="1"/>
              <a:t>around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globe</a:t>
            </a:r>
            <a:endParaRPr lang="fi-FI" sz="2400" dirty="0"/>
          </a:p>
          <a:p>
            <a:pPr lvl="1"/>
            <a:r>
              <a:rPr lang="fi-FI" dirty="0"/>
              <a:t>Fewer than 5% referenced planetary limits</a:t>
            </a:r>
          </a:p>
          <a:p>
            <a:pPr lvl="1"/>
            <a:r>
              <a:rPr lang="fi-FI" dirty="0"/>
              <a:t>31 organizations (fewer than 1%) set science-based sustainability goals</a:t>
            </a:r>
          </a:p>
          <a:p>
            <a:pPr lvl="1"/>
            <a:endParaRPr lang="fi-FI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C8484-B094-724F-CEAF-9680D99E09DC}"/>
              </a:ext>
            </a:extLst>
          </p:cNvPr>
          <p:cNvSpPr txBox="1"/>
          <p:nvPr/>
        </p:nvSpPr>
        <p:spPr>
          <a:xfrm>
            <a:off x="10119695" y="6168629"/>
            <a:ext cx="16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Source</a:t>
            </a:r>
            <a:r>
              <a:rPr lang="fi-FI" sz="1000" dirty="0"/>
              <a:t>: </a:t>
            </a:r>
            <a:r>
              <a:rPr lang="fi-FI" sz="1000" dirty="0" err="1"/>
              <a:t>Bjørn</a:t>
            </a:r>
            <a:r>
              <a:rPr lang="fi-FI" sz="1000" dirty="0"/>
              <a:t> et al., 2017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2727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0B23-DC2F-4C0F-A5AE-663B0646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What if business doesn’t want to make these decisions?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C3B5-C7FF-4340-8919-8EA697569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Perhaps corporations want others to set the limits? Knowing that the dynamics of competition post hurdles for individual firms	</a:t>
            </a:r>
          </a:p>
          <a:p>
            <a:endParaRPr lang="fi-FI" dirty="0"/>
          </a:p>
          <a:p>
            <a:r>
              <a:rPr lang="fi-FI" dirty="0"/>
              <a:t>Here is what Warren Buffett has to say:</a:t>
            </a:r>
          </a:p>
          <a:p>
            <a:endParaRPr lang="fi-FI" dirty="0"/>
          </a:p>
          <a:p>
            <a:pPr lvl="1"/>
            <a:endParaRPr lang="en-GB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1D4B515-2ECE-4876-BB86-5B55F2DD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14" y="1820826"/>
            <a:ext cx="5788156" cy="3559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ED927-1774-454A-A470-7A6A0C9762A2}"/>
              </a:ext>
            </a:extLst>
          </p:cNvPr>
          <p:cNvSpPr txBox="1"/>
          <p:nvPr/>
        </p:nvSpPr>
        <p:spPr>
          <a:xfrm>
            <a:off x="9094304" y="6003235"/>
            <a:ext cx="237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Source:</a:t>
            </a:r>
          </a:p>
          <a:p>
            <a:endParaRPr lang="fi-FI" sz="1000" dirty="0"/>
          </a:p>
          <a:p>
            <a:r>
              <a:rPr lang="fi-FI" sz="1000" dirty="0">
                <a:hlinkClick r:id="rId3"/>
              </a:rPr>
              <a:t>https://www.ft.com/content/ebbc9b46-1754-11ea-9ee4-11f260415385</a:t>
            </a:r>
            <a:r>
              <a:rPr lang="fi-FI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7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1350D6-8D02-4600-930F-3248A9D5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The proposed road to sustainability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BE0DA-5A96-452D-97F2-5853F8F5E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6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CB1B43-66FB-4B31-B586-7085D22C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UN Sustainable Development Goals</a:t>
            </a:r>
            <a:endParaRPr lang="en-GB" dirty="0"/>
          </a:p>
        </p:txBody>
      </p:sp>
      <p:pic>
        <p:nvPicPr>
          <p:cNvPr id="6" name="Online Media 5" title="Sustainable Development Goals: Improve Life All Around The Globe">
            <a:hlinkClick r:id="" action="ppaction://media"/>
            <a:extLst>
              <a:ext uri="{FF2B5EF4-FFF2-40B4-BE49-F238E27FC236}">
                <a16:creationId xmlns:a16="http://schemas.microsoft.com/office/drawing/2014/main" id="{A0ABA60C-42D2-46BC-9938-13F513B6D3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6463" y="1690688"/>
            <a:ext cx="8363673" cy="47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03F1-0943-4622-BA35-2F33CF08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 Sustainable Development Goals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B0F81D-6FDD-4194-AE9E-E4BC9290B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95" y="1690688"/>
            <a:ext cx="7701759" cy="4486275"/>
          </a:xfrm>
        </p:spPr>
      </p:pic>
    </p:spTree>
    <p:extLst>
      <p:ext uri="{BB962C8B-B14F-4D97-AF65-F5344CB8AC3E}">
        <p14:creationId xmlns:p14="http://schemas.microsoft.com/office/powerpoint/2010/main" val="1503140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2ac113c-ad72-47a6-88b9-5c83bf73a1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09C64FE13EB409B94F4FE8546D032" ma:contentTypeVersion="12" ma:contentTypeDescription="Create a new document." ma:contentTypeScope="" ma:versionID="327828e6dc193a4bdb4807996674e7b1">
  <xsd:schema xmlns:xsd="http://www.w3.org/2001/XMLSchema" xmlns:xs="http://www.w3.org/2001/XMLSchema" xmlns:p="http://schemas.microsoft.com/office/2006/metadata/properties" xmlns:ns3="c474ab70-47e1-44e0-8114-215623864490" xmlns:ns4="37ffbe1f-485a-480d-844c-f76942ae438a" targetNamespace="http://schemas.microsoft.com/office/2006/metadata/properties" ma:root="true" ma:fieldsID="09948767101396dc41b31c4cb95ccb0b" ns3:_="" ns4:_="">
    <xsd:import namespace="c474ab70-47e1-44e0-8114-215623864490"/>
    <xsd:import namespace="37ffbe1f-485a-480d-844c-f76942ae43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4ab70-47e1-44e0-8114-215623864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fbe1f-485a-480d-844c-f76942ae438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F0CFA4-49B4-430E-810A-466A9F211AEA}">
  <ds:schemaRefs>
    <ds:schemaRef ds:uri="37ffbe1f-485a-480d-844c-f76942ae438a"/>
    <ds:schemaRef ds:uri="c474ab70-47e1-44e0-8114-2156238644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20F469-090C-42AD-BCCC-FF98FE0B6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9998C-A4B5-46D3-AF9C-F351D9C9B39A}">
  <ds:schemaRefs>
    <ds:schemaRef ds:uri="http://schemas.microsoft.com/office/2006/metadata/properties"/>
    <ds:schemaRef ds:uri="c474ab70-47e1-44e0-8114-2156238644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7ffbe1f-485a-480d-844c-f76942ae438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10746</TotalTime>
  <Words>1640</Words>
  <Application>Microsoft Office PowerPoint</Application>
  <PresentationFormat>Widescreen</PresentationFormat>
  <Paragraphs>202</Paragraphs>
  <Slides>30</Slides>
  <Notes>4</Notes>
  <HiddenSlides>1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Abadi</vt:lpstr>
      <vt:lpstr>Arial</vt:lpstr>
      <vt:lpstr>Besley</vt:lpstr>
      <vt:lpstr>Calibri</vt:lpstr>
      <vt:lpstr>Inter</vt:lpstr>
      <vt:lpstr>Office Theme</vt:lpstr>
      <vt:lpstr>1_Office Theme</vt:lpstr>
      <vt:lpstr>Jukka Rintamäki     </vt:lpstr>
      <vt:lpstr>Towards a sustainable global economy</vt:lpstr>
      <vt:lpstr>Agenda</vt:lpstr>
      <vt:lpstr>From business interests to broader interests</vt:lpstr>
      <vt:lpstr>What if business isn’t equipped to make these decisions?</vt:lpstr>
      <vt:lpstr>What if business doesn’t want to make these decisions?</vt:lpstr>
      <vt:lpstr>The proposed road to sustainability</vt:lpstr>
      <vt:lpstr>The UN Sustainable Development Goals</vt:lpstr>
      <vt:lpstr>The UN Sustainable Development Goals</vt:lpstr>
      <vt:lpstr>Six transformations to achieve sustainable development goals</vt:lpstr>
      <vt:lpstr>Two principles for achieving SDGs</vt:lpstr>
      <vt:lpstr>Decoupling</vt:lpstr>
      <vt:lpstr>Decoupling economic growth from carbonization (unsustainability) </vt:lpstr>
      <vt:lpstr>Decoupling economic growth from carbonization (unsustainability)</vt:lpstr>
      <vt:lpstr>Decoupling in a nutshell</vt:lpstr>
      <vt:lpstr>Critical analysis of green growth theory</vt:lpstr>
      <vt:lpstr>Comparing material flows and economic growth </vt:lpstr>
      <vt:lpstr>Comparing material flows and economic growth </vt:lpstr>
      <vt:lpstr>Can we achieve decoupling with a growing economy?</vt:lpstr>
      <vt:lpstr>However...there is hope!</vt:lpstr>
      <vt:lpstr>Where are the ”easy” fixes?</vt:lpstr>
      <vt:lpstr>Clean energy</vt:lpstr>
      <vt:lpstr>Reducing material flows</vt:lpstr>
      <vt:lpstr>Sustainable transport</vt:lpstr>
      <vt:lpstr>Low-carbon diets</vt:lpstr>
      <vt:lpstr>References</vt:lpstr>
      <vt:lpstr>In-class case assignment:  Degrowth</vt:lpstr>
      <vt:lpstr>Let’s have a discussion on (de)growth</vt:lpstr>
      <vt:lpstr>Let’s continue the conversation – Kate Raworth and growth</vt:lpstr>
      <vt:lpstr>Raworth’s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Jukka Rintamäki     </dc:title>
  <dc:creator>Jukka Rintamaki</dc:creator>
  <cp:lastModifiedBy>Rintamäki Jukka</cp:lastModifiedBy>
  <cp:revision>8</cp:revision>
  <dcterms:created xsi:type="dcterms:W3CDTF">2020-11-26T09:26:46Z</dcterms:created>
  <dcterms:modified xsi:type="dcterms:W3CDTF">2024-03-05T11:02:40Z</dcterms:modified>
</cp:coreProperties>
</file>