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95" r:id="rId2"/>
  </p:sldMasterIdLst>
  <p:notesMasterIdLst>
    <p:notesMasterId r:id="rId28"/>
  </p:notesMasterIdLst>
  <p:sldIdLst>
    <p:sldId id="257" r:id="rId3"/>
    <p:sldId id="1182" r:id="rId4"/>
    <p:sldId id="336" r:id="rId5"/>
    <p:sldId id="1186" r:id="rId6"/>
    <p:sldId id="1187" r:id="rId7"/>
    <p:sldId id="1191" r:id="rId8"/>
    <p:sldId id="1194" r:id="rId9"/>
    <p:sldId id="1195" r:id="rId10"/>
    <p:sldId id="1197" r:id="rId11"/>
    <p:sldId id="1199" r:id="rId12"/>
    <p:sldId id="1200" r:id="rId13"/>
    <p:sldId id="1201" r:id="rId14"/>
    <p:sldId id="346" r:id="rId15"/>
    <p:sldId id="348" r:id="rId16"/>
    <p:sldId id="338" r:id="rId17"/>
    <p:sldId id="308" r:id="rId18"/>
    <p:sldId id="1204" r:id="rId19"/>
    <p:sldId id="1205" r:id="rId20"/>
    <p:sldId id="321" r:id="rId21"/>
    <p:sldId id="322" r:id="rId22"/>
    <p:sldId id="323" r:id="rId23"/>
    <p:sldId id="1177" r:id="rId24"/>
    <p:sldId id="1178" r:id="rId25"/>
    <p:sldId id="1175" r:id="rId26"/>
    <p:sldId id="1206" r:id="rId27"/>
  </p:sldIdLst>
  <p:sldSz cx="24387175" cy="13716000"/>
  <p:notesSz cx="6858000" cy="9144000"/>
  <p:embeddedFontLst>
    <p:embeddedFont>
      <p:font typeface="Averta for TBWA" pitchFamily="2" charset="77"/>
      <p:regular r:id="rId29"/>
    </p:embeddedFont>
    <p:embeddedFont>
      <p:font typeface="Averta for TBWA Bold" pitchFamily="2" charset="77"/>
      <p:bold r:id="rId30"/>
    </p:embeddedFont>
    <p:embeddedFont>
      <p:font typeface="Averta for TBWA Semibold" pitchFamily="2" charset="77"/>
      <p:regular r:id="rId31"/>
      <p:bold r:id="rId32"/>
    </p:embeddedFont>
    <p:embeddedFont>
      <p:font typeface="Gill Sans" panose="020B0502020104020203" pitchFamily="34" charset="-79"/>
      <p:regular r:id="rId33"/>
      <p:bold r:id="rId34"/>
    </p:embeddedFont>
    <p:embeddedFont>
      <p:font typeface="Helvetica Neue" panose="0200050300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1">
          <p15:clr>
            <a:srgbClr val="A4A3A4"/>
          </p15:clr>
        </p15:guide>
        <p15:guide id="2" pos="626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1" roundtripDataSignature="AMtx7mhE05i6qMWlsHVdTot8awitQPVu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95"/>
  </p:normalViewPr>
  <p:slideViewPr>
    <p:cSldViewPr snapToGrid="0">
      <p:cViewPr varScale="1">
        <p:scale>
          <a:sx n="57" d="100"/>
          <a:sy n="57" d="100"/>
        </p:scale>
        <p:origin x="576" y="200"/>
      </p:cViewPr>
      <p:guideLst>
        <p:guide orient="horz" pos="1511"/>
        <p:guide pos="6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10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aa88cf2fb6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gaa88cf2fb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09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61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5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0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20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84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14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09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37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00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0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7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8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66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06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717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1"/>
          <p:cNvSpPr txBox="1">
            <a:spLocks noGrp="1"/>
          </p:cNvSpPr>
          <p:nvPr>
            <p:ph type="ctrTitle"/>
          </p:nvPr>
        </p:nvSpPr>
        <p:spPr>
          <a:xfrm>
            <a:off x="1829038" y="1897660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5" name="Google Shape;35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43171" y="13013941"/>
            <a:ext cx="576075" cy="5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Helsinki Title Disruption">
  <p:cSld name="6_Helsinki Title Disruption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2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2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Google Shape;70;p102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1" name="Google Shape;71;p102" descr="tbwa_kansigraffa-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7177" y="2310294"/>
            <a:ext cx="7367016" cy="864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Helsinki Title Disruption">
  <p:cSld name="11_Helsinki Title Disruption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3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3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03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6" name="Google Shape;76;p103" descr="tbwa_kansigraffa-3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6578" y="0"/>
            <a:ext cx="1273149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Helsinki Title Disruption">
  <p:cSld name="12_Helsinki Title Disruption">
    <p:bg>
      <p:bgPr>
        <a:solidFill>
          <a:schemeClr val="dk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4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4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Google Shape;80;p104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1" name="Google Shape;81;p104" descr="tbwa_slides-3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808" y="0"/>
            <a:ext cx="12192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lsinki Title">
  <p:cSld name="3_Helsinki Title">
    <p:bg>
      <p:bgPr>
        <a:solidFill>
          <a:schemeClr val="accen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5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" name="Google Shape;85;p105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6" name="Google Shape;86;p105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393" y="11260298"/>
            <a:ext cx="9110019" cy="1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elsinki Title Backslash">
  <p:cSld name="4_Helsinki Title Backslash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6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" name="Google Shape;90;p106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1" name="Google Shape;91;p106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393" y="11260298"/>
            <a:ext cx="9110019" cy="1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Helsinki Title Disruption">
  <p:cSld name="7_Helsinki Title Disruption">
    <p:bg>
      <p:bgPr>
        <a:solidFill>
          <a:schemeClr val="accen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92080" y="2521682"/>
            <a:ext cx="6903720" cy="87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7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107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6" name="Google Shape;96;p107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393" y="11260298"/>
            <a:ext cx="9110019" cy="1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Helsinki Title Disruption">
  <p:cSld name="8_Helsinki Title Disruption"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14559" y="1479177"/>
            <a:ext cx="7095744" cy="1039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8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0" name="Google Shape;100;p108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01" name="Google Shape;101;p108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393" y="11260298"/>
            <a:ext cx="9110019" cy="1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Helsinki Title Disruption">
  <p:cSld name="9_Helsinki Title Disruption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27177" y="2310294"/>
            <a:ext cx="7367016" cy="864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9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109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Helsinki Title Disruption">
  <p:cSld name="10_Helsinki Title Disruption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0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110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09" name="Google Shape;109;p110" descr="tbwa_kansigraffa-3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23109" y="0"/>
            <a:ext cx="1088745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Agenda">
  <p:cSld name="5_Agenda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1"/>
          <p:cNvSpPr txBox="1">
            <a:spLocks noGrp="1"/>
          </p:cNvSpPr>
          <p:nvPr>
            <p:ph type="title"/>
          </p:nvPr>
        </p:nvSpPr>
        <p:spPr>
          <a:xfrm>
            <a:off x="1394652" y="927740"/>
            <a:ext cx="21218149" cy="258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2" name="Google Shape;112;p111"/>
          <p:cNvSpPr txBox="1">
            <a:spLocks noGrp="1"/>
          </p:cNvSpPr>
          <p:nvPr>
            <p:ph type="body" idx="1"/>
          </p:nvPr>
        </p:nvSpPr>
        <p:spPr>
          <a:xfrm>
            <a:off x="1392950" y="3810201"/>
            <a:ext cx="21220229" cy="722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Courier New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1480" algn="l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ourier New"/>
              <a:buChar char="o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1480" algn="l" rtl="0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ourier New"/>
              <a:buChar char="o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1480" algn="l" rtl="0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ourier New"/>
              <a:buChar char="o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1479" algn="l" rtl="0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ourier New"/>
              <a:buChar char="o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300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3" name="Google Shape;113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72821" y="12431059"/>
            <a:ext cx="414354" cy="40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1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316" y="12466922"/>
            <a:ext cx="2564153" cy="3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Black">
  <p:cSld name="4_Content Black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4"/>
          <p:cNvSpPr txBox="1">
            <a:spLocks noGrp="1"/>
          </p:cNvSpPr>
          <p:nvPr>
            <p:ph type="title"/>
          </p:nvPr>
        </p:nvSpPr>
        <p:spPr>
          <a:xfrm>
            <a:off x="1394652" y="927740"/>
            <a:ext cx="21218149" cy="258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94"/>
          <p:cNvSpPr txBox="1">
            <a:spLocks noGrp="1"/>
          </p:cNvSpPr>
          <p:nvPr>
            <p:ph type="body" idx="1"/>
          </p:nvPr>
        </p:nvSpPr>
        <p:spPr>
          <a:xfrm>
            <a:off x="1392950" y="3810201"/>
            <a:ext cx="21220229" cy="722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318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65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65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94"/>
          <p:cNvSpPr txBox="1">
            <a:spLocks noGrp="1"/>
          </p:cNvSpPr>
          <p:nvPr>
            <p:ph type="sldNum" idx="12"/>
          </p:nvPr>
        </p:nvSpPr>
        <p:spPr>
          <a:xfrm>
            <a:off x="22613179" y="12242986"/>
            <a:ext cx="11524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1" i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94" descr="tbwa_slides-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69646" y="12431119"/>
            <a:ext cx="414354" cy="40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Reference Logos">
  <p:cSld name="5_Reference Logos">
    <p:bg>
      <p:bgPr>
        <a:solidFill>
          <a:schemeClr val="accen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2"/>
          <p:cNvSpPr txBox="1">
            <a:spLocks noGrp="1"/>
          </p:cNvSpPr>
          <p:nvPr>
            <p:ph type="title"/>
          </p:nvPr>
        </p:nvSpPr>
        <p:spPr>
          <a:xfrm>
            <a:off x="7545919" y="5852493"/>
            <a:ext cx="9214453" cy="194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">
  <p:cSld name="2_Quote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3"/>
          <p:cNvSpPr txBox="1">
            <a:spLocks noGrp="1"/>
          </p:cNvSpPr>
          <p:nvPr>
            <p:ph type="title"/>
          </p:nvPr>
        </p:nvSpPr>
        <p:spPr>
          <a:xfrm>
            <a:off x="1219230" y="2616200"/>
            <a:ext cx="21948775" cy="8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5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Helsinki Divider Black">
  <p:cSld name="5_Helsinki Divider Black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6821" y="0"/>
            <a:ext cx="17600385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4" descr="tbwa_slides-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9646" y="12431119"/>
            <a:ext cx="414354" cy="4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4" descr="tbwa_slides-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286" y="12468587"/>
            <a:ext cx="2478234" cy="36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4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9945469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Helsinki Divider Black">
  <p:cSld name="6_Helsinki Divider Black">
    <p:bg>
      <p:bgPr>
        <a:solidFill>
          <a:schemeClr val="dk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5" descr="tbwa_slides-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69646" y="12431119"/>
            <a:ext cx="414354" cy="4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5" descr="tbwa_slides-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86" y="12468587"/>
            <a:ext cx="2478234" cy="3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5" descr="tbwa_kansigraffa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5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9945469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Helsinki Divider Black">
  <p:cSld name="8_Helsinki Divider Black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6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9945469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31" name="Google Shape;131;p116" descr="tbwa_slides-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69646" y="12431119"/>
            <a:ext cx="414354" cy="4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6" descr="tbwa_slides-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86" y="12468587"/>
            <a:ext cx="2478234" cy="3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6" descr="tbwa_kansigraffa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8451" y="11684059"/>
            <a:ext cx="12868656" cy="268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Helsinki Divider Black">
  <p:cSld name="9_Helsinki Divider Black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7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9945469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36" name="Google Shape;136;p117" descr="tbwa_slides-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69646" y="12431119"/>
            <a:ext cx="414354" cy="40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7" descr="tbwa_slides-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86" y="12468587"/>
            <a:ext cx="2478234" cy="3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7" descr="tbwa_slides-3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9808" y="0"/>
            <a:ext cx="12192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Helsinki Divider Yellow">
  <p:cSld name="6_Helsinki Divider Yellow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8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15490243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41" name="Google Shape;141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6821" y="6646"/>
            <a:ext cx="17600385" cy="1370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2821" y="12431059"/>
            <a:ext cx="414354" cy="40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8" descr="tbwa_slides-2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16" y="12466922"/>
            <a:ext cx="2564153" cy="3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Helsinki Divider Yellow">
  <p:cSld name="7_Helsinki Divider Yellow">
    <p:bg>
      <p:bgPr>
        <a:solidFill>
          <a:schemeClr val="accen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9"/>
          <p:cNvSpPr txBox="1">
            <a:spLocks noGrp="1"/>
          </p:cNvSpPr>
          <p:nvPr>
            <p:ph type="title"/>
          </p:nvPr>
        </p:nvSpPr>
        <p:spPr>
          <a:xfrm>
            <a:off x="1394623" y="4070333"/>
            <a:ext cx="15490243" cy="571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46" name="Google Shape;146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72821" y="12431059"/>
            <a:ext cx="414354" cy="40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9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316" y="12466922"/>
            <a:ext cx="2564153" cy="37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Yellow">
  <p:cSld name="3_Content Yellow">
    <p:bg>
      <p:bgPr>
        <a:solidFill>
          <a:schemeClr val="accen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0"/>
          <p:cNvSpPr txBox="1">
            <a:spLocks noGrp="1"/>
          </p:cNvSpPr>
          <p:nvPr>
            <p:ph type="title"/>
          </p:nvPr>
        </p:nvSpPr>
        <p:spPr>
          <a:xfrm>
            <a:off x="1394652" y="927740"/>
            <a:ext cx="21218149" cy="258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1" name="Google Shape;151;p120"/>
          <p:cNvSpPr txBox="1">
            <a:spLocks noGrp="1"/>
          </p:cNvSpPr>
          <p:nvPr>
            <p:ph type="body" idx="1"/>
          </p:nvPr>
        </p:nvSpPr>
        <p:spPr>
          <a:xfrm>
            <a:off x="1392950" y="3810201"/>
            <a:ext cx="21220229" cy="722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318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urier New"/>
              <a:buChar char="o"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65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65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2" name="Google Shape;152;p120"/>
          <p:cNvSpPr txBox="1">
            <a:spLocks noGrp="1"/>
          </p:cNvSpPr>
          <p:nvPr>
            <p:ph type="sldNum" idx="12"/>
          </p:nvPr>
        </p:nvSpPr>
        <p:spPr>
          <a:xfrm>
            <a:off x="22613179" y="12242986"/>
            <a:ext cx="11524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72821" y="12431059"/>
            <a:ext cx="414354" cy="40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0" descr="tbwa_slides-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316" y="12466922"/>
            <a:ext cx="2564153" cy="3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nection mapping">
  <p:cSld name="3_Connection mapping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5"/>
          <p:cNvSpPr txBox="1">
            <a:spLocks noGrp="1"/>
          </p:cNvSpPr>
          <p:nvPr>
            <p:ph type="ctrTitle"/>
          </p:nvPr>
        </p:nvSpPr>
        <p:spPr>
          <a:xfrm>
            <a:off x="3178014" y="625901"/>
            <a:ext cx="18415198" cy="1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nding Backslash">
  <p:cSld name="5_Ending Backslash"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2" descr="tbwa_slides-3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66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nding Global">
  <p:cSld name="6_Ending Global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3" descr="tbwa_slides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8493" y="6098960"/>
            <a:ext cx="7471175" cy="151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nding Helsinki">
  <p:cSld name="7_Ending Helsinki"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24" descr="tbwa_slides-0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0603" y="6051732"/>
            <a:ext cx="13666030" cy="16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ck BG">
  <p:cSld name="1_Black BG">
    <p:bg>
      <p:bgPr>
        <a:solidFill>
          <a:schemeClr val="dk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80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587286" y="889005"/>
            <a:ext cx="21212608" cy="19477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587292" y="3431626"/>
            <a:ext cx="21212604" cy="8513616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98247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ck BG">
  <p:cSld name="1_Black BG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3490559" y="12827522"/>
            <a:ext cx="802504" cy="7952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6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lobal Logo">
  <p:cSld name="1_Global Logo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6" descr="tbwa_slides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7731" y="5628361"/>
            <a:ext cx="13429444" cy="245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lsinki Logo">
  <p:cSld name="2_Helsinki Logo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7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6607" y="5851458"/>
            <a:ext cx="17327321" cy="201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lsinki Title">
  <p:cSld name="2_Helsinki Title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8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8" descr="tbwa_kansigraffa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8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98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lsinki Title Backslash">
  <p:cSld name="3_Helsinki Title Backslash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9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99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5" name="Google Shape;55;p99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9" descr="tbwa_kansigraffa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8519" y="0"/>
            <a:ext cx="1286865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elsinki Title Disruption">
  <p:cSld name="4_Helsinki Title Disruption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0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0" descr="tbwa_kansigraffa-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2080" y="2521682"/>
            <a:ext cx="6903720" cy="87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0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00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Helsinki Title Disruption">
  <p:cSld name="5_Helsinki Title Disruption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1" descr="tbwa_slides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8363" y="11260298"/>
            <a:ext cx="9095516" cy="105671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1"/>
          <p:cNvSpPr txBox="1">
            <a:spLocks noGrp="1"/>
          </p:cNvSpPr>
          <p:nvPr>
            <p:ph type="title"/>
          </p:nvPr>
        </p:nvSpPr>
        <p:spPr>
          <a:xfrm>
            <a:off x="1394624" y="3169057"/>
            <a:ext cx="10601954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800" b="1" i="0" u="none" strike="noStrike" cap="none">
                <a:solidFill>
                  <a:srgbClr val="F7C4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0" b="1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01"/>
          <p:cNvSpPr txBox="1">
            <a:spLocks noGrp="1"/>
          </p:cNvSpPr>
          <p:nvPr>
            <p:ph type="body" idx="1"/>
          </p:nvPr>
        </p:nvSpPr>
        <p:spPr>
          <a:xfrm>
            <a:off x="1392979" y="8483661"/>
            <a:ext cx="10603007" cy="1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25" rIns="0" bIns="121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6" name="Google Shape;66;p101" descr="tbwa_kansigraffa-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4559" y="1479177"/>
            <a:ext cx="7095744" cy="1039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4"/>
          <p:cNvSpPr txBox="1">
            <a:spLocks noGrp="1"/>
          </p:cNvSpPr>
          <p:nvPr>
            <p:ph type="sldNum" idx="12"/>
          </p:nvPr>
        </p:nvSpPr>
        <p:spPr>
          <a:xfrm>
            <a:off x="22613179" y="12242986"/>
            <a:ext cx="11524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813" r:id="rId33"/>
    <p:sldLayoutId id="2147483814" r:id="rId3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676619" y="6122504"/>
            <a:ext cx="21033938" cy="660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676619" y="2994301"/>
            <a:ext cx="21033938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987681" y="12728448"/>
            <a:ext cx="22408765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3490559" y="12827522"/>
            <a:ext cx="802504" cy="79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95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223" y="0"/>
            <a:ext cx="13716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183" y="-22286"/>
            <a:ext cx="24384006" cy="1371599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3"/>
          <p:cNvSpPr txBox="1"/>
          <p:nvPr/>
        </p:nvSpPr>
        <p:spPr>
          <a:xfrm>
            <a:off x="1158639" y="4456720"/>
            <a:ext cx="236658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chemeClr val="lt1"/>
              </a:buClr>
              <a:buSzPts val="14000"/>
            </a:pPr>
            <a:r>
              <a:rPr lang="en-GB" sz="24800" b="1" dirty="0">
                <a:solidFill>
                  <a:schemeClr val="lt1"/>
                </a:solidFill>
                <a:latin typeface="Averta for TBWA Bold" pitchFamily="2" charset="77"/>
                <a:ea typeface="Poppins"/>
                <a:cs typeface="Poppins"/>
                <a:sym typeface="Poppins"/>
              </a:rPr>
              <a:t>Disruption</a:t>
            </a:r>
            <a:endParaRPr sz="200" b="1" dirty="0">
              <a:latin typeface="Averta for TBWA 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488" name="Google Shape;488;p73"/>
          <p:cNvPicPr preferRelativeResize="0"/>
          <p:nvPr/>
        </p:nvPicPr>
        <p:blipFill rotWithShape="1">
          <a:blip r:embed="rId5">
            <a:alphaModFix/>
          </a:blip>
          <a:srcRect r="70479" b="41002"/>
          <a:stretch/>
        </p:blipFill>
        <p:spPr>
          <a:xfrm flipH="1">
            <a:off x="4995322" y="6687722"/>
            <a:ext cx="7198266" cy="69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3"/>
          <p:cNvPicPr preferRelativeResize="0"/>
          <p:nvPr/>
        </p:nvPicPr>
        <p:blipFill rotWithShape="1">
          <a:blip r:embed="rId5">
            <a:alphaModFix/>
          </a:blip>
          <a:srcRect r="70479" b="41667"/>
          <a:stretch/>
        </p:blipFill>
        <p:spPr>
          <a:xfrm rot="10800000" flipH="1">
            <a:off x="17187322" y="-45732"/>
            <a:ext cx="7198266" cy="68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3"/>
          <p:cNvSpPr txBox="1"/>
          <p:nvPr/>
        </p:nvSpPr>
        <p:spPr>
          <a:xfrm>
            <a:off x="6139096" y="8221243"/>
            <a:ext cx="17751091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>
              <a:buClr>
                <a:schemeClr val="lt1"/>
              </a:buClr>
              <a:buSzPts val="14000"/>
            </a:pPr>
            <a:r>
              <a:rPr lang="en-GB" sz="28000" b="1" dirty="0">
                <a:solidFill>
                  <a:schemeClr val="lt1"/>
                </a:solidFill>
                <a:latin typeface="Averta for TBWA Bold" pitchFamily="2" charset="77"/>
                <a:ea typeface="Poppins"/>
                <a:cs typeface="Poppins"/>
                <a:sym typeface="Poppins"/>
              </a:rPr>
              <a:t>Workshop</a:t>
            </a:r>
            <a:endParaRPr sz="3000" b="1" dirty="0">
              <a:latin typeface="Averta for TBWA Bold" pitchFamily="2" charset="77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before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commit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idea, look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hard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existing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options.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63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don’t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come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up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with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something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totally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unique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24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But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something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differently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in a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truly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relevant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way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0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C4853BA-3678-CD65-E80B-E4184817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7175" cy="138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D99181-E488-7A4E-C72C-5B567108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8115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9"/>
          <p:cNvPicPr preferRelativeResize="0"/>
          <p:nvPr/>
        </p:nvPicPr>
        <p:blipFill rotWithShape="1">
          <a:blip r:embed="rId3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C2CCC-E550-5D54-6354-AC236C69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38" y="4361984"/>
            <a:ext cx="7464016" cy="4179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72065-EC7E-056D-7495-B3CC693FF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854" y="4138959"/>
            <a:ext cx="8990792" cy="45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>
            <a:spLocks noGrp="1"/>
          </p:cNvSpPr>
          <p:nvPr>
            <p:ph type="ctrTitle"/>
          </p:nvPr>
        </p:nvSpPr>
        <p:spPr>
          <a:xfrm>
            <a:off x="1829038" y="1897660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1. What is the job we are helping people/companies to get done?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>
            <a:spLocks noGrp="1"/>
          </p:cNvSpPr>
          <p:nvPr>
            <p:ph type="ctrTitle"/>
          </p:nvPr>
        </p:nvSpPr>
        <p:spPr>
          <a:xfrm>
            <a:off x="1829038" y="1897660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2. How is it currently being done?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1464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>
            <a:spLocks noGrp="1"/>
          </p:cNvSpPr>
          <p:nvPr>
            <p:ph type="ctrTitle"/>
          </p:nvPr>
        </p:nvSpPr>
        <p:spPr>
          <a:xfrm>
            <a:off x="1829038" y="1897660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3. What are we doing that is 10X better?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8127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66"/>
          <p:cNvSpPr txBox="1">
            <a:spLocks noGrp="1"/>
          </p:cNvSpPr>
          <p:nvPr>
            <p:ph type="ctrTitle"/>
          </p:nvPr>
        </p:nvSpPr>
        <p:spPr>
          <a:xfrm>
            <a:off x="1829038" y="1897660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Ambition: Create Your Own Category and Dominate It!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44179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world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does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another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boring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me-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too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idea,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product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service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6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1" name="Google Shape;1671;p67" descr="Screen Shot 2016-08-01 at 8.35.4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138" y="-51475"/>
            <a:ext cx="18739053" cy="1376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2" name="Google Shape;1672;p67"/>
          <p:cNvSpPr txBox="1">
            <a:spLocks noGrp="1"/>
          </p:cNvSpPr>
          <p:nvPr>
            <p:ph type="body" idx="1"/>
          </p:nvPr>
        </p:nvSpPr>
        <p:spPr>
          <a:xfrm>
            <a:off x="1392950" y="3810201"/>
            <a:ext cx="21220229" cy="722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720000" lvl="0" indent="-516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8"/>
          <p:cNvSpPr txBox="1">
            <a:spLocks noGrp="1"/>
          </p:cNvSpPr>
          <p:nvPr>
            <p:ph type="ctrTitle"/>
          </p:nvPr>
        </p:nvSpPr>
        <p:spPr>
          <a:xfrm>
            <a:off x="3178014" y="625901"/>
            <a:ext cx="18415198" cy="1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8" name="Google Shape;167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483" y="2279494"/>
            <a:ext cx="5378722" cy="815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8476" y="2377532"/>
            <a:ext cx="5379626" cy="792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68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18337" y="2262382"/>
            <a:ext cx="6284824" cy="80606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9C1E-A4BF-47BC-C590-DE21041D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C1FF6-6084-A5C7-D51F-4328AC417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E67BF8-A1DD-2D1A-588D-A6760D20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49714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43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7CF4-7ADC-ECBD-B387-30B6EA7C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DEB7B-C55D-E751-1C26-23D39865A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3EF62B-FE53-4972-1213-EE6FA696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41033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097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FEA3-160E-648F-FF01-EF1BDD69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9D88E-80E6-89A2-DC3A-4E480D30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A038173-EB80-6E6E-1EA8-6698D798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-91805"/>
            <a:ext cx="24384000" cy="138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7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>
            <a:spLocks noGrp="1"/>
          </p:cNvSpPr>
          <p:nvPr>
            <p:ph type="ctrTitle"/>
          </p:nvPr>
        </p:nvSpPr>
        <p:spPr>
          <a:xfrm>
            <a:off x="1829037" y="2789758"/>
            <a:ext cx="20729099" cy="103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/>
              <a:t>1. What is the job we are helping people/companies to get done?</a:t>
            </a:r>
            <a:br>
              <a:rPr lang="en-US" sz="9600" b="1" dirty="0"/>
            </a:br>
            <a:br>
              <a:rPr lang="en-US" sz="9600" b="1" dirty="0"/>
            </a:br>
            <a:r>
              <a:rPr lang="en-US" sz="9600" b="1" dirty="0"/>
              <a:t>2. How is it currently being done</a:t>
            </a:r>
            <a:br>
              <a:rPr lang="en-US" sz="9600" b="1" dirty="0"/>
            </a:br>
            <a:br>
              <a:rPr lang="en-US" sz="9600" b="1" dirty="0"/>
            </a:br>
            <a:r>
              <a:rPr lang="en-US" sz="9600" b="1" dirty="0"/>
              <a:t>3. What are we doing that is 10X better?</a:t>
            </a:r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9933991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boring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, me-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too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,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incrementally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better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product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service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will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succeed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– and it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will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change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world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7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In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most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categories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,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there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is a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lot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of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direct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competition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42052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460335" y="4572857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lang="en-GB" sz="28700" b="0" i="0" dirty="0">
                <a:solidFill>
                  <a:srgbClr val="040C28"/>
                </a:solidFill>
                <a:effectLst/>
                <a:latin typeface="Averta for TBWA" pitchFamily="2" charset="77"/>
              </a:rPr>
              <a:t>97,000</a:t>
            </a:r>
            <a:r>
              <a:rPr lang="en-GB" sz="28700" b="0" i="0" dirty="0">
                <a:solidFill>
                  <a:srgbClr val="202124"/>
                </a:solidFill>
                <a:effectLst/>
                <a:latin typeface="Averta for TBWA" pitchFamily="2" charset="77"/>
              </a:rPr>
              <a:t> </a:t>
            </a: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lang="en-GB" sz="9600" b="0" i="0" dirty="0">
                <a:solidFill>
                  <a:srgbClr val="202124"/>
                </a:solidFill>
                <a:effectLst/>
                <a:latin typeface="Averta for TBWA" pitchFamily="2" charset="77"/>
              </a:rPr>
              <a:t>fitness and health apps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rta for TBWA 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98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Do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really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another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one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There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is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also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a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lot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of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indirect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competition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,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other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ways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spend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time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, money.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17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So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when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start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with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problem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r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product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or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service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helps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solve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,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remember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check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what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how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people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are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currently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lang="fi-FI" sz="8000" b="1" dirty="0" err="1">
                <a:latin typeface="Averta for TBWA Semibold" pitchFamily="2" charset="77"/>
                <a:ea typeface="Poppins"/>
                <a:cs typeface="Poppins"/>
                <a:sym typeface="Poppins"/>
              </a:rPr>
              <a:t>solving</a:t>
            </a:r>
            <a:r>
              <a:rPr lang="fi-FI" sz="8000" b="1" dirty="0">
                <a:latin typeface="Averta for TBWA Semibold" pitchFamily="2" charset="77"/>
                <a:ea typeface="Poppins"/>
                <a:cs typeface="Poppins"/>
                <a:sym typeface="Poppins"/>
              </a:rPr>
              <a:t> it.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2126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/>
          <p:nvPr/>
        </p:nvSpPr>
        <p:spPr>
          <a:xfrm>
            <a:off x="3672987" y="4955629"/>
            <a:ext cx="17041200" cy="3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C00"/>
              </a:buClr>
              <a:buSzPts val="4000"/>
              <a:buFont typeface="Arial"/>
              <a:buNone/>
              <a:tabLst/>
              <a:defRPr/>
            </a:pP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Then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you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need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figure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out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how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to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solve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it,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not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only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0,1%,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or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even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1%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but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in some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way</a:t>
            </a:r>
            <a:r>
              <a:rPr kumimoji="0" lang="fi-FI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 10X </a:t>
            </a:r>
            <a:r>
              <a:rPr kumimoji="0" lang="fi-FI" sz="8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better</a:t>
            </a:r>
            <a:r>
              <a:rPr kumimoji="0" lang="fi-FI" sz="8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rta for TBWA Semibold" pitchFamily="2" charset="77"/>
                <a:ea typeface="Poppins"/>
                <a:cs typeface="Poppins"/>
                <a:sym typeface="Poppins"/>
              </a:rPr>
              <a:t>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for TBWA Semibold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541" name="Google Shape;541;p79"/>
          <p:cNvPicPr preferRelativeResize="0"/>
          <p:nvPr/>
        </p:nvPicPr>
        <p:blipFill rotWithShape="1">
          <a:blip r:embed="rId4">
            <a:alphaModFix/>
          </a:blip>
          <a:srcRect t="4363" b="4354"/>
          <a:stretch/>
        </p:blipFill>
        <p:spPr>
          <a:xfrm>
            <a:off x="21956904" y="12021669"/>
            <a:ext cx="2090886" cy="1273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69620"/>
      </p:ext>
    </p:extLst>
  </p:cSld>
  <p:clrMapOvr>
    <a:masterClrMapping/>
  </p:clrMapOvr>
</p:sld>
</file>

<file path=ppt/theme/theme1.xml><?xml version="1.0" encoding="utf-8"?>
<a:theme xmlns:a="http://schemas.openxmlformats.org/drawingml/2006/main" name="TBWA hki 16_9 20140911">
  <a:themeElements>
    <a:clrScheme name="Custom 4">
      <a:dk1>
        <a:srgbClr val="505150"/>
      </a:dk1>
      <a:lt1>
        <a:srgbClr val="FFFFFF"/>
      </a:lt1>
      <a:dk2>
        <a:srgbClr val="000000"/>
      </a:dk2>
      <a:lt2>
        <a:srgbClr val="C0C0C0"/>
      </a:lt2>
      <a:accent1>
        <a:srgbClr val="000000"/>
      </a:accent1>
      <a:accent2>
        <a:srgbClr val="F7C432"/>
      </a:accent2>
      <a:accent3>
        <a:srgbClr val="DC0032"/>
      </a:accent3>
      <a:accent4>
        <a:srgbClr val="0257A3"/>
      </a:accent4>
      <a:accent5>
        <a:srgbClr val="27235E"/>
      </a:accent5>
      <a:accent6>
        <a:srgbClr val="40AD20"/>
      </a:accent6>
      <a:hlink>
        <a:srgbClr val="50505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NGLE FULL SLIDE IMAGE">
  <a:themeElements>
    <a:clrScheme name="DisruptionX">
      <a:dk1>
        <a:srgbClr val="000000"/>
      </a:dk1>
      <a:lt1>
        <a:srgbClr val="FFFFFF"/>
      </a:lt1>
      <a:dk2>
        <a:srgbClr val="000000"/>
      </a:dk2>
      <a:lt2>
        <a:srgbClr val="FECC00"/>
      </a:lt2>
      <a:accent1>
        <a:srgbClr val="FECC00"/>
      </a:accent1>
      <a:accent2>
        <a:srgbClr val="000000"/>
      </a:accent2>
      <a:accent3>
        <a:srgbClr val="FEFFFE"/>
      </a:accent3>
      <a:accent4>
        <a:srgbClr val="535659"/>
      </a:accent4>
      <a:accent5>
        <a:srgbClr val="9D9EA1"/>
      </a:accent5>
      <a:accent6>
        <a:srgbClr val="E6E7E8"/>
      </a:accent6>
      <a:hlink>
        <a:srgbClr val="FECC00"/>
      </a:hlink>
      <a:folHlink>
        <a:srgbClr val="987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258</Words>
  <Application>Microsoft Macintosh PowerPoint</Application>
  <PresentationFormat>Custom</PresentationFormat>
  <Paragraphs>19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Courier New</vt:lpstr>
      <vt:lpstr>Averta for TBWA Semibold</vt:lpstr>
      <vt:lpstr>Averta for TBWA</vt:lpstr>
      <vt:lpstr>Averta for TBWA Bold</vt:lpstr>
      <vt:lpstr>Arial</vt:lpstr>
      <vt:lpstr>Helvetica Neue</vt:lpstr>
      <vt:lpstr>Gill Sans</vt:lpstr>
      <vt:lpstr>TBWA hki 16_9 20140911</vt:lpstr>
      <vt:lpstr>SINGLE FULL SLIDE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is the job we are helping people/companies to get done?</vt:lpstr>
      <vt:lpstr>2. How is it currently being done?</vt:lpstr>
      <vt:lpstr>3. What are we doing that is 10X better?</vt:lpstr>
      <vt:lpstr>Ambition: Create Your Own Category and Dominate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is the job we are helping people/companies to get done?  2. How is it currently being done  3. What are we doing that is 10X better?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Disruption  Workshop</dc:title>
  <dc:creator>Marco Mäkinen</dc:creator>
  <cp:lastModifiedBy>Marco Mäkinen (TBWA\Helsinki)</cp:lastModifiedBy>
  <cp:revision>9</cp:revision>
  <dcterms:created xsi:type="dcterms:W3CDTF">2020-10-12T10:32:16Z</dcterms:created>
  <dcterms:modified xsi:type="dcterms:W3CDTF">2024-02-28T06:12:12Z</dcterms:modified>
</cp:coreProperties>
</file>