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7"/>
  </p:notesMasterIdLst>
  <p:sldIdLst>
    <p:sldId id="306" r:id="rId2"/>
    <p:sldId id="309" r:id="rId3"/>
    <p:sldId id="310" r:id="rId4"/>
    <p:sldId id="312" r:id="rId5"/>
    <p:sldId id="31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FE299-AF16-452F-9E11-12EF7E7C03E3}" type="datetimeFigureOut">
              <a:rPr lang="fi-FI" smtClean="0"/>
              <a:t>3.11.2023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96E49-8688-4E36-A6F3-0FA4F936EC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1843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9432D-8254-284C-B5B6-470D5C5453D9}" type="slidenum">
              <a:rPr lang="aa-ET" smtClean="0"/>
              <a:t>4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755351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03-Nov-23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03-Nov-23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03-Nov-23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732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03-Nov-23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03-Nov-23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03-Nov-23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03-Nov-23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03-Nov-23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03-Nov-23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03-Nov-23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03-Nov-23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03-Nov-23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603131" y="524414"/>
            <a:ext cx="10058400" cy="137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Individually think about your tasks. </a:t>
            </a:r>
            <a:endParaRPr lang="fi-FI" sz="2400" dirty="0"/>
          </a:p>
        </p:txBody>
      </p:sp>
      <p:sp>
        <p:nvSpPr>
          <p:cNvPr id="2" name="Rectangle 1"/>
          <p:cNvSpPr/>
          <p:nvPr/>
        </p:nvSpPr>
        <p:spPr>
          <a:xfrm>
            <a:off x="1679331" y="2014194"/>
            <a:ext cx="8264769" cy="387665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86655" y="2014194"/>
            <a:ext cx="8264769" cy="60591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85187" y="4545622"/>
            <a:ext cx="8264769" cy="134522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92512" y="2014193"/>
            <a:ext cx="1463926" cy="387665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99837" y="2008467"/>
            <a:ext cx="4762510" cy="387665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210630" y="2086318"/>
            <a:ext cx="1157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Urgent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96033" y="2084086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Not urgent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699837" y="2561104"/>
            <a:ext cx="1390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Important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680799" y="4492285"/>
            <a:ext cx="14756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Not important</a:t>
            </a:r>
            <a:endParaRPr lang="en-US" sz="2000" b="1" dirty="0"/>
          </a:p>
        </p:txBody>
      </p:sp>
      <p:sp>
        <p:nvSpPr>
          <p:cNvPr id="14" name="Rectangle 13"/>
          <p:cNvSpPr/>
          <p:nvPr/>
        </p:nvSpPr>
        <p:spPr>
          <a:xfrm>
            <a:off x="7915250" y="5896573"/>
            <a:ext cx="2182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Eisenhower matrix</a:t>
            </a:r>
          </a:p>
        </p:txBody>
      </p:sp>
    </p:spTree>
    <p:extLst>
      <p:ext uri="{BB962C8B-B14F-4D97-AF65-F5344CB8AC3E}">
        <p14:creationId xmlns:p14="http://schemas.microsoft.com/office/powerpoint/2010/main" val="260403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603131" y="524414"/>
            <a:ext cx="10058400" cy="137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Example</a:t>
            </a:r>
            <a:endParaRPr lang="fi-FI" sz="2400" dirty="0"/>
          </a:p>
        </p:txBody>
      </p:sp>
      <p:sp>
        <p:nvSpPr>
          <p:cNvPr id="2" name="Rectangle 1"/>
          <p:cNvSpPr/>
          <p:nvPr/>
        </p:nvSpPr>
        <p:spPr>
          <a:xfrm>
            <a:off x="1679331" y="2014194"/>
            <a:ext cx="8264769" cy="387665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86655" y="2014194"/>
            <a:ext cx="8264769" cy="60591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85187" y="4545622"/>
            <a:ext cx="8264769" cy="134522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92512" y="2014193"/>
            <a:ext cx="1463926" cy="387665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99837" y="2008467"/>
            <a:ext cx="4762510" cy="387665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210630" y="2086318"/>
            <a:ext cx="1157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Urgent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96033" y="2084086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Not urgent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699837" y="2561104"/>
            <a:ext cx="1390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Important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680799" y="4492285"/>
            <a:ext cx="14756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Not important</a:t>
            </a:r>
            <a:endParaRPr lang="en-US" sz="2000" b="1" dirty="0"/>
          </a:p>
        </p:txBody>
      </p:sp>
      <p:sp>
        <p:nvSpPr>
          <p:cNvPr id="14" name="Rectangle 13"/>
          <p:cNvSpPr/>
          <p:nvPr/>
        </p:nvSpPr>
        <p:spPr>
          <a:xfrm>
            <a:off x="7915250" y="5896573"/>
            <a:ext cx="2182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Eisenhower matrix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10629" y="2627938"/>
            <a:ext cx="29962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Basic everyday tasks: cook, clean, buy groceries</a:t>
            </a:r>
          </a:p>
          <a:p>
            <a:r>
              <a:rPr lang="en-US" sz="1400" dirty="0" smtClean="0"/>
              <a:t>Work, solve acute issues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482853" y="2615643"/>
            <a:ext cx="33469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Learning language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6496033" y="2886372"/>
            <a:ext cx="1728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Self-development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496033" y="4548874"/>
            <a:ext cx="1475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Time wasters</a:t>
            </a:r>
          </a:p>
          <a:p>
            <a:r>
              <a:rPr lang="en-US" sz="1400" dirty="0"/>
              <a:t>P</a:t>
            </a:r>
            <a:r>
              <a:rPr lang="en-US" sz="1400" dirty="0" smtClean="0"/>
              <a:t>rocrastination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3153102" y="4615524"/>
            <a:ext cx="12426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Interruptions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6496033" y="3132739"/>
            <a:ext cx="1170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Planning</a:t>
            </a:r>
          </a:p>
          <a:p>
            <a:r>
              <a:rPr lang="en-US" sz="1400" dirty="0" smtClean="0"/>
              <a:t>Networking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3285682" y="37929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....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3153102" y="478771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....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6521060" y="355750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....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6521060" y="502644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....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3244293" y="3366602"/>
            <a:ext cx="1124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Firefighting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5779475" y="2479431"/>
            <a:ext cx="457200" cy="44398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9" name="Oval 28"/>
          <p:cNvSpPr/>
          <p:nvPr/>
        </p:nvSpPr>
        <p:spPr>
          <a:xfrm>
            <a:off x="9599736" y="2479430"/>
            <a:ext cx="457200" cy="44398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30" name="Oval 29"/>
          <p:cNvSpPr/>
          <p:nvPr/>
        </p:nvSpPr>
        <p:spPr>
          <a:xfrm>
            <a:off x="5756856" y="4523217"/>
            <a:ext cx="457200" cy="44398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31" name="Oval 30"/>
          <p:cNvSpPr/>
          <p:nvPr/>
        </p:nvSpPr>
        <p:spPr>
          <a:xfrm>
            <a:off x="9560551" y="4492285"/>
            <a:ext cx="457200" cy="44398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229553" y="3632866"/>
            <a:ext cx="24881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Do something for recovery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40594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603131" y="524414"/>
            <a:ext cx="10058400" cy="137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Decision making</a:t>
            </a:r>
            <a:endParaRPr lang="fi-FI" sz="2400" dirty="0"/>
          </a:p>
        </p:txBody>
      </p:sp>
      <p:sp>
        <p:nvSpPr>
          <p:cNvPr id="2" name="Rectangle 1"/>
          <p:cNvSpPr/>
          <p:nvPr/>
        </p:nvSpPr>
        <p:spPr>
          <a:xfrm>
            <a:off x="1679331" y="2014194"/>
            <a:ext cx="8264769" cy="387665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86655" y="2014194"/>
            <a:ext cx="8264769" cy="60591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85187" y="4545622"/>
            <a:ext cx="8264769" cy="134522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92512" y="2014193"/>
            <a:ext cx="1463926" cy="387665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99837" y="2008467"/>
            <a:ext cx="4762510" cy="387665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210630" y="2086318"/>
            <a:ext cx="1157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Urgent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96033" y="2084086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Not urgent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699837" y="2561104"/>
            <a:ext cx="1390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Important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680799" y="4492285"/>
            <a:ext cx="14756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Not important</a:t>
            </a:r>
            <a:endParaRPr lang="en-US" sz="2000" b="1" dirty="0"/>
          </a:p>
        </p:txBody>
      </p:sp>
      <p:sp>
        <p:nvSpPr>
          <p:cNvPr id="14" name="Rectangle 13"/>
          <p:cNvSpPr/>
          <p:nvPr/>
        </p:nvSpPr>
        <p:spPr>
          <a:xfrm>
            <a:off x="7915250" y="5896573"/>
            <a:ext cx="2182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Eisenhower matrix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705899" y="470798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DELETE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5779475" y="2479431"/>
            <a:ext cx="457200" cy="44398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9" name="Oval 28"/>
          <p:cNvSpPr/>
          <p:nvPr/>
        </p:nvSpPr>
        <p:spPr>
          <a:xfrm>
            <a:off x="9599736" y="2479430"/>
            <a:ext cx="457200" cy="44398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30" name="Oval 29"/>
          <p:cNvSpPr/>
          <p:nvPr/>
        </p:nvSpPr>
        <p:spPr>
          <a:xfrm>
            <a:off x="5756856" y="4523217"/>
            <a:ext cx="457200" cy="44398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31" name="Oval 30"/>
          <p:cNvSpPr/>
          <p:nvPr/>
        </p:nvSpPr>
        <p:spPr>
          <a:xfrm>
            <a:off x="9560551" y="4492285"/>
            <a:ext cx="457200" cy="44398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4</a:t>
            </a:r>
            <a:endParaRPr lang="en-US" b="1" dirty="0"/>
          </a:p>
        </p:txBody>
      </p:sp>
      <p:cxnSp>
        <p:nvCxnSpPr>
          <p:cNvPr id="32" name="Straight Connector 31"/>
          <p:cNvCxnSpPr>
            <a:endCxn id="31" idx="7"/>
          </p:cNvCxnSpPr>
          <p:nvPr/>
        </p:nvCxnSpPr>
        <p:spPr>
          <a:xfrm flipV="1">
            <a:off x="6462347" y="4557306"/>
            <a:ext cx="3488449" cy="132781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482853" y="4545622"/>
            <a:ext cx="3468571" cy="133949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345963" y="5053630"/>
            <a:ext cx="2868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If possible - DELEGATE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489305" y="2989501"/>
            <a:ext cx="1414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SCHEDULE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PRIOROTY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04974" y="3026635"/>
            <a:ext cx="1414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DO ASAP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PRIOROTY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42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60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FC7F80FC-E63C-42B1-AE59-B0B2F1FC036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32000" y="1045633"/>
          <a:ext cx="8929781" cy="4766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683">
                  <a:extLst>
                    <a:ext uri="{9D8B030D-6E8A-4147-A177-3AD203B41FA5}">
                      <a16:colId xmlns:a16="http://schemas.microsoft.com/office/drawing/2014/main" xmlns="" val="3606981387"/>
                    </a:ext>
                  </a:extLst>
                </a:gridCol>
                <a:gridCol w="1275683">
                  <a:extLst>
                    <a:ext uri="{9D8B030D-6E8A-4147-A177-3AD203B41FA5}">
                      <a16:colId xmlns:a16="http://schemas.microsoft.com/office/drawing/2014/main" xmlns="" val="1846247301"/>
                    </a:ext>
                  </a:extLst>
                </a:gridCol>
                <a:gridCol w="1275683">
                  <a:extLst>
                    <a:ext uri="{9D8B030D-6E8A-4147-A177-3AD203B41FA5}">
                      <a16:colId xmlns:a16="http://schemas.microsoft.com/office/drawing/2014/main" xmlns="" val="2156599556"/>
                    </a:ext>
                  </a:extLst>
                </a:gridCol>
                <a:gridCol w="1275683">
                  <a:extLst>
                    <a:ext uri="{9D8B030D-6E8A-4147-A177-3AD203B41FA5}">
                      <a16:colId xmlns:a16="http://schemas.microsoft.com/office/drawing/2014/main" xmlns="" val="3337265393"/>
                    </a:ext>
                  </a:extLst>
                </a:gridCol>
                <a:gridCol w="1275683">
                  <a:extLst>
                    <a:ext uri="{9D8B030D-6E8A-4147-A177-3AD203B41FA5}">
                      <a16:colId xmlns:a16="http://schemas.microsoft.com/office/drawing/2014/main" xmlns="" val="62999474"/>
                    </a:ext>
                  </a:extLst>
                </a:gridCol>
                <a:gridCol w="1275683">
                  <a:extLst>
                    <a:ext uri="{9D8B030D-6E8A-4147-A177-3AD203B41FA5}">
                      <a16:colId xmlns:a16="http://schemas.microsoft.com/office/drawing/2014/main" xmlns="" val="4086938303"/>
                    </a:ext>
                  </a:extLst>
                </a:gridCol>
                <a:gridCol w="1275683">
                  <a:extLst>
                    <a:ext uri="{9D8B030D-6E8A-4147-A177-3AD203B41FA5}">
                      <a16:colId xmlns:a16="http://schemas.microsoft.com/office/drawing/2014/main" xmlns="" val="4157398701"/>
                    </a:ext>
                  </a:extLst>
                </a:gridCol>
              </a:tblGrid>
              <a:tr h="953347">
                <a:tc>
                  <a:txBody>
                    <a:bodyPr/>
                    <a:lstStyle/>
                    <a:p>
                      <a:r>
                        <a:rPr lang="en-US" dirty="0"/>
                        <a:t>Mon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9242081"/>
                  </a:ext>
                </a:extLst>
              </a:tr>
              <a:tr h="953347">
                <a:tc rowSpan="2">
                  <a:txBody>
                    <a:bodyPr/>
                    <a:lstStyle/>
                    <a:p>
                      <a:r>
                        <a:rPr lang="en-US" dirty="0"/>
                        <a:t>Box 1, </a:t>
                      </a:r>
                    </a:p>
                    <a:p>
                      <a:r>
                        <a:rPr lang="en-US" dirty="0"/>
                        <a:t>time for most important thing</a:t>
                      </a:r>
                      <a:endParaRPr lang="fi-FI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6267584"/>
                  </a:ext>
                </a:extLst>
              </a:tr>
              <a:tr h="953347"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8462764"/>
                  </a:ext>
                </a:extLst>
              </a:tr>
              <a:tr h="953347">
                <a:tc rowSpan="2">
                  <a:txBody>
                    <a:bodyPr/>
                    <a:lstStyle/>
                    <a:p>
                      <a:r>
                        <a:rPr lang="en-US" dirty="0"/>
                        <a:t>Box 2,</a:t>
                      </a:r>
                    </a:p>
                    <a:p>
                      <a:r>
                        <a:rPr lang="en-US" dirty="0"/>
                        <a:t>Time for things I can delay if I must</a:t>
                      </a:r>
                      <a:endParaRPr lang="fi-FI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23979861"/>
                  </a:ext>
                </a:extLst>
              </a:tr>
              <a:tr h="953347"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1593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6918093-20E8-406A-8138-B3DCEFEA4B45}"/>
              </a:ext>
            </a:extLst>
          </p:cNvPr>
          <p:cNvSpPr txBox="1"/>
          <p:nvPr/>
        </p:nvSpPr>
        <p:spPr>
          <a:xfrm>
            <a:off x="360178" y="2185008"/>
            <a:ext cx="1281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 do this no </a:t>
            </a:r>
          </a:p>
          <a:p>
            <a:r>
              <a:rPr lang="en-US" dirty="0"/>
              <a:t>matter what</a:t>
            </a:r>
            <a:endParaRPr lang="fi-FI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1EFFFF5-C71B-4771-AF63-795F5349BCD6}"/>
              </a:ext>
            </a:extLst>
          </p:cNvPr>
          <p:cNvSpPr txBox="1"/>
          <p:nvPr/>
        </p:nvSpPr>
        <p:spPr>
          <a:xfrm>
            <a:off x="276045" y="4013808"/>
            <a:ext cx="16907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drop these if needed e.g. the most important thing needs more time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404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xmlns="" id="{5D9B781A-67AE-4557-8531-4A4BF90C7BB7}"/>
              </a:ext>
            </a:extLst>
          </p:cNvPr>
          <p:cNvCxnSpPr/>
          <p:nvPr/>
        </p:nvCxnSpPr>
        <p:spPr>
          <a:xfrm flipV="1">
            <a:off x="2346185" y="1637315"/>
            <a:ext cx="0" cy="4415759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9A79FA62-6211-4318-8948-459503F8BA3E}"/>
              </a:ext>
            </a:extLst>
          </p:cNvPr>
          <p:cNvCxnSpPr>
            <a:cxnSpLocks/>
          </p:cNvCxnSpPr>
          <p:nvPr/>
        </p:nvCxnSpPr>
        <p:spPr>
          <a:xfrm>
            <a:off x="2346185" y="6053073"/>
            <a:ext cx="6710723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B0F67A2-B5AC-48B0-B1CC-87CD08564A05}"/>
              </a:ext>
            </a:extLst>
          </p:cNvPr>
          <p:cNvSpPr txBox="1"/>
          <p:nvPr/>
        </p:nvSpPr>
        <p:spPr>
          <a:xfrm>
            <a:off x="2506704" y="1669404"/>
            <a:ext cx="2527181" cy="2348656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en" sz="1333" kern="0" dirty="0">
                <a:solidFill>
                  <a:srgbClr val="000000"/>
                </a:solidFill>
                <a:latin typeface="Poppins" panose="020B0604020202020204" charset="0"/>
                <a:cs typeface="Poppins" panose="020B0604020202020204" charset="0"/>
                <a:sym typeface="Arial"/>
              </a:rPr>
              <a:t>A: Relaxation and activities that allow me to accrue resources</a:t>
            </a: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48A7EC-07F7-406C-A4E0-66DDD37ED865}"/>
              </a:ext>
            </a:extLst>
          </p:cNvPr>
          <p:cNvSpPr txBox="1"/>
          <p:nvPr/>
        </p:nvSpPr>
        <p:spPr>
          <a:xfrm>
            <a:off x="7151319" y="1675964"/>
            <a:ext cx="2315400" cy="2143536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en" sz="1333" kern="0">
                <a:solidFill>
                  <a:srgbClr val="000000"/>
                </a:solidFill>
                <a:latin typeface="Poppins" panose="020B0604020202020204" charset="0"/>
                <a:cs typeface="Poppins" panose="020B0604020202020204" charset="0"/>
                <a:sym typeface="Arial"/>
              </a:rPr>
              <a:t>D: Interesting and productive activities that increase resources </a:t>
            </a: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1F6EC59-EE08-492B-9133-E9BD7E0456E1}"/>
              </a:ext>
            </a:extLst>
          </p:cNvPr>
          <p:cNvSpPr txBox="1"/>
          <p:nvPr/>
        </p:nvSpPr>
        <p:spPr>
          <a:xfrm>
            <a:off x="2506704" y="3835571"/>
            <a:ext cx="2527181" cy="1938416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en" sz="1333" kern="0">
                <a:solidFill>
                  <a:srgbClr val="000000"/>
                </a:solidFill>
                <a:latin typeface="Poppins" panose="020B0604020202020204" charset="0"/>
                <a:cs typeface="Poppins" panose="020B0604020202020204" charset="0"/>
                <a:sym typeface="Arial"/>
              </a:rPr>
              <a:t>E: Activities or negligence that consume resources</a:t>
            </a: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A907F11-F045-43CB-809F-5AF8BD43A524}"/>
              </a:ext>
            </a:extLst>
          </p:cNvPr>
          <p:cNvSpPr txBox="1"/>
          <p:nvPr/>
        </p:nvSpPr>
        <p:spPr>
          <a:xfrm>
            <a:off x="7151319" y="3851931"/>
            <a:ext cx="2315400" cy="2102627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en" sz="1333" kern="0">
                <a:solidFill>
                  <a:srgbClr val="000000"/>
                </a:solidFill>
                <a:latin typeface="Poppins" panose="020B0604020202020204" charset="0"/>
                <a:cs typeface="Poppins" panose="020B0604020202020204" charset="0"/>
                <a:sym typeface="Arial"/>
              </a:rPr>
              <a:t>B: Activities with pressure to achieve results</a:t>
            </a:r>
          </a:p>
          <a:p>
            <a:pPr defTabSz="1219170">
              <a:buClr>
                <a:srgbClr val="000000"/>
              </a:buClr>
              <a:defRPr/>
            </a:pPr>
            <a:endParaRPr lang="en" sz="17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7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7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7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7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7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3EE2B16-A857-4E86-A218-7E44200B2DBB}"/>
              </a:ext>
            </a:extLst>
          </p:cNvPr>
          <p:cNvSpPr txBox="1"/>
          <p:nvPr/>
        </p:nvSpPr>
        <p:spPr>
          <a:xfrm>
            <a:off x="5033886" y="2717636"/>
            <a:ext cx="2117433" cy="2553776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en" sz="1333" kern="0">
                <a:solidFill>
                  <a:srgbClr val="000000"/>
                </a:solidFill>
                <a:latin typeface="Poppins" panose="020B0604020202020204" charset="0"/>
                <a:cs typeface="Poppins" panose="020B0604020202020204" charset="0"/>
                <a:sym typeface="Arial"/>
              </a:rPr>
              <a:t>C: Controlled routines</a:t>
            </a: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  <a:p>
            <a:pPr defTabSz="1219170">
              <a:buClr>
                <a:srgbClr val="000000"/>
              </a:buClr>
              <a:defRPr/>
            </a:pPr>
            <a:endParaRPr lang="en" sz="1333" kern="0" dirty="0">
              <a:solidFill>
                <a:srgbClr val="000000"/>
              </a:solidFill>
              <a:latin typeface="Poppins" panose="020B0604020202020204" charset="0"/>
              <a:cs typeface="Poppins" panose="020B0604020202020204" charset="0"/>
              <a:sym typeface="Arial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B438C73F-71E9-48A8-98FF-6D9791E91A6D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4243182" y="1147703"/>
            <a:ext cx="507275" cy="489612"/>
          </a:xfrm>
          <a:prstGeom prst="line">
            <a:avLst/>
          </a:prstGeom>
          <a:ln>
            <a:solidFill>
              <a:srgbClr val="EE6F9D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84DEEA15-373E-4E77-A87D-CF47C501B7AD}"/>
              </a:ext>
            </a:extLst>
          </p:cNvPr>
          <p:cNvSpPr txBox="1"/>
          <p:nvPr/>
        </p:nvSpPr>
        <p:spPr>
          <a:xfrm>
            <a:off x="3408311" y="603836"/>
            <a:ext cx="2684291" cy="54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en" sz="1467" kern="0">
                <a:solidFill>
                  <a:srgbClr val="000000"/>
                </a:solidFill>
                <a:latin typeface="Poppins" panose="020B0604020202020204" charset="0"/>
                <a:cs typeface="Poppins" panose="020B0604020202020204" charset="0"/>
                <a:sym typeface="Arial"/>
              </a:rPr>
              <a:t>What gave you energy during breaks and free time?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23A5B9C-0052-4DD6-BC4E-D65E235D165A}"/>
              </a:ext>
            </a:extLst>
          </p:cNvPr>
          <p:cNvSpPr txBox="1"/>
          <p:nvPr/>
        </p:nvSpPr>
        <p:spPr>
          <a:xfrm>
            <a:off x="5472725" y="1503124"/>
            <a:ext cx="1191860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en" sz="1467" kern="0">
                <a:solidFill>
                  <a:srgbClr val="000000"/>
                </a:solidFill>
                <a:latin typeface="Poppins" panose="020B0604020202020204" charset="0"/>
                <a:cs typeface="Poppins" panose="020B0604020202020204" charset="0"/>
                <a:sym typeface="Arial"/>
              </a:rPr>
              <a:t>What tasks are routine for you?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05626F72-DD57-443B-914B-B99738FFEA40}"/>
              </a:ext>
            </a:extLst>
          </p:cNvPr>
          <p:cNvSpPr txBox="1"/>
          <p:nvPr/>
        </p:nvSpPr>
        <p:spPr>
          <a:xfrm>
            <a:off x="9777483" y="4361398"/>
            <a:ext cx="1905652" cy="1221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en" sz="1467" kern="0">
                <a:solidFill>
                  <a:srgbClr val="000000"/>
                </a:solidFill>
                <a:latin typeface="Poppins" panose="020B0604020202020204" charset="0"/>
                <a:cs typeface="Poppins" panose="020B0604020202020204" charset="0"/>
                <a:sym typeface="Arial"/>
              </a:rPr>
              <a:t>In which activities were you solely focused on performance or schedule targets?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C9AF96A5-8732-433D-9386-CCE117759B6B}"/>
              </a:ext>
            </a:extLst>
          </p:cNvPr>
          <p:cNvSpPr txBox="1"/>
          <p:nvPr/>
        </p:nvSpPr>
        <p:spPr>
          <a:xfrm>
            <a:off x="359234" y="3650977"/>
            <a:ext cx="1896340" cy="1446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en" sz="1467" kern="0" dirty="0">
                <a:solidFill>
                  <a:srgbClr val="000000"/>
                </a:solidFill>
                <a:latin typeface="Poppins" panose="020B0604020202020204" charset="0"/>
                <a:cs typeface="Poppins" panose="020B0604020202020204" charset="0"/>
                <a:sym typeface="Arial"/>
              </a:rPr>
              <a:t>Which activities at work or during free time did not contribute to either resources or achievements?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433CEEF-FAFB-4938-AF58-B9DA1D1C5158}"/>
              </a:ext>
            </a:extLst>
          </p:cNvPr>
          <p:cNvSpPr txBox="1"/>
          <p:nvPr/>
        </p:nvSpPr>
        <p:spPr>
          <a:xfrm>
            <a:off x="7818928" y="578876"/>
            <a:ext cx="2684291" cy="995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en" sz="1467" kern="0">
                <a:solidFill>
                  <a:srgbClr val="000000"/>
                </a:solidFill>
                <a:latin typeface="Poppins" panose="020B0604020202020204" charset="0"/>
                <a:cs typeface="Poppins" panose="020B0604020202020204" charset="0"/>
                <a:sym typeface="Arial"/>
              </a:rPr>
              <a:t>Which work tasks have made you feel enthusiastic and successful and gave you energy?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644BD942-CB38-4391-B094-22FD136264CB}"/>
              </a:ext>
            </a:extLst>
          </p:cNvPr>
          <p:cNvCxnSpPr>
            <a:cxnSpLocks/>
            <a:stCxn id="21" idx="1"/>
            <a:endCxn id="7" idx="3"/>
          </p:cNvCxnSpPr>
          <p:nvPr/>
        </p:nvCxnSpPr>
        <p:spPr>
          <a:xfrm flipH="1" flipV="1">
            <a:off x="9466719" y="4903245"/>
            <a:ext cx="310764" cy="68737"/>
          </a:xfrm>
          <a:prstGeom prst="line">
            <a:avLst/>
          </a:prstGeom>
          <a:ln>
            <a:solidFill>
              <a:srgbClr val="EE6F9D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60D23BD3-98CD-4385-911B-AFBA5861B18E}"/>
              </a:ext>
            </a:extLst>
          </p:cNvPr>
          <p:cNvCxnSpPr>
            <a:cxnSpLocks/>
            <a:stCxn id="6" idx="1"/>
          </p:cNvCxnSpPr>
          <p:nvPr/>
        </p:nvCxnSpPr>
        <p:spPr>
          <a:xfrm flipH="1" flipV="1">
            <a:off x="2063552" y="4625731"/>
            <a:ext cx="443152" cy="179048"/>
          </a:xfrm>
          <a:prstGeom prst="line">
            <a:avLst/>
          </a:prstGeom>
          <a:ln>
            <a:solidFill>
              <a:srgbClr val="EE6F9D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AC9980C9-4800-414F-9CC3-EDBC935B9E61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5995266" y="2324478"/>
            <a:ext cx="97337" cy="393158"/>
          </a:xfrm>
          <a:prstGeom prst="line">
            <a:avLst/>
          </a:prstGeom>
          <a:ln>
            <a:solidFill>
              <a:srgbClr val="EE6F9D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D8CB4D50-6007-4C8E-914C-543590DA1B51}"/>
              </a:ext>
            </a:extLst>
          </p:cNvPr>
          <p:cNvCxnSpPr>
            <a:cxnSpLocks/>
          </p:cNvCxnSpPr>
          <p:nvPr/>
        </p:nvCxnSpPr>
        <p:spPr>
          <a:xfrm flipH="1">
            <a:off x="8782017" y="1330229"/>
            <a:ext cx="274891" cy="307087"/>
          </a:xfrm>
          <a:prstGeom prst="line">
            <a:avLst/>
          </a:prstGeom>
          <a:ln>
            <a:solidFill>
              <a:srgbClr val="EE6F9D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Google Shape;185;p35">
            <a:extLst>
              <a:ext uri="{FF2B5EF4-FFF2-40B4-BE49-F238E27FC236}">
                <a16:creationId xmlns:a16="http://schemas.microsoft.com/office/drawing/2014/main" xmlns="" id="{7A9097E1-67AE-4946-B5AA-116850A66369}"/>
              </a:ext>
            </a:extLst>
          </p:cNvPr>
          <p:cNvSpPr txBox="1">
            <a:spLocks/>
          </p:cNvSpPr>
          <p:nvPr/>
        </p:nvSpPr>
        <p:spPr>
          <a:xfrm>
            <a:off x="235645" y="113419"/>
            <a:ext cx="11651556" cy="510139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1219170">
              <a:buSzPts val="3000"/>
              <a:defRPr/>
            </a:pPr>
            <a:r>
              <a:rPr lang="en" sz="2133" b="1" kern="0">
                <a:solidFill>
                  <a:srgbClr val="0B3991"/>
                </a:solidFill>
                <a:latin typeface="Segoe UI Bold" panose="020B0802040204020203" pitchFamily="34" charset="0"/>
                <a:cs typeface="Segoe UI Bold" panose="020B0802040204020203" pitchFamily="34" charset="0"/>
              </a:rPr>
              <a:t>Exercise: </a:t>
            </a:r>
            <a:r>
              <a:rPr lang="en" sz="1600" kern="0">
                <a:solidFill>
                  <a:srgbClr val="0B399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Look at your calendar for the last 2–3 weeks and place your activities in the areas A–E in the work ability chart.  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xmlns="" id="{29BB0C28-FC4A-4411-9B04-7436851AC8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7119" y="6253549"/>
            <a:ext cx="1270423" cy="53582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58597A12-B6BD-47D0-93EC-CE840E5B91E8}"/>
              </a:ext>
            </a:extLst>
          </p:cNvPr>
          <p:cNvSpPr txBox="1"/>
          <p:nvPr/>
        </p:nvSpPr>
        <p:spPr>
          <a:xfrm>
            <a:off x="523094" y="1637315"/>
            <a:ext cx="1889191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>
              <a:defRPr/>
            </a:pPr>
            <a:r>
              <a:rPr lang="en" sz="2133" b="1">
                <a:solidFill>
                  <a:srgbClr val="0B3991"/>
                </a:solidFill>
                <a:latin typeface="Arial"/>
              </a:rPr>
              <a:t>I accrue resources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A897365C-646A-481A-B27A-416B0B8C2317}"/>
              </a:ext>
            </a:extLst>
          </p:cNvPr>
          <p:cNvSpPr txBox="1"/>
          <p:nvPr/>
        </p:nvSpPr>
        <p:spPr>
          <a:xfrm>
            <a:off x="7151318" y="6053074"/>
            <a:ext cx="3265161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>
              <a:defRPr/>
            </a:pPr>
            <a:r>
              <a:rPr lang="en" sz="2133" b="1" dirty="0">
                <a:solidFill>
                  <a:srgbClr val="0B3991"/>
                </a:solidFill>
                <a:latin typeface="Arial"/>
              </a:rPr>
              <a:t>My focus is on productive work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D3FEB364-81DD-4717-9A74-F592826E108E}"/>
              </a:ext>
            </a:extLst>
          </p:cNvPr>
          <p:cNvSpPr txBox="1"/>
          <p:nvPr/>
        </p:nvSpPr>
        <p:spPr>
          <a:xfrm>
            <a:off x="523093" y="5379169"/>
            <a:ext cx="1967883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>
              <a:defRPr/>
            </a:pPr>
            <a:r>
              <a:rPr lang="en" sz="2133" b="1">
                <a:solidFill>
                  <a:srgbClr val="0B3991"/>
                </a:solidFill>
                <a:latin typeface="Arial"/>
              </a:rPr>
              <a:t>I consume resources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83E5A459-A9F1-4A7B-AE81-941752B1648C}"/>
              </a:ext>
            </a:extLst>
          </p:cNvPr>
          <p:cNvSpPr txBox="1"/>
          <p:nvPr/>
        </p:nvSpPr>
        <p:spPr>
          <a:xfrm>
            <a:off x="2346186" y="6095621"/>
            <a:ext cx="3408717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>
              <a:defRPr/>
            </a:pPr>
            <a:r>
              <a:rPr lang="en" sz="2133" b="1" dirty="0">
                <a:solidFill>
                  <a:srgbClr val="0B3991"/>
                </a:solidFill>
                <a:latin typeface="Arial"/>
              </a:rPr>
              <a:t>My focus is on non-core activities </a:t>
            </a:r>
          </a:p>
        </p:txBody>
      </p:sp>
    </p:spTree>
    <p:extLst>
      <p:ext uri="{BB962C8B-B14F-4D97-AF65-F5344CB8AC3E}">
        <p14:creationId xmlns:p14="http://schemas.microsoft.com/office/powerpoint/2010/main" val="1740630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332552AEB197419BC8783AEE0DAF2D" ma:contentTypeVersion="18" ma:contentTypeDescription="Create a new document." ma:contentTypeScope="" ma:versionID="a65107584b2f743737ef5e73c56534f2">
  <xsd:schema xmlns:xsd="http://www.w3.org/2001/XMLSchema" xmlns:xs="http://www.w3.org/2001/XMLSchema" xmlns:p="http://schemas.microsoft.com/office/2006/metadata/properties" xmlns:ns2="6ff1f430-a2db-4e75-91c2-7a6b8e9ec566" xmlns:ns3="1f129c51-93d6-4ca7-9833-1d1d635f95f7" targetNamespace="http://schemas.microsoft.com/office/2006/metadata/properties" ma:root="true" ma:fieldsID="d254e3e64b3683cd049d9189b4487f78" ns2:_="" ns3:_="">
    <xsd:import namespace="6ff1f430-a2db-4e75-91c2-7a6b8e9ec566"/>
    <xsd:import namespace="1f129c51-93d6-4ca7-9833-1d1d635f9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f1f430-a2db-4e75-91c2-7a6b8e9ec5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d61bb93-c830-477f-800c-34a01ab1e7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129c51-93d6-4ca7-9833-1d1d635f95f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3ebb04e-e84f-460c-b36c-578614313bd2}" ma:internalName="TaxCatchAll" ma:showField="CatchAllData" ma:web="1f129c51-93d6-4ca7-9833-1d1d635f95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90B3EC-528E-499F-B7C9-9A10F531D277}"/>
</file>

<file path=customXml/itemProps2.xml><?xml version="1.0" encoding="utf-8"?>
<ds:datastoreItem xmlns:ds="http://schemas.openxmlformats.org/officeDocument/2006/customXml" ds:itemID="{E0216E55-CC1D-4C59-AAD1-10F9833A7DE5}"/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6619</TotalTime>
  <Words>278</Words>
  <Application>Microsoft Office PowerPoint</Application>
  <PresentationFormat>Widescreen</PresentationFormat>
  <Paragraphs>107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 Gothic</vt:lpstr>
      <vt:lpstr>Garamond</vt:lpstr>
      <vt:lpstr>Poppins</vt:lpstr>
      <vt:lpstr>Segoe UI Bold</vt:lpstr>
      <vt:lpstr>Segoe UI Semibold</vt:lpstr>
      <vt:lpstr>Savon</vt:lpstr>
      <vt:lpstr>Individually think about your tasks. </vt:lpstr>
      <vt:lpstr>Example</vt:lpstr>
      <vt:lpstr>Decision making</vt:lpstr>
      <vt:lpstr>PowerPoint Presentation</vt:lpstr>
      <vt:lpstr>PowerPoint Presentation</vt:lpstr>
    </vt:vector>
  </TitlesOfParts>
  <Company>Aalto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mastery</dc:title>
  <dc:creator>Petäjä Merita</dc:creator>
  <cp:lastModifiedBy>Lidia Borisova</cp:lastModifiedBy>
  <cp:revision>65</cp:revision>
  <dcterms:created xsi:type="dcterms:W3CDTF">2020-06-09T04:51:44Z</dcterms:created>
  <dcterms:modified xsi:type="dcterms:W3CDTF">2023-11-03T07:43:28Z</dcterms:modified>
</cp:coreProperties>
</file>