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5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30EB-5064-8440-8256-81104E698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3AE83-222D-546A-3033-1C9FA3432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FCB01-A32A-DB3D-0030-BAD1F4AC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92CBA-D054-C49C-A538-DA7D690C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E1B3D-0F28-3E1C-2B39-6B24F49A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908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5405-14C1-8919-EB51-6BC44A8EB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4CDEB-48FA-512D-FC2B-6A2BFF019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5FCCB-096D-7931-7C91-C7000FDE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3D359-307A-3585-C43D-A4BE21ED2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EE8A6-A783-528F-5B41-36CD7095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374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CF2F1-59C3-9875-6DAA-160380FD0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7658B-64BB-1296-73F0-594B8B645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37B6D-B86F-CE48-6E6F-521478584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F593D-03D2-FC5A-341D-54099982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4A4EC-494C-832C-1558-1E00AE58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672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6B7D-DFC9-EE2B-7AEE-D6E5BD0AD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3A2B-4B9D-2545-2A7C-1A7137324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19CC2-77FA-8ABE-3B17-D31729226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6F3-80FD-B560-55D5-19EC712D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29ACE-11C1-CECD-7716-1BCAB1E8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54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CC02C-C6EA-5AA6-15AA-EA96BD0B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CA114-DFDA-0F47-1572-C7D5E845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9A1B3-ABD0-C37A-7C9D-DA7F8A05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12231-2F20-F970-458C-2AFDE8D1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F6A2C-4B6D-2855-5736-DAA0CB1A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509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5CAD5-B134-FCAD-657C-662B04DF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1CAC8-D2D4-C952-1AC1-ECBDF04DE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A3BB0-310C-3637-F88E-E4949E526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2D3E6-4597-C78C-F1F3-C62E048F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AC143-A080-10BC-4E8E-8FBA648B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1F449-ABEA-45C6-7AC6-5120C63C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33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355E0-8D00-0163-4554-30C97E12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65944-8FE0-188E-5214-35E0BFE54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6AA3D-C6D3-93EA-7D55-B82DAE614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19550-DFF9-A5D5-B258-F99CBE8D3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850949-AB48-E1EA-1652-6BC4DA923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CB6A69-A873-9937-07BA-EE05BCF6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1F25B-107A-9E47-1D43-27B6C890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3A49-8C00-4472-3C8E-F3E36297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18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5CCDE-D73F-8AEA-B8C6-03D3B5A8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672BD8-E075-4408-B429-DDDDE4EE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27EC-508E-537F-C902-34667569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8158A-3DE1-6A7A-D38D-9E25E039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70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6FED8-BCFD-81F1-48EE-88F4AF91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B333B-0E44-A893-97C7-BF00B96A9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1C1CE-4BFA-37D6-4909-56A57534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962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5E7A7-FD81-C313-9867-4DE7B4DD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4E89-6F95-6A99-7C49-E4C0922C4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CA4EE-08EF-E433-8853-261839A51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56F3C-B01C-7699-B915-8C120512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99461-AC3D-FB5C-A225-8F39DBA8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83F28-5E19-FF90-1652-8F6C2EE4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63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B2704-29E4-878A-1001-802600CAF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EB44E5-021E-9598-142E-542D077355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5C268-28E8-16F2-CA97-0B8750252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B67E3-C1B8-3D7F-3E70-53CE1D9A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607AB-DC5F-4F68-D9B5-6396AB70E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D46AE-DA8C-B57B-7AA7-7F7B891B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577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2D606-06B8-617E-3AF5-226CD75E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2B0B1-AF68-100A-382B-1DAAF87D3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53B52-A8C5-7F59-0212-17ACB74EF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90A3-5E08-4B1B-94C9-ED798726C79B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CECB1-1601-9221-C0EF-2E1AD4323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4F3D2-521F-66BB-5760-E72D17EFB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F44D5-6B15-45C2-939A-C394EC584C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77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erry blossoms">
            <a:extLst>
              <a:ext uri="{FF2B5EF4-FFF2-40B4-BE49-F238E27FC236}">
                <a16:creationId xmlns:a16="http://schemas.microsoft.com/office/drawing/2014/main" id="{63B05C89-BB38-5523-220F-7DDFBA416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655438" y="838201"/>
            <a:ext cx="7098161" cy="4549051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43D66-68B4-FBBA-D76A-010CC3D29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924619"/>
            <a:ext cx="5541054" cy="1655378"/>
          </a:xfrm>
        </p:spPr>
        <p:txBody>
          <a:bodyPr>
            <a:normAutofit/>
          </a:bodyPr>
          <a:lstStyle/>
          <a:p>
            <a:r>
              <a:rPr lang="fi-FI" sz="3400" dirty="0" err="1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Swedish</a:t>
            </a:r>
            <a:r>
              <a:rPr lang="fi-FI" sz="3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for </a:t>
            </a:r>
            <a:r>
              <a:rPr lang="fi-FI" sz="3400" dirty="0" err="1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international</a:t>
            </a:r>
            <a:r>
              <a:rPr lang="fi-FI" sz="3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lang="fi-FI" sz="3400" dirty="0" err="1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students</a:t>
            </a:r>
            <a:r>
              <a:rPr lang="fi-FI" sz="3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, 1A (3 </a:t>
            </a:r>
            <a:r>
              <a:rPr lang="fi-FI" sz="3400" dirty="0" err="1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cr</a:t>
            </a:r>
            <a:r>
              <a:rPr lang="fi-FI" sz="3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)</a:t>
            </a:r>
            <a:br>
              <a:rPr lang="fi-FI" sz="3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</a:br>
            <a:r>
              <a:rPr lang="fi-FI" sz="34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5.3.2024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C3DA0-A1E7-7095-9ACA-8D821A5AD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6640" y="3668285"/>
            <a:ext cx="5269887" cy="1337967"/>
          </a:xfrm>
        </p:spPr>
        <p:txBody>
          <a:bodyPr>
            <a:normAutofit/>
          </a:bodyPr>
          <a:lstStyle/>
          <a:p>
            <a:r>
              <a:rPr lang="fi-FI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Välkommen</a:t>
            </a:r>
            <a:r>
              <a:rPr lang="fi-FI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! </a:t>
            </a:r>
            <a:r>
              <a:rPr lang="fi-FI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Welcome</a:t>
            </a:r>
            <a:r>
              <a:rPr lang="fi-FI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!</a:t>
            </a:r>
          </a:p>
          <a:p>
            <a:r>
              <a:rPr lang="fi-FI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Vi </a:t>
            </a:r>
            <a:r>
              <a:rPr lang="fi-FI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start</a:t>
            </a:r>
            <a:r>
              <a:rPr lang="fi-FI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16:30 / Vi </a:t>
            </a:r>
            <a:r>
              <a:rPr lang="fi-FI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börjar</a:t>
            </a:r>
            <a:r>
              <a:rPr lang="fi-FI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16:30</a:t>
            </a:r>
          </a:p>
          <a:p>
            <a:endParaRPr lang="fi-FI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7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2E969-9EA7-DD63-75E4-930D3DA5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Today´s</a:t>
            </a:r>
            <a:r>
              <a:rPr lang="fi-FI" b="1" dirty="0"/>
              <a:t> </a:t>
            </a:r>
            <a:r>
              <a:rPr lang="fi-FI" b="1" dirty="0" err="1"/>
              <a:t>lecture</a:t>
            </a:r>
            <a:r>
              <a:rPr lang="fi-FI" b="1" dirty="0"/>
              <a:t>   </a:t>
            </a:r>
            <a:r>
              <a:rPr lang="fi-FI" b="1" dirty="0">
                <a:solidFill>
                  <a:srgbClr val="0070C0"/>
                </a:solidFill>
              </a:rPr>
              <a:t>Dagens </a:t>
            </a:r>
            <a:r>
              <a:rPr lang="fi-FI" b="1" dirty="0" err="1">
                <a:solidFill>
                  <a:srgbClr val="0070C0"/>
                </a:solidFill>
              </a:rPr>
              <a:t>lektion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6736-33DC-0710-11B4-CF8A3FBF3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>
              <a:solidFill>
                <a:srgbClr val="0070C0"/>
              </a:solidFill>
            </a:endParaRPr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sz="2800" dirty="0" err="1"/>
              <a:t>do</a:t>
            </a:r>
            <a:r>
              <a:rPr lang="fi-FI" sz="2800" dirty="0"/>
              <a:t> </a:t>
            </a:r>
            <a:r>
              <a:rPr lang="fi-FI" sz="2800" dirty="0" err="1"/>
              <a:t>you</a:t>
            </a:r>
            <a:r>
              <a:rPr lang="fi-FI" sz="2800" dirty="0"/>
              <a:t> </a:t>
            </a:r>
            <a:r>
              <a:rPr lang="fi-FI" sz="2800" dirty="0" err="1"/>
              <a:t>work</a:t>
            </a:r>
            <a:r>
              <a:rPr lang="fi-FI" sz="2800" dirty="0"/>
              <a:t> </a:t>
            </a:r>
            <a:r>
              <a:rPr lang="fi-FI" sz="2800" dirty="0" err="1"/>
              <a:t>with</a:t>
            </a:r>
            <a:r>
              <a:rPr lang="fi-FI" sz="2800" dirty="0"/>
              <a:t>? </a:t>
            </a:r>
            <a:r>
              <a:rPr lang="fi-FI" sz="2800" dirty="0" err="1">
                <a:solidFill>
                  <a:srgbClr val="0070C0"/>
                </a:solidFill>
              </a:rPr>
              <a:t>Vad</a:t>
            </a:r>
            <a:r>
              <a:rPr lang="fi-FI" sz="2800" dirty="0">
                <a:solidFill>
                  <a:srgbClr val="0070C0"/>
                </a:solidFill>
              </a:rPr>
              <a:t> </a:t>
            </a:r>
            <a:r>
              <a:rPr lang="fi-FI" sz="2800" dirty="0" err="1">
                <a:solidFill>
                  <a:srgbClr val="0070C0"/>
                </a:solidFill>
              </a:rPr>
              <a:t>jobbar</a:t>
            </a:r>
            <a:r>
              <a:rPr lang="fi-FI" sz="2800" dirty="0">
                <a:solidFill>
                  <a:srgbClr val="0070C0"/>
                </a:solidFill>
              </a:rPr>
              <a:t> du </a:t>
            </a:r>
            <a:r>
              <a:rPr lang="fi-FI" sz="2800" dirty="0" err="1">
                <a:solidFill>
                  <a:srgbClr val="0070C0"/>
                </a:solidFill>
              </a:rPr>
              <a:t>med</a:t>
            </a:r>
            <a:r>
              <a:rPr lang="fi-FI" sz="2800" dirty="0">
                <a:solidFill>
                  <a:srgbClr val="0070C0"/>
                </a:solidFill>
              </a:rPr>
              <a:t>? </a:t>
            </a:r>
            <a:endParaRPr lang="fi-FI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dirty="0" err="1">
                <a:solidFill>
                  <a:srgbClr val="0070C0"/>
                </a:solidFill>
              </a:rPr>
              <a:t>Repetition</a:t>
            </a:r>
            <a:r>
              <a:rPr lang="fi-FI" dirty="0">
                <a:solidFill>
                  <a:srgbClr val="0070C0"/>
                </a:solidFill>
              </a:rPr>
              <a:t>: </a:t>
            </a:r>
            <a:r>
              <a:rPr lang="fi-FI" dirty="0" err="1">
                <a:solidFill>
                  <a:srgbClr val="0070C0"/>
                </a:solidFill>
              </a:rPr>
              <a:t>Frågor</a:t>
            </a:r>
            <a:r>
              <a:rPr lang="fi-FI" dirty="0">
                <a:solidFill>
                  <a:srgbClr val="0070C0"/>
                </a:solidFill>
              </a:rPr>
              <a:t> </a:t>
            </a:r>
          </a:p>
          <a:p>
            <a:r>
              <a:rPr lang="fi-FI" sz="2800" dirty="0" err="1"/>
              <a:t>Ask</a:t>
            </a:r>
            <a:r>
              <a:rPr lang="fi-FI" sz="2800" dirty="0"/>
              <a:t> </a:t>
            </a:r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teacher</a:t>
            </a:r>
            <a:r>
              <a:rPr lang="fi-FI" sz="2800" dirty="0"/>
              <a:t> </a:t>
            </a:r>
            <a:r>
              <a:rPr lang="fi-FI" sz="2800" dirty="0" err="1">
                <a:solidFill>
                  <a:srgbClr val="0070C0"/>
                </a:solidFill>
              </a:rPr>
              <a:t>Fråga</a:t>
            </a:r>
            <a:r>
              <a:rPr lang="fi-FI" sz="2800" dirty="0">
                <a:solidFill>
                  <a:srgbClr val="0070C0"/>
                </a:solidFill>
              </a:rPr>
              <a:t> </a:t>
            </a:r>
            <a:r>
              <a:rPr lang="fi-FI" sz="2800" dirty="0" err="1">
                <a:solidFill>
                  <a:srgbClr val="0070C0"/>
                </a:solidFill>
              </a:rPr>
              <a:t>läraren</a:t>
            </a:r>
            <a:r>
              <a:rPr lang="fi-FI" sz="2800">
                <a:solidFill>
                  <a:srgbClr val="0070C0"/>
                </a:solidFill>
              </a:rPr>
              <a:t> </a:t>
            </a:r>
            <a:endParaRPr lang="fi-FI" sz="2800" dirty="0">
              <a:solidFill>
                <a:srgbClr val="0070C0"/>
              </a:solidFill>
            </a:endParaRPr>
          </a:p>
          <a:p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Swedish</a:t>
            </a:r>
            <a:r>
              <a:rPr lang="fi-FI" sz="2800" dirty="0"/>
              <a:t> </a:t>
            </a:r>
            <a:r>
              <a:rPr lang="fi-FI" sz="2800" dirty="0" err="1"/>
              <a:t>alphabet</a:t>
            </a:r>
            <a:r>
              <a:rPr lang="fi-FI" sz="2800" dirty="0"/>
              <a:t> </a:t>
            </a:r>
            <a:r>
              <a:rPr lang="fi-FI" sz="2800" dirty="0" err="1">
                <a:solidFill>
                  <a:srgbClr val="0070C0"/>
                </a:solidFill>
              </a:rPr>
              <a:t>Det</a:t>
            </a:r>
            <a:r>
              <a:rPr lang="fi-FI" sz="2800" dirty="0">
                <a:solidFill>
                  <a:srgbClr val="0070C0"/>
                </a:solidFill>
              </a:rPr>
              <a:t> </a:t>
            </a:r>
            <a:r>
              <a:rPr lang="fi-FI" sz="2800" dirty="0" err="1">
                <a:solidFill>
                  <a:srgbClr val="0070C0"/>
                </a:solidFill>
              </a:rPr>
              <a:t>svenska</a:t>
            </a:r>
            <a:r>
              <a:rPr lang="fi-FI" sz="2800" dirty="0">
                <a:solidFill>
                  <a:srgbClr val="0070C0"/>
                </a:solidFill>
              </a:rPr>
              <a:t> </a:t>
            </a:r>
            <a:r>
              <a:rPr lang="fi-FI" sz="2800" dirty="0" err="1">
                <a:solidFill>
                  <a:srgbClr val="0070C0"/>
                </a:solidFill>
              </a:rPr>
              <a:t>alfabetet</a:t>
            </a:r>
            <a:r>
              <a:rPr lang="fi-FI" sz="2800" dirty="0">
                <a:solidFill>
                  <a:srgbClr val="0070C0"/>
                </a:solidFill>
              </a:rPr>
              <a:t> </a:t>
            </a:r>
          </a:p>
          <a:p>
            <a:r>
              <a:rPr lang="fi-FI" dirty="0" err="1">
                <a:solidFill>
                  <a:srgbClr val="0070C0"/>
                </a:solidFill>
              </a:rPr>
              <a:t>Uttal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(”OUT+TALK”) pronunciation - </a:t>
            </a:r>
            <a:r>
              <a:rPr lang="en-US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VOKAL-ER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vowel-s </a:t>
            </a:r>
            <a:endParaRPr lang="fi-FI" sz="2800" dirty="0">
              <a:solidFill>
                <a:srgbClr val="0070C0"/>
              </a:solidFill>
            </a:endParaRPr>
          </a:p>
          <a:p>
            <a:r>
              <a:rPr lang="en-US" dirty="0"/>
              <a:t>How are you? </a:t>
            </a:r>
            <a:r>
              <a:rPr lang="en-US" dirty="0">
                <a:solidFill>
                  <a:srgbClr val="0070C0"/>
                </a:solidFill>
              </a:rPr>
              <a:t>Hur </a:t>
            </a:r>
            <a:r>
              <a:rPr lang="en-US" dirty="0" err="1">
                <a:solidFill>
                  <a:srgbClr val="0070C0"/>
                </a:solidFill>
              </a:rPr>
              <a:t>mår</a:t>
            </a:r>
            <a:r>
              <a:rPr lang="en-US" dirty="0">
                <a:solidFill>
                  <a:srgbClr val="0070C0"/>
                </a:solidFill>
              </a:rPr>
              <a:t> du?</a:t>
            </a:r>
            <a:endParaRPr lang="fi-FI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476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F23D9-6180-7185-672A-BDC1F3E6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Write</a:t>
            </a:r>
            <a:r>
              <a:rPr lang="sv-SE" dirty="0"/>
              <a:t> the right </a:t>
            </a:r>
            <a:r>
              <a:rPr lang="sv-SE" dirty="0" err="1"/>
              <a:t>question</a:t>
            </a:r>
            <a:r>
              <a:rPr lang="sv-SE" dirty="0"/>
              <a:t> to the given </a:t>
            </a:r>
            <a:r>
              <a:rPr lang="sv-SE" dirty="0" err="1"/>
              <a:t>answers</a:t>
            </a:r>
            <a:r>
              <a:rPr lang="sv-SE" dirty="0"/>
              <a:t>.</a:t>
            </a:r>
            <a:br>
              <a:rPr lang="sv-SE" dirty="0"/>
            </a:br>
            <a:endParaRPr lang="fi-FI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7D4EF70-58D7-AD68-D5D9-219B9DE889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980181"/>
              </p:ext>
            </p:extLst>
          </p:nvPr>
        </p:nvGraphicFramePr>
        <p:xfrm>
          <a:off x="838200" y="1825625"/>
          <a:ext cx="10515600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0591802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47555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dirty="0"/>
                        <a:t>1. </a:t>
                      </a:r>
                    </a:p>
                    <a:p>
                      <a:r>
                        <a:rPr lang="sv-SE" sz="2400" dirty="0"/>
                        <a:t>- Jag heter Lina.</a:t>
                      </a:r>
                    </a:p>
                    <a:p>
                      <a:r>
                        <a:rPr lang="sv-SE" sz="2400" dirty="0"/>
                        <a:t>2. </a:t>
                      </a:r>
                    </a:p>
                    <a:p>
                      <a:r>
                        <a:rPr lang="sv-SE" sz="2400" dirty="0"/>
                        <a:t>- Jag kommer från Åre.</a:t>
                      </a:r>
                    </a:p>
                    <a:p>
                      <a:r>
                        <a:rPr lang="sv-SE" sz="2400" dirty="0"/>
                        <a:t>3.</a:t>
                      </a:r>
                    </a:p>
                    <a:p>
                      <a:r>
                        <a:rPr lang="sv-SE" sz="2400" dirty="0"/>
                        <a:t>- Åre ligger i Sverige.</a:t>
                      </a:r>
                    </a:p>
                    <a:p>
                      <a:r>
                        <a:rPr lang="sv-SE" sz="2400" dirty="0"/>
                        <a:t>4. </a:t>
                      </a:r>
                    </a:p>
                    <a:p>
                      <a:r>
                        <a:rPr lang="sv-SE" sz="2400" dirty="0"/>
                        <a:t>- Jag talar svenska, engelska och lite tyska.</a:t>
                      </a:r>
                    </a:p>
                    <a:p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5. </a:t>
                      </a:r>
                    </a:p>
                    <a:p>
                      <a:r>
                        <a:rPr lang="sv-SE" sz="2400" dirty="0"/>
                        <a:t>- Nej, jag studerar inte. Jag jobbar.</a:t>
                      </a:r>
                    </a:p>
                    <a:p>
                      <a:r>
                        <a:rPr lang="sv-SE" sz="2400" dirty="0"/>
                        <a:t>6.</a:t>
                      </a:r>
                    </a:p>
                    <a:p>
                      <a:r>
                        <a:rPr lang="sv-SE" sz="2400" dirty="0"/>
                        <a:t>- Jag jobbar som programmerare.</a:t>
                      </a:r>
                    </a:p>
                    <a:p>
                      <a:r>
                        <a:rPr lang="sv-SE" sz="2400" dirty="0"/>
                        <a:t>7.</a:t>
                      </a:r>
                    </a:p>
                    <a:p>
                      <a:r>
                        <a:rPr lang="sv-SE" sz="2400" dirty="0"/>
                        <a:t>- Ja, jag har en sambo. Han heter Jens.</a:t>
                      </a:r>
                    </a:p>
                    <a:p>
                      <a:r>
                        <a:rPr lang="sv-SE" sz="2400" dirty="0"/>
                        <a:t>8.</a:t>
                      </a:r>
                    </a:p>
                    <a:p>
                      <a:r>
                        <a:rPr lang="sv-SE" sz="2400" dirty="0"/>
                        <a:t>- Ja, jag har 1 (en) dotter.</a:t>
                      </a:r>
                    </a:p>
                    <a:p>
                      <a:endParaRPr lang="fi-FI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270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73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2E56-EDF5-7AF2-2F03-87E2AACD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65125"/>
            <a:ext cx="10515600" cy="1325563"/>
          </a:xfrm>
        </p:spPr>
        <p:txBody>
          <a:bodyPr/>
          <a:lstStyle/>
          <a:p>
            <a:r>
              <a:rPr lang="fi-FI" dirty="0" err="1"/>
              <a:t>Alfabetet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292F2-95CF-CD7B-3ADD-92100631D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18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fi-FI" b="0" dirty="0">
                <a:effectLst/>
              </a:rPr>
            </a:br>
            <a:r>
              <a:rPr lang="fi-FI" b="1" i="0" u="none" strike="noStrike" dirty="0" err="1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Fråga</a:t>
            </a:r>
            <a:r>
              <a:rPr lang="fi-FI" b="1" i="0" u="none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1" i="0" u="none" strike="noStrike" dirty="0" err="1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varandra</a:t>
            </a:r>
            <a:r>
              <a:rPr lang="fi-FI" b="1" i="0" u="none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1" i="0" u="none" strike="noStrike" dirty="0" err="1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och</a:t>
            </a:r>
            <a:r>
              <a:rPr lang="fi-FI" b="1" i="0" u="none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1" i="0" u="none" strike="noStrike" dirty="0" err="1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svara</a:t>
            </a:r>
            <a:r>
              <a:rPr lang="fi-FI" b="1" i="0" u="none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fi-FI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Ask</a:t>
            </a:r>
            <a:r>
              <a:rPr lang="fi-FI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lang="fi-FI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</a:t>
            </a:r>
            <a:r>
              <a:rPr lang="fi-FI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fi-FI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answer</a:t>
            </a:r>
            <a:r>
              <a:rPr lang="fi-FI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fi-FI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fi-FI" b="0" dirty="0">
                <a:effectLst/>
              </a:rPr>
            </a:b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first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  <a:endParaRPr lang="fi-FI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Vad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heter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du i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förnamn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? </a:t>
            </a:r>
            <a:endParaRPr lang="fi-FI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Vad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är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ditt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förnamn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?</a:t>
            </a:r>
            <a:endParaRPr lang="fi-FI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fi-FI" b="0" dirty="0">
                <a:effectLst/>
              </a:rPr>
            </a:b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surname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  <a:endParaRPr lang="fi-FI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Vad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heter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du i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efternamn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? </a:t>
            </a:r>
            <a:endParaRPr lang="fi-FI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Vad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är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ditt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efternamn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?</a:t>
            </a:r>
            <a:endParaRPr lang="fi-FI" b="0" dirty="0">
              <a:effectLst/>
            </a:endParaRPr>
          </a:p>
          <a:p>
            <a:pPr marL="0" indent="0">
              <a:buNone/>
            </a:pPr>
            <a:br>
              <a:rPr lang="fi-FI" b="0" dirty="0">
                <a:effectLst/>
              </a:rPr>
            </a:b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spell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it?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Hur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stavar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 du </a:t>
            </a:r>
            <a:r>
              <a:rPr lang="fi-FI" b="0" i="0" u="none" strike="noStrike" dirty="0" err="1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det</a:t>
            </a:r>
            <a:r>
              <a:rPr lang="fi-FI" b="0" i="0" u="none" strike="noStrike" dirty="0">
                <a:solidFill>
                  <a:srgbClr val="005EB8"/>
                </a:solidFill>
                <a:effectLst/>
                <a:latin typeface="Arial" panose="020B0604020202020204" pitchFamily="34" charset="0"/>
              </a:rPr>
              <a:t>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819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657A7-9470-4AE3-AD80-F93553EB7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>
                <a:solidFill>
                  <a:srgbClr val="0070C0"/>
                </a:solidFill>
              </a:rPr>
              <a:t>Hälsningsfraser</a:t>
            </a:r>
            <a:r>
              <a:rPr lang="fi-FI" b="1" dirty="0"/>
              <a:t> </a:t>
            </a:r>
            <a:r>
              <a:rPr lang="fi-FI" b="1" dirty="0" err="1"/>
              <a:t>Greeting</a:t>
            </a:r>
            <a:r>
              <a:rPr lang="fi-FI" b="1" dirty="0"/>
              <a:t> </a:t>
            </a:r>
            <a:r>
              <a:rPr lang="fi-FI" b="1" dirty="0" err="1"/>
              <a:t>phrases</a:t>
            </a:r>
            <a:endParaRPr lang="fi-FI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FB70AA7-8AC0-5C2B-394C-B4BF47A37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565334"/>
              </p:ext>
            </p:extLst>
          </p:nvPr>
        </p:nvGraphicFramePr>
        <p:xfrm>
          <a:off x="828675" y="1825625"/>
          <a:ext cx="10525125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645">
                  <a:extLst>
                    <a:ext uri="{9D8B030D-6E8A-4147-A177-3AD203B41FA5}">
                      <a16:colId xmlns:a16="http://schemas.microsoft.com/office/drawing/2014/main" val="29344421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8434181"/>
                    </a:ext>
                  </a:extLst>
                </a:gridCol>
                <a:gridCol w="3042285">
                  <a:extLst>
                    <a:ext uri="{9D8B030D-6E8A-4147-A177-3AD203B41FA5}">
                      <a16:colId xmlns:a16="http://schemas.microsoft.com/office/drawing/2014/main" val="4076285384"/>
                    </a:ext>
                  </a:extLst>
                </a:gridCol>
                <a:gridCol w="3058795">
                  <a:extLst>
                    <a:ext uri="{9D8B030D-6E8A-4147-A177-3AD203B41FA5}">
                      <a16:colId xmlns:a16="http://schemas.microsoft.com/office/drawing/2014/main" val="11977411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5445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3200" dirty="0"/>
                        <a:t>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/>
                        <a:t>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/>
                        <a:t>FINLAND &amp; 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0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3200" dirty="0" err="1"/>
                        <a:t>Hej</a:t>
                      </a:r>
                      <a:r>
                        <a:rPr lang="fi-FI" sz="3200" dirty="0"/>
                        <a:t>!</a:t>
                      </a:r>
                    </a:p>
                    <a:p>
                      <a:r>
                        <a:rPr lang="fi-FI" sz="3200" dirty="0"/>
                        <a:t>Moi!</a:t>
                      </a:r>
                    </a:p>
                    <a:p>
                      <a:r>
                        <a:rPr lang="fi-FI" sz="3200" dirty="0" err="1"/>
                        <a:t>Mojn</a:t>
                      </a:r>
                      <a:r>
                        <a:rPr lang="fi-FI" sz="3200" dirty="0"/>
                        <a:t>!</a:t>
                      </a:r>
                    </a:p>
                    <a:p>
                      <a:r>
                        <a:rPr lang="fi-FI" sz="3200" dirty="0"/>
                        <a:t>Morjens!</a:t>
                      </a:r>
                    </a:p>
                    <a:p>
                      <a:r>
                        <a:rPr lang="fi-FI" sz="3200" dirty="0"/>
                        <a:t>(</a:t>
                      </a:r>
                      <a:r>
                        <a:rPr lang="fi-FI" sz="3200" dirty="0" err="1"/>
                        <a:t>Tja</a:t>
                      </a:r>
                      <a:r>
                        <a:rPr lang="fi-FI" sz="3200" dirty="0"/>
                        <a:t>!)</a:t>
                      </a:r>
                    </a:p>
                    <a:p>
                      <a:r>
                        <a:rPr lang="fi-FI" sz="3200" dirty="0"/>
                        <a:t>(</a:t>
                      </a:r>
                      <a:r>
                        <a:rPr lang="fi-FI" sz="3200" dirty="0" err="1"/>
                        <a:t>Tjena</a:t>
                      </a:r>
                      <a:r>
                        <a:rPr lang="fi-FI" sz="3200" dirty="0"/>
                        <a:t>!)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 err="1"/>
                        <a:t>Hej</a:t>
                      </a:r>
                      <a:r>
                        <a:rPr lang="fi-FI" sz="3200" dirty="0"/>
                        <a:t>!</a:t>
                      </a:r>
                    </a:p>
                    <a:p>
                      <a:r>
                        <a:rPr lang="fi-FI" sz="3200" dirty="0" err="1"/>
                        <a:t>Tja</a:t>
                      </a:r>
                      <a:r>
                        <a:rPr lang="fi-FI" sz="3200" dirty="0"/>
                        <a:t>!</a:t>
                      </a:r>
                    </a:p>
                    <a:p>
                      <a:r>
                        <a:rPr lang="fi-FI" sz="3200" dirty="0" err="1"/>
                        <a:t>Tjena</a:t>
                      </a:r>
                      <a:r>
                        <a:rPr lang="fi-FI" sz="3200" dirty="0"/>
                        <a:t>!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800" dirty="0" err="1"/>
                        <a:t>God</a:t>
                      </a:r>
                      <a:r>
                        <a:rPr lang="fi-FI" sz="2800" dirty="0"/>
                        <a:t> </a:t>
                      </a:r>
                      <a:r>
                        <a:rPr lang="fi-FI" sz="2800" dirty="0" err="1"/>
                        <a:t>morgon</a:t>
                      </a:r>
                      <a:r>
                        <a:rPr lang="fi-FI" sz="2800" dirty="0"/>
                        <a:t>! </a:t>
                      </a:r>
                    </a:p>
                    <a:p>
                      <a:r>
                        <a:rPr lang="fi-FI" sz="2800" dirty="0" err="1"/>
                        <a:t>God</a:t>
                      </a:r>
                      <a:r>
                        <a:rPr lang="fi-FI" sz="2800" dirty="0"/>
                        <a:t> </a:t>
                      </a:r>
                      <a:r>
                        <a:rPr lang="fi-FI" sz="2800" dirty="0" err="1"/>
                        <a:t>dag</a:t>
                      </a:r>
                      <a:r>
                        <a:rPr lang="fi-FI" sz="2800" dirty="0"/>
                        <a:t>! </a:t>
                      </a:r>
                    </a:p>
                    <a:p>
                      <a:endParaRPr lang="fi-FI" sz="2800" dirty="0"/>
                    </a:p>
                    <a:p>
                      <a:r>
                        <a:rPr lang="fi-FI" sz="2800" dirty="0" err="1"/>
                        <a:t>God</a:t>
                      </a:r>
                      <a:r>
                        <a:rPr lang="fi-FI" sz="2800" dirty="0"/>
                        <a:t> </a:t>
                      </a:r>
                      <a:r>
                        <a:rPr lang="fi-FI" sz="2800" dirty="0" err="1"/>
                        <a:t>eftermiddag</a:t>
                      </a:r>
                      <a:r>
                        <a:rPr lang="fi-FI" sz="2800" dirty="0"/>
                        <a:t>!</a:t>
                      </a:r>
                    </a:p>
                    <a:p>
                      <a:r>
                        <a:rPr lang="fi-FI" sz="2800" dirty="0" err="1"/>
                        <a:t>God</a:t>
                      </a:r>
                      <a:r>
                        <a:rPr lang="fi-FI" sz="2800" dirty="0"/>
                        <a:t> </a:t>
                      </a:r>
                      <a:r>
                        <a:rPr lang="fi-FI" sz="2800" dirty="0" err="1"/>
                        <a:t>kväll</a:t>
                      </a:r>
                      <a:r>
                        <a:rPr lang="fi-FI" sz="2800" dirty="0"/>
                        <a:t>!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800" dirty="0" err="1"/>
                        <a:t>Gomorron</a:t>
                      </a:r>
                      <a:r>
                        <a:rPr lang="fi-FI" sz="2800" dirty="0"/>
                        <a:t>! </a:t>
                      </a:r>
                    </a:p>
                    <a:p>
                      <a:r>
                        <a:rPr lang="fi-FI" sz="2800" dirty="0" err="1"/>
                        <a:t>Godda</a:t>
                      </a:r>
                      <a:r>
                        <a:rPr lang="fi-FI" sz="2800" dirty="0"/>
                        <a:t>! </a:t>
                      </a:r>
                    </a:p>
                    <a:p>
                      <a:endParaRPr lang="fi-FI" sz="2800" dirty="0"/>
                    </a:p>
                    <a:p>
                      <a:r>
                        <a:rPr lang="fi-FI" sz="2800" dirty="0" err="1"/>
                        <a:t>Goeftemidda</a:t>
                      </a:r>
                      <a:r>
                        <a:rPr lang="fi-FI" sz="2800" dirty="0"/>
                        <a:t>! </a:t>
                      </a:r>
                    </a:p>
                    <a:p>
                      <a:r>
                        <a:rPr lang="fi-FI" sz="2800" dirty="0" err="1"/>
                        <a:t>Gokvell</a:t>
                      </a:r>
                      <a:r>
                        <a:rPr lang="fi-FI" sz="2800" dirty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93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20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5C5CF-CA33-7CA1-8B28-3C888E52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>
                <a:solidFill>
                  <a:srgbClr val="0070C0"/>
                </a:solidFill>
              </a:rPr>
              <a:t>Läget</a:t>
            </a:r>
            <a:r>
              <a:rPr lang="fi-FI" b="1" dirty="0">
                <a:solidFill>
                  <a:srgbClr val="0070C0"/>
                </a:solidFill>
              </a:rPr>
              <a:t>? </a:t>
            </a:r>
            <a:r>
              <a:rPr lang="fi-FI" b="1" dirty="0" err="1"/>
              <a:t>What´s</a:t>
            </a:r>
            <a:r>
              <a:rPr lang="fi-FI" b="1" dirty="0"/>
              <a:t> </a:t>
            </a:r>
            <a:r>
              <a:rPr lang="fi-FI" b="1" dirty="0" err="1"/>
              <a:t>up</a:t>
            </a:r>
            <a:r>
              <a:rPr lang="fi-FI" b="1" dirty="0"/>
              <a:t>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E2A9284-0E69-A88A-BA66-6CAD3097D6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434480"/>
              </p:ext>
            </p:extLst>
          </p:nvPr>
        </p:nvGraphicFramePr>
        <p:xfrm>
          <a:off x="361949" y="1825625"/>
          <a:ext cx="11553825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0851">
                  <a:extLst>
                    <a:ext uri="{9D8B030D-6E8A-4147-A177-3AD203B41FA5}">
                      <a16:colId xmlns:a16="http://schemas.microsoft.com/office/drawing/2014/main" val="3921656473"/>
                    </a:ext>
                  </a:extLst>
                </a:gridCol>
                <a:gridCol w="4752974">
                  <a:extLst>
                    <a:ext uri="{9D8B030D-6E8A-4147-A177-3AD203B41FA5}">
                      <a16:colId xmlns:a16="http://schemas.microsoft.com/office/drawing/2014/main" val="180543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71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3600" dirty="0"/>
                        <a:t>Hur mår du? (Hu </a:t>
                      </a:r>
                      <a:r>
                        <a:rPr lang="sv-SE" sz="3600" dirty="0" err="1"/>
                        <a:t>mårdu</a:t>
                      </a:r>
                      <a:r>
                        <a:rPr lang="sv-SE" sz="3600" dirty="0"/>
                        <a:t>?)</a:t>
                      </a:r>
                    </a:p>
                    <a:p>
                      <a:r>
                        <a:rPr lang="sv-SE" sz="3600" dirty="0"/>
                        <a:t>Hur är läget? (Hu e läge?)</a:t>
                      </a:r>
                    </a:p>
                    <a:p>
                      <a:r>
                        <a:rPr lang="sv-SE" sz="3600" dirty="0"/>
                        <a:t>Hur är det? (Hu e de?)</a:t>
                      </a:r>
                    </a:p>
                    <a:p>
                      <a:r>
                        <a:rPr lang="sv-SE" sz="3600" dirty="0"/>
                        <a:t>Allt bra (med dig)? (</a:t>
                      </a:r>
                      <a:r>
                        <a:rPr lang="sv-SE" sz="3600" dirty="0" err="1"/>
                        <a:t>alltbra</a:t>
                      </a:r>
                      <a:r>
                        <a:rPr lang="sv-SE" sz="3600" dirty="0"/>
                        <a:t> </a:t>
                      </a:r>
                      <a:r>
                        <a:rPr lang="sv-SE" sz="3600" dirty="0" err="1"/>
                        <a:t>me</a:t>
                      </a:r>
                      <a:r>
                        <a:rPr lang="sv-SE" sz="3600" dirty="0"/>
                        <a:t> dej?)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600" dirty="0"/>
                        <a:t>Det är bra! (De e bra)</a:t>
                      </a:r>
                    </a:p>
                    <a:p>
                      <a:r>
                        <a:rPr lang="sv-SE" sz="3600" dirty="0"/>
                        <a:t>Tack, bara bra! </a:t>
                      </a:r>
                    </a:p>
                    <a:p>
                      <a:r>
                        <a:rPr lang="sv-SE" sz="3600" dirty="0"/>
                        <a:t>Ganska bra!</a:t>
                      </a:r>
                    </a:p>
                    <a:p>
                      <a:r>
                        <a:rPr lang="sv-SE" sz="3600" dirty="0"/>
                        <a:t>Sådär! (</a:t>
                      </a:r>
                      <a:r>
                        <a:rPr lang="sv-SE" sz="3600" dirty="0" err="1"/>
                        <a:t>Sådää</a:t>
                      </a:r>
                      <a:r>
                        <a:rPr lang="sv-SE" sz="3600" dirty="0"/>
                        <a:t>)</a:t>
                      </a:r>
                    </a:p>
                    <a:p>
                      <a:r>
                        <a:rPr lang="sv-SE" sz="3600" dirty="0"/>
                        <a:t>Det är okej. (De e okej)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799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779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6F4373-149F-4328-E5E8-9814DEE78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sz="3100" b="1" dirty="0" err="1">
                <a:solidFill>
                  <a:srgbClr val="0070C0"/>
                </a:solidFill>
              </a:rPr>
              <a:t>Hemuppgift</a:t>
            </a:r>
            <a:r>
              <a:rPr lang="en-US" sz="3100" b="1" dirty="0">
                <a:solidFill>
                  <a:srgbClr val="0070C0"/>
                </a:solidFill>
              </a:rPr>
              <a:t> till </a:t>
            </a:r>
            <a:r>
              <a:rPr lang="en-US" sz="3100" b="1" dirty="0" err="1">
                <a:solidFill>
                  <a:srgbClr val="0070C0"/>
                </a:solidFill>
              </a:rPr>
              <a:t>torsdag</a:t>
            </a:r>
            <a:br>
              <a:rPr lang="en-US" sz="3100" b="1" dirty="0"/>
            </a:br>
            <a:r>
              <a:rPr lang="en-US" sz="3100" b="1" dirty="0"/>
              <a:t>Home assignment until Thursday</a:t>
            </a:r>
            <a:br>
              <a:rPr lang="en-US" sz="3100" dirty="0"/>
            </a:br>
            <a:endParaRPr lang="fi-FI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F4E7D-8942-1072-30F0-07A9279C4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737360"/>
            <a:ext cx="5814695" cy="4439603"/>
          </a:xfrm>
        </p:spPr>
        <p:txBody>
          <a:bodyPr>
            <a:normAutofit/>
          </a:bodyPr>
          <a:lstStyle/>
          <a:p>
            <a:r>
              <a:rPr lang="en-US" dirty="0"/>
              <a:t>Read the text “Vad </a:t>
            </a:r>
            <a:r>
              <a:rPr lang="en-US" dirty="0" err="1"/>
              <a:t>gör</a:t>
            </a:r>
            <a:r>
              <a:rPr lang="en-US" dirty="0"/>
              <a:t> de i Sverige?” in </a:t>
            </a:r>
            <a:r>
              <a:rPr lang="en-US" dirty="0" err="1"/>
              <a:t>Rivstart</a:t>
            </a:r>
            <a:r>
              <a:rPr lang="en-US" dirty="0"/>
              <a:t> (edition 3) or similar (About life in Sweden). </a:t>
            </a:r>
          </a:p>
          <a:p>
            <a:r>
              <a:rPr lang="en-US" dirty="0"/>
              <a:t>Pick and write down 10 useful (new) words from the text. We will be using them on Thursday!</a:t>
            </a:r>
          </a:p>
          <a:p>
            <a:r>
              <a:rPr lang="en-US" dirty="0"/>
              <a:t>If you have not done all previous home assignments – now it is time! </a:t>
            </a:r>
            <a:endParaRPr lang="fi-FI" dirty="0"/>
          </a:p>
        </p:txBody>
      </p:sp>
      <p:pic>
        <p:nvPicPr>
          <p:cNvPr id="4" name="Picture 3" descr="Cherry blossoms">
            <a:extLst>
              <a:ext uri="{FF2B5EF4-FFF2-40B4-BE49-F238E27FC236}">
                <a16:creationId xmlns:a16="http://schemas.microsoft.com/office/drawing/2014/main" id="{3A5E8E54-44C4-6E09-6907-449816104A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23" r="33240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7475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DD8E39-EA14-4679-9655-1BFF5A7B6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Cherry blossoms">
            <a:extLst>
              <a:ext uri="{FF2B5EF4-FFF2-40B4-BE49-F238E27FC236}">
                <a16:creationId xmlns:a16="http://schemas.microsoft.com/office/drawing/2014/main" id="{8F99DB9F-2A1D-96C7-9C97-96DFABD571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A3725C-9BC4-E518-31EB-A4037A685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709" y="3159719"/>
            <a:ext cx="5552090" cy="1336081"/>
          </a:xfrm>
        </p:spPr>
        <p:txBody>
          <a:bodyPr anchor="b">
            <a:normAutofit/>
          </a:bodyPr>
          <a:lstStyle/>
          <a:p>
            <a:r>
              <a:rPr lang="fi-FI" sz="4800" b="1" dirty="0"/>
              <a:t>Vi </a:t>
            </a:r>
            <a:r>
              <a:rPr lang="fi-FI" sz="4800" b="1" dirty="0" err="1"/>
              <a:t>ses</a:t>
            </a:r>
            <a:r>
              <a:rPr lang="fi-FI" sz="4800" b="1" dirty="0"/>
              <a:t> </a:t>
            </a:r>
            <a:r>
              <a:rPr lang="fi-FI" sz="4800" b="1" dirty="0" err="1"/>
              <a:t>på</a:t>
            </a:r>
            <a:r>
              <a:rPr lang="fi-FI" sz="4800" b="1" dirty="0"/>
              <a:t> </a:t>
            </a:r>
            <a:r>
              <a:rPr lang="fi-FI" sz="4800" b="1" dirty="0" err="1"/>
              <a:t>torsdag</a:t>
            </a:r>
            <a:r>
              <a:rPr lang="fi-FI" sz="4800" b="1" dirty="0"/>
              <a:t>!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C5DE73-4622-ABF2-D52C-B4F8FB6F3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9" y="4572000"/>
            <a:ext cx="5552089" cy="16478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361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422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ADLaM Display</vt:lpstr>
      <vt:lpstr>Arial</vt:lpstr>
      <vt:lpstr>Calibri</vt:lpstr>
      <vt:lpstr>Calibri Light</vt:lpstr>
      <vt:lpstr>Office Theme</vt:lpstr>
      <vt:lpstr>Swedish for international students, 1A (3 cr) 5.3.2024</vt:lpstr>
      <vt:lpstr>Today´s lecture   Dagens lektion</vt:lpstr>
      <vt:lpstr>Write the right question to the given answers. </vt:lpstr>
      <vt:lpstr>Alfabetet</vt:lpstr>
      <vt:lpstr>Hälsningsfraser Greeting phrases</vt:lpstr>
      <vt:lpstr>Läget? What´s up?</vt:lpstr>
      <vt:lpstr>Hemuppgift till torsdag Home assignment until Thursday </vt:lpstr>
      <vt:lpstr>Vi ses på torsdag!</vt:lpstr>
    </vt:vector>
  </TitlesOfParts>
  <Company>University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Uusikulku, Riina M</dc:creator>
  <cp:lastModifiedBy>Uusikulku, Riina M</cp:lastModifiedBy>
  <cp:revision>4</cp:revision>
  <dcterms:created xsi:type="dcterms:W3CDTF">2024-03-05T08:38:28Z</dcterms:created>
  <dcterms:modified xsi:type="dcterms:W3CDTF">2024-03-05T10:08:33Z</dcterms:modified>
</cp:coreProperties>
</file>