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5" r:id="rId3"/>
    <p:sldId id="280" r:id="rId4"/>
    <p:sldId id="257" r:id="rId5"/>
    <p:sldId id="258" r:id="rId6"/>
    <p:sldId id="291" r:id="rId7"/>
    <p:sldId id="278" r:id="rId8"/>
    <p:sldId id="281" r:id="rId9"/>
    <p:sldId id="292" r:id="rId10"/>
    <p:sldId id="282" r:id="rId11"/>
    <p:sldId id="287" r:id="rId12"/>
    <p:sldId id="262" r:id="rId13"/>
    <p:sldId id="263" r:id="rId14"/>
    <p:sldId id="264" r:id="rId15"/>
    <p:sldId id="265" r:id="rId16"/>
    <p:sldId id="288" r:id="rId17"/>
    <p:sldId id="267" r:id="rId18"/>
    <p:sldId id="268" r:id="rId19"/>
    <p:sldId id="293" r:id="rId20"/>
    <p:sldId id="284" r:id="rId21"/>
    <p:sldId id="283" r:id="rId22"/>
    <p:sldId id="289" r:id="rId23"/>
    <p:sldId id="270" r:id="rId24"/>
    <p:sldId id="272" r:id="rId25"/>
    <p:sldId id="286" r:id="rId26"/>
    <p:sldId id="274" r:id="rId27"/>
    <p:sldId id="275" r:id="rId28"/>
    <p:sldId id="259" r:id="rId29"/>
    <p:sldId id="276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JBycvPS7i4alqYsyd+9j8k7/2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40A66-58C4-4923-A54C-E24C8A98402B}" v="114" dt="2023-09-18T09:54:01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18" autoAdjust="0"/>
  </p:normalViewPr>
  <p:slideViewPr>
    <p:cSldViewPr snapToGrid="0">
      <p:cViewPr varScale="1">
        <p:scale>
          <a:sx n="58" d="100"/>
          <a:sy n="58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92eb2ca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992eb2ca3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1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992eb2ca3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66" name="Google Shape;2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6789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4" name="Google Shape;34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5" name="Google Shape;35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5" name="Google Shape;36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4" name="Google Shape;3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3285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3" name="Google Shape;39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554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48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lang="en-US" sz="900" b="0" dirty="0"/>
          </a:p>
        </p:txBody>
      </p:sp>
      <p:sp>
        <p:nvSpPr>
          <p:cNvPr id="384" name="Google Shape;38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645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100"/>
              <a:buFont typeface="Arial"/>
              <a:buNone/>
            </a:pPr>
            <a:endParaRPr lang="en-US" sz="1500" b="1" dirty="0"/>
          </a:p>
        </p:txBody>
      </p:sp>
      <p:sp>
        <p:nvSpPr>
          <p:cNvPr id="392" name="Google Shape;39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2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8988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22" name="Google Shape;42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826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8650" lvl="1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484" name="Google Shape;48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8650" lvl="1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98" name="Google Shape;49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dirty="0"/>
          </a:p>
        </p:txBody>
      </p:sp>
      <p:sp>
        <p:nvSpPr>
          <p:cNvPr id="316" name="Google Shape;31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245" name="Google Shape;24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7115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 dirty="0"/>
          </a:p>
        </p:txBody>
      </p:sp>
      <p:sp>
        <p:nvSpPr>
          <p:cNvPr id="384" name="Google Shape;38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52" name="Google Shape;2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454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Divider - Red">
  <p:cSld name="8. Divider - Red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/>
          <p:nvPr/>
        </p:nvSpPr>
        <p:spPr>
          <a:xfrm>
            <a:off x="-1421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endParaRPr sz="121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1"/>
          </p:nvPr>
        </p:nvSpPr>
        <p:spPr>
          <a:xfrm>
            <a:off x="1007550" y="2345917"/>
            <a:ext cx="10225545" cy="18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" y="5789282"/>
            <a:ext cx="2373631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Body slide - Text - Red title left">
  <p:cSld name="9. Body slide - Text - Red title lef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body" idx="1"/>
          </p:nvPr>
        </p:nvSpPr>
        <p:spPr>
          <a:xfrm>
            <a:off x="383119" y="3487878"/>
            <a:ext cx="4020608" cy="219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sz="335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2"/>
          </p:nvPr>
        </p:nvSpPr>
        <p:spPr>
          <a:xfrm>
            <a:off x="383119" y="535139"/>
            <a:ext cx="4020608" cy="2330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3"/>
          </p:nvPr>
        </p:nvSpPr>
        <p:spPr>
          <a:xfrm>
            <a:off x="4872039" y="618262"/>
            <a:ext cx="6840536" cy="506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  <a:defRPr sz="25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88092"/>
            <a:ext cx="2486885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. Body slide - Text - Full bleed image">
  <p:cSld name="10. Body slide - Text - Full bleed image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/>
        </p:nvSpPr>
        <p:spPr>
          <a:xfrm>
            <a:off x="-1421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endParaRPr sz="121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>
            <a:off x="383119" y="1946169"/>
            <a:ext cx="5533496" cy="391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Arial"/>
              <a:buNone/>
              <a:defRPr sz="252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2"/>
          </p:nvPr>
        </p:nvSpPr>
        <p:spPr>
          <a:xfrm>
            <a:off x="383152" y="177798"/>
            <a:ext cx="11329457" cy="153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3"/>
          </p:nvPr>
        </p:nvSpPr>
        <p:spPr>
          <a:xfrm>
            <a:off x="6275391" y="1946160"/>
            <a:ext cx="5437188" cy="392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" y="5789282"/>
            <a:ext cx="2373631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94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Body slide - Table">
  <p:cSld name="11. Body slide - Tab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>
            <a:spLocks noGrp="1"/>
          </p:cNvSpPr>
          <p:nvPr>
            <p:ph type="body" idx="1"/>
          </p:nvPr>
        </p:nvSpPr>
        <p:spPr>
          <a:xfrm>
            <a:off x="383152" y="259135"/>
            <a:ext cx="11329457" cy="13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35"/>
          <p:cNvSpPr>
            <a:spLocks noGrp="1"/>
          </p:cNvSpPr>
          <p:nvPr>
            <p:ph type="tbl" idx="2"/>
          </p:nvPr>
        </p:nvSpPr>
        <p:spPr>
          <a:xfrm>
            <a:off x="383152" y="1832306"/>
            <a:ext cx="11329457" cy="410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20"/>
              <a:buFont typeface="Arial"/>
              <a:buNone/>
              <a:defRPr sz="162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1" name="Google Shape;10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88092"/>
            <a:ext cx="2486885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>
          <p15:clr>
            <a:srgbClr val="FBAE40"/>
          </p15:clr>
        </p15:guide>
        <p15:guide id="2" pos="5534">
          <p15:clr>
            <a:srgbClr val="FBAE40"/>
          </p15:clr>
        </p15:guide>
        <p15:guide id="3" orient="horz" pos="363">
          <p15:clr>
            <a:srgbClr val="FBAE40"/>
          </p15:clr>
        </p15:guide>
        <p15:guide id="4" pos="2795">
          <p15:clr>
            <a:srgbClr val="FBAE40"/>
          </p15:clr>
        </p15:guide>
        <p15:guide id="5" pos="29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. Body slide - 2 tables">
  <p:cSld name="12. Body slide - 2 table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6"/>
          <p:cNvSpPr>
            <a:spLocks noGrp="1"/>
          </p:cNvSpPr>
          <p:nvPr>
            <p:ph type="tbl" idx="2"/>
          </p:nvPr>
        </p:nvSpPr>
        <p:spPr>
          <a:xfrm>
            <a:off x="383118" y="1819285"/>
            <a:ext cx="7314685" cy="192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20"/>
              <a:buFont typeface="Arial"/>
              <a:buNone/>
              <a:defRPr sz="162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6"/>
          <p:cNvSpPr>
            <a:spLocks noGrp="1"/>
          </p:cNvSpPr>
          <p:nvPr>
            <p:ph type="tbl" idx="3"/>
          </p:nvPr>
        </p:nvSpPr>
        <p:spPr>
          <a:xfrm>
            <a:off x="383118" y="3959686"/>
            <a:ext cx="7314685" cy="197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20"/>
              <a:buFont typeface="Arial"/>
              <a:buNone/>
              <a:defRPr sz="162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36"/>
          <p:cNvSpPr/>
          <p:nvPr/>
        </p:nvSpPr>
        <p:spPr>
          <a:xfrm>
            <a:off x="8384159" y="1819298"/>
            <a:ext cx="2889504" cy="414936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endParaRPr sz="121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6"/>
          <p:cNvSpPr txBox="1">
            <a:spLocks noGrp="1"/>
          </p:cNvSpPr>
          <p:nvPr>
            <p:ph type="body" idx="1"/>
          </p:nvPr>
        </p:nvSpPr>
        <p:spPr>
          <a:xfrm>
            <a:off x="383152" y="257821"/>
            <a:ext cx="10890545" cy="134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body" idx="4"/>
          </p:nvPr>
        </p:nvSpPr>
        <p:spPr>
          <a:xfrm>
            <a:off x="8744372" y="2155767"/>
            <a:ext cx="2166224" cy="349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Arial"/>
              <a:buNone/>
              <a:defRPr sz="204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88092"/>
            <a:ext cx="2486885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. Body slide - Black and red text - Chart">
  <p:cSld name="13. Body slide - Black and red text - Char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7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>
            <a:spLocks noGrp="1"/>
          </p:cNvSpPr>
          <p:nvPr>
            <p:ph type="chart" idx="2"/>
          </p:nvPr>
        </p:nvSpPr>
        <p:spPr>
          <a:xfrm>
            <a:off x="4872057" y="692149"/>
            <a:ext cx="6840537" cy="553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  <a:defRPr sz="25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body" idx="1"/>
          </p:nvPr>
        </p:nvSpPr>
        <p:spPr>
          <a:xfrm>
            <a:off x="383123" y="3487879"/>
            <a:ext cx="4020607" cy="222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sz="335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37"/>
          <p:cNvSpPr txBox="1">
            <a:spLocks noGrp="1"/>
          </p:cNvSpPr>
          <p:nvPr>
            <p:ph type="body" idx="3"/>
          </p:nvPr>
        </p:nvSpPr>
        <p:spPr>
          <a:xfrm>
            <a:off x="383119" y="526474"/>
            <a:ext cx="4020608" cy="249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88092"/>
            <a:ext cx="2486885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. Process slide - Red">
  <p:cSld name="14. Process slide - Red">
    <p:bg>
      <p:bgPr>
        <a:solidFill>
          <a:schemeClr val="dk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8"/>
          <p:cNvSpPr txBox="1">
            <a:spLocks noGrp="1"/>
          </p:cNvSpPr>
          <p:nvPr>
            <p:ph type="body" idx="1"/>
          </p:nvPr>
        </p:nvSpPr>
        <p:spPr>
          <a:xfrm>
            <a:off x="392671" y="258165"/>
            <a:ext cx="11319904" cy="13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8"/>
          <p:cNvSpPr txBox="1">
            <a:spLocks noGrp="1"/>
          </p:cNvSpPr>
          <p:nvPr>
            <p:ph type="body" idx="2"/>
          </p:nvPr>
        </p:nvSpPr>
        <p:spPr>
          <a:xfrm>
            <a:off x="387775" y="3379339"/>
            <a:ext cx="2052000" cy="233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52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  <a:defRPr sz="167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1111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62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8671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46"/>
              <a:buFont typeface="Arial"/>
              <a:buChar char="•"/>
              <a:defRPr sz="94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8"/>
          <p:cNvSpPr txBox="1">
            <a:spLocks noGrp="1"/>
          </p:cNvSpPr>
          <p:nvPr>
            <p:ph type="body" idx="3"/>
          </p:nvPr>
        </p:nvSpPr>
        <p:spPr>
          <a:xfrm>
            <a:off x="2719971" y="3382342"/>
            <a:ext cx="2052000" cy="267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52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  <a:defRPr sz="167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118518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8"/>
          <p:cNvSpPr>
            <a:spLocks noGrp="1"/>
          </p:cNvSpPr>
          <p:nvPr>
            <p:ph type="body" idx="4"/>
          </p:nvPr>
        </p:nvSpPr>
        <p:spPr>
          <a:xfrm>
            <a:off x="613394" y="1713535"/>
            <a:ext cx="1600831" cy="14428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Arial"/>
              <a:buNone/>
              <a:defRPr sz="22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38"/>
          <p:cNvSpPr>
            <a:spLocks noGrp="1"/>
          </p:cNvSpPr>
          <p:nvPr>
            <p:ph type="body" idx="5"/>
          </p:nvPr>
        </p:nvSpPr>
        <p:spPr>
          <a:xfrm>
            <a:off x="2945584" y="1713535"/>
            <a:ext cx="1600831" cy="14428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Arial"/>
              <a:buNone/>
              <a:defRPr sz="22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38"/>
          <p:cNvSpPr>
            <a:spLocks noGrp="1"/>
          </p:cNvSpPr>
          <p:nvPr>
            <p:ph type="body" idx="6"/>
          </p:nvPr>
        </p:nvSpPr>
        <p:spPr>
          <a:xfrm>
            <a:off x="5271566" y="1713535"/>
            <a:ext cx="1600831" cy="14428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Arial"/>
              <a:buNone/>
              <a:defRPr sz="22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8"/>
          <p:cNvSpPr>
            <a:spLocks noGrp="1"/>
          </p:cNvSpPr>
          <p:nvPr>
            <p:ph type="body" idx="7"/>
          </p:nvPr>
        </p:nvSpPr>
        <p:spPr>
          <a:xfrm>
            <a:off x="7578855" y="1713535"/>
            <a:ext cx="1600831" cy="14428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Arial"/>
              <a:buNone/>
              <a:defRPr sz="22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8"/>
          <p:cNvSpPr>
            <a:spLocks noGrp="1"/>
          </p:cNvSpPr>
          <p:nvPr>
            <p:ph type="body" idx="8"/>
          </p:nvPr>
        </p:nvSpPr>
        <p:spPr>
          <a:xfrm>
            <a:off x="9886187" y="1713535"/>
            <a:ext cx="1600831" cy="14428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Arial"/>
              <a:buNone/>
              <a:defRPr sz="22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body" idx="9"/>
          </p:nvPr>
        </p:nvSpPr>
        <p:spPr>
          <a:xfrm>
            <a:off x="5028668" y="3382342"/>
            <a:ext cx="2052000" cy="267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52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  <a:defRPr sz="167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118518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body" idx="13"/>
          </p:nvPr>
        </p:nvSpPr>
        <p:spPr>
          <a:xfrm>
            <a:off x="7354660" y="3382342"/>
            <a:ext cx="2052000" cy="267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52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  <a:defRPr sz="167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118518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body" idx="14"/>
          </p:nvPr>
        </p:nvSpPr>
        <p:spPr>
          <a:xfrm>
            <a:off x="9663357" y="3382342"/>
            <a:ext cx="2052000" cy="267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52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  <a:defRPr sz="167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118518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Google Shape;13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" y="5789282"/>
            <a:ext cx="2373631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. Process slide - White">
  <p:cSld name="15. Process slide - Whit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9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39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9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body" idx="1"/>
          </p:nvPr>
        </p:nvSpPr>
        <p:spPr>
          <a:xfrm>
            <a:off x="383152" y="258922"/>
            <a:ext cx="11329457" cy="151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9"/>
          <p:cNvSpPr>
            <a:spLocks noGrp="1"/>
          </p:cNvSpPr>
          <p:nvPr>
            <p:ph type="body" idx="2"/>
          </p:nvPr>
        </p:nvSpPr>
        <p:spPr>
          <a:xfrm>
            <a:off x="842339" y="2068153"/>
            <a:ext cx="1152000" cy="103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9"/>
          <p:cNvSpPr>
            <a:spLocks noGrp="1"/>
          </p:cNvSpPr>
          <p:nvPr>
            <p:ph type="body" idx="3"/>
          </p:nvPr>
        </p:nvSpPr>
        <p:spPr>
          <a:xfrm>
            <a:off x="3181172" y="2068153"/>
            <a:ext cx="1152000" cy="103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9"/>
          <p:cNvSpPr>
            <a:spLocks noGrp="1"/>
          </p:cNvSpPr>
          <p:nvPr>
            <p:ph type="body" idx="4"/>
          </p:nvPr>
        </p:nvSpPr>
        <p:spPr>
          <a:xfrm>
            <a:off x="5501339" y="2068153"/>
            <a:ext cx="1152000" cy="103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9"/>
          <p:cNvSpPr>
            <a:spLocks noGrp="1"/>
          </p:cNvSpPr>
          <p:nvPr>
            <p:ph type="body" idx="5"/>
          </p:nvPr>
        </p:nvSpPr>
        <p:spPr>
          <a:xfrm>
            <a:off x="7809067" y="2068153"/>
            <a:ext cx="1152000" cy="103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39"/>
          <p:cNvSpPr>
            <a:spLocks noGrp="1"/>
          </p:cNvSpPr>
          <p:nvPr>
            <p:ph type="body" idx="6"/>
          </p:nvPr>
        </p:nvSpPr>
        <p:spPr>
          <a:xfrm>
            <a:off x="10110575" y="2068153"/>
            <a:ext cx="1152000" cy="103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39"/>
          <p:cNvSpPr txBox="1">
            <a:spLocks noGrp="1"/>
          </p:cNvSpPr>
          <p:nvPr>
            <p:ph type="body" idx="7"/>
          </p:nvPr>
        </p:nvSpPr>
        <p:spPr>
          <a:xfrm>
            <a:off x="392339" y="3293644"/>
            <a:ext cx="2052000" cy="263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167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body" idx="8"/>
          </p:nvPr>
        </p:nvSpPr>
        <p:spPr>
          <a:xfrm>
            <a:off x="2731172" y="3312289"/>
            <a:ext cx="2052000" cy="262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167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body" idx="9"/>
          </p:nvPr>
        </p:nvSpPr>
        <p:spPr>
          <a:xfrm>
            <a:off x="5051339" y="3312287"/>
            <a:ext cx="2052000" cy="262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167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9"/>
          <p:cNvSpPr txBox="1">
            <a:spLocks noGrp="1"/>
          </p:cNvSpPr>
          <p:nvPr>
            <p:ph type="body" idx="13"/>
          </p:nvPr>
        </p:nvSpPr>
        <p:spPr>
          <a:xfrm>
            <a:off x="7359067" y="3312287"/>
            <a:ext cx="2052000" cy="262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167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9"/>
          <p:cNvSpPr txBox="1">
            <a:spLocks noGrp="1"/>
          </p:cNvSpPr>
          <p:nvPr>
            <p:ph type="body" idx="14"/>
          </p:nvPr>
        </p:nvSpPr>
        <p:spPr>
          <a:xfrm>
            <a:off x="9660575" y="3312286"/>
            <a:ext cx="2052000" cy="262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167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1" name="Google Shape;15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88092"/>
            <a:ext cx="2486885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. Closing slide - Red - Social media icons">
  <p:cSld name="16. Closing slide - Red - Social media icon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0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4"/>
              <a:buFont typeface="Arial"/>
              <a:buNone/>
            </a:pPr>
            <a:endParaRPr sz="194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0">
            <a:hlinkClick r:id="rId2"/>
          </p:cNvPr>
          <p:cNvSpPr txBox="1"/>
          <p:nvPr/>
        </p:nvSpPr>
        <p:spPr>
          <a:xfrm>
            <a:off x="4956491" y="4757801"/>
            <a:ext cx="2279052" cy="48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lang="en-US" sz="21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aalto.fi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40" descr="FB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5802" y="3886145"/>
            <a:ext cx="471077" cy="42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0" descr="IG.pn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05379" y="3886145"/>
            <a:ext cx="471077" cy="42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0" descr="Twitter.png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84955" y="3886145"/>
            <a:ext cx="471077" cy="42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0" descr="Youtube.png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64532" y="3886145"/>
            <a:ext cx="471077" cy="42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0" descr="SC.png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44110" y="3886145"/>
            <a:ext cx="471077" cy="42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23688" y="3886016"/>
            <a:ext cx="542591" cy="41151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0"/>
          <p:cNvSpPr txBox="1">
            <a:spLocks noGrp="1"/>
          </p:cNvSpPr>
          <p:nvPr>
            <p:ph type="body" idx="1"/>
          </p:nvPr>
        </p:nvSpPr>
        <p:spPr>
          <a:xfrm>
            <a:off x="2101867" y="1819539"/>
            <a:ext cx="7994649" cy="174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2" name="Google Shape;162;p4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" y="4807452"/>
            <a:ext cx="2086911" cy="20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. Header Slide - Red - Image ">
  <p:cSld name="1_2. Header Slide - Red - Image 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endParaRPr sz="121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1"/>
          <p:cNvSpPr txBox="1">
            <a:spLocks noGrp="1"/>
          </p:cNvSpPr>
          <p:nvPr>
            <p:ph type="title"/>
          </p:nvPr>
        </p:nvSpPr>
        <p:spPr>
          <a:xfrm>
            <a:off x="589871" y="1195602"/>
            <a:ext cx="5158849" cy="76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body" idx="1"/>
          </p:nvPr>
        </p:nvSpPr>
        <p:spPr>
          <a:xfrm>
            <a:off x="589871" y="2328890"/>
            <a:ext cx="5158849" cy="46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None/>
              <a:defRPr sz="335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67" name="Google Shape;167;p41"/>
          <p:cNvCxnSpPr/>
          <p:nvPr/>
        </p:nvCxnSpPr>
        <p:spPr>
          <a:xfrm>
            <a:off x="589879" y="2117816"/>
            <a:ext cx="506244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41"/>
          <p:cNvSpPr txBox="1">
            <a:spLocks noGrp="1"/>
          </p:cNvSpPr>
          <p:nvPr>
            <p:ph type="body" idx="2"/>
          </p:nvPr>
        </p:nvSpPr>
        <p:spPr>
          <a:xfrm>
            <a:off x="589871" y="3725513"/>
            <a:ext cx="5158849" cy="39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  <a:defRPr sz="216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body" idx="3"/>
          </p:nvPr>
        </p:nvSpPr>
        <p:spPr>
          <a:xfrm>
            <a:off x="589871" y="4118068"/>
            <a:ext cx="5158849" cy="43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  <a:defRPr sz="216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0" name="Google Shape;170;p41"/>
          <p:cNvPicPr preferRelativeResize="0"/>
          <p:nvPr/>
        </p:nvPicPr>
        <p:blipFill rotWithShape="1">
          <a:blip r:embed="rId2">
            <a:alphaModFix/>
          </a:blip>
          <a:srcRect l="40972" r="14069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807452"/>
            <a:ext cx="2086911" cy="20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2. Header Slide - Red - Image ">
  <p:cSld name="2_2. Header Slide - Red - Image 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endParaRPr sz="121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2"/>
          <p:cNvSpPr txBox="1">
            <a:spLocks noGrp="1"/>
          </p:cNvSpPr>
          <p:nvPr>
            <p:ph type="title"/>
          </p:nvPr>
        </p:nvSpPr>
        <p:spPr>
          <a:xfrm>
            <a:off x="589871" y="1195602"/>
            <a:ext cx="5158849" cy="76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75" name="Google Shape;175;p42"/>
          <p:cNvCxnSpPr/>
          <p:nvPr/>
        </p:nvCxnSpPr>
        <p:spPr>
          <a:xfrm>
            <a:off x="589879" y="2117816"/>
            <a:ext cx="506244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6" name="Google Shape;176;p42"/>
          <p:cNvPicPr preferRelativeResize="0"/>
          <p:nvPr/>
        </p:nvPicPr>
        <p:blipFill rotWithShape="1">
          <a:blip r:embed="rId2">
            <a:alphaModFix/>
          </a:blip>
          <a:srcRect l="25853" r="20815"/>
          <a:stretch/>
        </p:blipFill>
        <p:spPr>
          <a:xfrm>
            <a:off x="6096019" y="0"/>
            <a:ext cx="6096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2"/>
          <p:cNvSpPr txBox="1">
            <a:spLocks noGrp="1"/>
          </p:cNvSpPr>
          <p:nvPr>
            <p:ph type="body" idx="1"/>
          </p:nvPr>
        </p:nvSpPr>
        <p:spPr>
          <a:xfrm>
            <a:off x="589871" y="2328890"/>
            <a:ext cx="5158849" cy="46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None/>
              <a:defRPr sz="335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42"/>
          <p:cNvSpPr txBox="1">
            <a:spLocks noGrp="1"/>
          </p:cNvSpPr>
          <p:nvPr>
            <p:ph type="body" idx="2"/>
          </p:nvPr>
        </p:nvSpPr>
        <p:spPr>
          <a:xfrm>
            <a:off x="589871" y="3725513"/>
            <a:ext cx="5158849" cy="39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  <a:defRPr sz="216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42"/>
          <p:cNvSpPr txBox="1">
            <a:spLocks noGrp="1"/>
          </p:cNvSpPr>
          <p:nvPr>
            <p:ph type="body" idx="3"/>
          </p:nvPr>
        </p:nvSpPr>
        <p:spPr>
          <a:xfrm>
            <a:off x="589871" y="4118068"/>
            <a:ext cx="5158849" cy="43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  <a:defRPr sz="216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0" name="Google Shape;18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807452"/>
            <a:ext cx="2086911" cy="20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Body slide - 1 wide column">
  <p:cSld name="3. Body slide - 1 wide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389805" y="259137"/>
            <a:ext cx="11323863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2"/>
          </p:nvPr>
        </p:nvSpPr>
        <p:spPr>
          <a:xfrm>
            <a:off x="389805" y="1876514"/>
            <a:ext cx="11323863" cy="406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  <a:defRPr sz="25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88092"/>
            <a:ext cx="2486885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363">
          <p15:clr>
            <a:srgbClr val="FBAE40"/>
          </p15:clr>
        </p15:guide>
        <p15:guide id="3" pos="2795">
          <p15:clr>
            <a:srgbClr val="FBAE40"/>
          </p15:clr>
        </p15:guide>
        <p15:guide id="4" pos="2965">
          <p15:clr>
            <a:srgbClr val="FBAE40"/>
          </p15:clr>
        </p15:guide>
        <p15:guide id="5" orient="horz" pos="341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2. Header Slide - Red - Image ">
  <p:cSld name="3_2. Header Slide - Red - Image 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endParaRPr sz="121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3"/>
          <p:cNvSpPr txBox="1">
            <a:spLocks noGrp="1"/>
          </p:cNvSpPr>
          <p:nvPr>
            <p:ph type="title"/>
          </p:nvPr>
        </p:nvSpPr>
        <p:spPr>
          <a:xfrm>
            <a:off x="589871" y="1195602"/>
            <a:ext cx="5158849" cy="76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84" name="Google Shape;184;p43"/>
          <p:cNvCxnSpPr/>
          <p:nvPr/>
        </p:nvCxnSpPr>
        <p:spPr>
          <a:xfrm>
            <a:off x="589879" y="2117816"/>
            <a:ext cx="506244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5" name="Google Shape;185;p43"/>
          <p:cNvPicPr preferRelativeResize="0"/>
          <p:nvPr/>
        </p:nvPicPr>
        <p:blipFill rotWithShape="1">
          <a:blip r:embed="rId2">
            <a:alphaModFix/>
          </a:blip>
          <a:srcRect l="11982" t="22626" r="53157"/>
          <a:stretch/>
        </p:blipFill>
        <p:spPr>
          <a:xfrm>
            <a:off x="6102289" y="2"/>
            <a:ext cx="6096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3"/>
          <p:cNvSpPr txBox="1">
            <a:spLocks noGrp="1"/>
          </p:cNvSpPr>
          <p:nvPr>
            <p:ph type="body" idx="1"/>
          </p:nvPr>
        </p:nvSpPr>
        <p:spPr>
          <a:xfrm>
            <a:off x="589871" y="2328890"/>
            <a:ext cx="5158849" cy="46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None/>
              <a:defRPr sz="335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43"/>
          <p:cNvSpPr txBox="1">
            <a:spLocks noGrp="1"/>
          </p:cNvSpPr>
          <p:nvPr>
            <p:ph type="body" idx="2"/>
          </p:nvPr>
        </p:nvSpPr>
        <p:spPr>
          <a:xfrm>
            <a:off x="589871" y="3725513"/>
            <a:ext cx="5158849" cy="39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  <a:defRPr sz="216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43"/>
          <p:cNvSpPr txBox="1">
            <a:spLocks noGrp="1"/>
          </p:cNvSpPr>
          <p:nvPr>
            <p:ph type="body" idx="3"/>
          </p:nvPr>
        </p:nvSpPr>
        <p:spPr>
          <a:xfrm>
            <a:off x="589871" y="4118068"/>
            <a:ext cx="5158849" cy="43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  <a:defRPr sz="216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9" name="Google Shape;18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807452"/>
            <a:ext cx="2086911" cy="20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7. Divider - Red - Text and image">
  <p:cSld name="1_7. Divider - Red - Text and imag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endParaRPr sz="121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4"/>
          <p:cNvSpPr txBox="1">
            <a:spLocks noGrp="1"/>
          </p:cNvSpPr>
          <p:nvPr>
            <p:ph type="body" idx="1"/>
          </p:nvPr>
        </p:nvSpPr>
        <p:spPr>
          <a:xfrm>
            <a:off x="383118" y="692156"/>
            <a:ext cx="5624213" cy="502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Arial"/>
              <a:buNone/>
              <a:defRPr sz="395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44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4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44"/>
          <p:cNvPicPr preferRelativeResize="0"/>
          <p:nvPr/>
        </p:nvPicPr>
        <p:blipFill rotWithShape="1">
          <a:blip r:embed="rId2">
            <a:alphaModFix/>
          </a:blip>
          <a:srcRect l="33859" r="22505"/>
          <a:stretch/>
        </p:blipFill>
        <p:spPr>
          <a:xfrm>
            <a:off x="6286907" y="0"/>
            <a:ext cx="590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4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7" name="Google Shape;19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" y="5789282"/>
            <a:ext cx="2373631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7. Divider - Red - Text and image">
  <p:cSld name="2_7. Divider - Red - Text and imag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endParaRPr sz="121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5"/>
          <p:cNvSpPr txBox="1">
            <a:spLocks noGrp="1"/>
          </p:cNvSpPr>
          <p:nvPr>
            <p:ph type="body" idx="1"/>
          </p:nvPr>
        </p:nvSpPr>
        <p:spPr>
          <a:xfrm>
            <a:off x="383118" y="692156"/>
            <a:ext cx="5624213" cy="502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Arial"/>
              <a:buNone/>
              <a:defRPr sz="395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45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5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3" name="Google Shape;203;p45"/>
          <p:cNvPicPr preferRelativeResize="0"/>
          <p:nvPr/>
        </p:nvPicPr>
        <p:blipFill rotWithShape="1">
          <a:blip r:embed="rId2">
            <a:alphaModFix/>
          </a:blip>
          <a:srcRect l="33408" r="14926"/>
          <a:stretch/>
        </p:blipFill>
        <p:spPr>
          <a:xfrm>
            <a:off x="6297139" y="0"/>
            <a:ext cx="590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5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5" name="Google Shape;20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" y="5789282"/>
            <a:ext cx="2373631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7. Divider - Red - Text and image">
  <p:cSld name="3_7. Divider - Red - Text and imag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endParaRPr sz="121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6"/>
          <p:cNvSpPr txBox="1">
            <a:spLocks noGrp="1"/>
          </p:cNvSpPr>
          <p:nvPr>
            <p:ph type="body" idx="1"/>
          </p:nvPr>
        </p:nvSpPr>
        <p:spPr>
          <a:xfrm>
            <a:off x="383118" y="692156"/>
            <a:ext cx="5624213" cy="502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Arial"/>
              <a:buNone/>
              <a:defRPr sz="395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46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1" name="Google Shape;211;p46"/>
          <p:cNvPicPr preferRelativeResize="0"/>
          <p:nvPr/>
        </p:nvPicPr>
        <p:blipFill rotWithShape="1">
          <a:blip r:embed="rId2">
            <a:alphaModFix/>
          </a:blip>
          <a:srcRect l="20020" r="21908"/>
          <a:stretch/>
        </p:blipFill>
        <p:spPr>
          <a:xfrm>
            <a:off x="6284536" y="2"/>
            <a:ext cx="590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6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3" name="Google Shape;21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" y="5789282"/>
            <a:ext cx="2373631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BG image">
  <p:cSld name="Cover with BG image">
    <p:bg>
      <p:bgPr>
        <a:solidFill>
          <a:srgbClr val="7F7F7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ctrTitle"/>
          </p:nvPr>
        </p:nvSpPr>
        <p:spPr>
          <a:xfrm>
            <a:off x="624418" y="1701163"/>
            <a:ext cx="10943167" cy="354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640"/>
              <a:buFont typeface="Arial"/>
              <a:buNone/>
              <a:defRPr sz="864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192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" name="Google Shape;3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000" y="2810"/>
            <a:ext cx="2133600" cy="2053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Header Slide - Red">
  <p:cSld name="1. Header Slide - Red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endParaRPr sz="121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575733" y="2184180"/>
            <a:ext cx="10598075" cy="88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2"/>
          </p:nvPr>
        </p:nvSpPr>
        <p:spPr>
          <a:xfrm>
            <a:off x="575767" y="3429000"/>
            <a:ext cx="10664796" cy="66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None/>
              <a:defRPr sz="335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3"/>
          </p:nvPr>
        </p:nvSpPr>
        <p:spPr>
          <a:xfrm>
            <a:off x="7955181" y="5620518"/>
            <a:ext cx="3285367" cy="39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62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4"/>
          </p:nvPr>
        </p:nvSpPr>
        <p:spPr>
          <a:xfrm>
            <a:off x="7955181" y="6013077"/>
            <a:ext cx="3285367" cy="39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62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" name="Google Shape;3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807452"/>
            <a:ext cx="2086911" cy="20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Header Slide - Red - Image ">
  <p:cSld name="2. Header Slide - Red - Image 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/>
          <p:nvPr/>
        </p:nvSpPr>
        <p:spPr>
          <a:xfrm>
            <a:off x="4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endParaRPr sz="121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589871" y="1195602"/>
            <a:ext cx="5158849" cy="76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589871" y="2375065"/>
            <a:ext cx="5158849" cy="46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None/>
              <a:defRPr sz="335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589871" y="3725513"/>
            <a:ext cx="5158849" cy="39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  <a:defRPr sz="216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3"/>
          </p:nvPr>
        </p:nvSpPr>
        <p:spPr>
          <a:xfrm>
            <a:off x="589871" y="4118068"/>
            <a:ext cx="5158849" cy="43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  <a:defRPr sz="216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8"/>
          <p:cNvSpPr>
            <a:spLocks noGrp="1"/>
          </p:cNvSpPr>
          <p:nvPr>
            <p:ph type="pic" idx="4"/>
          </p:nvPr>
        </p:nvSpPr>
        <p:spPr>
          <a:xfrm>
            <a:off x="6085892" y="0"/>
            <a:ext cx="6106109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45" name="Google Shape;4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807452"/>
            <a:ext cx="2086911" cy="20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Body slide with Subheadline">
  <p:cSld name="4. Body slide with Subheadlin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389805" y="259136"/>
            <a:ext cx="11323863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2"/>
          </p:nvPr>
        </p:nvSpPr>
        <p:spPr>
          <a:xfrm>
            <a:off x="389805" y="2920444"/>
            <a:ext cx="11323863" cy="301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  <a:defRPr sz="25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3"/>
          </p:nvPr>
        </p:nvSpPr>
        <p:spPr>
          <a:xfrm>
            <a:off x="389805" y="1821094"/>
            <a:ext cx="11323863" cy="86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sz="335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88092"/>
            <a:ext cx="2486885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363">
          <p15:clr>
            <a:srgbClr val="FBAE40"/>
          </p15:clr>
        </p15:guide>
        <p15:guide id="3" pos="2795">
          <p15:clr>
            <a:srgbClr val="FBAE40"/>
          </p15:clr>
        </p15:guide>
        <p15:guide id="4" pos="2965">
          <p15:clr>
            <a:srgbClr val="FBAE40"/>
          </p15:clr>
        </p15:guide>
        <p15:guide id="5" orient="horz" pos="34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Body slide - 2 text columns ">
  <p:cSld name="5. Body slide - 2 text columns 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body" idx="1"/>
          </p:nvPr>
        </p:nvSpPr>
        <p:spPr>
          <a:xfrm>
            <a:off x="390541" y="257160"/>
            <a:ext cx="11329457" cy="13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2"/>
          </p:nvPr>
        </p:nvSpPr>
        <p:spPr>
          <a:xfrm>
            <a:off x="383119" y="2018271"/>
            <a:ext cx="5533496" cy="391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862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3"/>
          </p:nvPr>
        </p:nvSpPr>
        <p:spPr>
          <a:xfrm>
            <a:off x="6275388" y="2018271"/>
            <a:ext cx="5438245" cy="391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862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88092"/>
            <a:ext cx="2486885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3410">
          <p15:clr>
            <a:srgbClr val="FBAE40"/>
          </p15:clr>
        </p15:guide>
        <p15:guide id="3" pos="2795">
          <p15:clr>
            <a:srgbClr val="FBAE40"/>
          </p15:clr>
        </p15:guide>
        <p15:guide id="4" pos="2965">
          <p15:clr>
            <a:srgbClr val="FBAE40"/>
          </p15:clr>
        </p15:guide>
        <p15:guide id="5" pos="181">
          <p15:clr>
            <a:srgbClr val="FBAE40"/>
          </p15:clr>
        </p15:guide>
        <p15:guide id="6" orient="horz" pos="94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Body slide - Black text - Image">
  <p:cSld name="6. Body slide - Black text - Imag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6281089" y="0"/>
            <a:ext cx="591094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383151" y="2032603"/>
            <a:ext cx="5402961" cy="39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  <a:defRPr sz="25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3"/>
          </p:nvPr>
        </p:nvSpPr>
        <p:spPr>
          <a:xfrm>
            <a:off x="383151" y="267620"/>
            <a:ext cx="5402961" cy="138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2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88092"/>
            <a:ext cx="2486885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Divider - Red - Text and image">
  <p:cSld name="7. Divider - Red - Text and imag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endParaRPr sz="121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2"/>
          <p:cNvSpPr>
            <a:spLocks noGrp="1"/>
          </p:cNvSpPr>
          <p:nvPr>
            <p:ph type="pic" idx="2"/>
          </p:nvPr>
        </p:nvSpPr>
        <p:spPr>
          <a:xfrm>
            <a:off x="6281089" y="0"/>
            <a:ext cx="591094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2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>
            <a:off x="383118" y="692156"/>
            <a:ext cx="5624213" cy="502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Arial"/>
              <a:buNone/>
              <a:defRPr sz="395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" name="Google Shape;7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" y="5789282"/>
            <a:ext cx="2373631" cy="102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905067" y="6464842"/>
            <a:ext cx="2743200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dt" idx="10"/>
          </p:nvPr>
        </p:nvSpPr>
        <p:spPr>
          <a:xfrm>
            <a:off x="8905067" y="6230322"/>
            <a:ext cx="2743200" cy="2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ftr" idx="11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2" orient="horz" pos="3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gr-assets.com/images/S/compressed.photo.goodreads.com/books/1436741874i/161789._UY800_SS800_.jpg" TargetMode="External"/><Relationship Id="rId5" Type="http://schemas.openxmlformats.org/officeDocument/2006/relationships/hyperlink" Target="https://hbr.org/resources/images/article_assets/2016/04/apr16-01-459923514-1200x675.jpg" TargetMode="Externa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irginia_Mason_Medical_Center#/media/File:Virginia_Mason_Hospital_and_Pavilions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hyperlink" Target="https://prnewswire2-a.akamaihd.net/p/1893751/sp/189375100/thumbnail/entry_id/0_vpicd7a5/def_height/2700/def_width/2700/version/100012/type/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92eb2ca34_0_0"/>
          <p:cNvSpPr txBox="1">
            <a:spLocks noGrp="1"/>
          </p:cNvSpPr>
          <p:nvPr>
            <p:ph type="body" idx="1"/>
          </p:nvPr>
        </p:nvSpPr>
        <p:spPr>
          <a:xfrm>
            <a:off x="5661590" y="552109"/>
            <a:ext cx="6004500" cy="50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8900" rIns="0" bIns="58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</a:pPr>
            <a:r>
              <a:rPr lang="en-US" sz="4100" dirty="0" err="1"/>
              <a:t>Tuotantoj</a:t>
            </a:r>
            <a:r>
              <a:rPr lang="en-FI" sz="4100" dirty="0" err="1"/>
              <a:t>ärjestelmä</a:t>
            </a:r>
            <a:r>
              <a:rPr lang="en-FI" sz="4100" dirty="0"/>
              <a:t> </a:t>
            </a:r>
            <a:r>
              <a:rPr lang="en-FI" sz="4100" dirty="0" err="1"/>
              <a:t>ja</a:t>
            </a:r>
            <a:r>
              <a:rPr lang="en-FI" sz="4100"/>
              <a:t>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</a:pPr>
            <a:r>
              <a:rPr lang="en-FI" sz="4100"/>
              <a:t>-</a:t>
            </a:r>
            <a:r>
              <a:rPr lang="en-FI" sz="4100" dirty="0" err="1"/>
              <a:t>prosessit</a:t>
            </a:r>
            <a:endParaRPr sz="41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</a:pPr>
            <a:endParaRPr sz="41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</a:pPr>
            <a:r>
              <a:rPr lang="en-US" sz="4100" dirty="0"/>
              <a:t>	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</a:pPr>
            <a:r>
              <a:rPr lang="en-US" sz="4100" dirty="0"/>
              <a:t>Case-</a:t>
            </a:r>
            <a:r>
              <a:rPr lang="en-US" sz="4100" dirty="0" err="1"/>
              <a:t>esimerkki</a:t>
            </a:r>
            <a:endParaRPr lang="en-FI" sz="41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</a:pPr>
            <a:endParaRPr sz="4100" dirty="0"/>
          </a:p>
        </p:txBody>
      </p:sp>
      <p:sp>
        <p:nvSpPr>
          <p:cNvPr id="220" name="Google Shape;220;g992eb2ca34_0_0"/>
          <p:cNvSpPr/>
          <p:nvPr/>
        </p:nvSpPr>
        <p:spPr>
          <a:xfrm>
            <a:off x="378095" y="1286857"/>
            <a:ext cx="487500" cy="41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7825" tIns="58900" rIns="117825" bIns="58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g992eb2ca34_0_0"/>
          <p:cNvGrpSpPr/>
          <p:nvPr/>
        </p:nvGrpSpPr>
        <p:grpSpPr>
          <a:xfrm>
            <a:off x="1190888" y="422576"/>
            <a:ext cx="3657909" cy="537891"/>
            <a:chOff x="2110408" y="1003737"/>
            <a:chExt cx="2743500" cy="508500"/>
          </a:xfrm>
        </p:grpSpPr>
        <p:sp>
          <p:nvSpPr>
            <p:cNvPr id="222" name="Google Shape;222;g992eb2ca34_0_0"/>
            <p:cNvSpPr/>
            <p:nvPr/>
          </p:nvSpPr>
          <p:spPr>
            <a:xfrm>
              <a:off x="2110408" y="1003737"/>
              <a:ext cx="2743500" cy="508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17825" tIns="117825" rIns="117825" bIns="117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992eb2ca34_0_0"/>
            <p:cNvSpPr txBox="1"/>
            <p:nvPr/>
          </p:nvSpPr>
          <p:spPr>
            <a:xfrm>
              <a:off x="2135225" y="1028554"/>
              <a:ext cx="2694000" cy="458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3825" tIns="63825" rIns="63825" bIns="63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Liiketoimintasuunnitelma</a:t>
              </a:r>
              <a:endParaRPr sz="1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g992eb2ca34_0_0"/>
          <p:cNvGrpSpPr/>
          <p:nvPr/>
        </p:nvGrpSpPr>
        <p:grpSpPr>
          <a:xfrm>
            <a:off x="1190888" y="1225150"/>
            <a:ext cx="3657909" cy="537891"/>
            <a:chOff x="2110408" y="1003737"/>
            <a:chExt cx="2743500" cy="508500"/>
          </a:xfrm>
        </p:grpSpPr>
        <p:sp>
          <p:nvSpPr>
            <p:cNvPr id="225" name="Google Shape;225;g992eb2ca34_0_0"/>
            <p:cNvSpPr/>
            <p:nvPr/>
          </p:nvSpPr>
          <p:spPr>
            <a:xfrm>
              <a:off x="2110408" y="1003737"/>
              <a:ext cx="2743500" cy="508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17825" tIns="117825" rIns="117825" bIns="117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992eb2ca34_0_0"/>
            <p:cNvSpPr txBox="1"/>
            <p:nvPr/>
          </p:nvSpPr>
          <p:spPr>
            <a:xfrm>
              <a:off x="2135225" y="1028554"/>
              <a:ext cx="2694000" cy="458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3825" tIns="63825" rIns="63825" bIns="63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Tuotantojärjestelmä</a:t>
              </a:r>
              <a:r>
                <a:rPr lang="en-US" sz="1700" b="1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ja -</a:t>
              </a:r>
              <a:r>
                <a:rPr lang="en-US" sz="1700" b="1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prosessit</a:t>
              </a:r>
              <a:r>
                <a:rPr lang="en-US" sz="1700" b="1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g992eb2ca34_0_0"/>
          <p:cNvGrpSpPr/>
          <p:nvPr/>
        </p:nvGrpSpPr>
        <p:grpSpPr>
          <a:xfrm>
            <a:off x="1190888" y="2831786"/>
            <a:ext cx="3657909" cy="537891"/>
            <a:chOff x="2110408" y="1003737"/>
            <a:chExt cx="2743500" cy="508500"/>
          </a:xfrm>
        </p:grpSpPr>
        <p:sp>
          <p:nvSpPr>
            <p:cNvPr id="231" name="Google Shape;231;g992eb2ca34_0_0"/>
            <p:cNvSpPr/>
            <p:nvPr/>
          </p:nvSpPr>
          <p:spPr>
            <a:xfrm>
              <a:off x="2110408" y="1003737"/>
              <a:ext cx="2743500" cy="508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17825" tIns="117825" rIns="117825" bIns="117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992eb2ca34_0_0"/>
            <p:cNvSpPr txBox="1"/>
            <p:nvPr/>
          </p:nvSpPr>
          <p:spPr>
            <a:xfrm>
              <a:off x="2135225" y="1028554"/>
              <a:ext cx="2694000" cy="458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3825" tIns="63825" rIns="63825" bIns="63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Tuotanto</a:t>
              </a:r>
              <a:r>
                <a:rPr lang="en-US" sz="17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7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osana</a:t>
              </a:r>
              <a:r>
                <a:rPr lang="en-US" sz="17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7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toimitusketjua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g992eb2ca34_0_0"/>
          <p:cNvGrpSpPr/>
          <p:nvPr/>
        </p:nvGrpSpPr>
        <p:grpSpPr>
          <a:xfrm>
            <a:off x="1190887" y="2027724"/>
            <a:ext cx="3657909" cy="537891"/>
            <a:chOff x="2110408" y="1003737"/>
            <a:chExt cx="2743500" cy="508500"/>
          </a:xfrm>
        </p:grpSpPr>
        <p:sp>
          <p:nvSpPr>
            <p:cNvPr id="234" name="Google Shape;234;g992eb2ca34_0_0"/>
            <p:cNvSpPr/>
            <p:nvPr/>
          </p:nvSpPr>
          <p:spPr>
            <a:xfrm>
              <a:off x="2110408" y="1003737"/>
              <a:ext cx="2743500" cy="508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17825" tIns="117825" rIns="117825" bIns="117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992eb2ca34_0_0"/>
            <p:cNvSpPr txBox="1"/>
            <p:nvPr/>
          </p:nvSpPr>
          <p:spPr>
            <a:xfrm>
              <a:off x="2135225" y="1028554"/>
              <a:ext cx="2694000" cy="458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3825" tIns="63825" rIns="63825" bIns="63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Perustamisprojekti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g992eb2ca34_0_0"/>
          <p:cNvGrpSpPr/>
          <p:nvPr/>
        </p:nvGrpSpPr>
        <p:grpSpPr>
          <a:xfrm>
            <a:off x="1190887" y="3632872"/>
            <a:ext cx="3657909" cy="537891"/>
            <a:chOff x="2110408" y="1003737"/>
            <a:chExt cx="2743500" cy="508500"/>
          </a:xfrm>
        </p:grpSpPr>
        <p:sp>
          <p:nvSpPr>
            <p:cNvPr id="237" name="Google Shape;237;g992eb2ca34_0_0"/>
            <p:cNvSpPr/>
            <p:nvPr/>
          </p:nvSpPr>
          <p:spPr>
            <a:xfrm>
              <a:off x="2110408" y="1003737"/>
              <a:ext cx="2743500" cy="508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17825" tIns="117825" rIns="117825" bIns="117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992eb2ca34_0_0"/>
            <p:cNvSpPr txBox="1"/>
            <p:nvPr/>
          </p:nvSpPr>
          <p:spPr>
            <a:xfrm>
              <a:off x="2135226" y="1028554"/>
              <a:ext cx="2694000" cy="458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3825" tIns="63825" rIns="63825" bIns="63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dirty="0" err="1">
                  <a:solidFill>
                    <a:schemeClr val="dk2"/>
                  </a:solidFill>
                </a:rPr>
                <a:t>T</a:t>
              </a:r>
              <a:r>
                <a:rPr lang="en-US" sz="17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ilinpäätös</a:t>
              </a:r>
              <a:r>
                <a:rPr lang="en-US" sz="17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ja </a:t>
              </a:r>
              <a:r>
                <a:rPr lang="en-US" sz="17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investoinnit</a:t>
              </a:r>
              <a:endParaRPr lang="en-US" sz="17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"/>
          <p:cNvSpPr txBox="1">
            <a:spLocks noGrp="1"/>
          </p:cNvSpPr>
          <p:nvPr>
            <p:ph type="body" idx="1"/>
          </p:nvPr>
        </p:nvSpPr>
        <p:spPr>
          <a:xfrm>
            <a:off x="960424" y="259137"/>
            <a:ext cx="10191476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SzPts val="4000"/>
            </a:pPr>
            <a:r>
              <a:rPr lang="en-US"/>
              <a:t>Tuotantojärjestelmän kapasiteetti</a:t>
            </a: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1792081" y="1724297"/>
            <a:ext cx="2875714" cy="85344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>
              <a:buSzPts val="1800"/>
            </a:pPr>
            <a:r>
              <a:rPr lang="en-US" sz="2160">
                <a:solidFill>
                  <a:schemeClr val="lt1"/>
                </a:solidFill>
              </a:rPr>
              <a:t>Käytetty kapasiteetti</a:t>
            </a:r>
            <a:endParaRPr sz="2160">
              <a:solidFill>
                <a:schemeClr val="lt1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1792080" y="2710131"/>
            <a:ext cx="5004960" cy="823098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>
              <a:buSzPts val="1800"/>
            </a:pPr>
            <a:r>
              <a:rPr lang="en-US" sz="2160">
                <a:solidFill>
                  <a:schemeClr val="lt1"/>
                </a:solidFill>
              </a:rPr>
              <a:t>Käytettävissä oleva kapasiteetti</a:t>
            </a:r>
            <a:endParaRPr sz="2160">
              <a:solidFill>
                <a:schemeClr val="lt1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1792080" y="3665623"/>
            <a:ext cx="7230000" cy="823098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>
              <a:buSzPts val="1800"/>
            </a:pPr>
            <a:r>
              <a:rPr lang="en-US" sz="2160">
                <a:solidFill>
                  <a:schemeClr val="lt1"/>
                </a:solidFill>
              </a:rPr>
              <a:t>Toiminnallinen/funktionaalin kapasiteetti</a:t>
            </a:r>
            <a:endParaRPr sz="2160">
              <a:solidFill>
                <a:schemeClr val="lt1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1792079" y="4621114"/>
            <a:ext cx="9215640" cy="82296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>
              <a:buSzPts val="1800"/>
            </a:pPr>
            <a:r>
              <a:rPr lang="en-US" sz="2160">
                <a:solidFill>
                  <a:schemeClr val="lt1"/>
                </a:solidFill>
              </a:rPr>
              <a:t>Teoreettinen/laskennallinen kapasiteetti</a:t>
            </a:r>
            <a:endParaRPr sz="2160">
              <a:solidFill>
                <a:schemeClr val="lt1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9159240" y="3665623"/>
            <a:ext cx="1848394" cy="823098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080808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>
              <a:buSzPts val="1350"/>
            </a:pPr>
            <a:r>
              <a:rPr lang="en-US" sz="1620">
                <a:solidFill>
                  <a:schemeClr val="dk1"/>
                </a:solidFill>
              </a:rPr>
              <a:t>Suunniteltu huolto, lomat, jne.</a:t>
            </a:r>
            <a:endParaRPr sz="1620">
              <a:solidFill>
                <a:schemeClr val="dk1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6903720" y="2710131"/>
            <a:ext cx="2118360" cy="823098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080808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>
              <a:buSzPts val="1350"/>
            </a:pPr>
            <a:r>
              <a:rPr lang="en-US" sz="1620">
                <a:solidFill>
                  <a:schemeClr val="dk1"/>
                </a:solidFill>
              </a:rPr>
              <a:t>Suunnittelematon huolto ja muut tuotannon ongelmat</a:t>
            </a:r>
            <a:endParaRPr sz="1620">
              <a:solidFill>
                <a:schemeClr val="dk1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4864555" y="1724297"/>
            <a:ext cx="1932485" cy="823098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080808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>
              <a:buSzPts val="1350"/>
            </a:pPr>
            <a:r>
              <a:rPr lang="en-US" sz="1620">
                <a:solidFill>
                  <a:schemeClr val="dk1"/>
                </a:solidFill>
              </a:rPr>
              <a:t>Tuotannon joutoaika</a:t>
            </a:r>
            <a:endParaRPr sz="162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">
            <a:hlinkClick r:id="" action="ppaction://noaction"/>
          </p:cNvPr>
          <p:cNvSpPr/>
          <p:nvPr/>
        </p:nvSpPr>
        <p:spPr>
          <a:xfrm>
            <a:off x="2745076" y="1516980"/>
            <a:ext cx="6701760" cy="60948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Tuotantoprosesseista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1" name="Google Shape;381;p3">
            <a:hlinkClick r:id="rId3" action="ppaction://hlinksldjump"/>
          </p:cNvPr>
          <p:cNvSpPr/>
          <p:nvPr/>
        </p:nvSpPr>
        <p:spPr>
          <a:xfrm>
            <a:off x="3312018" y="2126692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Prosessien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suunnittelu</a:t>
            </a:r>
            <a:endParaRPr sz="1680" dirty="0"/>
          </a:p>
        </p:txBody>
      </p:sp>
      <p:sp>
        <p:nvSpPr>
          <p:cNvPr id="382" name="Google Shape;382;p3"/>
          <p:cNvSpPr/>
          <p:nvPr/>
        </p:nvSpPr>
        <p:spPr>
          <a:xfrm>
            <a:off x="3312018" y="2736154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dirty="0" err="1">
                <a:solidFill>
                  <a:schemeClr val="lt1"/>
                </a:solidFill>
              </a:rPr>
              <a:t>Kapasiteetti</a:t>
            </a:r>
            <a:endParaRPr lang="en-US" sz="1680" dirty="0"/>
          </a:p>
        </p:txBody>
      </p:sp>
      <p:sp>
        <p:nvSpPr>
          <p:cNvPr id="383" name="Google Shape;383;p3">
            <a:hlinkClick r:id="rId4" action="ppaction://hlinksldjump"/>
          </p:cNvPr>
          <p:cNvSpPr/>
          <p:nvPr/>
        </p:nvSpPr>
        <p:spPr>
          <a:xfrm>
            <a:off x="2745076" y="3345616"/>
            <a:ext cx="6701760" cy="60948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Toyotan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tuotantojärjestelmä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6" name="Google Shape;386;p3"/>
          <p:cNvSpPr/>
          <p:nvPr/>
        </p:nvSpPr>
        <p:spPr>
          <a:xfrm>
            <a:off x="2745076" y="3955078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>
                <a:solidFill>
                  <a:schemeClr val="lt1"/>
                </a:solidFill>
              </a:rPr>
              <a:t>Virginia Mason Institute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7" name="Google Shape;387;p3"/>
          <p:cNvSpPr txBox="1">
            <a:spLocks noGrp="1"/>
          </p:cNvSpPr>
          <p:nvPr>
            <p:ph type="ctrTitle"/>
          </p:nvPr>
        </p:nvSpPr>
        <p:spPr>
          <a:xfrm>
            <a:off x="2745120" y="523200"/>
            <a:ext cx="930744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3600"/>
            </a:pPr>
            <a:r>
              <a:rPr lang="en-US" sz="4320"/>
              <a:t>Tässä harjoituksessa:</a:t>
            </a:r>
            <a:endParaRPr/>
          </a:p>
        </p:txBody>
      </p:sp>
      <p:sp>
        <p:nvSpPr>
          <p:cNvPr id="2" name="Google Shape;382;p3">
            <a:extLst>
              <a:ext uri="{FF2B5EF4-FFF2-40B4-BE49-F238E27FC236}">
                <a16:creationId xmlns:a16="http://schemas.microsoft.com/office/drawing/2014/main" id="{729913AE-145C-1483-2991-2E5A1C27A8CA}"/>
              </a:ext>
            </a:extLst>
          </p:cNvPr>
          <p:cNvSpPr/>
          <p:nvPr/>
        </p:nvSpPr>
        <p:spPr>
          <a:xfrm>
            <a:off x="3312018" y="4564522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Tuotannon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erityispiirteet</a:t>
            </a:r>
            <a:endParaRPr lang="en-US" sz="1680" dirty="0"/>
          </a:p>
        </p:txBody>
      </p:sp>
      <p:sp>
        <p:nvSpPr>
          <p:cNvPr id="3" name="Google Shape;382;p3">
            <a:extLst>
              <a:ext uri="{FF2B5EF4-FFF2-40B4-BE49-F238E27FC236}">
                <a16:creationId xmlns:a16="http://schemas.microsoft.com/office/drawing/2014/main" id="{64D0FAB6-A01E-AD67-C6C0-E54128B15C3D}"/>
              </a:ext>
            </a:extLst>
          </p:cNvPr>
          <p:cNvSpPr/>
          <p:nvPr/>
        </p:nvSpPr>
        <p:spPr>
          <a:xfrm>
            <a:off x="3312018" y="5173984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Tuotantoprosessin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optimointi</a:t>
            </a:r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120050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8774" y="1553808"/>
            <a:ext cx="4171855" cy="417185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7"/>
          <p:cNvSpPr txBox="1">
            <a:spLocks noGrp="1"/>
          </p:cNvSpPr>
          <p:nvPr>
            <p:ph type="body" idx="1"/>
          </p:nvPr>
        </p:nvSpPr>
        <p:spPr>
          <a:xfrm>
            <a:off x="389805" y="259137"/>
            <a:ext cx="11323863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Toyota Production System (TPS):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Tuotantojärjestelmä ilman haaskausta</a:t>
            </a:r>
            <a:endParaRPr sz="3600"/>
          </a:p>
        </p:txBody>
      </p:sp>
      <p:sp>
        <p:nvSpPr>
          <p:cNvPr id="348" name="Google Shape;348;p7"/>
          <p:cNvSpPr txBox="1">
            <a:spLocks noGrp="1"/>
          </p:cNvSpPr>
          <p:nvPr>
            <p:ph type="body" idx="2"/>
          </p:nvPr>
        </p:nvSpPr>
        <p:spPr>
          <a:xfrm>
            <a:off x="389805" y="1876514"/>
            <a:ext cx="11323863" cy="406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</a:pPr>
            <a:endParaRPr/>
          </a:p>
        </p:txBody>
      </p:sp>
      <p:pic>
        <p:nvPicPr>
          <p:cNvPr id="349" name="Google Shape;3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60" y="1531816"/>
            <a:ext cx="7647461" cy="421584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7"/>
          <p:cNvSpPr txBox="1"/>
          <p:nvPr/>
        </p:nvSpPr>
        <p:spPr>
          <a:xfrm>
            <a:off x="2641600" y="6287159"/>
            <a:ext cx="74931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Kuvat: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https://hbr.org/resources/images/article_assets/2016/04/apr16-01-459923514-1200x675.jpg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https://i.gr-assets.com/images/S/compressed.photo.goodreads.com/books/1436741874i/161789._UY800_SS800_.jpg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1" name="Google Shape;351;p7"/>
          <p:cNvCxnSpPr/>
          <p:nvPr/>
        </p:nvCxnSpPr>
        <p:spPr>
          <a:xfrm>
            <a:off x="960424" y="5956433"/>
            <a:ext cx="10263532" cy="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9433" y="1591903"/>
            <a:ext cx="3950537" cy="450157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8"/>
          <p:cNvSpPr txBox="1">
            <a:spLocks noGrp="1"/>
          </p:cNvSpPr>
          <p:nvPr>
            <p:ph type="body" idx="1"/>
          </p:nvPr>
        </p:nvSpPr>
        <p:spPr>
          <a:xfrm>
            <a:off x="389805" y="259137"/>
            <a:ext cx="11323863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Perusperiaatteet </a:t>
            </a:r>
            <a:endParaRPr sz="3600"/>
          </a:p>
        </p:txBody>
      </p:sp>
      <p:sp>
        <p:nvSpPr>
          <p:cNvPr id="359" name="Google Shape;359;p8"/>
          <p:cNvSpPr txBox="1">
            <a:spLocks noGrp="1"/>
          </p:cNvSpPr>
          <p:nvPr>
            <p:ph type="body" idx="2"/>
          </p:nvPr>
        </p:nvSpPr>
        <p:spPr>
          <a:xfrm>
            <a:off x="364380" y="1591903"/>
            <a:ext cx="7996800" cy="4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 dirty="0" err="1"/>
              <a:t>Kaizen</a:t>
            </a:r>
            <a:r>
              <a:rPr lang="fi-FI" sz="2000" dirty="0"/>
              <a:t> </a:t>
            </a:r>
          </a:p>
          <a:p>
            <a:pPr marL="1211507" lvl="1" indent="-457197" algn="l" rtl="0">
              <a:lnSpc>
                <a:spcPct val="90000"/>
              </a:lnSpc>
              <a:spcBef>
                <a:spcPts val="450"/>
              </a:spcBef>
              <a:spcAft>
                <a:spcPts val="60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/>
              <a:t>J</a:t>
            </a:r>
            <a:r>
              <a:rPr lang="fi-FI" sz="2000" b="0" dirty="0"/>
              <a:t>atkuvatoiminen kehitys, jonka tarkoituksena on parantaa tuotantojärjestelmän laatua ja tehokkuutta</a:t>
            </a:r>
            <a:endParaRPr lang="en-FI" sz="20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Production leveling (</a:t>
            </a:r>
            <a:r>
              <a:rPr lang="en-US" sz="2000" dirty="0" err="1"/>
              <a:t>Heijunka</a:t>
            </a:r>
            <a:r>
              <a:rPr lang="en-US" sz="2000" dirty="0"/>
              <a:t>)</a:t>
            </a:r>
            <a:endParaRPr dirty="0"/>
          </a:p>
          <a:p>
            <a:pPr marL="1211507" lvl="1" indent="-45719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/>
              <a:t>V</a:t>
            </a:r>
            <a:r>
              <a:rPr lang="en-US" sz="2000" b="0" dirty="0" err="1"/>
              <a:t>älituotteiden</a:t>
            </a:r>
            <a:r>
              <a:rPr lang="en-US" sz="2000" b="0" dirty="0"/>
              <a:t> </a:t>
            </a:r>
            <a:r>
              <a:rPr lang="en-US" sz="2000" b="0" dirty="0" err="1"/>
              <a:t>tuotanto</a:t>
            </a:r>
            <a:r>
              <a:rPr lang="en-US" sz="2000" b="0" dirty="0"/>
              <a:t> ja </a:t>
            </a:r>
            <a:r>
              <a:rPr lang="en-US" sz="2000" b="0" dirty="0" err="1"/>
              <a:t>hankinta</a:t>
            </a:r>
            <a:r>
              <a:rPr lang="en-US" sz="2000" b="0" dirty="0"/>
              <a:t> </a:t>
            </a:r>
            <a:r>
              <a:rPr lang="en-US" sz="2000" b="0" dirty="0" err="1"/>
              <a:t>tapahtuvat</a:t>
            </a:r>
            <a:r>
              <a:rPr lang="en-US" sz="2000" b="0" dirty="0"/>
              <a:t> </a:t>
            </a:r>
            <a:r>
              <a:rPr lang="en-US" sz="2000" b="0" dirty="0" err="1"/>
              <a:t>samankokoisissa</a:t>
            </a:r>
            <a:r>
              <a:rPr lang="en-US" sz="2000" b="0" dirty="0"/>
              <a:t> </a:t>
            </a:r>
            <a:r>
              <a:rPr lang="en-US" sz="2000" b="0" dirty="0" err="1"/>
              <a:t>erissä</a:t>
            </a:r>
            <a:r>
              <a:rPr lang="en-US" sz="2000" b="0" dirty="0"/>
              <a:t> ja </a:t>
            </a:r>
            <a:r>
              <a:rPr lang="en-US" sz="2000" b="0" dirty="0" err="1"/>
              <a:t>tasaisin</a:t>
            </a:r>
            <a:r>
              <a:rPr lang="en-US" sz="2000" b="0" dirty="0"/>
              <a:t> </a:t>
            </a:r>
            <a:r>
              <a:rPr lang="en-US" sz="2000" b="0" dirty="0" err="1"/>
              <a:t>väliajoin</a:t>
            </a:r>
            <a:endParaRPr sz="2000" b="0" dirty="0"/>
          </a:p>
          <a:p>
            <a:pPr marL="4572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Standardization </a:t>
            </a:r>
            <a:endParaRPr sz="2000" dirty="0"/>
          </a:p>
          <a:p>
            <a:pPr marL="1211507" lvl="1" indent="-45719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/>
              <a:t>T</a:t>
            </a:r>
            <a:r>
              <a:rPr lang="en-US" sz="2000" b="0" dirty="0" err="1"/>
              <a:t>uotantojärjestelmän</a:t>
            </a:r>
            <a:r>
              <a:rPr lang="en-US" sz="2000" b="0" dirty="0"/>
              <a:t> </a:t>
            </a:r>
            <a:r>
              <a:rPr lang="en-US" sz="2000" b="0" dirty="0" err="1"/>
              <a:t>vaiheet</a:t>
            </a:r>
            <a:r>
              <a:rPr lang="en-US" sz="2000" b="0" dirty="0"/>
              <a:t> </a:t>
            </a:r>
            <a:r>
              <a:rPr lang="en-US" sz="2000" b="0" dirty="0" err="1"/>
              <a:t>suoritetaan</a:t>
            </a:r>
            <a:r>
              <a:rPr lang="en-US" sz="2000" b="0" dirty="0"/>
              <a:t> </a:t>
            </a:r>
            <a:r>
              <a:rPr lang="en-US" sz="2000" b="0" dirty="0" err="1"/>
              <a:t>samalla</a:t>
            </a:r>
            <a:r>
              <a:rPr lang="en-US" sz="2000" b="0" dirty="0"/>
              <a:t> </a:t>
            </a:r>
            <a:r>
              <a:rPr lang="en-US" sz="2000" b="0" dirty="0" err="1"/>
              <a:t>tavalla</a:t>
            </a:r>
            <a:r>
              <a:rPr lang="en-US" sz="2000" b="0" dirty="0"/>
              <a:t> ja </a:t>
            </a:r>
            <a:r>
              <a:rPr lang="en-US" sz="2000" b="0" dirty="0" err="1"/>
              <a:t>suoritustavat</a:t>
            </a:r>
            <a:r>
              <a:rPr lang="en-US" sz="2000" b="0" dirty="0"/>
              <a:t> on </a:t>
            </a:r>
            <a:r>
              <a:rPr lang="en-US" sz="2000" b="0" dirty="0" err="1"/>
              <a:t>tarkkaan</a:t>
            </a:r>
            <a:r>
              <a:rPr lang="en-US" sz="2000" b="0" dirty="0"/>
              <a:t> </a:t>
            </a:r>
            <a:r>
              <a:rPr lang="en-US" sz="2000" b="0" dirty="0" err="1"/>
              <a:t>dokumentoitu</a:t>
            </a:r>
            <a:endParaRPr sz="2000" b="0" dirty="0"/>
          </a:p>
        </p:txBody>
      </p:sp>
      <p:sp>
        <p:nvSpPr>
          <p:cNvPr id="360" name="Google Shape;360;p8"/>
          <p:cNvSpPr/>
          <p:nvPr/>
        </p:nvSpPr>
        <p:spPr>
          <a:xfrm>
            <a:off x="8386705" y="5079146"/>
            <a:ext cx="3566160" cy="95282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8"/>
          <p:cNvSpPr txBox="1"/>
          <p:nvPr/>
        </p:nvSpPr>
        <p:spPr>
          <a:xfrm>
            <a:off x="2641600" y="6287159"/>
            <a:ext cx="7493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Fritze C. (2016) </a:t>
            </a:r>
            <a:r>
              <a:rPr lang="en-US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Toyota Production System - The Key Elements and the Role of Kaizen within the System . </a:t>
            </a: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4</a:t>
            </a:r>
            <a:endParaRPr sz="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9433" y="1591903"/>
            <a:ext cx="3950537" cy="4501578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9"/>
          <p:cNvSpPr txBox="1">
            <a:spLocks noGrp="1"/>
          </p:cNvSpPr>
          <p:nvPr>
            <p:ph type="body" idx="1"/>
          </p:nvPr>
        </p:nvSpPr>
        <p:spPr>
          <a:xfrm>
            <a:off x="389805" y="259137"/>
            <a:ext cx="11323863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Käytetyt menetelmät </a:t>
            </a:r>
            <a:endParaRPr sz="3600"/>
          </a:p>
        </p:txBody>
      </p:sp>
      <p:sp>
        <p:nvSpPr>
          <p:cNvPr id="369" name="Google Shape;369;p9"/>
          <p:cNvSpPr txBox="1">
            <a:spLocks noGrp="1"/>
          </p:cNvSpPr>
          <p:nvPr>
            <p:ph type="body" idx="2"/>
          </p:nvPr>
        </p:nvSpPr>
        <p:spPr>
          <a:xfrm>
            <a:off x="389805" y="1226143"/>
            <a:ext cx="7612523" cy="432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Just-in-time (JIT) </a:t>
            </a:r>
            <a:endParaRPr dirty="0"/>
          </a:p>
          <a:p>
            <a:pPr marL="1211507" lvl="1" indent="-45719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R</a:t>
            </a:r>
            <a:r>
              <a:rPr lang="en-US" sz="2000" b="0" dirty="0"/>
              <a:t>aaka-</a:t>
            </a:r>
            <a:r>
              <a:rPr lang="en-US" sz="2000" b="0" dirty="0" err="1"/>
              <a:t>aineet</a:t>
            </a:r>
            <a:r>
              <a:rPr lang="en-US" sz="2000" b="0" dirty="0"/>
              <a:t> </a:t>
            </a:r>
            <a:r>
              <a:rPr lang="en-US" sz="2000" b="0" dirty="0" err="1"/>
              <a:t>ovat</a:t>
            </a:r>
            <a:r>
              <a:rPr lang="en-US" sz="2000" b="0" dirty="0"/>
              <a:t> </a:t>
            </a:r>
            <a:r>
              <a:rPr lang="en-US" sz="2000" b="0" dirty="0" err="1"/>
              <a:t>saatavilla</a:t>
            </a:r>
            <a:r>
              <a:rPr lang="en-US" sz="2000" b="0" dirty="0"/>
              <a:t> </a:t>
            </a:r>
            <a:r>
              <a:rPr lang="en-US" sz="2000" b="0" dirty="0" err="1"/>
              <a:t>aina</a:t>
            </a:r>
            <a:r>
              <a:rPr lang="en-US" sz="2000" b="0" dirty="0"/>
              <a:t> </a:t>
            </a:r>
            <a:r>
              <a:rPr lang="en-US" sz="2000" b="0" dirty="0" err="1"/>
              <a:t>kun</a:t>
            </a:r>
            <a:r>
              <a:rPr lang="en-US" sz="2000" b="0" dirty="0"/>
              <a:t> </a:t>
            </a:r>
            <a:r>
              <a:rPr lang="en-US" sz="2000" b="0" dirty="0" err="1"/>
              <a:t>niitä</a:t>
            </a:r>
            <a:r>
              <a:rPr lang="en-US" sz="2000" b="0" dirty="0"/>
              <a:t> </a:t>
            </a:r>
            <a:r>
              <a:rPr lang="en-US" sz="2000" b="0" dirty="0" err="1"/>
              <a:t>tarvitaan</a:t>
            </a:r>
            <a:r>
              <a:rPr lang="en-US" sz="2000" b="0" dirty="0"/>
              <a:t>, </a:t>
            </a:r>
            <a:r>
              <a:rPr lang="en-US" sz="2000" b="0" dirty="0" err="1"/>
              <a:t>ilman</a:t>
            </a:r>
            <a:r>
              <a:rPr lang="en-US" sz="2000" b="0" dirty="0"/>
              <a:t> </a:t>
            </a:r>
            <a:r>
              <a:rPr lang="en-US" sz="2000" b="0" dirty="0" err="1"/>
              <a:t>ylivarastointia</a:t>
            </a:r>
            <a:endParaRPr sz="2000" b="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Kanban </a:t>
            </a:r>
            <a:endParaRPr dirty="0"/>
          </a:p>
          <a:p>
            <a:pPr marL="1211507" lvl="1" indent="-45719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/>
              <a:t>K</a:t>
            </a:r>
            <a:r>
              <a:rPr lang="en-US" sz="2000" b="0" dirty="0" err="1"/>
              <a:t>ysyntä</a:t>
            </a:r>
            <a:r>
              <a:rPr lang="en-US" sz="2000" b="0" dirty="0"/>
              <a:t> </a:t>
            </a:r>
            <a:r>
              <a:rPr lang="en-US" sz="2000" b="0" dirty="0" err="1"/>
              <a:t>tuotannon</a:t>
            </a:r>
            <a:r>
              <a:rPr lang="en-US" sz="2000" b="0" dirty="0"/>
              <a:t> </a:t>
            </a:r>
            <a:r>
              <a:rPr lang="en-US" sz="2000" b="0" dirty="0" err="1"/>
              <a:t>alavirrassa</a:t>
            </a:r>
            <a:r>
              <a:rPr lang="en-US" sz="2000" b="0" dirty="0"/>
              <a:t> </a:t>
            </a:r>
            <a:r>
              <a:rPr lang="en-US" sz="2000" b="0" dirty="0" err="1"/>
              <a:t>käynnistää</a:t>
            </a:r>
            <a:r>
              <a:rPr lang="en-US" sz="2000" b="0" dirty="0"/>
              <a:t> </a:t>
            </a:r>
            <a:r>
              <a:rPr lang="en-US" sz="2000" b="0" dirty="0" err="1"/>
              <a:t>tuotannon</a:t>
            </a:r>
            <a:r>
              <a:rPr lang="en-US" sz="2000" b="0" dirty="0"/>
              <a:t> </a:t>
            </a:r>
            <a:r>
              <a:rPr lang="en-US" sz="2000" b="0" dirty="0" err="1"/>
              <a:t>ylävirrassa</a:t>
            </a:r>
            <a:r>
              <a:rPr lang="en-US" sz="2000" b="0" dirty="0"/>
              <a:t> (</a:t>
            </a:r>
            <a:r>
              <a:rPr lang="en-US" sz="2000" b="0" dirty="0" err="1"/>
              <a:t>imuohjaus</a:t>
            </a:r>
            <a:r>
              <a:rPr lang="en-US" sz="2000" b="0" dirty="0"/>
              <a:t>)  </a:t>
            </a:r>
            <a:endParaRPr sz="2000" b="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/>
              <a:t>Autonomisation</a:t>
            </a:r>
            <a:r>
              <a:rPr lang="en-US" sz="2000" dirty="0"/>
              <a:t> (</a:t>
            </a:r>
            <a:r>
              <a:rPr lang="en-US" sz="2000" dirty="0" err="1"/>
              <a:t>Jidoka</a:t>
            </a:r>
            <a:r>
              <a:rPr lang="en-US" sz="2000" dirty="0"/>
              <a:t>)</a:t>
            </a:r>
            <a:endParaRPr dirty="0"/>
          </a:p>
          <a:p>
            <a:pPr marL="1211507" lvl="1" indent="-45719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/>
              <a:t>V</a:t>
            </a:r>
            <a:r>
              <a:rPr lang="en-US" sz="2000" b="0" dirty="0" err="1"/>
              <a:t>irheen</a:t>
            </a:r>
            <a:r>
              <a:rPr lang="en-US" sz="2000" b="0" dirty="0"/>
              <a:t> </a:t>
            </a:r>
            <a:r>
              <a:rPr lang="en-US" sz="2000" b="0" dirty="0" err="1"/>
              <a:t>ilmetessä</a:t>
            </a:r>
            <a:r>
              <a:rPr lang="en-US" sz="2000" b="0" dirty="0"/>
              <a:t> </a:t>
            </a:r>
            <a:r>
              <a:rPr lang="en-US" sz="2000" b="0" dirty="0" err="1"/>
              <a:t>tuotanto</a:t>
            </a:r>
            <a:r>
              <a:rPr lang="en-US" sz="2000" b="0" dirty="0"/>
              <a:t> </a:t>
            </a:r>
            <a:r>
              <a:rPr lang="en-US" sz="2000" b="0" dirty="0" err="1"/>
              <a:t>pysäytetään</a:t>
            </a:r>
            <a:r>
              <a:rPr lang="en-US" sz="2000" b="0" dirty="0"/>
              <a:t> </a:t>
            </a:r>
            <a:r>
              <a:rPr lang="en-US" sz="2000" b="0" dirty="0" err="1"/>
              <a:t>välittömästi</a:t>
            </a:r>
            <a:r>
              <a:rPr lang="en-US" sz="2000" b="0" dirty="0"/>
              <a:t> ja </a:t>
            </a:r>
            <a:r>
              <a:rPr lang="en-US" sz="2000" b="0" dirty="0" err="1"/>
              <a:t>virhetekijä</a:t>
            </a:r>
            <a:r>
              <a:rPr lang="en-US" sz="2000" b="0" dirty="0"/>
              <a:t> </a:t>
            </a:r>
            <a:r>
              <a:rPr lang="en-US" sz="2000" b="0" dirty="0" err="1"/>
              <a:t>etsitään</a:t>
            </a:r>
            <a:endParaRPr sz="2000" b="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Thinking people system </a:t>
            </a:r>
            <a:endParaRPr dirty="0"/>
          </a:p>
          <a:p>
            <a:pPr marL="1211507" lvl="1" indent="-45719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/>
              <a:t>J</a:t>
            </a:r>
            <a:r>
              <a:rPr lang="en-US" sz="2000" b="0" dirty="0" err="1"/>
              <a:t>okaisen</a:t>
            </a:r>
            <a:r>
              <a:rPr lang="en-US" sz="2000" b="0" dirty="0"/>
              <a:t> </a:t>
            </a:r>
            <a:r>
              <a:rPr lang="en-US" sz="2000" b="0" dirty="0" err="1"/>
              <a:t>työpisteen</a:t>
            </a:r>
            <a:r>
              <a:rPr lang="en-US" sz="2000" b="0" dirty="0"/>
              <a:t> </a:t>
            </a:r>
            <a:r>
              <a:rPr lang="en-US" sz="2000" b="0" dirty="0" err="1"/>
              <a:t>työntekijät</a:t>
            </a:r>
            <a:r>
              <a:rPr lang="en-US" sz="2000" b="0" dirty="0"/>
              <a:t> </a:t>
            </a:r>
            <a:r>
              <a:rPr lang="en-US" sz="2000" b="0" dirty="0" err="1"/>
              <a:t>ovat</a:t>
            </a:r>
            <a:r>
              <a:rPr lang="en-US" sz="2000" b="0" dirty="0"/>
              <a:t> </a:t>
            </a:r>
            <a:r>
              <a:rPr lang="en-US" sz="2000" b="0" dirty="0" err="1"/>
              <a:t>vastuussa</a:t>
            </a:r>
            <a:r>
              <a:rPr lang="en-US" sz="2000" b="0" dirty="0"/>
              <a:t> </a:t>
            </a:r>
            <a:r>
              <a:rPr lang="en-US" sz="2000" b="0" dirty="0" err="1"/>
              <a:t>ilmoittamaan</a:t>
            </a:r>
            <a:r>
              <a:rPr lang="en-US" sz="2000" b="0" dirty="0"/>
              <a:t> </a:t>
            </a:r>
            <a:r>
              <a:rPr lang="en-US" sz="2000" b="0" dirty="0" err="1"/>
              <a:t>ongelmista</a:t>
            </a:r>
            <a:r>
              <a:rPr lang="en-US" sz="2000" b="0" dirty="0"/>
              <a:t> </a:t>
            </a:r>
            <a:r>
              <a:rPr lang="en-US" sz="2000" b="0" dirty="0" err="1"/>
              <a:t>tuotannossa</a:t>
            </a:r>
            <a:endParaRPr sz="2000" b="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5 Whys </a:t>
            </a:r>
            <a:endParaRPr dirty="0"/>
          </a:p>
          <a:p>
            <a:pPr marL="1211507" lvl="1" indent="-45719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/>
              <a:t>V</a:t>
            </a:r>
            <a:r>
              <a:rPr lang="en-US" sz="2000" b="0" dirty="0" err="1"/>
              <a:t>irhetilanteessa</a:t>
            </a:r>
            <a:r>
              <a:rPr lang="en-US" sz="2000" b="0" dirty="0"/>
              <a:t> </a:t>
            </a:r>
            <a:r>
              <a:rPr lang="en-US" sz="2000" b="0" dirty="0" err="1"/>
              <a:t>kysytään</a:t>
            </a:r>
            <a:r>
              <a:rPr lang="en-US" sz="2000" b="0" dirty="0"/>
              <a:t> “</a:t>
            </a:r>
            <a:r>
              <a:rPr lang="en-US" sz="2000" b="0" dirty="0" err="1"/>
              <a:t>miksi</a:t>
            </a:r>
            <a:r>
              <a:rPr lang="en-US" sz="2000" b="0" dirty="0"/>
              <a:t> </a:t>
            </a:r>
            <a:r>
              <a:rPr lang="en-US" sz="2000" b="0" dirty="0" err="1"/>
              <a:t>virhe</a:t>
            </a:r>
            <a:r>
              <a:rPr lang="en-US" sz="2000" b="0" dirty="0"/>
              <a:t> </a:t>
            </a:r>
            <a:r>
              <a:rPr lang="en-US" sz="2000" b="0" dirty="0" err="1"/>
              <a:t>tapahtui</a:t>
            </a:r>
            <a:r>
              <a:rPr lang="en-US" sz="2000" b="0" dirty="0"/>
              <a:t>” </a:t>
            </a:r>
            <a:r>
              <a:rPr lang="en-US" sz="2000" b="0" dirty="0" err="1"/>
              <a:t>useaan</a:t>
            </a:r>
            <a:r>
              <a:rPr lang="en-US" sz="2000" b="0" dirty="0"/>
              <a:t> </a:t>
            </a:r>
            <a:r>
              <a:rPr lang="en-US" sz="2000" b="0" dirty="0" err="1"/>
              <a:t>kertaan</a:t>
            </a:r>
            <a:endParaRPr sz="2000" b="0" dirty="0"/>
          </a:p>
        </p:txBody>
      </p:sp>
      <p:sp>
        <p:nvSpPr>
          <p:cNvPr id="370" name="Google Shape;370;p9"/>
          <p:cNvSpPr/>
          <p:nvPr/>
        </p:nvSpPr>
        <p:spPr>
          <a:xfrm>
            <a:off x="8386705" y="3070466"/>
            <a:ext cx="3566160" cy="201588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9433" y="1591903"/>
            <a:ext cx="3950537" cy="450157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0"/>
          <p:cNvSpPr txBox="1">
            <a:spLocks noGrp="1"/>
          </p:cNvSpPr>
          <p:nvPr>
            <p:ph type="body" idx="1"/>
          </p:nvPr>
        </p:nvSpPr>
        <p:spPr>
          <a:xfrm>
            <a:off x="389805" y="259137"/>
            <a:ext cx="11323863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Tavoitteet</a:t>
            </a:r>
            <a:endParaRPr sz="3600"/>
          </a:p>
        </p:txBody>
      </p:sp>
      <p:sp>
        <p:nvSpPr>
          <p:cNvPr id="378" name="Google Shape;378;p10"/>
          <p:cNvSpPr txBox="1">
            <a:spLocks noGrp="1"/>
          </p:cNvSpPr>
          <p:nvPr>
            <p:ph type="body" idx="2"/>
          </p:nvPr>
        </p:nvSpPr>
        <p:spPr>
          <a:xfrm>
            <a:off x="380395" y="1591903"/>
            <a:ext cx="7839795" cy="391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TPS </a:t>
            </a:r>
            <a:r>
              <a:rPr lang="en-US" sz="2000" dirty="0" err="1"/>
              <a:t>pyrkii</a:t>
            </a:r>
            <a:r>
              <a:rPr lang="en-US" sz="2000" dirty="0"/>
              <a:t> </a:t>
            </a:r>
            <a:r>
              <a:rPr lang="en-US" sz="2000" dirty="0" err="1"/>
              <a:t>minimoimaan</a:t>
            </a:r>
            <a:r>
              <a:rPr lang="en-US" sz="2000" dirty="0"/>
              <a:t> </a:t>
            </a:r>
            <a:r>
              <a:rPr lang="en-US" sz="2000" dirty="0" err="1"/>
              <a:t>haaskausta</a:t>
            </a:r>
            <a:r>
              <a:rPr lang="en-US" sz="2000" dirty="0"/>
              <a:t> ja </a:t>
            </a:r>
            <a:r>
              <a:rPr lang="en-US" sz="2000" dirty="0" err="1"/>
              <a:t>tätä</a:t>
            </a:r>
            <a:r>
              <a:rPr lang="en-US" sz="2000" dirty="0"/>
              <a:t> </a:t>
            </a:r>
            <a:r>
              <a:rPr lang="en-US" sz="2000" dirty="0" err="1"/>
              <a:t>kautta</a:t>
            </a:r>
            <a:r>
              <a:rPr lang="en-US" sz="2000" dirty="0"/>
              <a:t> </a:t>
            </a:r>
            <a:r>
              <a:rPr lang="en-US" sz="2000" dirty="0" err="1"/>
              <a:t>vähentämään</a:t>
            </a:r>
            <a:r>
              <a:rPr lang="en-US" sz="2000" dirty="0"/>
              <a:t> </a:t>
            </a:r>
            <a:r>
              <a:rPr lang="en-US" sz="2000" dirty="0" err="1"/>
              <a:t>kustannuksia</a:t>
            </a:r>
            <a:r>
              <a:rPr lang="en-US" sz="2000" dirty="0"/>
              <a:t>, </a:t>
            </a:r>
            <a:r>
              <a:rPr lang="en-US" sz="2000" dirty="0" err="1"/>
              <a:t>parantamaan</a:t>
            </a:r>
            <a:r>
              <a:rPr lang="en-US" sz="2000" dirty="0"/>
              <a:t> </a:t>
            </a:r>
            <a:r>
              <a:rPr lang="en-US" sz="2000" dirty="0" err="1"/>
              <a:t>laatua</a:t>
            </a:r>
            <a:r>
              <a:rPr lang="en-US" sz="2000" dirty="0"/>
              <a:t> ja </a:t>
            </a:r>
            <a:r>
              <a:rPr lang="en-US" sz="2000" dirty="0" err="1"/>
              <a:t>lyhentämään</a:t>
            </a:r>
            <a:r>
              <a:rPr lang="en-US" sz="2000" dirty="0"/>
              <a:t> </a:t>
            </a:r>
            <a:r>
              <a:rPr lang="en-US" sz="2000" dirty="0" err="1"/>
              <a:t>läpimenoaikaa</a:t>
            </a:r>
            <a:r>
              <a:rPr lang="en-US" sz="2000" dirty="0"/>
              <a:t>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/>
              <a:t>Haaskauksen</a:t>
            </a:r>
            <a:r>
              <a:rPr lang="en-US" sz="2000" dirty="0"/>
              <a:t> </a:t>
            </a:r>
            <a:r>
              <a:rPr lang="en-US" sz="2000" dirty="0" err="1"/>
              <a:t>seitsemän</a:t>
            </a:r>
            <a:r>
              <a:rPr lang="en-US" sz="2000" dirty="0"/>
              <a:t>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tyyppiä</a:t>
            </a:r>
            <a:endParaRPr sz="2000" dirty="0"/>
          </a:p>
          <a:p>
            <a:pPr marL="1268657" lvl="1" indent="-51434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dirty="0" err="1"/>
              <a:t>Ylituotanto</a:t>
            </a:r>
            <a:r>
              <a:rPr lang="en-US" sz="2000" dirty="0"/>
              <a:t> (overproduction)</a:t>
            </a:r>
            <a:endParaRPr dirty="0"/>
          </a:p>
          <a:p>
            <a:pPr marL="1268657" lvl="1" indent="-51434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dirty="0" err="1"/>
              <a:t>Odotusaika</a:t>
            </a:r>
            <a:r>
              <a:rPr lang="en-US" sz="2000" dirty="0"/>
              <a:t> (waiting)</a:t>
            </a:r>
            <a:endParaRPr dirty="0"/>
          </a:p>
          <a:p>
            <a:pPr marL="1268657" lvl="1" indent="-51434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dirty="0" err="1"/>
              <a:t>Kuljetus</a:t>
            </a:r>
            <a:r>
              <a:rPr lang="en-US" sz="2000" dirty="0"/>
              <a:t> (transportation)</a:t>
            </a:r>
            <a:endParaRPr dirty="0"/>
          </a:p>
          <a:p>
            <a:pPr marL="1268657" lvl="1" indent="-51434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dirty="0" err="1"/>
              <a:t>Yliprosessointi</a:t>
            </a:r>
            <a:r>
              <a:rPr lang="en-US" sz="2000" dirty="0"/>
              <a:t> (processing) </a:t>
            </a:r>
            <a:endParaRPr dirty="0"/>
          </a:p>
          <a:p>
            <a:pPr marL="1268657" lvl="1" indent="-51434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dirty="0" err="1"/>
              <a:t>Liika</a:t>
            </a:r>
            <a:r>
              <a:rPr lang="en-US" sz="2000" dirty="0"/>
              <a:t> </a:t>
            </a:r>
            <a:r>
              <a:rPr lang="en-US" sz="2000" dirty="0" err="1"/>
              <a:t>varastointi</a:t>
            </a:r>
            <a:r>
              <a:rPr lang="en-US" sz="2000" dirty="0"/>
              <a:t> (inventory)</a:t>
            </a:r>
            <a:endParaRPr dirty="0"/>
          </a:p>
          <a:p>
            <a:pPr marL="1268657" lvl="1" indent="-51434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dirty="0" err="1"/>
              <a:t>Liika</a:t>
            </a:r>
            <a:r>
              <a:rPr lang="en-US" sz="2000" dirty="0"/>
              <a:t> </a:t>
            </a:r>
            <a:r>
              <a:rPr lang="en-US" sz="2000" dirty="0" err="1"/>
              <a:t>liike</a:t>
            </a:r>
            <a:r>
              <a:rPr lang="en-US" sz="2000" dirty="0"/>
              <a:t> (motion)</a:t>
            </a:r>
            <a:endParaRPr dirty="0"/>
          </a:p>
          <a:p>
            <a:pPr marL="1268657" lvl="1" indent="-51434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dirty="0" err="1"/>
              <a:t>Virheelliset</a:t>
            </a:r>
            <a:r>
              <a:rPr lang="en-US" sz="2000" dirty="0"/>
              <a:t> </a:t>
            </a:r>
            <a:r>
              <a:rPr lang="en-US" sz="2000" dirty="0" err="1"/>
              <a:t>tuotteet</a:t>
            </a:r>
            <a:r>
              <a:rPr lang="en-US" sz="2000" dirty="0"/>
              <a:t> (defects)</a:t>
            </a:r>
            <a:endParaRPr dirty="0"/>
          </a:p>
        </p:txBody>
      </p:sp>
      <p:sp>
        <p:nvSpPr>
          <p:cNvPr id="379" name="Google Shape;379;p10"/>
          <p:cNvSpPr/>
          <p:nvPr/>
        </p:nvSpPr>
        <p:spPr>
          <a:xfrm>
            <a:off x="8382000" y="2583180"/>
            <a:ext cx="3566160" cy="48006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">
            <a:hlinkClick r:id="" action="ppaction://noaction"/>
          </p:cNvPr>
          <p:cNvSpPr/>
          <p:nvPr/>
        </p:nvSpPr>
        <p:spPr>
          <a:xfrm>
            <a:off x="2745076" y="1516980"/>
            <a:ext cx="6701760" cy="60948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Tuotantoprosesseista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1" name="Google Shape;381;p3">
            <a:hlinkClick r:id="rId3" action="ppaction://hlinksldjump"/>
          </p:cNvPr>
          <p:cNvSpPr/>
          <p:nvPr/>
        </p:nvSpPr>
        <p:spPr>
          <a:xfrm>
            <a:off x="3312018" y="2126692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Prosessien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suunnittelu</a:t>
            </a:r>
            <a:endParaRPr sz="1680" dirty="0"/>
          </a:p>
        </p:txBody>
      </p:sp>
      <p:sp>
        <p:nvSpPr>
          <p:cNvPr id="382" name="Google Shape;382;p3"/>
          <p:cNvSpPr/>
          <p:nvPr/>
        </p:nvSpPr>
        <p:spPr>
          <a:xfrm>
            <a:off x="3312018" y="2736154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dirty="0" err="1">
                <a:solidFill>
                  <a:schemeClr val="lt1"/>
                </a:solidFill>
              </a:rPr>
              <a:t>Kapasiteetti</a:t>
            </a:r>
            <a:endParaRPr lang="en-US" sz="1680" dirty="0"/>
          </a:p>
        </p:txBody>
      </p:sp>
      <p:sp>
        <p:nvSpPr>
          <p:cNvPr id="383" name="Google Shape;383;p3">
            <a:hlinkClick r:id="rId4" action="ppaction://hlinksldjump"/>
          </p:cNvPr>
          <p:cNvSpPr/>
          <p:nvPr/>
        </p:nvSpPr>
        <p:spPr>
          <a:xfrm>
            <a:off x="2745076" y="3345616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Toyotan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tuotantojärjestelmä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6" name="Google Shape;386;p3"/>
          <p:cNvSpPr/>
          <p:nvPr/>
        </p:nvSpPr>
        <p:spPr>
          <a:xfrm>
            <a:off x="2745076" y="3955078"/>
            <a:ext cx="6701760" cy="60948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>
                <a:solidFill>
                  <a:schemeClr val="lt1"/>
                </a:solidFill>
              </a:rPr>
              <a:t>Virginia Mason Institute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7" name="Google Shape;387;p3"/>
          <p:cNvSpPr txBox="1">
            <a:spLocks noGrp="1"/>
          </p:cNvSpPr>
          <p:nvPr>
            <p:ph type="ctrTitle"/>
          </p:nvPr>
        </p:nvSpPr>
        <p:spPr>
          <a:xfrm>
            <a:off x="2745120" y="523200"/>
            <a:ext cx="930744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3600"/>
            </a:pPr>
            <a:r>
              <a:rPr lang="en-US" sz="4320"/>
              <a:t>Tässä harjoituksessa:</a:t>
            </a:r>
            <a:endParaRPr/>
          </a:p>
        </p:txBody>
      </p:sp>
      <p:sp>
        <p:nvSpPr>
          <p:cNvPr id="2" name="Google Shape;382;p3">
            <a:extLst>
              <a:ext uri="{FF2B5EF4-FFF2-40B4-BE49-F238E27FC236}">
                <a16:creationId xmlns:a16="http://schemas.microsoft.com/office/drawing/2014/main" id="{729913AE-145C-1483-2991-2E5A1C27A8CA}"/>
              </a:ext>
            </a:extLst>
          </p:cNvPr>
          <p:cNvSpPr/>
          <p:nvPr/>
        </p:nvSpPr>
        <p:spPr>
          <a:xfrm>
            <a:off x="3312018" y="4564522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Tuotannon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erityispiirteet</a:t>
            </a:r>
            <a:endParaRPr lang="en-US" sz="1680" dirty="0"/>
          </a:p>
        </p:txBody>
      </p:sp>
      <p:sp>
        <p:nvSpPr>
          <p:cNvPr id="3" name="Google Shape;382;p3">
            <a:extLst>
              <a:ext uri="{FF2B5EF4-FFF2-40B4-BE49-F238E27FC236}">
                <a16:creationId xmlns:a16="http://schemas.microsoft.com/office/drawing/2014/main" id="{64D0FAB6-A01E-AD67-C6C0-E54128B15C3D}"/>
              </a:ext>
            </a:extLst>
          </p:cNvPr>
          <p:cNvSpPr/>
          <p:nvPr/>
        </p:nvSpPr>
        <p:spPr>
          <a:xfrm>
            <a:off x="3312018" y="5173984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Tuotantoprosessin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optimointi</a:t>
            </a:r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292581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"/>
          <p:cNvSpPr txBox="1">
            <a:spLocks noGrp="1"/>
          </p:cNvSpPr>
          <p:nvPr>
            <p:ph type="body" idx="1"/>
          </p:nvPr>
        </p:nvSpPr>
        <p:spPr>
          <a:xfrm>
            <a:off x="389805" y="259137"/>
            <a:ext cx="11323863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Virginia Mason </a:t>
            </a:r>
            <a:r>
              <a:rPr lang="en-FI" sz="3600" dirty="0"/>
              <a:t>Institute</a:t>
            </a:r>
            <a:endParaRPr sz="3600" dirty="0"/>
          </a:p>
        </p:txBody>
      </p:sp>
      <p:sp>
        <p:nvSpPr>
          <p:cNvPr id="396" name="Google Shape;396;p12"/>
          <p:cNvSpPr txBox="1">
            <a:spLocks noGrp="1"/>
          </p:cNvSpPr>
          <p:nvPr>
            <p:ph type="body" idx="2"/>
          </p:nvPr>
        </p:nvSpPr>
        <p:spPr>
          <a:xfrm>
            <a:off x="389805" y="1591903"/>
            <a:ext cx="11323863" cy="391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971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</a:pPr>
            <a:endParaRPr/>
          </a:p>
        </p:txBody>
      </p:sp>
      <p:sp>
        <p:nvSpPr>
          <p:cNvPr id="397" name="Google Shape;397;p12"/>
          <p:cNvSpPr txBox="1"/>
          <p:nvPr/>
        </p:nvSpPr>
        <p:spPr>
          <a:xfrm>
            <a:off x="2641600" y="6287159"/>
            <a:ext cx="74931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Kuvat: 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https://en.wikipedia.org/wiki/Virginia_Mason_Medical_Center#/media/File:Virginia_Mason_Hospital_and_Pavilions.jpg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https://prnewswire2-a.akamaihd.net/p/1893751/sp/189375100/thumbnail/entry_id/0_vpicd7a5/def_height/2700/def_width/2700/version/100012/type/1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749" y="1591903"/>
            <a:ext cx="6175402" cy="411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6665" y="1943100"/>
            <a:ext cx="4508488" cy="2957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3"/>
          <p:cNvSpPr txBox="1">
            <a:spLocks noGrp="1"/>
          </p:cNvSpPr>
          <p:nvPr>
            <p:ph type="body" idx="1"/>
          </p:nvPr>
        </p:nvSpPr>
        <p:spPr>
          <a:xfrm>
            <a:off x="389805" y="259137"/>
            <a:ext cx="11323863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Virginia Mason </a:t>
            </a:r>
            <a:r>
              <a:rPr lang="en-FI" sz="3600" dirty="0"/>
              <a:t>Institute</a:t>
            </a:r>
            <a:endParaRPr lang="en-US"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06" name="Google Shape;406;p13"/>
          <p:cNvSpPr txBox="1">
            <a:spLocks noGrp="1"/>
          </p:cNvSpPr>
          <p:nvPr>
            <p:ph type="body" idx="2"/>
          </p:nvPr>
        </p:nvSpPr>
        <p:spPr>
          <a:xfrm>
            <a:off x="389805" y="1591903"/>
            <a:ext cx="11323863" cy="391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Virginia Mason </a:t>
            </a:r>
            <a:r>
              <a:rPr lang="en-US" sz="2400" b="0" dirty="0"/>
              <a:t>on Seattle </a:t>
            </a:r>
            <a:r>
              <a:rPr lang="en-US" sz="2400" b="0" dirty="0" err="1"/>
              <a:t>Washingtonissa</a:t>
            </a:r>
            <a:r>
              <a:rPr lang="en-US" sz="2400" b="0" dirty="0"/>
              <a:t> </a:t>
            </a:r>
            <a:r>
              <a:rPr lang="en-US" sz="2400" b="0" dirty="0" err="1"/>
              <a:t>toimiva</a:t>
            </a:r>
            <a:r>
              <a:rPr lang="en-US" sz="2400" b="0" dirty="0"/>
              <a:t> </a:t>
            </a:r>
            <a:r>
              <a:rPr lang="en-US" sz="2400" b="0" dirty="0" err="1"/>
              <a:t>yksityinen</a:t>
            </a:r>
            <a:r>
              <a:rPr lang="en-US" sz="2400" b="0" dirty="0"/>
              <a:t> </a:t>
            </a:r>
            <a:r>
              <a:rPr lang="en-US" sz="2400" b="0" dirty="0" err="1"/>
              <a:t>sairaala</a:t>
            </a:r>
            <a:endParaRPr sz="2400" b="0" dirty="0"/>
          </a:p>
          <a:p>
            <a:pPr marL="4572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/>
              <a:t>Sairaalan</a:t>
            </a:r>
            <a:r>
              <a:rPr lang="en-US" sz="2400" dirty="0"/>
              <a:t> </a:t>
            </a:r>
            <a:r>
              <a:rPr lang="en-US" sz="2400" dirty="0" err="1"/>
              <a:t>ongelmina</a:t>
            </a:r>
            <a:r>
              <a:rPr lang="en-US" sz="2400" dirty="0"/>
              <a:t>:</a:t>
            </a:r>
            <a:endParaRPr dirty="0"/>
          </a:p>
          <a:p>
            <a:pPr marL="1211507" lvl="1" indent="-45719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/>
              <a:t>Palvelujen</a:t>
            </a:r>
            <a:r>
              <a:rPr lang="en-US" sz="2400" dirty="0"/>
              <a:t> </a:t>
            </a:r>
            <a:r>
              <a:rPr lang="en-US" sz="2400" dirty="0" err="1"/>
              <a:t>laadun</a:t>
            </a:r>
            <a:r>
              <a:rPr lang="en-US" sz="2400" dirty="0"/>
              <a:t> ja </a:t>
            </a:r>
            <a:r>
              <a:rPr lang="en-US" sz="2400" dirty="0" err="1"/>
              <a:t>turvallisuuden</a:t>
            </a:r>
            <a:r>
              <a:rPr lang="en-US" sz="2400" dirty="0"/>
              <a:t> </a:t>
            </a:r>
            <a:r>
              <a:rPr lang="en-US" sz="2400" dirty="0" err="1"/>
              <a:t>riittämätön</a:t>
            </a:r>
            <a:r>
              <a:rPr lang="en-US" sz="2400" dirty="0"/>
              <a:t> </a:t>
            </a:r>
            <a:r>
              <a:rPr lang="en-US" sz="2400" dirty="0" err="1"/>
              <a:t>taso</a:t>
            </a:r>
            <a:endParaRPr sz="2400" dirty="0"/>
          </a:p>
          <a:p>
            <a:pPr marL="1211507" lvl="1" indent="-45719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/>
              <a:t>Palvelujen</a:t>
            </a:r>
            <a:r>
              <a:rPr lang="en-US" sz="2400" dirty="0"/>
              <a:t> </a:t>
            </a:r>
            <a:r>
              <a:rPr lang="en-US" sz="2400" dirty="0" err="1"/>
              <a:t>tuotannossa</a:t>
            </a:r>
            <a:r>
              <a:rPr lang="en-US" sz="2400" dirty="0"/>
              <a:t> </a:t>
            </a:r>
            <a:r>
              <a:rPr lang="en-US" sz="2400" dirty="0" err="1"/>
              <a:t>ilmenevä</a:t>
            </a:r>
            <a:r>
              <a:rPr lang="en-US" sz="2400" dirty="0"/>
              <a:t> </a:t>
            </a:r>
            <a:r>
              <a:rPr lang="en-US" sz="2400" dirty="0" err="1"/>
              <a:t>haaskaus</a:t>
            </a:r>
            <a:r>
              <a:rPr lang="en-US" sz="2400" dirty="0"/>
              <a:t> </a:t>
            </a:r>
            <a:endParaRPr dirty="0"/>
          </a:p>
          <a:p>
            <a:pPr marL="1211507" lvl="1" indent="-45719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/>
              <a:t>Kustannusten</a:t>
            </a:r>
            <a:r>
              <a:rPr lang="en-US" sz="2400" dirty="0"/>
              <a:t> </a:t>
            </a:r>
            <a:r>
              <a:rPr lang="en-US" sz="2400" dirty="0" err="1"/>
              <a:t>kasvun</a:t>
            </a:r>
            <a:r>
              <a:rPr lang="en-US" sz="2400" dirty="0"/>
              <a:t> </a:t>
            </a:r>
            <a:r>
              <a:rPr lang="en-US" sz="2400" dirty="0" err="1"/>
              <a:t>aiheuttamat</a:t>
            </a:r>
            <a:r>
              <a:rPr lang="en-US" sz="2400" dirty="0"/>
              <a:t> </a:t>
            </a:r>
            <a:r>
              <a:rPr lang="en-US" sz="2400" dirty="0" err="1"/>
              <a:t>taloudelliset</a:t>
            </a:r>
            <a:r>
              <a:rPr lang="en-US" sz="2400" dirty="0"/>
              <a:t> </a:t>
            </a:r>
            <a:r>
              <a:rPr lang="en-US" sz="2400" dirty="0" err="1"/>
              <a:t>ongelmat</a:t>
            </a:r>
            <a:endParaRPr sz="2400" dirty="0"/>
          </a:p>
          <a:p>
            <a:pPr marL="4572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/>
              <a:t>Perinteiset</a:t>
            </a:r>
            <a:r>
              <a:rPr lang="en-US" sz="2400" dirty="0"/>
              <a:t> </a:t>
            </a:r>
            <a:r>
              <a:rPr lang="en-US" sz="2400" dirty="0" err="1"/>
              <a:t>keinot</a:t>
            </a:r>
            <a:r>
              <a:rPr lang="en-US" sz="2400" dirty="0"/>
              <a:t> </a:t>
            </a:r>
            <a:r>
              <a:rPr lang="en-US" sz="2400" dirty="0" err="1"/>
              <a:t>virheiden</a:t>
            </a:r>
            <a:r>
              <a:rPr lang="en-US" sz="2400" dirty="0"/>
              <a:t> </a:t>
            </a:r>
            <a:r>
              <a:rPr lang="en-US" sz="2400" dirty="0" err="1"/>
              <a:t>tunnistamiselle</a:t>
            </a:r>
            <a:r>
              <a:rPr lang="en-US" sz="2400" dirty="0"/>
              <a:t> ja </a:t>
            </a:r>
            <a:r>
              <a:rPr lang="en-US" sz="2400" dirty="0" err="1"/>
              <a:t>korjaamiselle</a:t>
            </a:r>
            <a:r>
              <a:rPr lang="en-US" sz="2400" dirty="0"/>
              <a:t> </a:t>
            </a:r>
            <a:r>
              <a:rPr lang="en-US" sz="2400" dirty="0" err="1"/>
              <a:t>olivat</a:t>
            </a:r>
            <a:r>
              <a:rPr lang="en-US" sz="2400" dirty="0"/>
              <a:t> </a:t>
            </a:r>
            <a:r>
              <a:rPr lang="en-US" sz="2400" dirty="0" err="1"/>
              <a:t>osoittautuneet</a:t>
            </a:r>
            <a:r>
              <a:rPr lang="en-US" sz="2400" dirty="0"/>
              <a:t> </a:t>
            </a:r>
            <a:r>
              <a:rPr lang="en-US" sz="2400" dirty="0" err="1"/>
              <a:t>tehottomiksi</a:t>
            </a:r>
            <a:endParaRPr lang="en-FI" sz="2400" dirty="0"/>
          </a:p>
          <a:p>
            <a:pPr marL="4572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FI" sz="2400" dirty="0"/>
              <a:t>00-luvun </a:t>
            </a:r>
            <a:r>
              <a:rPr lang="en-FI" sz="2400" dirty="0" err="1"/>
              <a:t>alkuun</a:t>
            </a:r>
            <a:r>
              <a:rPr lang="en-FI" sz="2400" dirty="0"/>
              <a:t> </a:t>
            </a:r>
            <a:r>
              <a:rPr lang="en-FI" sz="2400" dirty="0" err="1"/>
              <a:t>mennessä</a:t>
            </a:r>
            <a:r>
              <a:rPr lang="en-FI" sz="2400" dirty="0"/>
              <a:t> </a:t>
            </a:r>
            <a:r>
              <a:rPr lang="en-FI" sz="2400" dirty="0" err="1"/>
              <a:t>tilanne</a:t>
            </a:r>
            <a:r>
              <a:rPr lang="en-FI" sz="2400" dirty="0"/>
              <a:t> </a:t>
            </a:r>
            <a:r>
              <a:rPr lang="en-FI" sz="2400" dirty="0" err="1"/>
              <a:t>oli</a:t>
            </a:r>
            <a:r>
              <a:rPr lang="en-FI" sz="2400" dirty="0"/>
              <a:t> </a:t>
            </a:r>
            <a:r>
              <a:rPr lang="en-FI" sz="2400" dirty="0" err="1"/>
              <a:t>kestämätön</a:t>
            </a:r>
            <a:endParaRPr lang="en-US" dirty="0"/>
          </a:p>
        </p:txBody>
      </p:sp>
      <p:sp>
        <p:nvSpPr>
          <p:cNvPr id="407" name="Google Shape;407;p13"/>
          <p:cNvSpPr txBox="1"/>
          <p:nvPr/>
        </p:nvSpPr>
        <p:spPr>
          <a:xfrm>
            <a:off x="2641600" y="6287159"/>
            <a:ext cx="7493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Kaplan G.S., Patterson S.H. (2008). </a:t>
            </a:r>
            <a:r>
              <a:rPr lang="en-US" sz="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Seeking perfection in healthcare. A case study in adopting Toyota Production System methods.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Healthcare Executive. May/Jun2008, Vol. 23 Issue 3, p16-21. 5p. ISSN: 0883-5381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8" name="Google Shape;408;p13"/>
          <p:cNvCxnSpPr/>
          <p:nvPr/>
        </p:nvCxnSpPr>
        <p:spPr>
          <a:xfrm>
            <a:off x="960424" y="5956433"/>
            <a:ext cx="10263532" cy="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">
            <a:hlinkClick r:id="" action="ppaction://noaction"/>
          </p:cNvPr>
          <p:cNvSpPr/>
          <p:nvPr/>
        </p:nvSpPr>
        <p:spPr>
          <a:xfrm>
            <a:off x="2745076" y="1516980"/>
            <a:ext cx="6701760" cy="60948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Tuotantoprosesseista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1" name="Google Shape;381;p3">
            <a:hlinkClick r:id="rId3" action="ppaction://hlinksldjump"/>
          </p:cNvPr>
          <p:cNvSpPr/>
          <p:nvPr/>
        </p:nvSpPr>
        <p:spPr>
          <a:xfrm>
            <a:off x="3312018" y="2126692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Prosessien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suunnittelu</a:t>
            </a:r>
            <a:endParaRPr sz="1680" dirty="0"/>
          </a:p>
        </p:txBody>
      </p:sp>
      <p:sp>
        <p:nvSpPr>
          <p:cNvPr id="382" name="Google Shape;382;p3"/>
          <p:cNvSpPr/>
          <p:nvPr/>
        </p:nvSpPr>
        <p:spPr>
          <a:xfrm>
            <a:off x="3312018" y="2736154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dirty="0" err="1">
                <a:solidFill>
                  <a:schemeClr val="lt1"/>
                </a:solidFill>
              </a:rPr>
              <a:t>Kapasiteetti</a:t>
            </a:r>
            <a:endParaRPr lang="en-US" sz="1680" dirty="0"/>
          </a:p>
        </p:txBody>
      </p:sp>
      <p:sp>
        <p:nvSpPr>
          <p:cNvPr id="383" name="Google Shape;383;p3">
            <a:hlinkClick r:id="rId4" action="ppaction://hlinksldjump"/>
          </p:cNvPr>
          <p:cNvSpPr/>
          <p:nvPr/>
        </p:nvSpPr>
        <p:spPr>
          <a:xfrm>
            <a:off x="2745076" y="3345616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Toyotan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tuotantojärjestelmä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6" name="Google Shape;386;p3"/>
          <p:cNvSpPr/>
          <p:nvPr/>
        </p:nvSpPr>
        <p:spPr>
          <a:xfrm>
            <a:off x="2745076" y="3955078"/>
            <a:ext cx="6701760" cy="609480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>
                <a:solidFill>
                  <a:schemeClr val="lt1"/>
                </a:solidFill>
              </a:rPr>
              <a:t>Virginia Mason Institute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7" name="Google Shape;387;p3"/>
          <p:cNvSpPr txBox="1">
            <a:spLocks noGrp="1"/>
          </p:cNvSpPr>
          <p:nvPr>
            <p:ph type="ctrTitle"/>
          </p:nvPr>
        </p:nvSpPr>
        <p:spPr>
          <a:xfrm>
            <a:off x="2745120" y="523200"/>
            <a:ext cx="930744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3600"/>
            </a:pPr>
            <a:r>
              <a:rPr lang="en-US" sz="4320"/>
              <a:t>Tässä harjoituksessa:</a:t>
            </a:r>
            <a:endParaRPr/>
          </a:p>
        </p:txBody>
      </p:sp>
      <p:sp>
        <p:nvSpPr>
          <p:cNvPr id="2" name="Google Shape;382;p3">
            <a:extLst>
              <a:ext uri="{FF2B5EF4-FFF2-40B4-BE49-F238E27FC236}">
                <a16:creationId xmlns:a16="http://schemas.microsoft.com/office/drawing/2014/main" id="{729913AE-145C-1483-2991-2E5A1C27A8CA}"/>
              </a:ext>
            </a:extLst>
          </p:cNvPr>
          <p:cNvSpPr/>
          <p:nvPr/>
        </p:nvSpPr>
        <p:spPr>
          <a:xfrm>
            <a:off x="3312018" y="4564522"/>
            <a:ext cx="6701760" cy="60948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Tuotannon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erityispiirteet</a:t>
            </a:r>
            <a:endParaRPr lang="en-US" sz="1680" dirty="0"/>
          </a:p>
        </p:txBody>
      </p:sp>
      <p:sp>
        <p:nvSpPr>
          <p:cNvPr id="3" name="Google Shape;382;p3">
            <a:extLst>
              <a:ext uri="{FF2B5EF4-FFF2-40B4-BE49-F238E27FC236}">
                <a16:creationId xmlns:a16="http://schemas.microsoft.com/office/drawing/2014/main" id="{64D0FAB6-A01E-AD67-C6C0-E54128B15C3D}"/>
              </a:ext>
            </a:extLst>
          </p:cNvPr>
          <p:cNvSpPr/>
          <p:nvPr/>
        </p:nvSpPr>
        <p:spPr>
          <a:xfrm>
            <a:off x="3312018" y="5173984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Tuotantoprosessin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optimointi</a:t>
            </a:r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317647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">
            <a:hlinkClick r:id="" action="ppaction://noaction"/>
          </p:cNvPr>
          <p:cNvSpPr/>
          <p:nvPr/>
        </p:nvSpPr>
        <p:spPr>
          <a:xfrm>
            <a:off x="2745076" y="1516980"/>
            <a:ext cx="6701760" cy="60948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Tuotantoprosesseista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1" name="Google Shape;381;p3">
            <a:hlinkClick r:id="rId3" action="ppaction://hlinksldjump"/>
          </p:cNvPr>
          <p:cNvSpPr/>
          <p:nvPr/>
        </p:nvSpPr>
        <p:spPr>
          <a:xfrm>
            <a:off x="3312018" y="2126692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Prosessien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suunnittelu</a:t>
            </a:r>
            <a:endParaRPr sz="1680" dirty="0"/>
          </a:p>
        </p:txBody>
      </p:sp>
      <p:sp>
        <p:nvSpPr>
          <p:cNvPr id="382" name="Google Shape;382;p3"/>
          <p:cNvSpPr/>
          <p:nvPr/>
        </p:nvSpPr>
        <p:spPr>
          <a:xfrm>
            <a:off x="3312018" y="2736154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dirty="0" err="1">
                <a:solidFill>
                  <a:schemeClr val="lt1"/>
                </a:solidFill>
              </a:rPr>
              <a:t>Kapasiteetti</a:t>
            </a:r>
            <a:endParaRPr lang="en-US" sz="1680" dirty="0"/>
          </a:p>
        </p:txBody>
      </p:sp>
      <p:sp>
        <p:nvSpPr>
          <p:cNvPr id="383" name="Google Shape;383;p3">
            <a:hlinkClick r:id="rId4" action="ppaction://hlinksldjump"/>
          </p:cNvPr>
          <p:cNvSpPr/>
          <p:nvPr/>
        </p:nvSpPr>
        <p:spPr>
          <a:xfrm>
            <a:off x="2745076" y="3345616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Toyotan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tuotantojärjestelmä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6" name="Google Shape;386;p3"/>
          <p:cNvSpPr/>
          <p:nvPr/>
        </p:nvSpPr>
        <p:spPr>
          <a:xfrm>
            <a:off x="2745076" y="3955078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>
                <a:solidFill>
                  <a:schemeClr val="lt1"/>
                </a:solidFill>
              </a:rPr>
              <a:t>Virginia Mason Institute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7" name="Google Shape;387;p3"/>
          <p:cNvSpPr txBox="1">
            <a:spLocks noGrp="1"/>
          </p:cNvSpPr>
          <p:nvPr>
            <p:ph type="ctrTitle"/>
          </p:nvPr>
        </p:nvSpPr>
        <p:spPr>
          <a:xfrm>
            <a:off x="2745120" y="523200"/>
            <a:ext cx="930744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3600"/>
            </a:pPr>
            <a:r>
              <a:rPr lang="en-US" sz="4320"/>
              <a:t>Tässä harjoituksessa:</a:t>
            </a:r>
            <a:endParaRPr/>
          </a:p>
        </p:txBody>
      </p:sp>
      <p:sp>
        <p:nvSpPr>
          <p:cNvPr id="2" name="Google Shape;382;p3">
            <a:extLst>
              <a:ext uri="{FF2B5EF4-FFF2-40B4-BE49-F238E27FC236}">
                <a16:creationId xmlns:a16="http://schemas.microsoft.com/office/drawing/2014/main" id="{729913AE-145C-1483-2991-2E5A1C27A8CA}"/>
              </a:ext>
            </a:extLst>
          </p:cNvPr>
          <p:cNvSpPr/>
          <p:nvPr/>
        </p:nvSpPr>
        <p:spPr>
          <a:xfrm>
            <a:off x="3312018" y="4564522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Tuotannon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erityispiirteet</a:t>
            </a:r>
            <a:endParaRPr lang="en-US" sz="1680" dirty="0"/>
          </a:p>
        </p:txBody>
      </p:sp>
      <p:sp>
        <p:nvSpPr>
          <p:cNvPr id="3" name="Google Shape;382;p3">
            <a:extLst>
              <a:ext uri="{FF2B5EF4-FFF2-40B4-BE49-F238E27FC236}">
                <a16:creationId xmlns:a16="http://schemas.microsoft.com/office/drawing/2014/main" id="{64D0FAB6-A01E-AD67-C6C0-E54128B15C3D}"/>
              </a:ext>
            </a:extLst>
          </p:cNvPr>
          <p:cNvSpPr/>
          <p:nvPr/>
        </p:nvSpPr>
        <p:spPr>
          <a:xfrm>
            <a:off x="3312018" y="5173984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Tuotantoprosessin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optimointi</a:t>
            </a:r>
            <a:endParaRPr lang="en-US" sz="168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"/>
          <p:cNvSpPr txBox="1">
            <a:spLocks noGrp="1"/>
          </p:cNvSpPr>
          <p:nvPr>
            <p:ph type="body" idx="1"/>
          </p:nvPr>
        </p:nvSpPr>
        <p:spPr>
          <a:xfrm>
            <a:off x="960424" y="259137"/>
            <a:ext cx="10191476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SzPts val="3600"/>
            </a:pPr>
            <a:r>
              <a:rPr lang="en-US" sz="4320"/>
              <a:t>4V-malli</a:t>
            </a:r>
            <a:endParaRPr sz="4320"/>
          </a:p>
        </p:txBody>
      </p:sp>
      <p:sp>
        <p:nvSpPr>
          <p:cNvPr id="387" name="Google Shape;387;p16"/>
          <p:cNvSpPr txBox="1">
            <a:spLocks noGrp="1"/>
          </p:cNvSpPr>
          <p:nvPr>
            <p:ph type="body" idx="2"/>
          </p:nvPr>
        </p:nvSpPr>
        <p:spPr>
          <a:xfrm>
            <a:off x="960423" y="1591227"/>
            <a:ext cx="10191476" cy="406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11480" indent="-411480">
              <a:spcBef>
                <a:spcPts val="0"/>
              </a:spcBef>
              <a:buSzPts val="2100"/>
              <a:buFont typeface="Arial"/>
              <a:buChar char="•"/>
            </a:pPr>
            <a:r>
              <a:rPr lang="en-US" sz="2400" dirty="0" err="1"/>
              <a:t>Tuotantovolyymi</a:t>
            </a:r>
            <a:endParaRPr sz="2400" dirty="0"/>
          </a:p>
          <a:p>
            <a:pPr marL="1165786" lvl="1" indent="-411476">
              <a:buSzPts val="2100"/>
            </a:pPr>
            <a:r>
              <a:rPr lang="fi-FI" sz="2400" dirty="0"/>
              <a:t>Vaatii paljon työvoimaa ja laitteistoa</a:t>
            </a:r>
          </a:p>
          <a:p>
            <a:pPr marL="1165786" lvl="1" indent="-411476">
              <a:buSzPts val="2100"/>
            </a:pPr>
            <a:r>
              <a:rPr lang="fi-FI" sz="2400" dirty="0"/>
              <a:t>Työntekijät erikoistuneita omiin tehtäviin</a:t>
            </a:r>
          </a:p>
          <a:p>
            <a:pPr marL="1165786" lvl="1" indent="-411476">
              <a:buSzPts val="2100"/>
            </a:pPr>
            <a:r>
              <a:rPr lang="fi-FI" sz="2400" dirty="0"/>
              <a:t>Yksikkökustannukset korkeita</a:t>
            </a:r>
          </a:p>
          <a:p>
            <a:pPr marL="411480" indent="-411480">
              <a:buSzPts val="2100"/>
              <a:buFont typeface="Arial"/>
              <a:buChar char="•"/>
            </a:pPr>
            <a:r>
              <a:rPr lang="en-US" sz="2400" dirty="0" err="1"/>
              <a:t>Tuotteiden</a:t>
            </a:r>
            <a:r>
              <a:rPr lang="en-US" sz="2400" dirty="0"/>
              <a:t> </a:t>
            </a:r>
            <a:r>
              <a:rPr lang="en-US" sz="2400" dirty="0" err="1"/>
              <a:t>vaihtelevuus</a:t>
            </a:r>
            <a:endParaRPr sz="2400" dirty="0"/>
          </a:p>
          <a:p>
            <a:pPr marL="1165786" lvl="1" indent="-411476">
              <a:buSzPts val="2100"/>
            </a:pPr>
            <a:r>
              <a:rPr lang="fi-FI" sz="2400" dirty="0"/>
              <a:t>Erikoistumisasteen ohella myös korkea vaihtelevuus</a:t>
            </a:r>
          </a:p>
          <a:p>
            <a:pPr marL="1165786" lvl="1" indent="-411476">
              <a:buSzPts val="2100"/>
            </a:pPr>
            <a:r>
              <a:rPr lang="fi-FI" sz="2400" dirty="0"/>
              <a:t>Asiakkaiden tarpeet ovat hyvin yksilöllisiä</a:t>
            </a:r>
          </a:p>
          <a:p>
            <a:pPr marL="754310" lvl="1" indent="0">
              <a:buSzPts val="2100"/>
              <a:buNone/>
            </a:pPr>
            <a:r>
              <a:rPr lang="fi-FI" sz="2400" dirty="0"/>
              <a:t>		-&gt; Standardisoinnista tulee hyvin hankalaa</a:t>
            </a:r>
            <a:endParaRPr sz="2400" dirty="0"/>
          </a:p>
        </p:txBody>
      </p:sp>
      <p:cxnSp>
        <p:nvCxnSpPr>
          <p:cNvPr id="388" name="Google Shape;388;p16"/>
          <p:cNvCxnSpPr/>
          <p:nvPr/>
        </p:nvCxnSpPr>
        <p:spPr>
          <a:xfrm>
            <a:off x="960424" y="5956433"/>
            <a:ext cx="10263532" cy="0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40544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"/>
          <p:cNvSpPr txBox="1">
            <a:spLocks noGrp="1"/>
          </p:cNvSpPr>
          <p:nvPr>
            <p:ph type="body" idx="1"/>
          </p:nvPr>
        </p:nvSpPr>
        <p:spPr>
          <a:xfrm>
            <a:off x="960424" y="259137"/>
            <a:ext cx="10191476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SzPts val="3600"/>
            </a:pPr>
            <a:r>
              <a:rPr lang="en-US" sz="4320"/>
              <a:t>4V-malli</a:t>
            </a:r>
            <a:endParaRPr sz="4320"/>
          </a:p>
        </p:txBody>
      </p:sp>
      <p:sp>
        <p:nvSpPr>
          <p:cNvPr id="395" name="Google Shape;395;p17"/>
          <p:cNvSpPr txBox="1">
            <a:spLocks noGrp="1"/>
          </p:cNvSpPr>
          <p:nvPr>
            <p:ph type="body" idx="2"/>
          </p:nvPr>
        </p:nvSpPr>
        <p:spPr>
          <a:xfrm>
            <a:off x="960424" y="1590087"/>
            <a:ext cx="10191476" cy="406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11480" indent="-411480">
              <a:spcBef>
                <a:spcPts val="0"/>
              </a:spcBef>
              <a:buSzPts val="2100"/>
              <a:buFont typeface="Arial"/>
              <a:buChar char="•"/>
            </a:pPr>
            <a:r>
              <a:rPr lang="en-US" sz="2400" dirty="0" err="1"/>
              <a:t>Kysynnän</a:t>
            </a:r>
            <a:r>
              <a:rPr lang="en-US" sz="2400" dirty="0"/>
              <a:t> </a:t>
            </a:r>
            <a:r>
              <a:rPr lang="en-US" sz="2400" dirty="0" err="1"/>
              <a:t>vaihtelu</a:t>
            </a:r>
            <a:r>
              <a:rPr lang="en-US" sz="2400" dirty="0"/>
              <a:t> </a:t>
            </a:r>
          </a:p>
          <a:p>
            <a:pPr marL="1165786" lvl="1" indent="-411476">
              <a:buSzPts val="2100"/>
            </a:pPr>
            <a:r>
              <a:rPr lang="fi-FI" sz="2400" dirty="0"/>
              <a:t>Asiakas ei välttämättä itse tunnista tarpeitaan</a:t>
            </a:r>
          </a:p>
          <a:p>
            <a:pPr marL="1165786" lvl="1" indent="-411476">
              <a:buSzPts val="2100"/>
            </a:pPr>
            <a:r>
              <a:rPr lang="fi-FI" sz="2400" dirty="0"/>
              <a:t>Kysynnän ennustaminen on sidonnaista yksittäiseen palveluun</a:t>
            </a:r>
          </a:p>
          <a:p>
            <a:pPr marL="1165786" lvl="1" indent="-411476">
              <a:buSzPts val="2100"/>
            </a:pPr>
            <a:r>
              <a:rPr lang="fi-FI" sz="2400" dirty="0"/>
              <a:t>Äkilliset muutoksiin on varauduttava</a:t>
            </a:r>
          </a:p>
          <a:p>
            <a:pPr marL="411480" indent="-411480">
              <a:buSzPts val="2100"/>
              <a:buFont typeface="Arial"/>
              <a:buChar char="•"/>
            </a:pPr>
            <a:r>
              <a:rPr lang="en-US" sz="2400" dirty="0" err="1"/>
              <a:t>Asiakkaan</a:t>
            </a:r>
            <a:r>
              <a:rPr lang="en-US" sz="2400" dirty="0"/>
              <a:t> </a:t>
            </a:r>
            <a:r>
              <a:rPr lang="en-US" sz="2400" dirty="0" err="1"/>
              <a:t>osallistuminen</a:t>
            </a:r>
            <a:endParaRPr lang="en-US" sz="2400" dirty="0"/>
          </a:p>
          <a:p>
            <a:pPr marL="1165786" lvl="1" indent="-411476">
              <a:buSzPts val="2100"/>
            </a:pPr>
            <a:r>
              <a:rPr lang="en-US" sz="2400" dirty="0" err="1"/>
              <a:t>Asiakkailla</a:t>
            </a:r>
            <a:r>
              <a:rPr lang="en-US" sz="2400" dirty="0"/>
              <a:t> on iso </a:t>
            </a:r>
            <a:r>
              <a:rPr lang="en-US" sz="2400" dirty="0" err="1"/>
              <a:t>rooli</a:t>
            </a:r>
            <a:r>
              <a:rPr lang="en-US" sz="2400" dirty="0"/>
              <a:t> </a:t>
            </a:r>
            <a:r>
              <a:rPr lang="en-US" sz="2400" dirty="0" err="1"/>
              <a:t>prosessin</a:t>
            </a:r>
            <a:r>
              <a:rPr lang="en-US" sz="2400" dirty="0"/>
              <a:t> </a:t>
            </a:r>
            <a:r>
              <a:rPr lang="en-US" sz="2400" dirty="0" err="1"/>
              <a:t>etenemisessä</a:t>
            </a:r>
            <a:endParaRPr lang="en-US" sz="2400" dirty="0"/>
          </a:p>
          <a:p>
            <a:pPr marL="1165786" lvl="1" indent="-411476">
              <a:buSzPts val="2100"/>
            </a:pPr>
            <a:r>
              <a:rPr lang="en-US" sz="2400" dirty="0" err="1"/>
              <a:t>Asiakastyytyväisyys</a:t>
            </a:r>
            <a:r>
              <a:rPr lang="en-US" sz="2400" dirty="0"/>
              <a:t> </a:t>
            </a:r>
            <a:r>
              <a:rPr lang="en-US" sz="2400" dirty="0" err="1"/>
              <a:t>riippu</a:t>
            </a:r>
            <a:r>
              <a:rPr lang="en-US" sz="2400" dirty="0"/>
              <a:t> </a:t>
            </a:r>
            <a:r>
              <a:rPr lang="en-US" sz="2400" dirty="0" err="1"/>
              <a:t>tuotannon</a:t>
            </a:r>
            <a:r>
              <a:rPr lang="en-US" sz="2400" dirty="0"/>
              <a:t> </a:t>
            </a:r>
            <a:r>
              <a:rPr lang="en-US" sz="2400" dirty="0" err="1"/>
              <a:t>laadusta</a:t>
            </a:r>
            <a:endParaRPr lang="en-US" sz="2400" dirty="0"/>
          </a:p>
          <a:p>
            <a:pPr marL="1165786" lvl="1" indent="-411476">
              <a:buSzPts val="2100"/>
            </a:pPr>
            <a:r>
              <a:rPr lang="en-US" sz="2400" dirty="0" err="1"/>
              <a:t>Prosessointiajat</a:t>
            </a:r>
            <a:r>
              <a:rPr lang="en-US" sz="2400" dirty="0"/>
              <a:t> </a:t>
            </a:r>
            <a:r>
              <a:rPr lang="en-US" sz="2400" dirty="0" err="1"/>
              <a:t>voivat</a:t>
            </a:r>
            <a:r>
              <a:rPr lang="en-US" sz="2400" dirty="0"/>
              <a:t> olla </a:t>
            </a:r>
            <a:r>
              <a:rPr lang="en-US" sz="2400" dirty="0" err="1"/>
              <a:t>pitkiä</a:t>
            </a:r>
            <a:endParaRPr lang="en-US" sz="2400" dirty="0"/>
          </a:p>
          <a:p>
            <a:pPr marL="1165786" lvl="1" indent="-251456">
              <a:buSzPts val="2100"/>
              <a:buNone/>
            </a:pPr>
            <a:endParaRPr dirty="0"/>
          </a:p>
          <a:p>
            <a:pPr marL="1165786" lvl="1" indent="-251456">
              <a:buSzPts val="2100"/>
              <a:buNone/>
            </a:pPr>
            <a:endParaRPr dirty="0"/>
          </a:p>
        </p:txBody>
      </p:sp>
      <p:cxnSp>
        <p:nvCxnSpPr>
          <p:cNvPr id="396" name="Google Shape;396;p17"/>
          <p:cNvCxnSpPr/>
          <p:nvPr/>
        </p:nvCxnSpPr>
        <p:spPr>
          <a:xfrm>
            <a:off x="960424" y="5956433"/>
            <a:ext cx="10263532" cy="0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11828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">
            <a:hlinkClick r:id="" action="ppaction://noaction"/>
          </p:cNvPr>
          <p:cNvSpPr/>
          <p:nvPr/>
        </p:nvSpPr>
        <p:spPr>
          <a:xfrm>
            <a:off x="2745076" y="1516980"/>
            <a:ext cx="6701760" cy="60948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Tuotantoprosesseista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1" name="Google Shape;381;p3">
            <a:hlinkClick r:id="rId3" action="ppaction://hlinksldjump"/>
          </p:cNvPr>
          <p:cNvSpPr/>
          <p:nvPr/>
        </p:nvSpPr>
        <p:spPr>
          <a:xfrm>
            <a:off x="3312018" y="2126692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Prosessien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suunnittelu</a:t>
            </a:r>
            <a:endParaRPr sz="1680" dirty="0"/>
          </a:p>
        </p:txBody>
      </p:sp>
      <p:sp>
        <p:nvSpPr>
          <p:cNvPr id="382" name="Google Shape;382;p3"/>
          <p:cNvSpPr/>
          <p:nvPr/>
        </p:nvSpPr>
        <p:spPr>
          <a:xfrm>
            <a:off x="3312018" y="2736154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dirty="0" err="1">
                <a:solidFill>
                  <a:schemeClr val="lt1"/>
                </a:solidFill>
              </a:rPr>
              <a:t>Kapasiteetti</a:t>
            </a:r>
            <a:endParaRPr lang="en-US" sz="1680" dirty="0"/>
          </a:p>
        </p:txBody>
      </p:sp>
      <p:sp>
        <p:nvSpPr>
          <p:cNvPr id="383" name="Google Shape;383;p3">
            <a:hlinkClick r:id="rId4" action="ppaction://hlinksldjump"/>
          </p:cNvPr>
          <p:cNvSpPr/>
          <p:nvPr/>
        </p:nvSpPr>
        <p:spPr>
          <a:xfrm>
            <a:off x="2745076" y="3345616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Toyotan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tuotantojärjestelmä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6" name="Google Shape;386;p3"/>
          <p:cNvSpPr/>
          <p:nvPr/>
        </p:nvSpPr>
        <p:spPr>
          <a:xfrm>
            <a:off x="2745076" y="3955078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>
                <a:solidFill>
                  <a:schemeClr val="lt1"/>
                </a:solidFill>
              </a:rPr>
              <a:t>Virginia Mason Institute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7" name="Google Shape;387;p3"/>
          <p:cNvSpPr txBox="1">
            <a:spLocks noGrp="1"/>
          </p:cNvSpPr>
          <p:nvPr>
            <p:ph type="ctrTitle"/>
          </p:nvPr>
        </p:nvSpPr>
        <p:spPr>
          <a:xfrm>
            <a:off x="2745120" y="523200"/>
            <a:ext cx="930744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3600"/>
            </a:pPr>
            <a:r>
              <a:rPr lang="en-US" sz="4320"/>
              <a:t>Tässä harjoituksessa:</a:t>
            </a:r>
            <a:endParaRPr/>
          </a:p>
        </p:txBody>
      </p:sp>
      <p:sp>
        <p:nvSpPr>
          <p:cNvPr id="2" name="Google Shape;382;p3">
            <a:extLst>
              <a:ext uri="{FF2B5EF4-FFF2-40B4-BE49-F238E27FC236}">
                <a16:creationId xmlns:a16="http://schemas.microsoft.com/office/drawing/2014/main" id="{729913AE-145C-1483-2991-2E5A1C27A8CA}"/>
              </a:ext>
            </a:extLst>
          </p:cNvPr>
          <p:cNvSpPr/>
          <p:nvPr/>
        </p:nvSpPr>
        <p:spPr>
          <a:xfrm>
            <a:off x="3312018" y="4564522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Tuotannon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erityispiirteet</a:t>
            </a:r>
            <a:endParaRPr lang="en-US" sz="1680" dirty="0"/>
          </a:p>
        </p:txBody>
      </p:sp>
      <p:sp>
        <p:nvSpPr>
          <p:cNvPr id="3" name="Google Shape;382;p3">
            <a:extLst>
              <a:ext uri="{FF2B5EF4-FFF2-40B4-BE49-F238E27FC236}">
                <a16:creationId xmlns:a16="http://schemas.microsoft.com/office/drawing/2014/main" id="{64D0FAB6-A01E-AD67-C6C0-E54128B15C3D}"/>
              </a:ext>
            </a:extLst>
          </p:cNvPr>
          <p:cNvSpPr/>
          <p:nvPr/>
        </p:nvSpPr>
        <p:spPr>
          <a:xfrm>
            <a:off x="3312018" y="5173984"/>
            <a:ext cx="6701760" cy="60948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Tuotantoprosessin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optimointi</a:t>
            </a:r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2134360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335297"/>
            <a:ext cx="6301457" cy="57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5"/>
          <p:cNvSpPr txBox="1">
            <a:spLocks noGrp="1"/>
          </p:cNvSpPr>
          <p:nvPr>
            <p:ph type="body" idx="1"/>
          </p:nvPr>
        </p:nvSpPr>
        <p:spPr>
          <a:xfrm>
            <a:off x="389805" y="259137"/>
            <a:ext cx="11323863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Haaskauksen minimointi</a:t>
            </a:r>
            <a:endParaRPr sz="3600"/>
          </a:p>
        </p:txBody>
      </p:sp>
      <p:sp>
        <p:nvSpPr>
          <p:cNvPr id="426" name="Google Shape;426;p15"/>
          <p:cNvSpPr txBox="1">
            <a:spLocks noGrp="1"/>
          </p:cNvSpPr>
          <p:nvPr>
            <p:ph type="body" idx="2"/>
          </p:nvPr>
        </p:nvSpPr>
        <p:spPr>
          <a:xfrm>
            <a:off x="389805" y="1271591"/>
            <a:ext cx="5325195" cy="432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FI" sz="2400" b="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dirty="0" err="1"/>
              <a:t>Sairaalan</a:t>
            </a:r>
            <a:r>
              <a:rPr lang="en-US" sz="2400" b="0" dirty="0"/>
              <a:t> </a:t>
            </a:r>
            <a:r>
              <a:rPr lang="en-US" sz="2400" b="0" dirty="0" err="1"/>
              <a:t>henkilöstön</a:t>
            </a:r>
            <a:r>
              <a:rPr lang="en-US" sz="2400" b="0" dirty="0"/>
              <a:t> </a:t>
            </a:r>
            <a:r>
              <a:rPr lang="en-US" sz="2400" b="0" dirty="0" err="1"/>
              <a:t>vierailu</a:t>
            </a:r>
            <a:r>
              <a:rPr lang="en-US" sz="2400" b="0" dirty="0"/>
              <a:t> </a:t>
            </a:r>
            <a:r>
              <a:rPr lang="en-US" sz="2400" b="0" dirty="0" err="1"/>
              <a:t>Toyotan</a:t>
            </a:r>
            <a:r>
              <a:rPr lang="en-US" sz="2400" b="0" dirty="0"/>
              <a:t> </a:t>
            </a:r>
            <a:r>
              <a:rPr lang="en-US" sz="2400" b="0" dirty="0" err="1"/>
              <a:t>tuotantolaitoksill</a:t>
            </a:r>
            <a:r>
              <a:rPr lang="en-FI" sz="2400" b="0" dirty="0"/>
              <a:t>a</a:t>
            </a:r>
            <a:endParaRPr sz="2400" dirty="0"/>
          </a:p>
          <a:p>
            <a:pPr marL="754307" indent="-457197">
              <a:lnSpc>
                <a:spcPct val="90000"/>
              </a:lnSpc>
              <a:spcBef>
                <a:spcPts val="450"/>
              </a:spcBef>
              <a:buSzPct val="70000"/>
              <a:buFont typeface="Arial" panose="020B0604020202020204" pitchFamily="34" charset="0"/>
              <a:buChar char="→"/>
            </a:pPr>
            <a:r>
              <a:rPr lang="en-US" sz="2400" dirty="0"/>
              <a:t>Virginia Mason Production System (VMPS)</a:t>
            </a:r>
            <a:endParaRPr dirty="0"/>
          </a:p>
          <a:p>
            <a:pPr lvl="1" indent="-457200">
              <a:lnSpc>
                <a:spcPct val="100000"/>
              </a:lnSpc>
              <a:spcBef>
                <a:spcPts val="900"/>
              </a:spcBef>
              <a:buSzPts val="2400"/>
            </a:pPr>
            <a:r>
              <a:rPr lang="en-US" sz="2400" b="0" dirty="0" err="1"/>
              <a:t>Tavoitteena</a:t>
            </a:r>
            <a:r>
              <a:rPr lang="en-US" sz="2400" b="0" dirty="0"/>
              <a:t> </a:t>
            </a:r>
            <a:r>
              <a:rPr lang="en-US" sz="2400" b="0" dirty="0" err="1"/>
              <a:t>parantaa</a:t>
            </a:r>
            <a:r>
              <a:rPr lang="en-US" sz="2400" b="0" dirty="0"/>
              <a:t> </a:t>
            </a:r>
            <a:r>
              <a:rPr lang="en-US" sz="2400" b="0" dirty="0" err="1"/>
              <a:t>sairaalapalvelujen</a:t>
            </a:r>
            <a:r>
              <a:rPr lang="en-US" sz="2400" b="0" dirty="0"/>
              <a:t> </a:t>
            </a:r>
            <a:r>
              <a:rPr lang="en-US" sz="2400" b="0" dirty="0" err="1"/>
              <a:t>laatua</a:t>
            </a:r>
            <a:r>
              <a:rPr lang="en-US" sz="2400" b="0" dirty="0"/>
              <a:t> </a:t>
            </a:r>
            <a:r>
              <a:rPr lang="en-US" sz="2400" b="0" dirty="0" err="1"/>
              <a:t>minimoimalla</a:t>
            </a:r>
            <a:r>
              <a:rPr lang="en-US" sz="2400" b="0" dirty="0"/>
              <a:t> </a:t>
            </a:r>
            <a:r>
              <a:rPr lang="en-US" sz="2400" b="0" dirty="0" err="1"/>
              <a:t>haaskaus</a:t>
            </a:r>
            <a:endParaRPr sz="2400" b="0" dirty="0"/>
          </a:p>
        </p:txBody>
      </p:sp>
      <p:sp>
        <p:nvSpPr>
          <p:cNvPr id="427" name="Google Shape;427;p15"/>
          <p:cNvSpPr txBox="1"/>
          <p:nvPr/>
        </p:nvSpPr>
        <p:spPr>
          <a:xfrm>
            <a:off x="2641600" y="6287159"/>
            <a:ext cx="7493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Kuva: https://www.virginiamason.org/images/Enviromason/reducing-waste-l.jpg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8" name="Google Shape;428;p15"/>
          <p:cNvCxnSpPr/>
          <p:nvPr/>
        </p:nvCxnSpPr>
        <p:spPr>
          <a:xfrm>
            <a:off x="960424" y="5956433"/>
            <a:ext cx="10263532" cy="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7"/>
          <p:cNvSpPr txBox="1">
            <a:spLocks noGrp="1"/>
          </p:cNvSpPr>
          <p:nvPr>
            <p:ph type="body" idx="1"/>
          </p:nvPr>
        </p:nvSpPr>
        <p:spPr>
          <a:xfrm>
            <a:off x="389805" y="259137"/>
            <a:ext cx="11323863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Työpisteiden layout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/>
          </a:p>
        </p:txBody>
      </p:sp>
      <p:sp>
        <p:nvSpPr>
          <p:cNvPr id="446" name="Google Shape;446;p17"/>
          <p:cNvSpPr/>
          <p:nvPr/>
        </p:nvSpPr>
        <p:spPr>
          <a:xfrm>
            <a:off x="1463713" y="3302203"/>
            <a:ext cx="1567543" cy="1254226"/>
          </a:xfrm>
          <a:prstGeom prst="rect">
            <a:avLst/>
          </a:prstGeom>
          <a:solidFill>
            <a:schemeClr val="bg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Edellisen</a:t>
            </a:r>
            <a:r>
              <a:rPr lang="en-US" sz="18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potilaan</a:t>
            </a:r>
            <a:r>
              <a:rPr lang="en-US" sz="18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laskutus</a:t>
            </a:r>
            <a:endParaRPr sz="18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7"/>
          <p:cNvSpPr/>
          <p:nvPr/>
        </p:nvSpPr>
        <p:spPr>
          <a:xfrm>
            <a:off x="3904614" y="3985503"/>
            <a:ext cx="1567543" cy="1254226"/>
          </a:xfrm>
          <a:prstGeom prst="rect">
            <a:avLst/>
          </a:prstGeom>
          <a:solidFill>
            <a:schemeClr val="bg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Hoidon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dokumentointi</a:t>
            </a:r>
            <a:endParaRPr sz="16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7"/>
          <p:cNvSpPr/>
          <p:nvPr/>
        </p:nvSpPr>
        <p:spPr>
          <a:xfrm>
            <a:off x="2652458" y="1323142"/>
            <a:ext cx="1567543" cy="1254226"/>
          </a:xfrm>
          <a:prstGeom prst="rect">
            <a:avLst/>
          </a:prstGeom>
          <a:solidFill>
            <a:schemeClr val="bg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FI" sz="1600" dirty="0">
                <a:solidFill>
                  <a:schemeClr val="accent6"/>
                </a:solidFill>
              </a:rPr>
              <a:t>S</a:t>
            </a:r>
            <a:r>
              <a:rPr lang="en-US" sz="16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ähköpostiin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vastaaminen</a:t>
            </a:r>
            <a:endParaRPr sz="16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7"/>
          <p:cNvSpPr/>
          <p:nvPr/>
        </p:nvSpPr>
        <p:spPr>
          <a:xfrm>
            <a:off x="8486298" y="1800293"/>
            <a:ext cx="1567543" cy="1254226"/>
          </a:xfrm>
          <a:prstGeom prst="rect">
            <a:avLst/>
          </a:prstGeom>
          <a:solidFill>
            <a:schemeClr val="bg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Kiireiseen viestiin vastaaminen</a:t>
            </a:r>
            <a:endParaRPr sz="16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7"/>
          <p:cNvSpPr/>
          <p:nvPr/>
        </p:nvSpPr>
        <p:spPr>
          <a:xfrm>
            <a:off x="5569378" y="1603629"/>
            <a:ext cx="1567543" cy="1254226"/>
          </a:xfrm>
          <a:prstGeom prst="rect">
            <a:avLst/>
          </a:prstGeom>
          <a:solidFill>
            <a:schemeClr val="bg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Tulosteen lukeminen ja siihen vastaaminen  </a:t>
            </a:r>
            <a:endParaRPr sz="16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7"/>
          <p:cNvSpPr/>
          <p:nvPr/>
        </p:nvSpPr>
        <p:spPr>
          <a:xfrm>
            <a:off x="6924650" y="4000146"/>
            <a:ext cx="1567543" cy="1254225"/>
          </a:xfrm>
          <a:prstGeom prst="rect">
            <a:avLst/>
          </a:prstGeom>
          <a:solidFill>
            <a:schemeClr val="bg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Tulosraportin täyttäminen</a:t>
            </a:r>
            <a:endParaRPr sz="16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7"/>
          <p:cNvSpPr txBox="1"/>
          <p:nvPr/>
        </p:nvSpPr>
        <p:spPr>
          <a:xfrm>
            <a:off x="2641600" y="6287159"/>
            <a:ext cx="7493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Weber D. (2006). </a:t>
            </a:r>
            <a:r>
              <a:rPr lang="en-US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Toyota-Style Management Drives Virginia Mason</a:t>
            </a: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Physician executive. 32. 12-7.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5" name="Google Shape;455;p17"/>
          <p:cNvCxnSpPr/>
          <p:nvPr/>
        </p:nvCxnSpPr>
        <p:spPr>
          <a:xfrm>
            <a:off x="960424" y="5956433"/>
            <a:ext cx="10263532" cy="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7"/>
          <p:cNvSpPr txBox="1">
            <a:spLocks noGrp="1"/>
          </p:cNvSpPr>
          <p:nvPr>
            <p:ph type="body" idx="1"/>
          </p:nvPr>
        </p:nvSpPr>
        <p:spPr>
          <a:xfrm>
            <a:off x="389805" y="259137"/>
            <a:ext cx="11323863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Työpisteiden layout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/>
          </a:p>
        </p:txBody>
      </p:sp>
      <p:sp>
        <p:nvSpPr>
          <p:cNvPr id="445" name="Google Shape;445;p17"/>
          <p:cNvSpPr txBox="1">
            <a:spLocks noGrp="1"/>
          </p:cNvSpPr>
          <p:nvPr>
            <p:ph type="body" idx="2"/>
          </p:nvPr>
        </p:nvSpPr>
        <p:spPr>
          <a:xfrm>
            <a:off x="389805" y="3182184"/>
            <a:ext cx="11323863" cy="208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dirty="0"/>
              <a:t>VMPS </a:t>
            </a:r>
            <a:r>
              <a:rPr lang="en-US" sz="2400" b="0" dirty="0" err="1"/>
              <a:t>suoraviivaisti</a:t>
            </a:r>
            <a:r>
              <a:rPr lang="en-US" sz="2400" b="0" dirty="0"/>
              <a:t> </a:t>
            </a:r>
            <a:r>
              <a:rPr lang="en-US" sz="2400" b="0" dirty="0" err="1"/>
              <a:t>lääkäreiden</a:t>
            </a:r>
            <a:r>
              <a:rPr lang="en-US" sz="2400" b="0" dirty="0"/>
              <a:t> </a:t>
            </a:r>
            <a:r>
              <a:rPr lang="en-US" sz="2400" b="0" dirty="0" err="1"/>
              <a:t>työtehtävien</a:t>
            </a:r>
            <a:r>
              <a:rPr lang="en-US" sz="2400" b="0" dirty="0"/>
              <a:t> </a:t>
            </a:r>
            <a:r>
              <a:rPr lang="en-US" sz="2400" b="0" dirty="0" err="1"/>
              <a:t>keskinäisen</a:t>
            </a:r>
            <a:r>
              <a:rPr lang="en-US" sz="2400" b="0" dirty="0"/>
              <a:t> </a:t>
            </a:r>
            <a:r>
              <a:rPr lang="en-US" sz="2400" b="0" dirty="0" err="1"/>
              <a:t>järjestyksen</a:t>
            </a:r>
            <a:endParaRPr sz="2400" b="0" dirty="0"/>
          </a:p>
          <a:p>
            <a:pPr marL="457200" lvl="0" indent="-4572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dirty="0" err="1"/>
              <a:t>Lääkäreiden</a:t>
            </a:r>
            <a:r>
              <a:rPr lang="en-US" sz="2400" b="0" dirty="0"/>
              <a:t> </a:t>
            </a:r>
            <a:r>
              <a:rPr lang="en-US" sz="2400" b="0" dirty="0" err="1"/>
              <a:t>toimistojen</a:t>
            </a:r>
            <a:r>
              <a:rPr lang="en-US" sz="2400" b="0" dirty="0"/>
              <a:t> </a:t>
            </a:r>
            <a:r>
              <a:rPr lang="en-US" sz="2400" b="0" dirty="0" err="1"/>
              <a:t>eteen</a:t>
            </a:r>
            <a:r>
              <a:rPr lang="en-US" sz="2400" b="0" dirty="0"/>
              <a:t> </a:t>
            </a:r>
            <a:r>
              <a:rPr lang="en-US" sz="2400" b="0" dirty="0" err="1"/>
              <a:t>asetettiin</a:t>
            </a:r>
            <a:r>
              <a:rPr lang="en-US" sz="2400" b="0" dirty="0"/>
              <a:t> U-</a:t>
            </a:r>
            <a:r>
              <a:rPr lang="en-US" sz="2400" b="0" dirty="0" err="1"/>
              <a:t>muotoinen</a:t>
            </a:r>
            <a:r>
              <a:rPr lang="en-US" sz="2400" b="0" dirty="0"/>
              <a:t> </a:t>
            </a:r>
            <a:r>
              <a:rPr lang="en-US" sz="2400" b="0" dirty="0" err="1"/>
              <a:t>työpiste</a:t>
            </a:r>
            <a:r>
              <a:rPr lang="en-US" sz="2400" b="0" dirty="0"/>
              <a:t>, </a:t>
            </a:r>
            <a:r>
              <a:rPr lang="en-US" sz="2400" b="0" dirty="0" err="1"/>
              <a:t>jonka</a:t>
            </a:r>
            <a:r>
              <a:rPr lang="en-US" sz="2400" b="0" dirty="0"/>
              <a:t> </a:t>
            </a:r>
            <a:r>
              <a:rPr lang="en-US" sz="2400" b="0" dirty="0" err="1"/>
              <a:t>kautta</a:t>
            </a:r>
            <a:r>
              <a:rPr lang="en-US" sz="2400" b="0" dirty="0"/>
              <a:t> </a:t>
            </a:r>
            <a:r>
              <a:rPr lang="en-US" sz="2400" b="0" dirty="0" err="1"/>
              <a:t>lääkäri</a:t>
            </a:r>
            <a:r>
              <a:rPr lang="en-US" sz="2400" b="0" dirty="0"/>
              <a:t> </a:t>
            </a:r>
            <a:r>
              <a:rPr lang="en-US" sz="2400" b="0" dirty="0" err="1"/>
              <a:t>suorittaisi</a:t>
            </a:r>
            <a:r>
              <a:rPr lang="en-US" sz="2400" b="0" dirty="0"/>
              <a:t> </a:t>
            </a:r>
            <a:r>
              <a:rPr lang="en-US" sz="2400" b="0" dirty="0" err="1"/>
              <a:t>ennlta</a:t>
            </a:r>
            <a:r>
              <a:rPr lang="en-US" sz="2400" b="0" dirty="0"/>
              <a:t> </a:t>
            </a:r>
            <a:r>
              <a:rPr lang="en-US" sz="2400" b="0" dirty="0" err="1"/>
              <a:t>määritellyt</a:t>
            </a:r>
            <a:r>
              <a:rPr lang="en-US" sz="2400" b="0" dirty="0"/>
              <a:t> </a:t>
            </a:r>
            <a:r>
              <a:rPr lang="en-US" sz="2400" b="0" dirty="0" err="1"/>
              <a:t>työtehtävät</a:t>
            </a:r>
            <a:r>
              <a:rPr lang="en-US" sz="2400" b="0" dirty="0"/>
              <a:t> </a:t>
            </a:r>
            <a:r>
              <a:rPr lang="en-US" sz="2400" b="0" dirty="0" err="1"/>
              <a:t>järjestyksessä</a:t>
            </a:r>
            <a:endParaRPr sz="2400" b="0" dirty="0"/>
          </a:p>
          <a:p>
            <a:pPr marL="457200" lvl="0" indent="-4572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dirty="0" err="1"/>
              <a:t>Tuotantolinjamaisen</a:t>
            </a:r>
            <a:r>
              <a:rPr lang="en-US" sz="2400" b="0" dirty="0"/>
              <a:t> </a:t>
            </a:r>
            <a:r>
              <a:rPr lang="en-US" sz="2400" b="0" dirty="0" err="1"/>
              <a:t>layoutin</a:t>
            </a:r>
            <a:r>
              <a:rPr lang="en-US" sz="2400" b="0" dirty="0"/>
              <a:t> </a:t>
            </a:r>
            <a:r>
              <a:rPr lang="en-US" sz="2400" b="0" dirty="0" err="1"/>
              <a:t>ansiosta</a:t>
            </a:r>
            <a:r>
              <a:rPr lang="en-US" sz="2400" b="0" dirty="0"/>
              <a:t> </a:t>
            </a:r>
            <a:r>
              <a:rPr lang="en-US" sz="2400" b="0" dirty="0" err="1"/>
              <a:t>hoitokapasiteetti</a:t>
            </a:r>
            <a:r>
              <a:rPr lang="en-US" sz="2400" b="0" dirty="0"/>
              <a:t> </a:t>
            </a:r>
            <a:r>
              <a:rPr lang="en-US" sz="2400" b="0" dirty="0" err="1"/>
              <a:t>kasvoi</a:t>
            </a:r>
            <a:r>
              <a:rPr lang="en-US" sz="2400" b="0" dirty="0"/>
              <a:t> 10%</a:t>
            </a:r>
            <a:endParaRPr sz="2400" b="0" dirty="0"/>
          </a:p>
        </p:txBody>
      </p:sp>
      <p:sp>
        <p:nvSpPr>
          <p:cNvPr id="446" name="Google Shape;446;p17"/>
          <p:cNvSpPr/>
          <p:nvPr/>
        </p:nvSpPr>
        <p:spPr>
          <a:xfrm>
            <a:off x="606463" y="1173179"/>
            <a:ext cx="1567543" cy="1254226"/>
          </a:xfrm>
          <a:prstGeom prst="rect">
            <a:avLst/>
          </a:prstGeom>
          <a:solidFill>
            <a:schemeClr val="bg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Edellisen</a:t>
            </a:r>
            <a:r>
              <a:rPr lang="en-US" sz="18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potilaan</a:t>
            </a:r>
            <a:r>
              <a:rPr lang="en-US" sz="18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laskutus</a:t>
            </a:r>
            <a:endParaRPr sz="18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7"/>
          <p:cNvSpPr/>
          <p:nvPr/>
        </p:nvSpPr>
        <p:spPr>
          <a:xfrm>
            <a:off x="2174006" y="1173180"/>
            <a:ext cx="1567543" cy="1254226"/>
          </a:xfrm>
          <a:prstGeom prst="rect">
            <a:avLst/>
          </a:prstGeom>
          <a:solidFill>
            <a:schemeClr val="bg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Hoidon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dokumentointi</a:t>
            </a:r>
            <a:endParaRPr sz="16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7"/>
          <p:cNvSpPr/>
          <p:nvPr/>
        </p:nvSpPr>
        <p:spPr>
          <a:xfrm>
            <a:off x="3741549" y="1173180"/>
            <a:ext cx="1567543" cy="1254226"/>
          </a:xfrm>
          <a:prstGeom prst="rect">
            <a:avLst/>
          </a:prstGeom>
          <a:solidFill>
            <a:schemeClr val="bg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Yhteen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sähköpostiin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vastaaminen</a:t>
            </a:r>
            <a:endParaRPr sz="16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7"/>
          <p:cNvSpPr/>
          <p:nvPr/>
        </p:nvSpPr>
        <p:spPr>
          <a:xfrm>
            <a:off x="5309091" y="1173180"/>
            <a:ext cx="1567543" cy="1254226"/>
          </a:xfrm>
          <a:prstGeom prst="rect">
            <a:avLst/>
          </a:prstGeom>
          <a:solidFill>
            <a:schemeClr val="bg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Kiireiseen viestiin vastaaminen</a:t>
            </a:r>
            <a:endParaRPr sz="16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7"/>
          <p:cNvSpPr/>
          <p:nvPr/>
        </p:nvSpPr>
        <p:spPr>
          <a:xfrm>
            <a:off x="6876633" y="1173179"/>
            <a:ext cx="1567543" cy="1254226"/>
          </a:xfrm>
          <a:prstGeom prst="rect">
            <a:avLst/>
          </a:prstGeom>
          <a:solidFill>
            <a:schemeClr val="bg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Tulosteen lukeminen ja siihen vastaaminen  </a:t>
            </a:r>
            <a:endParaRPr sz="16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7"/>
          <p:cNvSpPr/>
          <p:nvPr/>
        </p:nvSpPr>
        <p:spPr>
          <a:xfrm>
            <a:off x="8444175" y="1173180"/>
            <a:ext cx="1567543" cy="1254225"/>
          </a:xfrm>
          <a:prstGeom prst="rect">
            <a:avLst/>
          </a:prstGeom>
          <a:solidFill>
            <a:schemeClr val="bg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Tulosraportin täyttäminen</a:t>
            </a:r>
            <a:endParaRPr sz="16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7"/>
          <p:cNvSpPr/>
          <p:nvPr/>
        </p:nvSpPr>
        <p:spPr>
          <a:xfrm>
            <a:off x="10011716" y="1173179"/>
            <a:ext cx="1567543" cy="1254226"/>
          </a:xfrm>
          <a:prstGeom prst="rect">
            <a:avLst/>
          </a:prstGeom>
          <a:solidFill>
            <a:schemeClr val="bg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Seuraavan potilaan hoito</a:t>
            </a:r>
            <a:endParaRPr sz="1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7"/>
          <p:cNvSpPr txBox="1"/>
          <p:nvPr/>
        </p:nvSpPr>
        <p:spPr>
          <a:xfrm>
            <a:off x="2641600" y="6287159"/>
            <a:ext cx="7493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Weber D. (2006). </a:t>
            </a:r>
            <a:r>
              <a:rPr lang="en-US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Toyota-Style Management Drives Virginia Mason</a:t>
            </a: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Physician executive. 32. 12-7.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4" name="Google Shape;454;p17"/>
          <p:cNvCxnSpPr/>
          <p:nvPr/>
        </p:nvCxnSpPr>
        <p:spPr>
          <a:xfrm>
            <a:off x="1885535" y="2668582"/>
            <a:ext cx="838962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455" name="Google Shape;455;p17"/>
          <p:cNvCxnSpPr/>
          <p:nvPr/>
        </p:nvCxnSpPr>
        <p:spPr>
          <a:xfrm>
            <a:off x="960424" y="5956433"/>
            <a:ext cx="10263532" cy="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84170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9"/>
          <p:cNvSpPr txBox="1">
            <a:spLocks noGrp="1"/>
          </p:cNvSpPr>
          <p:nvPr>
            <p:ph type="body" idx="1"/>
          </p:nvPr>
        </p:nvSpPr>
        <p:spPr>
          <a:xfrm>
            <a:off x="389805" y="259137"/>
            <a:ext cx="11323863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FI" sz="3600" dirty="0" err="1"/>
              <a:t>Optimoinnin</a:t>
            </a:r>
            <a:r>
              <a:rPr lang="en-FI" sz="3600" dirty="0"/>
              <a:t> </a:t>
            </a:r>
            <a:r>
              <a:rPr lang="en-FI" sz="3600" dirty="0" err="1"/>
              <a:t>tulos</a:t>
            </a:r>
            <a:endParaRPr sz="3600" dirty="0"/>
          </a:p>
        </p:txBody>
      </p:sp>
      <p:sp>
        <p:nvSpPr>
          <p:cNvPr id="472" name="Google Shape;472;p19"/>
          <p:cNvSpPr/>
          <p:nvPr/>
        </p:nvSpPr>
        <p:spPr>
          <a:xfrm>
            <a:off x="5435504" y="1591903"/>
            <a:ext cx="6278164" cy="375781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9"/>
          <p:cNvSpPr txBox="1"/>
          <p:nvPr/>
        </p:nvSpPr>
        <p:spPr>
          <a:xfrm>
            <a:off x="5503278" y="2307320"/>
            <a:ext cx="324468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Ylituotanto</a:t>
            </a:r>
            <a:endParaRPr sz="20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Kuljetus</a:t>
            </a:r>
            <a:endParaRPr sz="20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Yliprosessointi</a:t>
            </a:r>
            <a:endParaRPr sz="20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Liika</a:t>
            </a:r>
            <a:r>
              <a:rPr lang="en-US" sz="20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varastointi</a:t>
            </a:r>
            <a:endParaRPr sz="20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Liika</a:t>
            </a:r>
            <a:r>
              <a:rPr lang="en-US" sz="20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liike</a:t>
            </a:r>
            <a:endParaRPr sz="20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Virheelliset</a:t>
            </a:r>
            <a:r>
              <a:rPr lang="en-US" sz="20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palvelut</a:t>
            </a:r>
            <a:endParaRPr sz="20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Odotusaika</a:t>
            </a:r>
            <a:endParaRPr sz="20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9"/>
          <p:cNvSpPr txBox="1"/>
          <p:nvPr/>
        </p:nvSpPr>
        <p:spPr>
          <a:xfrm>
            <a:off x="8266533" y="2307321"/>
            <a:ext cx="324468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Tulosten dokumentointi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Potilaiden liika siirtäminen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Laskutusprosessi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Lääkkeet ja tarvikkeet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Potilastietojen etsintä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Henkilökunnan vastuu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Suuret keskitetyt laitteet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9"/>
          <p:cNvSpPr txBox="1"/>
          <p:nvPr/>
        </p:nvSpPr>
        <p:spPr>
          <a:xfrm>
            <a:off x="7838388" y="2307320"/>
            <a:ext cx="61049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9"/>
          <p:cNvSpPr txBox="1"/>
          <p:nvPr/>
        </p:nvSpPr>
        <p:spPr>
          <a:xfrm>
            <a:off x="5435504" y="1901637"/>
            <a:ext cx="22430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Tyyppi</a:t>
            </a:r>
            <a:endParaRPr sz="2000" b="0" i="1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9"/>
          <p:cNvSpPr txBox="1"/>
          <p:nvPr/>
        </p:nvSpPr>
        <p:spPr>
          <a:xfrm>
            <a:off x="9268202" y="1872120"/>
            <a:ext cx="22430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Lähde</a:t>
            </a:r>
            <a:endParaRPr sz="2000" b="0" i="1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9"/>
          <p:cNvSpPr txBox="1"/>
          <p:nvPr/>
        </p:nvSpPr>
        <p:spPr>
          <a:xfrm>
            <a:off x="325622" y="1591903"/>
            <a:ext cx="5109882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Sairaala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tunnisti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haaskauksen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lähteet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tuotannossa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Tunnistettujen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lähteiden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avulla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kyettiin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vähentämään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haaskausta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ja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parantamaan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tuotantojärjestelmän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laatua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9"/>
          <p:cNvSpPr txBox="1"/>
          <p:nvPr/>
        </p:nvSpPr>
        <p:spPr>
          <a:xfrm>
            <a:off x="2641600" y="6287159"/>
            <a:ext cx="7493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Kaplan G.S., Patterson S.H. (2008). </a:t>
            </a:r>
            <a:r>
              <a:rPr lang="en-US" sz="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Seeking perfection in healthcare. A case study in adopting Toyota Production System methods.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Healthcare Executive. May/Jun2008, Vol. 23 Issue 3, pp. 18. ISSN: 0883-5381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0" name="Google Shape;480;p19"/>
          <p:cNvCxnSpPr/>
          <p:nvPr/>
        </p:nvCxnSpPr>
        <p:spPr>
          <a:xfrm>
            <a:off x="960424" y="5956433"/>
            <a:ext cx="10263532" cy="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0"/>
          <p:cNvSpPr txBox="1">
            <a:spLocks noGrp="1"/>
          </p:cNvSpPr>
          <p:nvPr>
            <p:ph type="body" idx="1"/>
          </p:nvPr>
        </p:nvSpPr>
        <p:spPr>
          <a:xfrm>
            <a:off x="389805" y="259137"/>
            <a:ext cx="11323863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SzPts val="3600"/>
            </a:pPr>
            <a:r>
              <a:rPr lang="en-FI" sz="3600" dirty="0" err="1"/>
              <a:t>Optimoinnin</a:t>
            </a:r>
            <a:r>
              <a:rPr lang="en-FI" sz="3600" dirty="0"/>
              <a:t> </a:t>
            </a:r>
            <a:r>
              <a:rPr lang="en-FI" sz="3600" dirty="0" err="1"/>
              <a:t>tulos</a:t>
            </a:r>
            <a:endParaRPr lang="en-US" sz="3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</p:txBody>
      </p:sp>
      <p:sp>
        <p:nvSpPr>
          <p:cNvPr id="487" name="Google Shape;487;p20"/>
          <p:cNvSpPr txBox="1"/>
          <p:nvPr/>
        </p:nvSpPr>
        <p:spPr>
          <a:xfrm>
            <a:off x="287172" y="1591903"/>
            <a:ext cx="5148332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miljoonan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dollarin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säästöt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investoin</a:t>
            </a:r>
            <a:r>
              <a:rPr lang="en-FI" sz="1800" b="1" dirty="0" err="1">
                <a:solidFill>
                  <a:schemeClr val="dk1"/>
                </a:solidFill>
              </a:rPr>
              <a:t>neissa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FI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FI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miljoonan</a:t>
            </a:r>
            <a:r>
              <a:rPr lang="en-FI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FI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dollarin</a:t>
            </a:r>
            <a:r>
              <a:rPr lang="en-FI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FI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vuosittaiset</a:t>
            </a:r>
            <a:r>
              <a:rPr lang="en-FI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FI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säästöt</a:t>
            </a:r>
            <a:r>
              <a:rPr lang="en-FI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FI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varastoissa</a:t>
            </a:r>
            <a:r>
              <a:rPr lang="en-FI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FI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</a:t>
            </a:r>
            <a:r>
              <a:rPr lang="en-FI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FI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varastoinnissa</a:t>
            </a:r>
            <a:endParaRPr lang="en-FI"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500 000 dollarin vuosittaiset säästöt työvoimakuluissa</a:t>
            </a:r>
            <a:endParaRPr lang="en-FI"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Henkilökunnan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päivittäinen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kävelymäärä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väheni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FI" sz="1800" b="1" dirty="0">
                <a:solidFill>
                  <a:schemeClr val="dk1"/>
                </a:solidFill>
              </a:rPr>
              <a:t>n. 1200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km</a:t>
            </a:r>
            <a:r>
              <a:rPr lang="en-FI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(= 250h)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0"/>
          <p:cNvSpPr/>
          <p:nvPr/>
        </p:nvSpPr>
        <p:spPr>
          <a:xfrm>
            <a:off x="5435504" y="1591903"/>
            <a:ext cx="6278164" cy="375781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0"/>
          <p:cNvSpPr txBox="1"/>
          <p:nvPr/>
        </p:nvSpPr>
        <p:spPr>
          <a:xfrm>
            <a:off x="5503278" y="2307320"/>
            <a:ext cx="324468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Ylituotanto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Kuljetus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Yliprosessointi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Liika varastointi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Liika liike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Virheelliset palvelut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Odotusaika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0"/>
          <p:cNvSpPr txBox="1"/>
          <p:nvPr/>
        </p:nvSpPr>
        <p:spPr>
          <a:xfrm>
            <a:off x="8266533" y="2307321"/>
            <a:ext cx="324468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Tulosten dokumentointi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Potilaiden liika siirtäminen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Laskutusprosessi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Lääkkeet ja tarvikkeet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Potilastietojen etsintä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Henkilökunnan vastuu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Suuret keskitetyt laitteet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0"/>
          <p:cNvSpPr txBox="1"/>
          <p:nvPr/>
        </p:nvSpPr>
        <p:spPr>
          <a:xfrm>
            <a:off x="7838388" y="2307320"/>
            <a:ext cx="61049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0"/>
          <p:cNvSpPr txBox="1"/>
          <p:nvPr/>
        </p:nvSpPr>
        <p:spPr>
          <a:xfrm>
            <a:off x="5435504" y="1901637"/>
            <a:ext cx="22430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Tyyppi</a:t>
            </a:r>
            <a:endParaRPr sz="2000" b="0" i="1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0"/>
          <p:cNvSpPr txBox="1"/>
          <p:nvPr/>
        </p:nvSpPr>
        <p:spPr>
          <a:xfrm>
            <a:off x="9268202" y="1872120"/>
            <a:ext cx="22430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Lähde</a:t>
            </a:r>
            <a:endParaRPr sz="2000" b="0" i="1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4" name="Google Shape;494;p20"/>
          <p:cNvCxnSpPr/>
          <p:nvPr/>
        </p:nvCxnSpPr>
        <p:spPr>
          <a:xfrm>
            <a:off x="960424" y="5956433"/>
            <a:ext cx="10263532" cy="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479;p19">
            <a:extLst>
              <a:ext uri="{FF2B5EF4-FFF2-40B4-BE49-F238E27FC236}">
                <a16:creationId xmlns:a16="http://schemas.microsoft.com/office/drawing/2014/main" id="{03EE43D0-967B-2050-7BB5-F24AFF1798C5}"/>
              </a:ext>
            </a:extLst>
          </p:cNvPr>
          <p:cNvSpPr txBox="1"/>
          <p:nvPr/>
        </p:nvSpPr>
        <p:spPr>
          <a:xfrm>
            <a:off x="2641600" y="6287159"/>
            <a:ext cx="796740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FI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Virginia M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FI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 Institute. (2018) </a:t>
            </a:r>
            <a:r>
              <a:rPr lang="en-GB" sz="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 Facts</a:t>
            </a:r>
            <a:r>
              <a:rPr lang="en-FI" sz="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GB" sz="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Virginia Mason Production System</a:t>
            </a:r>
            <a:r>
              <a:rPr lang="en-FI" sz="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VMMC FORM 902074 (8/18)</a:t>
            </a:r>
            <a:r>
              <a:rPr lang="en-FI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FI" sz="800" dirty="0">
                <a:solidFill>
                  <a:schemeClr val="dk1"/>
                </a:solidFill>
              </a:rPr>
              <a:t>www.vigriniamason.org</a:t>
            </a:r>
            <a:endParaRPr lang="en-GB"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"/>
          <p:cNvSpPr txBox="1">
            <a:spLocks noGrp="1"/>
          </p:cNvSpPr>
          <p:nvPr>
            <p:ph type="body" idx="1"/>
          </p:nvPr>
        </p:nvSpPr>
        <p:spPr>
          <a:xfrm>
            <a:off x="389805" y="259137"/>
            <a:ext cx="11323863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Prosessikaaviosymbolit</a:t>
            </a:r>
            <a:endParaRPr/>
          </a:p>
        </p:txBody>
      </p:sp>
      <p:sp>
        <p:nvSpPr>
          <p:cNvPr id="315" name="Google Shape;315;p4"/>
          <p:cNvSpPr/>
          <p:nvPr/>
        </p:nvSpPr>
        <p:spPr>
          <a:xfrm>
            <a:off x="2373923" y="1213338"/>
            <a:ext cx="1652954" cy="1565031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Prosessi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"/>
          <p:cNvSpPr/>
          <p:nvPr/>
        </p:nvSpPr>
        <p:spPr>
          <a:xfrm>
            <a:off x="2417884" y="3376246"/>
            <a:ext cx="1565031" cy="1565031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Tarkastus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"/>
          <p:cNvSpPr/>
          <p:nvPr/>
        </p:nvSpPr>
        <p:spPr>
          <a:xfrm>
            <a:off x="7869115" y="1503730"/>
            <a:ext cx="2180492" cy="118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Virtausyksikön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liike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"/>
          <p:cNvSpPr/>
          <p:nvPr/>
        </p:nvSpPr>
        <p:spPr>
          <a:xfrm>
            <a:off x="4836500" y="1204546"/>
            <a:ext cx="2348990" cy="1573823"/>
          </a:xfrm>
          <a:prstGeom prst="flowChartDecision">
            <a:avLst/>
          </a:prstGeom>
          <a:solidFill>
            <a:schemeClr val="accent3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Päätös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"/>
          <p:cNvSpPr/>
          <p:nvPr/>
        </p:nvSpPr>
        <p:spPr>
          <a:xfrm>
            <a:off x="5150524" y="3376246"/>
            <a:ext cx="1802423" cy="1565031"/>
          </a:xfrm>
          <a:prstGeom prst="flowChartDelay">
            <a:avLst/>
          </a:prstGeom>
          <a:solidFill>
            <a:schemeClr val="accent3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Odottaminen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"/>
          <p:cNvSpPr/>
          <p:nvPr/>
        </p:nvSpPr>
        <p:spPr>
          <a:xfrm>
            <a:off x="7869115" y="3376247"/>
            <a:ext cx="2162908" cy="1670538"/>
          </a:xfrm>
          <a:custGeom>
            <a:avLst/>
            <a:gdLst/>
            <a:ahLst/>
            <a:cxnLst/>
            <a:rect l="l" t="t" r="r" b="b"/>
            <a:pathLst>
              <a:path w="10000" h="10234" extrusionOk="0">
                <a:moveTo>
                  <a:pt x="0" y="0"/>
                </a:moveTo>
                <a:lnTo>
                  <a:pt x="10000" y="0"/>
                </a:lnTo>
                <a:lnTo>
                  <a:pt x="4951" y="10234"/>
                </a:lnTo>
                <a:cubicBezTo>
                  <a:pt x="4929" y="10195"/>
                  <a:pt x="4908" y="10156"/>
                  <a:pt x="4886" y="1011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08000" tIns="0" rIns="91425" bIns="46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Varasto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1"/>
          <p:cNvSpPr txBox="1">
            <a:spLocks noGrp="1"/>
          </p:cNvSpPr>
          <p:nvPr>
            <p:ph type="body" idx="1"/>
          </p:nvPr>
        </p:nvSpPr>
        <p:spPr>
          <a:xfrm>
            <a:off x="389805" y="259137"/>
            <a:ext cx="11323863" cy="109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 err="1"/>
              <a:t>Viikkopalautus</a:t>
            </a:r>
            <a:r>
              <a:rPr lang="en-US" sz="3600"/>
              <a:t> 2:</a:t>
            </a:r>
            <a:br>
              <a:rPr lang="en-US" sz="3600"/>
            </a:br>
            <a:r>
              <a:rPr lang="en-US" sz="3600" dirty="0" err="1"/>
              <a:t>Prosessit</a:t>
            </a:r>
            <a:r>
              <a:rPr lang="en-US" sz="3600" dirty="0"/>
              <a:t> ja </a:t>
            </a:r>
            <a:r>
              <a:rPr lang="en-US" sz="3600" dirty="0" err="1"/>
              <a:t>tuotannonohjaus</a:t>
            </a: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br>
              <a:rPr lang="en-US" sz="3600" dirty="0"/>
            </a:br>
            <a:endParaRPr sz="3600" dirty="0"/>
          </a:p>
        </p:txBody>
      </p:sp>
      <p:sp>
        <p:nvSpPr>
          <p:cNvPr id="501" name="Google Shape;501;p21"/>
          <p:cNvSpPr txBox="1">
            <a:spLocks noGrp="1"/>
          </p:cNvSpPr>
          <p:nvPr>
            <p:ph type="body" idx="2"/>
          </p:nvPr>
        </p:nvSpPr>
        <p:spPr>
          <a:xfrm>
            <a:off x="389804" y="1349385"/>
            <a:ext cx="11323863" cy="484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11480" lvl="0" indent="-411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fi-FI" sz="1800" dirty="0"/>
              <a:t>Tuotantoprosessin suunnittelu (~2 sivua)</a:t>
            </a:r>
            <a:endParaRPr lang="fi-FI" dirty="0"/>
          </a:p>
          <a:p>
            <a:pPr marL="1097207" lvl="1" indent="-34289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 dirty="0"/>
              <a:t>Kuvatkaa liiketoimintaanne 4V-mallin avulla ja perustelkaa tuotantojärjestelmällenne sopiva prosessityyppi sekä layout</a:t>
            </a:r>
            <a:endParaRPr lang="en-FI" sz="1800" dirty="0"/>
          </a:p>
          <a:p>
            <a:pPr marL="1097207" lvl="1" indent="-34289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 dirty="0"/>
              <a:t>Tehkää prosessikaavio (</a:t>
            </a:r>
            <a:r>
              <a:rPr lang="fi-FI" sz="1800" dirty="0" err="1"/>
              <a:t>process</a:t>
            </a:r>
            <a:r>
              <a:rPr lang="fi-FI" sz="1800" dirty="0"/>
              <a:t> </a:t>
            </a:r>
            <a:r>
              <a:rPr lang="fi-FI" sz="1800" dirty="0" err="1"/>
              <a:t>flow</a:t>
            </a:r>
            <a:r>
              <a:rPr lang="fi-FI" sz="1800" dirty="0"/>
              <a:t> </a:t>
            </a:r>
            <a:r>
              <a:rPr lang="fi-FI" sz="1800" dirty="0" err="1"/>
              <a:t>chart</a:t>
            </a:r>
            <a:r>
              <a:rPr lang="fi-FI" sz="1800" dirty="0"/>
              <a:t>) järjestelmästänne ja selittäkää tuotannon vaiheiden eteneminen</a:t>
            </a:r>
          </a:p>
          <a:p>
            <a:pPr marL="411480" lvl="0" indent="-4114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 dirty="0" err="1"/>
              <a:t>Tuotannon</a:t>
            </a:r>
            <a:r>
              <a:rPr lang="en-US" sz="1800" dirty="0"/>
              <a:t> </a:t>
            </a:r>
            <a:r>
              <a:rPr lang="en-US" sz="1800" dirty="0" err="1"/>
              <a:t>kapasiteetti</a:t>
            </a:r>
            <a:r>
              <a:rPr lang="en-US" sz="1800" dirty="0"/>
              <a:t> (~1 </a:t>
            </a:r>
            <a:r>
              <a:rPr lang="en-US" sz="1800" dirty="0" err="1"/>
              <a:t>sivu</a:t>
            </a:r>
            <a:r>
              <a:rPr lang="en-US" sz="1800" dirty="0"/>
              <a:t>)</a:t>
            </a:r>
            <a:endParaRPr sz="1800" dirty="0"/>
          </a:p>
          <a:p>
            <a:pPr marL="1097207" lvl="1" indent="-342897">
              <a:buSzPts val="1800"/>
            </a:pPr>
            <a:r>
              <a:rPr lang="fi-FI" sz="1800" dirty="0"/>
              <a:t>Arvioikaa tuotannon läpimenoaikaa sekä virtaustehokkuutta, ja esittäkää niiden pohjalta järjestelmänne laskennallinen kapasiteetti</a:t>
            </a:r>
          </a:p>
          <a:p>
            <a:pPr marL="1097207" lvl="1" indent="-342897">
              <a:buSzPts val="1800"/>
            </a:pPr>
            <a:r>
              <a:rPr lang="fi-FI" sz="1800" dirty="0"/>
              <a:t>Mikä vaihe/resurssi tuotannossanne on mahdollinen pullonkaula ja kuinka paljon se rajoittaa järjestelmän kapasiteettia?</a:t>
            </a:r>
          </a:p>
          <a:p>
            <a:pPr marL="411480" lvl="0" indent="-4114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fi-FI" sz="1800" dirty="0"/>
              <a:t>Haaskauksen minimointi (0,5 - 1 sivua)</a:t>
            </a:r>
            <a:endParaRPr lang="fi-FI" dirty="0"/>
          </a:p>
          <a:p>
            <a:pPr marL="1165787" lvl="1" indent="-411478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/>
              <a:t>Mitä</a:t>
            </a:r>
            <a:r>
              <a:rPr lang="en-US" sz="1800" dirty="0"/>
              <a:t> </a:t>
            </a:r>
            <a:r>
              <a:rPr lang="en-US" sz="1800" dirty="0" err="1"/>
              <a:t>virhevaihtelua</a:t>
            </a:r>
            <a:r>
              <a:rPr lang="en-US" sz="1800" dirty="0"/>
              <a:t> </a:t>
            </a:r>
            <a:r>
              <a:rPr lang="en-US" sz="1800" dirty="0" err="1"/>
              <a:t>tuotantoprosessissanne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esiintyä</a:t>
            </a:r>
            <a:r>
              <a:rPr lang="en-US" sz="1800" dirty="0"/>
              <a:t>?</a:t>
            </a:r>
            <a:endParaRPr dirty="0"/>
          </a:p>
          <a:p>
            <a:pPr marL="1165787" lvl="1" indent="-411478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/>
              <a:t>Esittäkää</a:t>
            </a:r>
            <a:r>
              <a:rPr lang="en-US" sz="1800" dirty="0"/>
              <a:t> </a:t>
            </a:r>
            <a:r>
              <a:rPr lang="en-US" sz="1800" dirty="0" err="1"/>
              <a:t>konkreettisia</a:t>
            </a:r>
            <a:r>
              <a:rPr lang="en-US" sz="1800" dirty="0"/>
              <a:t> </a:t>
            </a:r>
            <a:r>
              <a:rPr lang="en-US" sz="1800" dirty="0" err="1"/>
              <a:t>keinoja</a:t>
            </a:r>
            <a:r>
              <a:rPr lang="en-US" sz="1800" dirty="0"/>
              <a:t> </a:t>
            </a:r>
            <a:r>
              <a:rPr lang="en-US" sz="1800" dirty="0" err="1"/>
              <a:t>vähentää</a:t>
            </a:r>
            <a:r>
              <a:rPr lang="en-US" sz="1800" dirty="0"/>
              <a:t> </a:t>
            </a:r>
            <a:r>
              <a:rPr lang="en-US" sz="1800" dirty="0" err="1"/>
              <a:t>virhevaihtelua</a:t>
            </a:r>
            <a:r>
              <a:rPr lang="en-US" sz="1800" dirty="0"/>
              <a:t> ja </a:t>
            </a:r>
            <a:r>
              <a:rPr lang="en-US" sz="1800" dirty="0" err="1"/>
              <a:t>minimoida</a:t>
            </a:r>
            <a:r>
              <a:rPr lang="en-US" sz="1800" dirty="0"/>
              <a:t> </a:t>
            </a:r>
            <a:r>
              <a:rPr lang="en-US" sz="1800" dirty="0" err="1"/>
              <a:t>haaskausta</a:t>
            </a:r>
            <a:r>
              <a:rPr lang="en-US" sz="1800" dirty="0"/>
              <a:t> </a:t>
            </a:r>
            <a:r>
              <a:rPr lang="en-US" sz="1800" dirty="0" err="1"/>
              <a:t>tuotannossa</a:t>
            </a:r>
            <a:endParaRPr sz="1320" dirty="0"/>
          </a:p>
        </p:txBody>
      </p:sp>
      <p:cxnSp>
        <p:nvCxnSpPr>
          <p:cNvPr id="502" name="Google Shape;502;p21"/>
          <p:cNvCxnSpPr/>
          <p:nvPr/>
        </p:nvCxnSpPr>
        <p:spPr>
          <a:xfrm>
            <a:off x="960424" y="5956433"/>
            <a:ext cx="10263532" cy="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"/>
          <p:cNvSpPr txBox="1">
            <a:spLocks noGrp="1"/>
          </p:cNvSpPr>
          <p:nvPr>
            <p:ph type="body" idx="1"/>
          </p:nvPr>
        </p:nvSpPr>
        <p:spPr>
          <a:xfrm>
            <a:off x="960424" y="259137"/>
            <a:ext cx="10191476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SzPts val="3600"/>
            </a:pPr>
            <a:r>
              <a:rPr lang="en-US" sz="4320"/>
              <a:t>Tuotantoprosessi</a:t>
            </a:r>
            <a:endParaRPr sz="4320"/>
          </a:p>
        </p:txBody>
      </p:sp>
      <p:sp>
        <p:nvSpPr>
          <p:cNvPr id="319" name="Google Shape;319;p9"/>
          <p:cNvSpPr txBox="1">
            <a:spLocks noGrp="1"/>
          </p:cNvSpPr>
          <p:nvPr>
            <p:ph type="body" idx="2"/>
          </p:nvPr>
        </p:nvSpPr>
        <p:spPr>
          <a:xfrm>
            <a:off x="960423" y="1586278"/>
            <a:ext cx="10191476" cy="239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11480" indent="-411480">
              <a:spcBef>
                <a:spcPts val="0"/>
              </a:spcBef>
              <a:spcAft>
                <a:spcPts val="600"/>
              </a:spcAft>
              <a:buSzPts val="2000"/>
              <a:buFont typeface="Arial"/>
              <a:buChar char="•"/>
            </a:pPr>
            <a:r>
              <a:rPr lang="en-US" sz="2400" dirty="0" err="1"/>
              <a:t>Resurssit</a:t>
            </a:r>
            <a:r>
              <a:rPr lang="en-FI" sz="2400" dirty="0"/>
              <a:t> (</a:t>
            </a:r>
            <a:r>
              <a:rPr lang="en-FI" sz="2400" dirty="0" err="1"/>
              <a:t>laitteet</a:t>
            </a:r>
            <a:r>
              <a:rPr lang="en-FI" sz="2400" dirty="0"/>
              <a:t>, </a:t>
            </a:r>
            <a:r>
              <a:rPr lang="en-FI" sz="2400" dirty="0" err="1"/>
              <a:t>raaka-aineet</a:t>
            </a:r>
            <a:r>
              <a:rPr lang="en-FI" sz="2400" dirty="0"/>
              <a:t>, </a:t>
            </a:r>
            <a:r>
              <a:rPr lang="en-FI" sz="2400" dirty="0" err="1"/>
              <a:t>työvoima</a:t>
            </a:r>
            <a:r>
              <a:rPr lang="en-FI" sz="2400" dirty="0"/>
              <a:t> </a:t>
            </a:r>
            <a:r>
              <a:rPr lang="en-FI" sz="2400" dirty="0" err="1"/>
              <a:t>jne</a:t>
            </a:r>
            <a:r>
              <a:rPr lang="en-FI" sz="2400" dirty="0"/>
              <a:t>.)</a:t>
            </a:r>
          </a:p>
          <a:p>
            <a:pPr marL="411480" indent="-411480">
              <a:spcBef>
                <a:spcPts val="0"/>
              </a:spcBef>
              <a:buSzPts val="2000"/>
              <a:buFont typeface="Arial"/>
              <a:buChar char="•"/>
            </a:pPr>
            <a:r>
              <a:rPr lang="en-US" sz="2400" dirty="0" err="1"/>
              <a:t>Virtausyksikkö</a:t>
            </a:r>
            <a:r>
              <a:rPr lang="en-FI" sz="2400" dirty="0"/>
              <a:t> (</a:t>
            </a:r>
            <a:r>
              <a:rPr lang="en-FI" sz="2400" dirty="0" err="1"/>
              <a:t>transformaation</a:t>
            </a:r>
            <a:r>
              <a:rPr lang="en-FI" sz="2400" dirty="0"/>
              <a:t> </a:t>
            </a:r>
            <a:r>
              <a:rPr lang="en-FI" sz="2400" dirty="0" err="1"/>
              <a:t>kohde</a:t>
            </a:r>
            <a:r>
              <a:rPr lang="en-FI" sz="2400" dirty="0"/>
              <a:t>)</a:t>
            </a:r>
            <a:endParaRPr lang="fi-FI" sz="2400" dirty="0"/>
          </a:p>
          <a:p>
            <a:pPr marL="411480" indent="-411480">
              <a:buSzPts val="2000"/>
              <a:buFont typeface="Arial"/>
              <a:buChar char="•"/>
            </a:pPr>
            <a:r>
              <a:rPr lang="fi-FI" sz="2400" dirty="0"/>
              <a:t>Transformaatio</a:t>
            </a:r>
            <a:r>
              <a:rPr lang="en-FI" sz="2400" dirty="0"/>
              <a:t> (</a:t>
            </a:r>
            <a:r>
              <a:rPr lang="en-FI" sz="2400" dirty="0" err="1"/>
              <a:t>arvonluonti</a:t>
            </a:r>
            <a:r>
              <a:rPr lang="en-FI" sz="2400" dirty="0"/>
              <a:t>)</a:t>
            </a:r>
            <a:endParaRPr lang="fi-FI" sz="2400" b="0" dirty="0"/>
          </a:p>
          <a:p>
            <a:pPr marL="411480" indent="-411480">
              <a:buSzPts val="2000"/>
              <a:buFont typeface="Arial"/>
              <a:buChar char="•"/>
            </a:pPr>
            <a:r>
              <a:rPr lang="en-US" sz="2400" dirty="0"/>
              <a:t>Arvo</a:t>
            </a:r>
            <a:r>
              <a:rPr lang="en-FI" sz="2400" dirty="0"/>
              <a:t> (</a:t>
            </a:r>
            <a:r>
              <a:rPr lang="en-FI" sz="2400" dirty="0" err="1"/>
              <a:t>tavoite</a:t>
            </a:r>
            <a:r>
              <a:rPr lang="en-FI" sz="2400" dirty="0"/>
              <a:t>)</a:t>
            </a:r>
            <a:endParaRPr lang="en-US" sz="2400" dirty="0"/>
          </a:p>
        </p:txBody>
      </p:sp>
      <p:cxnSp>
        <p:nvCxnSpPr>
          <p:cNvPr id="320" name="Google Shape;320;p9"/>
          <p:cNvCxnSpPr/>
          <p:nvPr/>
        </p:nvCxnSpPr>
        <p:spPr>
          <a:xfrm>
            <a:off x="960424" y="5956433"/>
            <a:ext cx="10263532" cy="0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084439F-78FD-C3B1-535F-522B1976F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62" y="3568618"/>
            <a:ext cx="8058779" cy="21587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"/>
          <p:cNvSpPr txBox="1">
            <a:spLocks noGrp="1"/>
          </p:cNvSpPr>
          <p:nvPr>
            <p:ph type="body" idx="1"/>
          </p:nvPr>
        </p:nvSpPr>
        <p:spPr>
          <a:xfrm>
            <a:off x="389805" y="259137"/>
            <a:ext cx="11323863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K</a:t>
            </a:r>
            <a:r>
              <a:rPr lang="en-FI" sz="3600" dirty="0" err="1"/>
              <a:t>äsitteitä</a:t>
            </a:r>
            <a:endParaRPr lang="en-FI" sz="3600" dirty="0"/>
          </a:p>
        </p:txBody>
      </p:sp>
      <p:sp>
        <p:nvSpPr>
          <p:cNvPr id="248" name="Google Shape;248;p2"/>
          <p:cNvSpPr txBox="1">
            <a:spLocks noGrp="1"/>
          </p:cNvSpPr>
          <p:nvPr>
            <p:ph type="body" idx="2"/>
          </p:nvPr>
        </p:nvSpPr>
        <p:spPr>
          <a:xfrm>
            <a:off x="495313" y="1371600"/>
            <a:ext cx="5398623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 err="1"/>
              <a:t>Työntöohjaus</a:t>
            </a:r>
            <a:endParaRPr lang="en-US" sz="2000" dirty="0"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dirty="0" err="1"/>
              <a:t>Ennusteperusteisesti</a:t>
            </a:r>
            <a:r>
              <a:rPr lang="en-US" sz="2000" b="0" dirty="0"/>
              <a:t> </a:t>
            </a:r>
            <a:r>
              <a:rPr lang="en-US" sz="2000" b="0" dirty="0" err="1"/>
              <a:t>ohjattu</a:t>
            </a:r>
            <a:r>
              <a:rPr lang="en-US" sz="2000" b="0" dirty="0"/>
              <a:t> </a:t>
            </a:r>
            <a:r>
              <a:rPr lang="en-US" sz="2000" b="0" dirty="0" err="1"/>
              <a:t>tuotanto</a:t>
            </a:r>
            <a:r>
              <a:rPr lang="en-US" sz="2000" b="0" dirty="0"/>
              <a:t>.</a:t>
            </a:r>
            <a:endParaRPr lang="en-US"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FI"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FI"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 err="1"/>
              <a:t>Imuohjaus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dirty="0" err="1"/>
              <a:t>Todellisiin</a:t>
            </a:r>
            <a:r>
              <a:rPr lang="en-US" sz="2000" b="0" dirty="0"/>
              <a:t> </a:t>
            </a:r>
            <a:r>
              <a:rPr lang="en-US" sz="2000" b="0" dirty="0" err="1"/>
              <a:t>asiakastilauksiin</a:t>
            </a:r>
            <a:r>
              <a:rPr lang="en-US" sz="2000" b="0" dirty="0"/>
              <a:t> </a:t>
            </a:r>
            <a:r>
              <a:rPr lang="en-US" sz="2000" b="0" dirty="0" err="1"/>
              <a:t>perustuva</a:t>
            </a:r>
            <a:r>
              <a:rPr lang="en-US" sz="2000" b="0" dirty="0"/>
              <a:t> </a:t>
            </a:r>
            <a:r>
              <a:rPr lang="en-US" sz="2000" b="0" dirty="0" err="1"/>
              <a:t>tuotanto</a:t>
            </a:r>
            <a:r>
              <a:rPr lang="en-US" sz="2000" b="0" dirty="0"/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dirty="0"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 err="1"/>
              <a:t>Tilauksen</a:t>
            </a:r>
            <a:r>
              <a:rPr lang="en-US" sz="2000" dirty="0"/>
              <a:t> </a:t>
            </a:r>
            <a:r>
              <a:rPr lang="en-US" sz="2000" dirty="0" err="1"/>
              <a:t>kohdentumispiste</a:t>
            </a:r>
            <a:r>
              <a:rPr lang="en-US" sz="2000" dirty="0"/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dirty="0" err="1"/>
              <a:t>Tuotanto</a:t>
            </a:r>
            <a:r>
              <a:rPr lang="en-US" sz="2000" b="0" dirty="0"/>
              <a:t>- tai </a:t>
            </a:r>
            <a:r>
              <a:rPr lang="en-US" sz="2000" b="0" dirty="0" err="1"/>
              <a:t>tuotesuunnitteluprosessin</a:t>
            </a:r>
            <a:r>
              <a:rPr lang="en-US" sz="2000" b="0" dirty="0"/>
              <a:t> </a:t>
            </a:r>
            <a:r>
              <a:rPr lang="en-US" sz="2000" b="0" dirty="0" err="1"/>
              <a:t>kohta</a:t>
            </a:r>
            <a:r>
              <a:rPr lang="en-US" sz="2000" b="0" dirty="0"/>
              <a:t>, </a:t>
            </a:r>
            <a:r>
              <a:rPr lang="en-US" sz="2000" b="0" dirty="0" err="1"/>
              <a:t>jossa</a:t>
            </a:r>
            <a:r>
              <a:rPr lang="en-US" sz="2000" b="0" dirty="0"/>
              <a:t> </a:t>
            </a:r>
            <a:r>
              <a:rPr lang="en-US" sz="2000" b="0" dirty="0" err="1"/>
              <a:t>tuote</a:t>
            </a:r>
            <a:r>
              <a:rPr lang="en-US" sz="2000" b="0" dirty="0"/>
              <a:t> </a:t>
            </a:r>
            <a:r>
              <a:rPr lang="en-US" sz="2000" b="0" dirty="0" err="1"/>
              <a:t>kiinnitetään</a:t>
            </a:r>
            <a:r>
              <a:rPr lang="en-US" sz="2000" b="0" dirty="0"/>
              <a:t> </a:t>
            </a:r>
            <a:r>
              <a:rPr lang="en-US" sz="2000" b="0" dirty="0" err="1"/>
              <a:t>asiakkaan</a:t>
            </a:r>
            <a:r>
              <a:rPr lang="en-US" sz="2000" b="0" dirty="0"/>
              <a:t> </a:t>
            </a:r>
            <a:r>
              <a:rPr lang="en-US" sz="2000" b="0" dirty="0" err="1"/>
              <a:t>tilauksen</a:t>
            </a:r>
            <a:r>
              <a:rPr lang="en-US" sz="2000" b="0" dirty="0"/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dirty="0"/>
          </a:p>
        </p:txBody>
      </p:sp>
      <p:grpSp>
        <p:nvGrpSpPr>
          <p:cNvPr id="249" name="Google Shape;249;p2"/>
          <p:cNvGrpSpPr/>
          <p:nvPr/>
        </p:nvGrpSpPr>
        <p:grpSpPr>
          <a:xfrm>
            <a:off x="6096000" y="1901948"/>
            <a:ext cx="5703278" cy="2981204"/>
            <a:chOff x="0" y="0"/>
            <a:chExt cx="6390001" cy="2340002"/>
          </a:xfrm>
        </p:grpSpPr>
        <p:sp>
          <p:nvSpPr>
            <p:cNvPr id="250" name="Google Shape;250;p2"/>
            <p:cNvSpPr/>
            <p:nvPr/>
          </p:nvSpPr>
          <p:spPr>
            <a:xfrm>
              <a:off x="2070000" y="0"/>
              <a:ext cx="1440000" cy="720000"/>
            </a:xfrm>
            <a:custGeom>
              <a:avLst/>
              <a:gdLst/>
              <a:ahLst/>
              <a:cxnLst/>
              <a:rect l="l" t="t" r="r" b="b"/>
              <a:pathLst>
                <a:path w="3599558" h="2879996" extrusionOk="0">
                  <a:moveTo>
                    <a:pt x="0" y="0"/>
                  </a:moveTo>
                  <a:lnTo>
                    <a:pt x="2879996" y="0"/>
                  </a:lnTo>
                  <a:lnTo>
                    <a:pt x="3599558" y="1426144"/>
                  </a:lnTo>
                  <a:lnTo>
                    <a:pt x="2879996" y="2879996"/>
                  </a:lnTo>
                  <a:lnTo>
                    <a:pt x="0" y="2879996"/>
                  </a:lnTo>
                  <a:lnTo>
                    <a:pt x="691852" y="1453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>
              <a:solidFill>
                <a:srgbClr val="08080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0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Osien valmistus/</a:t>
              </a:r>
              <a:b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hankinta</a:t>
              </a:r>
              <a:endPara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30000" y="0"/>
              <a:ext cx="1440000" cy="720000"/>
            </a:xfrm>
            <a:custGeom>
              <a:avLst/>
              <a:gdLst/>
              <a:ahLst/>
              <a:cxnLst/>
              <a:rect l="l" t="t" r="r" b="b"/>
              <a:pathLst>
                <a:path w="3599558" h="2879996" extrusionOk="0">
                  <a:moveTo>
                    <a:pt x="0" y="0"/>
                  </a:moveTo>
                  <a:lnTo>
                    <a:pt x="2879996" y="0"/>
                  </a:lnTo>
                  <a:lnTo>
                    <a:pt x="3599558" y="1426144"/>
                  </a:lnTo>
                  <a:lnTo>
                    <a:pt x="2879996" y="2879996"/>
                  </a:lnTo>
                  <a:lnTo>
                    <a:pt x="0" y="2879996"/>
                  </a:lnTo>
                  <a:lnTo>
                    <a:pt x="691852" y="1453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>
              <a:solidFill>
                <a:srgbClr val="08080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288000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Suunnittelu</a:t>
              </a:r>
              <a:endPara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510000" y="0"/>
              <a:ext cx="1440000" cy="720000"/>
            </a:xfrm>
            <a:custGeom>
              <a:avLst/>
              <a:gdLst/>
              <a:ahLst/>
              <a:cxnLst/>
              <a:rect l="l" t="t" r="r" b="b"/>
              <a:pathLst>
                <a:path w="3599558" h="2879996" extrusionOk="0">
                  <a:moveTo>
                    <a:pt x="0" y="0"/>
                  </a:moveTo>
                  <a:lnTo>
                    <a:pt x="2879996" y="0"/>
                  </a:lnTo>
                  <a:lnTo>
                    <a:pt x="3599558" y="1426144"/>
                  </a:lnTo>
                  <a:lnTo>
                    <a:pt x="2879996" y="2879996"/>
                  </a:lnTo>
                  <a:lnTo>
                    <a:pt x="0" y="2879996"/>
                  </a:lnTo>
                  <a:lnTo>
                    <a:pt x="691852" y="1453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>
              <a:solidFill>
                <a:srgbClr val="08080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288000" tIns="45700" rIns="0" bIns="45700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Tuotteen kokoonpano</a:t>
              </a:r>
              <a:endPara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950000" y="0"/>
              <a:ext cx="1440000" cy="720000"/>
            </a:xfrm>
            <a:custGeom>
              <a:avLst/>
              <a:gdLst/>
              <a:ahLst/>
              <a:cxnLst/>
              <a:rect l="l" t="t" r="r" b="b"/>
              <a:pathLst>
                <a:path w="3599558" h="2879996" extrusionOk="0">
                  <a:moveTo>
                    <a:pt x="0" y="0"/>
                  </a:moveTo>
                  <a:lnTo>
                    <a:pt x="2879996" y="0"/>
                  </a:lnTo>
                  <a:lnTo>
                    <a:pt x="3599558" y="1426144"/>
                  </a:lnTo>
                  <a:lnTo>
                    <a:pt x="2879996" y="2879996"/>
                  </a:lnTo>
                  <a:lnTo>
                    <a:pt x="0" y="2879996"/>
                  </a:lnTo>
                  <a:lnTo>
                    <a:pt x="691852" y="1453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>
              <a:solidFill>
                <a:srgbClr val="08080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288000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Toimitus</a:t>
              </a:r>
              <a:b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asiakkaalle</a:t>
              </a:r>
              <a:endPara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 rot="-5400000">
              <a:off x="-90001" y="990001"/>
              <a:ext cx="1440001" cy="1260000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8080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 txBox="1"/>
            <p:nvPr/>
          </p:nvSpPr>
          <p:spPr>
            <a:xfrm>
              <a:off x="0" y="1215000"/>
              <a:ext cx="1260000" cy="1125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Tilauksesta suunnittelu</a:t>
              </a:r>
              <a:endPara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 rot="-5400000">
              <a:off x="1346799" y="990000"/>
              <a:ext cx="1440001" cy="1260000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8080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 txBox="1"/>
            <p:nvPr/>
          </p:nvSpPr>
          <p:spPr>
            <a:xfrm>
              <a:off x="1436775" y="1215000"/>
              <a:ext cx="1260000" cy="1125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Tilauksesta valmistus</a:t>
              </a:r>
              <a:endPara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 rot="-5400000">
              <a:off x="2790000" y="989999"/>
              <a:ext cx="1440001" cy="1260000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8080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 txBox="1"/>
            <p:nvPr/>
          </p:nvSpPr>
          <p:spPr>
            <a:xfrm>
              <a:off x="2880001" y="1214975"/>
              <a:ext cx="1260000" cy="1125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Tilauksesta kokoonpano</a:t>
              </a:r>
              <a:endPara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 rot="-5400000">
              <a:off x="4230001" y="990000"/>
              <a:ext cx="1440000" cy="1260000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8080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 txBox="1"/>
            <p:nvPr/>
          </p:nvSpPr>
          <p:spPr>
            <a:xfrm>
              <a:off x="4320000" y="1215000"/>
              <a:ext cx="1260000" cy="11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Varasto-ohjautuva tuotanto</a:t>
              </a:r>
              <a:endPara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"/>
          <p:cNvSpPr txBox="1">
            <a:spLocks noGrp="1"/>
          </p:cNvSpPr>
          <p:nvPr>
            <p:ph type="body" idx="2"/>
          </p:nvPr>
        </p:nvSpPr>
        <p:spPr>
          <a:xfrm>
            <a:off x="389806" y="576264"/>
            <a:ext cx="10231302" cy="536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/>
              <a:t>Funktionaalinen layout </a:t>
            </a:r>
            <a:br>
              <a:rPr lang="en-US" sz="2000"/>
            </a:br>
            <a:r>
              <a:rPr lang="en-US" sz="2000" b="0"/>
              <a:t>Layout, jossa saman tyyppiset resurssit (toiminnot, koneet, kompetenssi) on ryhmitelty yhteen</a:t>
            </a:r>
            <a:endParaRPr sz="2000" b="0"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/>
              <a:t>Prosessilayout </a:t>
            </a:r>
            <a:r>
              <a:rPr lang="en-US" sz="2000" b="0"/>
              <a:t>(tuotanto-linja)</a:t>
            </a:r>
            <a:br>
              <a:rPr lang="en-US" sz="2000"/>
            </a:br>
            <a:r>
              <a:rPr lang="en-US" sz="2000" b="0"/>
              <a:t>Layout, jossa peräkkäiset työvaiheet ovat jonossa ja virtausyksikkö liikkuu suoraviivaisesti. </a:t>
            </a:r>
            <a:endParaRPr sz="2000" b="0"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i="1"/>
              <a:t>Solutuotanto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 b="0"/>
              <a:t>On näiden kahden välimuoto, jossa joukko erilaisia työasemia ryhmitellään soluksi, jonka sisällä virtausyksikkö kulkee määrättyä reittiä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  <p:grpSp>
        <p:nvGrpSpPr>
          <p:cNvPr id="267" name="Google Shape;267;p3"/>
          <p:cNvGrpSpPr/>
          <p:nvPr/>
        </p:nvGrpSpPr>
        <p:grpSpPr>
          <a:xfrm>
            <a:off x="4962714" y="3750535"/>
            <a:ext cx="2127885" cy="1901190"/>
            <a:chOff x="0" y="0"/>
            <a:chExt cx="2518572" cy="2530873"/>
          </a:xfrm>
        </p:grpSpPr>
        <p:sp>
          <p:nvSpPr>
            <p:cNvPr id="268" name="Google Shape;268;p3"/>
            <p:cNvSpPr/>
            <p:nvPr/>
          </p:nvSpPr>
          <p:spPr>
            <a:xfrm>
              <a:off x="540000" y="0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440000" y="0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440000" y="900000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540000" y="900000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40000" y="1800000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440000" y="1800000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0" y="0"/>
              <a:ext cx="162000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0" y="270000"/>
              <a:ext cx="72000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 rot="5400000">
              <a:off x="1620000" y="720000"/>
              <a:ext cx="36000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 rot="5400000">
              <a:off x="727118" y="719555"/>
              <a:ext cx="360891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 rot="10800000">
              <a:off x="1260000" y="1111109"/>
              <a:ext cx="36000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 rot="5400000">
              <a:off x="877055" y="1620000"/>
              <a:ext cx="36000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 rot="5400000">
              <a:off x="547563" y="1620000"/>
              <a:ext cx="36000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267563" y="1810873"/>
              <a:ext cx="357145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271692" y="2150636"/>
              <a:ext cx="357145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2161427" y="1810873"/>
              <a:ext cx="357145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2161427" y="2170873"/>
              <a:ext cx="357145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3"/>
          <p:cNvGrpSpPr/>
          <p:nvPr/>
        </p:nvGrpSpPr>
        <p:grpSpPr>
          <a:xfrm>
            <a:off x="7937719" y="3679344"/>
            <a:ext cx="2734945" cy="2066464"/>
            <a:chOff x="0" y="20893"/>
            <a:chExt cx="3486802" cy="2544071"/>
          </a:xfrm>
        </p:grpSpPr>
        <p:sp>
          <p:nvSpPr>
            <p:cNvPr id="286" name="Google Shape;286;p3"/>
            <p:cNvSpPr/>
            <p:nvPr/>
          </p:nvSpPr>
          <p:spPr>
            <a:xfrm>
              <a:off x="563964" y="21785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463964" y="20893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2363964" y="28129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40329" y="921784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840655" y="914548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23964" y="187236"/>
              <a:ext cx="72000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1283964" y="187236"/>
              <a:ext cx="36178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2182184" y="187236"/>
              <a:ext cx="36178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083074" y="187236"/>
              <a:ext cx="36178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0" y="1098837"/>
              <a:ext cx="923964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460327" y="1073655"/>
              <a:ext cx="556037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2562838" y="1080891"/>
              <a:ext cx="923964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63963" y="1838619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1463963" y="1837728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363963" y="1844964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3963" y="2024964"/>
              <a:ext cx="72000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283963" y="2024964"/>
              <a:ext cx="36178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2182183" y="2024964"/>
              <a:ext cx="36178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083073" y="2024964"/>
              <a:ext cx="36178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3"/>
          <p:cNvSpPr/>
          <p:nvPr/>
        </p:nvSpPr>
        <p:spPr>
          <a:xfrm>
            <a:off x="3209192" y="808892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"/>
          <p:cNvSpPr/>
          <p:nvPr/>
        </p:nvSpPr>
        <p:spPr>
          <a:xfrm>
            <a:off x="3209192" y="1266092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3209192" y="3167917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"/>
          <p:cNvSpPr txBox="1"/>
          <p:nvPr/>
        </p:nvSpPr>
        <p:spPr>
          <a:xfrm>
            <a:off x="4732470" y="5906954"/>
            <a:ext cx="27270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Funktionaalinen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layout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"/>
          <p:cNvSpPr txBox="1"/>
          <p:nvPr/>
        </p:nvSpPr>
        <p:spPr>
          <a:xfrm>
            <a:off x="8004852" y="5884331"/>
            <a:ext cx="27270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Prosessilayout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">
            <a:hlinkClick r:id="" action="ppaction://noaction"/>
          </p:cNvPr>
          <p:cNvSpPr/>
          <p:nvPr/>
        </p:nvSpPr>
        <p:spPr>
          <a:xfrm>
            <a:off x="2745076" y="1516980"/>
            <a:ext cx="6701760" cy="60948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Tuotantoprosesseista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1" name="Google Shape;381;p3">
            <a:hlinkClick r:id="rId3" action="ppaction://hlinksldjump"/>
          </p:cNvPr>
          <p:cNvSpPr/>
          <p:nvPr/>
        </p:nvSpPr>
        <p:spPr>
          <a:xfrm>
            <a:off x="3312018" y="2126692"/>
            <a:ext cx="6701760" cy="60948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Prosessien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suunnittelu</a:t>
            </a:r>
            <a:endParaRPr sz="1680" dirty="0"/>
          </a:p>
        </p:txBody>
      </p:sp>
      <p:sp>
        <p:nvSpPr>
          <p:cNvPr id="382" name="Google Shape;382;p3"/>
          <p:cNvSpPr/>
          <p:nvPr/>
        </p:nvSpPr>
        <p:spPr>
          <a:xfrm>
            <a:off x="3312018" y="2736154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dirty="0" err="1">
                <a:solidFill>
                  <a:schemeClr val="lt1"/>
                </a:solidFill>
              </a:rPr>
              <a:t>Kapasiteetti</a:t>
            </a:r>
            <a:endParaRPr lang="en-US" sz="1680" dirty="0"/>
          </a:p>
        </p:txBody>
      </p:sp>
      <p:sp>
        <p:nvSpPr>
          <p:cNvPr id="383" name="Google Shape;383;p3">
            <a:hlinkClick r:id="rId4" action="ppaction://hlinksldjump"/>
          </p:cNvPr>
          <p:cNvSpPr/>
          <p:nvPr/>
        </p:nvSpPr>
        <p:spPr>
          <a:xfrm>
            <a:off x="2745076" y="3345616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Toyotan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tuotantojärjestelmä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6" name="Google Shape;386;p3"/>
          <p:cNvSpPr/>
          <p:nvPr/>
        </p:nvSpPr>
        <p:spPr>
          <a:xfrm>
            <a:off x="2745076" y="3955078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>
                <a:solidFill>
                  <a:schemeClr val="lt1"/>
                </a:solidFill>
              </a:rPr>
              <a:t>Virginia Mason Institute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7" name="Google Shape;387;p3"/>
          <p:cNvSpPr txBox="1">
            <a:spLocks noGrp="1"/>
          </p:cNvSpPr>
          <p:nvPr>
            <p:ph type="ctrTitle"/>
          </p:nvPr>
        </p:nvSpPr>
        <p:spPr>
          <a:xfrm>
            <a:off x="2745120" y="523200"/>
            <a:ext cx="930744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3600"/>
            </a:pPr>
            <a:r>
              <a:rPr lang="en-US" sz="4320"/>
              <a:t>Tässä harjoituksessa:</a:t>
            </a:r>
            <a:endParaRPr/>
          </a:p>
        </p:txBody>
      </p:sp>
      <p:sp>
        <p:nvSpPr>
          <p:cNvPr id="2" name="Google Shape;382;p3">
            <a:extLst>
              <a:ext uri="{FF2B5EF4-FFF2-40B4-BE49-F238E27FC236}">
                <a16:creationId xmlns:a16="http://schemas.microsoft.com/office/drawing/2014/main" id="{729913AE-145C-1483-2991-2E5A1C27A8CA}"/>
              </a:ext>
            </a:extLst>
          </p:cNvPr>
          <p:cNvSpPr/>
          <p:nvPr/>
        </p:nvSpPr>
        <p:spPr>
          <a:xfrm>
            <a:off x="3312018" y="4564522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Tuotannon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erityispiirteet</a:t>
            </a:r>
            <a:endParaRPr lang="en-US" sz="1680" dirty="0"/>
          </a:p>
        </p:txBody>
      </p:sp>
      <p:sp>
        <p:nvSpPr>
          <p:cNvPr id="3" name="Google Shape;382;p3">
            <a:extLst>
              <a:ext uri="{FF2B5EF4-FFF2-40B4-BE49-F238E27FC236}">
                <a16:creationId xmlns:a16="http://schemas.microsoft.com/office/drawing/2014/main" id="{64D0FAB6-A01E-AD67-C6C0-E54128B15C3D}"/>
              </a:ext>
            </a:extLst>
          </p:cNvPr>
          <p:cNvSpPr/>
          <p:nvPr/>
        </p:nvSpPr>
        <p:spPr>
          <a:xfrm>
            <a:off x="3312018" y="5173984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Tuotantoprosessin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optimointi</a:t>
            </a:r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218152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"/>
          <p:cNvSpPr txBox="1">
            <a:spLocks noGrp="1"/>
          </p:cNvSpPr>
          <p:nvPr>
            <p:ph type="body" idx="1"/>
          </p:nvPr>
        </p:nvSpPr>
        <p:spPr>
          <a:xfrm>
            <a:off x="960424" y="259137"/>
            <a:ext cx="10191476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SzPts val="3600"/>
            </a:pPr>
            <a:r>
              <a:rPr lang="en-US" sz="4320"/>
              <a:t>4V-malli</a:t>
            </a:r>
            <a:endParaRPr sz="4320"/>
          </a:p>
        </p:txBody>
      </p:sp>
      <p:sp>
        <p:nvSpPr>
          <p:cNvPr id="387" name="Google Shape;387;p16"/>
          <p:cNvSpPr txBox="1">
            <a:spLocks noGrp="1"/>
          </p:cNvSpPr>
          <p:nvPr>
            <p:ph type="body" idx="2"/>
          </p:nvPr>
        </p:nvSpPr>
        <p:spPr>
          <a:xfrm>
            <a:off x="960423" y="1591227"/>
            <a:ext cx="10191476" cy="406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11480" indent="-411480">
              <a:spcBef>
                <a:spcPts val="0"/>
              </a:spcBef>
              <a:buSzPts val="2100"/>
              <a:buFont typeface="Arial"/>
              <a:buChar char="•"/>
            </a:pPr>
            <a:r>
              <a:rPr lang="en-US" dirty="0" err="1"/>
              <a:t>Tuotantovolyymi</a:t>
            </a:r>
            <a:r>
              <a:rPr lang="en-US" dirty="0"/>
              <a:t> (Volume)</a:t>
            </a:r>
            <a:endParaRPr dirty="0"/>
          </a:p>
          <a:p>
            <a:pPr marL="411480" indent="-411480">
              <a:buSzPts val="2100"/>
              <a:buFont typeface="Arial"/>
              <a:buChar char="•"/>
            </a:pPr>
            <a:r>
              <a:rPr lang="en-US" dirty="0" err="1"/>
              <a:t>Tuotteiden</a:t>
            </a:r>
            <a:r>
              <a:rPr lang="en-US" dirty="0"/>
              <a:t> </a:t>
            </a:r>
            <a:r>
              <a:rPr lang="en-US" dirty="0" err="1"/>
              <a:t>vaihtelevuus</a:t>
            </a:r>
            <a:r>
              <a:rPr lang="en-US" dirty="0"/>
              <a:t> (Variety)</a:t>
            </a:r>
          </a:p>
          <a:p>
            <a:pPr marL="411480" indent="-411480">
              <a:buSzPts val="2100"/>
              <a:buFont typeface="Arial"/>
              <a:buChar char="•"/>
            </a:pPr>
            <a:r>
              <a:rPr lang="fi-FI" dirty="0"/>
              <a:t>Kysynnän vaihtelu (</a:t>
            </a:r>
            <a:r>
              <a:rPr lang="fi-FI" dirty="0" err="1"/>
              <a:t>Variation</a:t>
            </a:r>
            <a:r>
              <a:rPr lang="fi-FI" dirty="0"/>
              <a:t>)</a:t>
            </a:r>
          </a:p>
          <a:p>
            <a:pPr marL="411480" indent="-411480">
              <a:buSzPts val="2100"/>
              <a:buFont typeface="Arial"/>
              <a:buChar char="•"/>
            </a:pPr>
            <a:r>
              <a:rPr lang="fi-FI" dirty="0"/>
              <a:t>Asiakkaan osallistuminen (</a:t>
            </a:r>
            <a:r>
              <a:rPr lang="fi-FI" dirty="0" err="1"/>
              <a:t>Visibility</a:t>
            </a:r>
            <a:r>
              <a:rPr lang="fi-FI" dirty="0"/>
              <a:t>)</a:t>
            </a:r>
            <a:endParaRPr lang="en-US" dirty="0"/>
          </a:p>
        </p:txBody>
      </p:sp>
      <p:cxnSp>
        <p:nvCxnSpPr>
          <p:cNvPr id="388" name="Google Shape;388;p16"/>
          <p:cNvCxnSpPr/>
          <p:nvPr/>
        </p:nvCxnSpPr>
        <p:spPr>
          <a:xfrm>
            <a:off x="960424" y="5956433"/>
            <a:ext cx="10263532" cy="0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3B29451-4C0E-B56E-C0AF-4312198D4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862" y="2566210"/>
            <a:ext cx="3225403" cy="3240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9F42E3-2BB3-C9D9-2656-BFBF4CB52EF2}"/>
              </a:ext>
            </a:extLst>
          </p:cNvPr>
          <p:cNvSpPr txBox="1"/>
          <p:nvPr/>
        </p:nvSpPr>
        <p:spPr>
          <a:xfrm>
            <a:off x="8279842" y="3231094"/>
            <a:ext cx="1909188" cy="1903614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FI" sz="2400" dirty="0">
                <a:solidFill>
                  <a:schemeClr val="bg1"/>
                </a:solidFill>
              </a:rPr>
              <a:t>        Volume         Variety        Variation       Visibility</a:t>
            </a:r>
            <a:endParaRPr lang="sv-FI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"/>
          <p:cNvSpPr txBox="1">
            <a:spLocks noGrp="1"/>
          </p:cNvSpPr>
          <p:nvPr>
            <p:ph type="body" idx="1"/>
          </p:nvPr>
        </p:nvSpPr>
        <p:spPr>
          <a:xfrm>
            <a:off x="960424" y="259137"/>
            <a:ext cx="10191476" cy="13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SzPts val="4000"/>
            </a:pPr>
            <a:r>
              <a:rPr lang="en-US"/>
              <a:t>Hayes ja Wheelwright -matriisi</a:t>
            </a:r>
            <a:endParaRPr/>
          </a:p>
        </p:txBody>
      </p:sp>
      <p:cxnSp>
        <p:nvCxnSpPr>
          <p:cNvPr id="255" name="Google Shape;255;p3"/>
          <p:cNvCxnSpPr/>
          <p:nvPr/>
        </p:nvCxnSpPr>
        <p:spPr>
          <a:xfrm rot="10800000">
            <a:off x="2453933" y="1298180"/>
            <a:ext cx="0" cy="4398901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6" name="Google Shape;256;p3"/>
          <p:cNvCxnSpPr/>
          <p:nvPr/>
        </p:nvCxnSpPr>
        <p:spPr>
          <a:xfrm>
            <a:off x="2453933" y="5694301"/>
            <a:ext cx="850145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7" name="Google Shape;257;p3"/>
          <p:cNvSpPr txBox="1"/>
          <p:nvPr/>
        </p:nvSpPr>
        <p:spPr>
          <a:xfrm>
            <a:off x="4634866" y="5697080"/>
            <a:ext cx="3246120" cy="48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spAutoFit/>
          </a:bodyPr>
          <a:lstStyle/>
          <a:p>
            <a:pPr>
              <a:buSzPts val="2000"/>
            </a:pPr>
            <a:r>
              <a:rPr lang="en-US" sz="2400">
                <a:solidFill>
                  <a:schemeClr val="dk1"/>
                </a:solidFill>
              </a:rPr>
              <a:t>Tuotantovolyymi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58" name="Google Shape;258;p3"/>
          <p:cNvSpPr txBox="1"/>
          <p:nvPr/>
        </p:nvSpPr>
        <p:spPr>
          <a:xfrm>
            <a:off x="950909" y="3014718"/>
            <a:ext cx="3246120" cy="48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spAutoFit/>
          </a:bodyPr>
          <a:lstStyle/>
          <a:p>
            <a:pPr>
              <a:buSzPts val="2000"/>
            </a:pPr>
            <a:r>
              <a:rPr lang="en-US" sz="2400">
                <a:solidFill>
                  <a:schemeClr val="dk1"/>
                </a:solidFill>
              </a:rPr>
              <a:t>Tuotekirjo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59" name="Google Shape;259;p3"/>
          <p:cNvSpPr/>
          <p:nvPr/>
        </p:nvSpPr>
        <p:spPr>
          <a:xfrm>
            <a:off x="2628105" y="1351838"/>
            <a:ext cx="2424266" cy="823098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>
              <a:buSzPts val="1800"/>
            </a:pPr>
            <a:r>
              <a:rPr lang="en-US" sz="2160">
                <a:solidFill>
                  <a:schemeClr val="lt1"/>
                </a:solidFill>
              </a:rPr>
              <a:t>Projekti</a:t>
            </a:r>
            <a:endParaRPr sz="2160">
              <a:solidFill>
                <a:schemeClr val="lt1"/>
              </a:solidFill>
            </a:endParaRPr>
          </a:p>
        </p:txBody>
      </p:sp>
      <p:sp>
        <p:nvSpPr>
          <p:cNvPr id="260" name="Google Shape;260;p3"/>
          <p:cNvSpPr/>
          <p:nvPr/>
        </p:nvSpPr>
        <p:spPr>
          <a:xfrm>
            <a:off x="4138770" y="2174936"/>
            <a:ext cx="2424266" cy="838552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>
              <a:buSzPts val="1800"/>
            </a:pPr>
            <a:r>
              <a:rPr lang="en-US" sz="2160">
                <a:solidFill>
                  <a:schemeClr val="lt1"/>
                </a:solidFill>
              </a:rPr>
              <a:t>Yksittäis-</a:t>
            </a:r>
            <a:br>
              <a:rPr lang="en-US" sz="2160">
                <a:solidFill>
                  <a:schemeClr val="lt1"/>
                </a:solidFill>
              </a:rPr>
            </a:br>
            <a:r>
              <a:rPr lang="en-US" sz="2160">
                <a:solidFill>
                  <a:schemeClr val="lt1"/>
                </a:solidFill>
              </a:rPr>
              <a:t>tuotanto</a:t>
            </a:r>
            <a:endParaRPr sz="2160">
              <a:solidFill>
                <a:schemeClr val="lt1"/>
              </a:solidFill>
            </a:endParaRPr>
          </a:p>
        </p:txBody>
      </p:sp>
      <p:sp>
        <p:nvSpPr>
          <p:cNvPr id="261" name="Google Shape;261;p3"/>
          <p:cNvSpPr/>
          <p:nvPr/>
        </p:nvSpPr>
        <p:spPr>
          <a:xfrm>
            <a:off x="5649436" y="3013487"/>
            <a:ext cx="2424266" cy="838552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>
              <a:buSzPts val="1800"/>
            </a:pPr>
            <a:r>
              <a:rPr lang="en-US" sz="2160">
                <a:solidFill>
                  <a:schemeClr val="lt1"/>
                </a:solidFill>
              </a:rPr>
              <a:t>Erätuotanto</a:t>
            </a:r>
            <a:endParaRPr sz="2160">
              <a:solidFill>
                <a:schemeClr val="lt1"/>
              </a:solidFill>
            </a:endParaRPr>
          </a:p>
        </p:txBody>
      </p:sp>
      <p:sp>
        <p:nvSpPr>
          <p:cNvPr id="262" name="Google Shape;262;p3"/>
          <p:cNvSpPr/>
          <p:nvPr/>
        </p:nvSpPr>
        <p:spPr>
          <a:xfrm>
            <a:off x="7160101" y="3847119"/>
            <a:ext cx="2424266" cy="823098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>
              <a:buSzPts val="1800"/>
            </a:pPr>
            <a:r>
              <a:rPr lang="en-US" sz="2160">
                <a:solidFill>
                  <a:schemeClr val="lt1"/>
                </a:solidFill>
              </a:rPr>
              <a:t>Valmistus-</a:t>
            </a:r>
            <a:br>
              <a:rPr lang="en-US" sz="2160">
                <a:solidFill>
                  <a:schemeClr val="lt1"/>
                </a:solidFill>
              </a:rPr>
            </a:br>
            <a:r>
              <a:rPr lang="en-US" sz="2160">
                <a:solidFill>
                  <a:schemeClr val="lt1"/>
                </a:solidFill>
              </a:rPr>
              <a:t>linja</a:t>
            </a:r>
            <a:endParaRPr sz="2160">
              <a:solidFill>
                <a:schemeClr val="lt1"/>
              </a:solidFill>
            </a:endParaRPr>
          </a:p>
        </p:txBody>
      </p:sp>
      <p:sp>
        <p:nvSpPr>
          <p:cNvPr id="263" name="Google Shape;263;p3"/>
          <p:cNvSpPr/>
          <p:nvPr/>
        </p:nvSpPr>
        <p:spPr>
          <a:xfrm>
            <a:off x="8660301" y="4670217"/>
            <a:ext cx="2424266" cy="861904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80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>
              <a:buSzPts val="1800"/>
            </a:pPr>
            <a:r>
              <a:rPr lang="en-US" sz="2160">
                <a:solidFill>
                  <a:schemeClr val="lt1"/>
                </a:solidFill>
              </a:rPr>
              <a:t>Jatkuvatoiminen-</a:t>
            </a:r>
            <a:br>
              <a:rPr lang="en-US" sz="2160">
                <a:solidFill>
                  <a:schemeClr val="lt1"/>
                </a:solidFill>
              </a:rPr>
            </a:br>
            <a:r>
              <a:rPr lang="en-US" sz="2160">
                <a:solidFill>
                  <a:schemeClr val="lt1"/>
                </a:solidFill>
              </a:rPr>
              <a:t>prosessituotanto</a:t>
            </a:r>
            <a:endParaRPr sz="216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">
            <a:hlinkClick r:id="" action="ppaction://noaction"/>
          </p:cNvPr>
          <p:cNvSpPr/>
          <p:nvPr/>
        </p:nvSpPr>
        <p:spPr>
          <a:xfrm>
            <a:off x="2745076" y="1516980"/>
            <a:ext cx="6701760" cy="60948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Tuotantoprosesseista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1" name="Google Shape;381;p3">
            <a:hlinkClick r:id="rId3" action="ppaction://hlinksldjump"/>
          </p:cNvPr>
          <p:cNvSpPr/>
          <p:nvPr/>
        </p:nvSpPr>
        <p:spPr>
          <a:xfrm>
            <a:off x="3312018" y="2126692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Prosessien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suunnittelu</a:t>
            </a:r>
            <a:endParaRPr sz="1680" dirty="0"/>
          </a:p>
        </p:txBody>
      </p:sp>
      <p:sp>
        <p:nvSpPr>
          <p:cNvPr id="382" name="Google Shape;382;p3"/>
          <p:cNvSpPr/>
          <p:nvPr/>
        </p:nvSpPr>
        <p:spPr>
          <a:xfrm>
            <a:off x="3312018" y="2736154"/>
            <a:ext cx="6701760" cy="60948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dirty="0" err="1">
                <a:solidFill>
                  <a:schemeClr val="lt1"/>
                </a:solidFill>
              </a:rPr>
              <a:t>Kapasiteetti</a:t>
            </a:r>
            <a:endParaRPr lang="en-US" sz="1680" dirty="0"/>
          </a:p>
        </p:txBody>
      </p:sp>
      <p:sp>
        <p:nvSpPr>
          <p:cNvPr id="383" name="Google Shape;383;p3">
            <a:hlinkClick r:id="rId4" action="ppaction://hlinksldjump"/>
          </p:cNvPr>
          <p:cNvSpPr/>
          <p:nvPr/>
        </p:nvSpPr>
        <p:spPr>
          <a:xfrm>
            <a:off x="2745076" y="3345616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Toyotan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tuotantojärjestelmä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6" name="Google Shape;386;p3"/>
          <p:cNvSpPr/>
          <p:nvPr/>
        </p:nvSpPr>
        <p:spPr>
          <a:xfrm>
            <a:off x="2745076" y="3955078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>
                <a:solidFill>
                  <a:schemeClr val="lt1"/>
                </a:solidFill>
              </a:rPr>
              <a:t>Virginia Mason Institute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87" name="Google Shape;387;p3"/>
          <p:cNvSpPr txBox="1">
            <a:spLocks noGrp="1"/>
          </p:cNvSpPr>
          <p:nvPr>
            <p:ph type="ctrTitle"/>
          </p:nvPr>
        </p:nvSpPr>
        <p:spPr>
          <a:xfrm>
            <a:off x="2745120" y="523200"/>
            <a:ext cx="930744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3600"/>
            </a:pPr>
            <a:r>
              <a:rPr lang="en-US" sz="4320"/>
              <a:t>Tässä harjoituksessa:</a:t>
            </a:r>
            <a:endParaRPr/>
          </a:p>
        </p:txBody>
      </p:sp>
      <p:sp>
        <p:nvSpPr>
          <p:cNvPr id="2" name="Google Shape;382;p3">
            <a:extLst>
              <a:ext uri="{FF2B5EF4-FFF2-40B4-BE49-F238E27FC236}">
                <a16:creationId xmlns:a16="http://schemas.microsoft.com/office/drawing/2014/main" id="{729913AE-145C-1483-2991-2E5A1C27A8CA}"/>
              </a:ext>
            </a:extLst>
          </p:cNvPr>
          <p:cNvSpPr/>
          <p:nvPr/>
        </p:nvSpPr>
        <p:spPr>
          <a:xfrm>
            <a:off x="3312018" y="4564522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Tuotannon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erityispiirteet</a:t>
            </a:r>
            <a:endParaRPr lang="en-US" sz="1680" dirty="0"/>
          </a:p>
        </p:txBody>
      </p:sp>
      <p:sp>
        <p:nvSpPr>
          <p:cNvPr id="3" name="Google Shape;382;p3">
            <a:extLst>
              <a:ext uri="{FF2B5EF4-FFF2-40B4-BE49-F238E27FC236}">
                <a16:creationId xmlns:a16="http://schemas.microsoft.com/office/drawing/2014/main" id="{64D0FAB6-A01E-AD67-C6C0-E54128B15C3D}"/>
              </a:ext>
            </a:extLst>
          </p:cNvPr>
          <p:cNvSpPr/>
          <p:nvPr/>
        </p:nvSpPr>
        <p:spPr>
          <a:xfrm>
            <a:off x="3312018" y="5173984"/>
            <a:ext cx="670176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0" tIns="121920" rIns="0" bIns="121920" anchor="ctr" anchorCtr="0">
            <a:noAutofit/>
          </a:bodyPr>
          <a:lstStyle/>
          <a:p>
            <a:pPr marL="411480" indent="-41148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FI" sz="2400" dirty="0" err="1">
                <a:solidFill>
                  <a:schemeClr val="lt1"/>
                </a:solidFill>
              </a:rPr>
              <a:t>Tuotantoprosessin</a:t>
            </a:r>
            <a:r>
              <a:rPr lang="en-FI" sz="2400" dirty="0">
                <a:solidFill>
                  <a:schemeClr val="lt1"/>
                </a:solidFill>
              </a:rPr>
              <a:t> </a:t>
            </a:r>
            <a:r>
              <a:rPr lang="en-FI" sz="2400" dirty="0" err="1">
                <a:solidFill>
                  <a:schemeClr val="lt1"/>
                </a:solidFill>
              </a:rPr>
              <a:t>optimointi</a:t>
            </a:r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4061351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5">
      <a:dk1>
        <a:srgbClr val="000000"/>
      </a:dk1>
      <a:lt1>
        <a:srgbClr val="FFFFFF"/>
      </a:lt1>
      <a:dk2>
        <a:srgbClr val="FF671F"/>
      </a:dk2>
      <a:lt2>
        <a:srgbClr val="FF854C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8014</TotalTime>
  <Words>1275</Words>
  <Application>Microsoft Office PowerPoint</Application>
  <PresentationFormat>Widescreen</PresentationFormat>
  <Paragraphs>300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</vt:lpstr>
      <vt:lpstr>Calibri</vt:lpstr>
      <vt:lpstr>Times New Roman</vt:lpstr>
      <vt:lpstr>Office-teema</vt:lpstr>
      <vt:lpstr>PowerPoint Presentation</vt:lpstr>
      <vt:lpstr>Tässä harjoituksessa:</vt:lpstr>
      <vt:lpstr>PowerPoint Presentation</vt:lpstr>
      <vt:lpstr>PowerPoint Presentation</vt:lpstr>
      <vt:lpstr>PowerPoint Presentation</vt:lpstr>
      <vt:lpstr>Tässä harjoituksessa:</vt:lpstr>
      <vt:lpstr>PowerPoint Presentation</vt:lpstr>
      <vt:lpstr>PowerPoint Presentation</vt:lpstr>
      <vt:lpstr>Tässä harjoituksessa:</vt:lpstr>
      <vt:lpstr>PowerPoint Presentation</vt:lpstr>
      <vt:lpstr>Tässä harjoituksessa:</vt:lpstr>
      <vt:lpstr>PowerPoint Presentation</vt:lpstr>
      <vt:lpstr>PowerPoint Presentation</vt:lpstr>
      <vt:lpstr>PowerPoint Presentation</vt:lpstr>
      <vt:lpstr>PowerPoint Presentation</vt:lpstr>
      <vt:lpstr>Tässä harjoituksessa:</vt:lpstr>
      <vt:lpstr>PowerPoint Presentation</vt:lpstr>
      <vt:lpstr>PowerPoint Presentation</vt:lpstr>
      <vt:lpstr>Tässä harjoituksessa:</vt:lpstr>
      <vt:lpstr>PowerPoint Presentation</vt:lpstr>
      <vt:lpstr>PowerPoint Presentation</vt:lpstr>
      <vt:lpstr>Tässä harjoituksessa: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Huuskonen Aarni</dc:creator>
  <cp:lastModifiedBy>Toni Lauren</cp:lastModifiedBy>
  <cp:revision>2</cp:revision>
  <dcterms:created xsi:type="dcterms:W3CDTF">2019-06-19T12:44:00Z</dcterms:created>
  <dcterms:modified xsi:type="dcterms:W3CDTF">2024-02-14T16:52:24Z</dcterms:modified>
</cp:coreProperties>
</file>