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355" r:id="rId5"/>
    <p:sldId id="344" r:id="rId6"/>
    <p:sldId id="356" r:id="rId7"/>
    <p:sldId id="357" r:id="rId8"/>
    <p:sldId id="358" r:id="rId9"/>
    <p:sldId id="322" r:id="rId10"/>
    <p:sldId id="363" r:id="rId11"/>
    <p:sldId id="360" r:id="rId12"/>
    <p:sldId id="370" r:id="rId13"/>
    <p:sldId id="368" r:id="rId14"/>
    <p:sldId id="369" r:id="rId15"/>
    <p:sldId id="372" r:id="rId16"/>
    <p:sldId id="371" r:id="rId17"/>
    <p:sldId id="362" r:id="rId18"/>
    <p:sldId id="359" r:id="rId19"/>
    <p:sldId id="365" r:id="rId20"/>
    <p:sldId id="303" r:id="rId21"/>
    <p:sldId id="366" r:id="rId22"/>
    <p:sldId id="259" r:id="rId23"/>
    <p:sldId id="367" r:id="rId24"/>
    <p:sldId id="260" r:id="rId25"/>
    <p:sldId id="261" r:id="rId26"/>
    <p:sldId id="263" r:id="rId27"/>
    <p:sldId id="26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84" autoAdjust="0"/>
  </p:normalViewPr>
  <p:slideViewPr>
    <p:cSldViewPr snapToGrid="0">
      <p:cViewPr varScale="1">
        <p:scale>
          <a:sx n="97" d="100"/>
          <a:sy n="97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24182-4034-4E63-AADE-9B20FE2F760D}" type="doc">
      <dgm:prSet loTypeId="urn:microsoft.com/office/officeart/2005/8/layout/venn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F47059D-B8B6-4C28-806F-1A79845F7760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Environment</a:t>
          </a:r>
        </a:p>
      </dgm:t>
    </dgm:pt>
    <dgm:pt modelId="{ED8F981B-51E8-4E30-8C3E-750BAE15B8BC}" type="parTrans" cxnId="{357C333A-DC07-4D53-84EF-F7A7765A110E}">
      <dgm:prSet/>
      <dgm:spPr/>
      <dgm:t>
        <a:bodyPr/>
        <a:lstStyle/>
        <a:p>
          <a:endParaRPr lang="en-US"/>
        </a:p>
      </dgm:t>
    </dgm:pt>
    <dgm:pt modelId="{035E8284-803D-42E2-9867-0E1F9D8B8756}" type="sibTrans" cxnId="{357C333A-DC07-4D53-84EF-F7A7765A110E}">
      <dgm:prSet/>
      <dgm:spPr/>
      <dgm:t>
        <a:bodyPr/>
        <a:lstStyle/>
        <a:p>
          <a:endParaRPr lang="en-US"/>
        </a:p>
      </dgm:t>
    </dgm:pt>
    <dgm:pt modelId="{70A62C2A-4F15-454B-A382-87D110085D78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Society</a:t>
          </a:r>
        </a:p>
      </dgm:t>
    </dgm:pt>
    <dgm:pt modelId="{3CA5948B-1C39-4A3A-BE87-E56FC3AE2D65}" type="parTrans" cxnId="{3593DDE7-28AE-4047-8663-C35DA063869D}">
      <dgm:prSet/>
      <dgm:spPr/>
      <dgm:t>
        <a:bodyPr/>
        <a:lstStyle/>
        <a:p>
          <a:endParaRPr lang="en-US"/>
        </a:p>
      </dgm:t>
    </dgm:pt>
    <dgm:pt modelId="{E883D905-BC19-4B5C-84B6-2F5B757E1545}" type="sibTrans" cxnId="{3593DDE7-28AE-4047-8663-C35DA063869D}">
      <dgm:prSet/>
      <dgm:spPr/>
      <dgm:t>
        <a:bodyPr/>
        <a:lstStyle/>
        <a:p>
          <a:endParaRPr lang="en-US"/>
        </a:p>
      </dgm:t>
    </dgm:pt>
    <dgm:pt modelId="{049BB14D-9CF2-41CF-8EE9-CCCB5D6B81D7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Economy</a:t>
          </a:r>
        </a:p>
      </dgm:t>
    </dgm:pt>
    <dgm:pt modelId="{F3258555-2A10-4C9D-8FFF-A4A7573E7B5E}" type="parTrans" cxnId="{D885D722-4B31-41DB-9EEC-2E7E8C5D22F8}">
      <dgm:prSet/>
      <dgm:spPr/>
      <dgm:t>
        <a:bodyPr/>
        <a:lstStyle/>
        <a:p>
          <a:endParaRPr lang="en-US"/>
        </a:p>
      </dgm:t>
    </dgm:pt>
    <dgm:pt modelId="{F05CFAF5-C371-463D-B44F-4F7ECCF695B0}" type="sibTrans" cxnId="{D885D722-4B31-41DB-9EEC-2E7E8C5D22F8}">
      <dgm:prSet/>
      <dgm:spPr/>
      <dgm:t>
        <a:bodyPr/>
        <a:lstStyle/>
        <a:p>
          <a:endParaRPr lang="en-US"/>
        </a:p>
      </dgm:t>
    </dgm:pt>
    <dgm:pt modelId="{61AA41B6-BE58-4AD0-A329-6102AAF5FB70}" type="pres">
      <dgm:prSet presAssocID="{D6424182-4034-4E63-AADE-9B20FE2F760D}" presName="Name0" presStyleCnt="0">
        <dgm:presLayoutVars>
          <dgm:chMax val="7"/>
          <dgm:resizeHandles val="exact"/>
        </dgm:presLayoutVars>
      </dgm:prSet>
      <dgm:spPr/>
    </dgm:pt>
    <dgm:pt modelId="{8EC933F3-8B81-459E-8B10-50D5F79CF26B}" type="pres">
      <dgm:prSet presAssocID="{D6424182-4034-4E63-AADE-9B20FE2F760D}" presName="comp1" presStyleCnt="0"/>
      <dgm:spPr/>
    </dgm:pt>
    <dgm:pt modelId="{0906401D-634D-410C-9F29-61C91634A0B3}" type="pres">
      <dgm:prSet presAssocID="{D6424182-4034-4E63-AADE-9B20FE2F760D}" presName="circle1" presStyleLbl="node1" presStyleIdx="0" presStyleCnt="3"/>
      <dgm:spPr/>
    </dgm:pt>
    <dgm:pt modelId="{E5B60098-B172-44EE-BC20-A977273E753A}" type="pres">
      <dgm:prSet presAssocID="{D6424182-4034-4E63-AADE-9B20FE2F760D}" presName="c1text" presStyleLbl="node1" presStyleIdx="0" presStyleCnt="3">
        <dgm:presLayoutVars>
          <dgm:bulletEnabled val="1"/>
        </dgm:presLayoutVars>
      </dgm:prSet>
      <dgm:spPr/>
    </dgm:pt>
    <dgm:pt modelId="{147F1039-8650-495E-89DB-734B05763D4B}" type="pres">
      <dgm:prSet presAssocID="{D6424182-4034-4E63-AADE-9B20FE2F760D}" presName="comp2" presStyleCnt="0"/>
      <dgm:spPr/>
    </dgm:pt>
    <dgm:pt modelId="{53EA1D0B-580F-4F6C-838C-72B46CE40832}" type="pres">
      <dgm:prSet presAssocID="{D6424182-4034-4E63-AADE-9B20FE2F760D}" presName="circle2" presStyleLbl="node1" presStyleIdx="1" presStyleCnt="3"/>
      <dgm:spPr/>
    </dgm:pt>
    <dgm:pt modelId="{C8E6C919-5B11-4474-8B19-2F677B9BEDC7}" type="pres">
      <dgm:prSet presAssocID="{D6424182-4034-4E63-AADE-9B20FE2F760D}" presName="c2text" presStyleLbl="node1" presStyleIdx="1" presStyleCnt="3">
        <dgm:presLayoutVars>
          <dgm:bulletEnabled val="1"/>
        </dgm:presLayoutVars>
      </dgm:prSet>
      <dgm:spPr/>
    </dgm:pt>
    <dgm:pt modelId="{DE227203-5D6D-48C0-81C5-9D9459D3CBA2}" type="pres">
      <dgm:prSet presAssocID="{D6424182-4034-4E63-AADE-9B20FE2F760D}" presName="comp3" presStyleCnt="0"/>
      <dgm:spPr/>
    </dgm:pt>
    <dgm:pt modelId="{B757D8AB-79BD-46BE-8AE9-0D77352E514A}" type="pres">
      <dgm:prSet presAssocID="{D6424182-4034-4E63-AADE-9B20FE2F760D}" presName="circle3" presStyleLbl="node1" presStyleIdx="2" presStyleCnt="3"/>
      <dgm:spPr/>
    </dgm:pt>
    <dgm:pt modelId="{59B85F97-03C6-4778-9674-F2D94DA7F1D3}" type="pres">
      <dgm:prSet presAssocID="{D6424182-4034-4E63-AADE-9B20FE2F760D}" presName="c3text" presStyleLbl="node1" presStyleIdx="2" presStyleCnt="3">
        <dgm:presLayoutVars>
          <dgm:bulletEnabled val="1"/>
        </dgm:presLayoutVars>
      </dgm:prSet>
      <dgm:spPr/>
    </dgm:pt>
  </dgm:ptLst>
  <dgm:cxnLst>
    <dgm:cxn modelId="{D885D722-4B31-41DB-9EEC-2E7E8C5D22F8}" srcId="{D6424182-4034-4E63-AADE-9B20FE2F760D}" destId="{049BB14D-9CF2-41CF-8EE9-CCCB5D6B81D7}" srcOrd="2" destOrd="0" parTransId="{F3258555-2A10-4C9D-8FFF-A4A7573E7B5E}" sibTransId="{F05CFAF5-C371-463D-B44F-4F7ECCF695B0}"/>
    <dgm:cxn modelId="{9F3A7730-6F0E-4ADB-B54B-7AB99A14BABC}" type="presOf" srcId="{049BB14D-9CF2-41CF-8EE9-CCCB5D6B81D7}" destId="{B757D8AB-79BD-46BE-8AE9-0D77352E514A}" srcOrd="0" destOrd="0" presId="urn:microsoft.com/office/officeart/2005/8/layout/venn2"/>
    <dgm:cxn modelId="{8F439534-5197-479E-BF4C-019C937FB273}" type="presOf" srcId="{EF47059D-B8B6-4C28-806F-1A79845F7760}" destId="{0906401D-634D-410C-9F29-61C91634A0B3}" srcOrd="0" destOrd="0" presId="urn:microsoft.com/office/officeart/2005/8/layout/venn2"/>
    <dgm:cxn modelId="{357C333A-DC07-4D53-84EF-F7A7765A110E}" srcId="{D6424182-4034-4E63-AADE-9B20FE2F760D}" destId="{EF47059D-B8B6-4C28-806F-1A79845F7760}" srcOrd="0" destOrd="0" parTransId="{ED8F981B-51E8-4E30-8C3E-750BAE15B8BC}" sibTransId="{035E8284-803D-42E2-9867-0E1F9D8B8756}"/>
    <dgm:cxn modelId="{19D70151-BB78-4144-B9C5-6FE110F2EE54}" type="presOf" srcId="{70A62C2A-4F15-454B-A382-87D110085D78}" destId="{53EA1D0B-580F-4F6C-838C-72B46CE40832}" srcOrd="0" destOrd="0" presId="urn:microsoft.com/office/officeart/2005/8/layout/venn2"/>
    <dgm:cxn modelId="{EDE21A9A-79E9-4FE8-99F9-E5B7C4B700C2}" type="presOf" srcId="{70A62C2A-4F15-454B-A382-87D110085D78}" destId="{C8E6C919-5B11-4474-8B19-2F677B9BEDC7}" srcOrd="1" destOrd="0" presId="urn:microsoft.com/office/officeart/2005/8/layout/venn2"/>
    <dgm:cxn modelId="{BB6C599C-9E89-46F3-9739-499779C00D30}" type="presOf" srcId="{049BB14D-9CF2-41CF-8EE9-CCCB5D6B81D7}" destId="{59B85F97-03C6-4778-9674-F2D94DA7F1D3}" srcOrd="1" destOrd="0" presId="urn:microsoft.com/office/officeart/2005/8/layout/venn2"/>
    <dgm:cxn modelId="{AACBE2B8-4589-4724-B7FB-792F88D4018E}" type="presOf" srcId="{EF47059D-B8B6-4C28-806F-1A79845F7760}" destId="{E5B60098-B172-44EE-BC20-A977273E753A}" srcOrd="1" destOrd="0" presId="urn:microsoft.com/office/officeart/2005/8/layout/venn2"/>
    <dgm:cxn modelId="{61C730B9-0828-4528-B6FE-3754F66B40B6}" type="presOf" srcId="{D6424182-4034-4E63-AADE-9B20FE2F760D}" destId="{61AA41B6-BE58-4AD0-A329-6102AAF5FB70}" srcOrd="0" destOrd="0" presId="urn:microsoft.com/office/officeart/2005/8/layout/venn2"/>
    <dgm:cxn modelId="{3593DDE7-28AE-4047-8663-C35DA063869D}" srcId="{D6424182-4034-4E63-AADE-9B20FE2F760D}" destId="{70A62C2A-4F15-454B-A382-87D110085D78}" srcOrd="1" destOrd="0" parTransId="{3CA5948B-1C39-4A3A-BE87-E56FC3AE2D65}" sibTransId="{E883D905-BC19-4B5C-84B6-2F5B757E1545}"/>
    <dgm:cxn modelId="{C610F1DE-8008-4D38-A9EC-B7ECA0C5F132}" type="presParOf" srcId="{61AA41B6-BE58-4AD0-A329-6102AAF5FB70}" destId="{8EC933F3-8B81-459E-8B10-50D5F79CF26B}" srcOrd="0" destOrd="0" presId="urn:microsoft.com/office/officeart/2005/8/layout/venn2"/>
    <dgm:cxn modelId="{0B173653-9A83-47A1-8992-9D34E016F17F}" type="presParOf" srcId="{8EC933F3-8B81-459E-8B10-50D5F79CF26B}" destId="{0906401D-634D-410C-9F29-61C91634A0B3}" srcOrd="0" destOrd="0" presId="urn:microsoft.com/office/officeart/2005/8/layout/venn2"/>
    <dgm:cxn modelId="{405DEB96-8BC7-4A3D-BDB2-360ABEF61BAF}" type="presParOf" srcId="{8EC933F3-8B81-459E-8B10-50D5F79CF26B}" destId="{E5B60098-B172-44EE-BC20-A977273E753A}" srcOrd="1" destOrd="0" presId="urn:microsoft.com/office/officeart/2005/8/layout/venn2"/>
    <dgm:cxn modelId="{C916DA95-31D0-40B1-BA55-22C58B4A9B05}" type="presParOf" srcId="{61AA41B6-BE58-4AD0-A329-6102AAF5FB70}" destId="{147F1039-8650-495E-89DB-734B05763D4B}" srcOrd="1" destOrd="0" presId="urn:microsoft.com/office/officeart/2005/8/layout/venn2"/>
    <dgm:cxn modelId="{2D0E43FB-BD6D-4E58-AA99-B06B5E9E9070}" type="presParOf" srcId="{147F1039-8650-495E-89DB-734B05763D4B}" destId="{53EA1D0B-580F-4F6C-838C-72B46CE40832}" srcOrd="0" destOrd="0" presId="urn:microsoft.com/office/officeart/2005/8/layout/venn2"/>
    <dgm:cxn modelId="{010EA34C-75AF-42A9-9B41-E1207282942B}" type="presParOf" srcId="{147F1039-8650-495E-89DB-734B05763D4B}" destId="{C8E6C919-5B11-4474-8B19-2F677B9BEDC7}" srcOrd="1" destOrd="0" presId="urn:microsoft.com/office/officeart/2005/8/layout/venn2"/>
    <dgm:cxn modelId="{C49689C3-C2CB-44BC-85F4-AAB0C7EF21D8}" type="presParOf" srcId="{61AA41B6-BE58-4AD0-A329-6102AAF5FB70}" destId="{DE227203-5D6D-48C0-81C5-9D9459D3CBA2}" srcOrd="2" destOrd="0" presId="urn:microsoft.com/office/officeart/2005/8/layout/venn2"/>
    <dgm:cxn modelId="{8D3B927F-4CD9-422F-A040-E749D48F60B3}" type="presParOf" srcId="{DE227203-5D6D-48C0-81C5-9D9459D3CBA2}" destId="{B757D8AB-79BD-46BE-8AE9-0D77352E514A}" srcOrd="0" destOrd="0" presId="urn:microsoft.com/office/officeart/2005/8/layout/venn2"/>
    <dgm:cxn modelId="{C890BF12-BD60-4C6C-B264-A7E1CE7BD34A}" type="presParOf" srcId="{DE227203-5D6D-48C0-81C5-9D9459D3CBA2}" destId="{59B85F97-03C6-4778-9674-F2D94DA7F1D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FC7FC0-BDB6-40B3-B774-5AAE94B6EE3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4B68E1E-C4B0-4CB0-B20A-DB6C3DB9C582}">
      <dgm:prSet/>
      <dgm:spPr/>
      <dgm:t>
        <a:bodyPr/>
        <a:lstStyle/>
        <a:p>
          <a:r>
            <a:rPr lang="fi-FI"/>
            <a:t>Weak vs. Strong sustainability</a:t>
          </a:r>
          <a:endParaRPr lang="en-US"/>
        </a:p>
      </dgm:t>
    </dgm:pt>
    <dgm:pt modelId="{36FBB613-DBF3-4DAD-8BE7-92C77AC3F862}" type="parTrans" cxnId="{5E6C2DFD-67C4-4767-B369-483BCC13F37E}">
      <dgm:prSet/>
      <dgm:spPr/>
      <dgm:t>
        <a:bodyPr/>
        <a:lstStyle/>
        <a:p>
          <a:endParaRPr lang="en-US"/>
        </a:p>
      </dgm:t>
    </dgm:pt>
    <dgm:pt modelId="{DC5FE9C5-E406-48F9-8F14-661D79394F38}" type="sibTrans" cxnId="{5E6C2DFD-67C4-4767-B369-483BCC13F37E}">
      <dgm:prSet/>
      <dgm:spPr/>
      <dgm:t>
        <a:bodyPr/>
        <a:lstStyle/>
        <a:p>
          <a:endParaRPr lang="en-US"/>
        </a:p>
      </dgm:t>
    </dgm:pt>
    <dgm:pt modelId="{62595F3C-BBE3-4BC8-82D3-5C0D3C5DB760}">
      <dgm:prSet/>
      <dgm:spPr/>
      <dgm:t>
        <a:bodyPr/>
        <a:lstStyle/>
        <a:p>
          <a:r>
            <a:rPr lang="fi-FI"/>
            <a:t>The need to consider planetary boundaries</a:t>
          </a:r>
          <a:endParaRPr lang="en-US"/>
        </a:p>
      </dgm:t>
    </dgm:pt>
    <dgm:pt modelId="{4584CFE8-8AA9-43D3-A98C-699CAC588E56}" type="parTrans" cxnId="{38142439-3160-4EEA-B856-10741034202A}">
      <dgm:prSet/>
      <dgm:spPr/>
      <dgm:t>
        <a:bodyPr/>
        <a:lstStyle/>
        <a:p>
          <a:endParaRPr lang="en-US"/>
        </a:p>
      </dgm:t>
    </dgm:pt>
    <dgm:pt modelId="{8407B08B-9C61-4F5C-B9C3-3D75C5CEBEFA}" type="sibTrans" cxnId="{38142439-3160-4EEA-B856-10741034202A}">
      <dgm:prSet/>
      <dgm:spPr/>
      <dgm:t>
        <a:bodyPr/>
        <a:lstStyle/>
        <a:p>
          <a:endParaRPr lang="en-US"/>
        </a:p>
      </dgm:t>
    </dgm:pt>
    <dgm:pt modelId="{E31AA621-AE6D-446A-A969-E2C05FAC8320}">
      <dgm:prSet/>
      <dgm:spPr/>
      <dgm:t>
        <a:bodyPr/>
        <a:lstStyle/>
        <a:p>
          <a:r>
            <a:rPr lang="fi-FI"/>
            <a:t>Integrated corporate sustainability</a:t>
          </a:r>
          <a:endParaRPr lang="en-US"/>
        </a:p>
      </dgm:t>
    </dgm:pt>
    <dgm:pt modelId="{20ACBBA7-E6A6-4557-BDC1-E17BABFA3C86}" type="parTrans" cxnId="{0DB80C99-4BB6-4E03-BCE1-A062DE65C6E7}">
      <dgm:prSet/>
      <dgm:spPr/>
      <dgm:t>
        <a:bodyPr/>
        <a:lstStyle/>
        <a:p>
          <a:endParaRPr lang="en-US"/>
        </a:p>
      </dgm:t>
    </dgm:pt>
    <dgm:pt modelId="{796E7AED-AB80-4807-AC6F-120F6BBED455}" type="sibTrans" cxnId="{0DB80C99-4BB6-4E03-BCE1-A062DE65C6E7}">
      <dgm:prSet/>
      <dgm:spPr/>
      <dgm:t>
        <a:bodyPr/>
        <a:lstStyle/>
        <a:p>
          <a:endParaRPr lang="en-US"/>
        </a:p>
      </dgm:t>
    </dgm:pt>
    <dgm:pt modelId="{156DE46B-05EC-4BAE-A3B0-631666BDC08D}">
      <dgm:prSet/>
      <dgm:spPr/>
      <dgm:t>
        <a:bodyPr/>
        <a:lstStyle/>
        <a:p>
          <a:r>
            <a:rPr lang="fi-FI"/>
            <a:t>Sufficient scale, insufficient ambition</a:t>
          </a:r>
          <a:endParaRPr lang="en-US"/>
        </a:p>
      </dgm:t>
    </dgm:pt>
    <dgm:pt modelId="{F6F75C12-0F35-4E08-850F-058D427BD73E}" type="parTrans" cxnId="{99B18E91-B79F-483A-ADF7-B58B5F207E40}">
      <dgm:prSet/>
      <dgm:spPr/>
      <dgm:t>
        <a:bodyPr/>
        <a:lstStyle/>
        <a:p>
          <a:endParaRPr lang="en-US"/>
        </a:p>
      </dgm:t>
    </dgm:pt>
    <dgm:pt modelId="{45D5BE7F-8FCF-4329-9480-91BFA2C070A6}" type="sibTrans" cxnId="{99B18E91-B79F-483A-ADF7-B58B5F207E40}">
      <dgm:prSet/>
      <dgm:spPr/>
      <dgm:t>
        <a:bodyPr/>
        <a:lstStyle/>
        <a:p>
          <a:endParaRPr lang="en-US"/>
        </a:p>
      </dgm:t>
    </dgm:pt>
    <dgm:pt modelId="{ABAC0C3B-EDF7-4996-9567-3F16ECFD48BB}">
      <dgm:prSet/>
      <dgm:spPr/>
      <dgm:t>
        <a:bodyPr/>
        <a:lstStyle/>
        <a:p>
          <a:r>
            <a:rPr lang="fi-FI"/>
            <a:t>Innovative corporate sustainability</a:t>
          </a:r>
          <a:endParaRPr lang="en-US"/>
        </a:p>
      </dgm:t>
    </dgm:pt>
    <dgm:pt modelId="{1D63FE1B-8E0B-42C5-8511-F049C7A94BF9}" type="parTrans" cxnId="{C77E5726-767E-410F-819E-8B888CCDC57F}">
      <dgm:prSet/>
      <dgm:spPr/>
      <dgm:t>
        <a:bodyPr/>
        <a:lstStyle/>
        <a:p>
          <a:endParaRPr lang="en-US"/>
        </a:p>
      </dgm:t>
    </dgm:pt>
    <dgm:pt modelId="{5283BE69-9D35-4897-AFF1-F233B8207660}" type="sibTrans" cxnId="{C77E5726-767E-410F-819E-8B888CCDC57F}">
      <dgm:prSet/>
      <dgm:spPr/>
      <dgm:t>
        <a:bodyPr/>
        <a:lstStyle/>
        <a:p>
          <a:endParaRPr lang="en-US"/>
        </a:p>
      </dgm:t>
    </dgm:pt>
    <dgm:pt modelId="{D6F0C7BD-459B-4D67-972A-823C8EF7E6BF}">
      <dgm:prSet/>
      <dgm:spPr/>
      <dgm:t>
        <a:bodyPr/>
        <a:lstStyle/>
        <a:p>
          <a:r>
            <a:rPr lang="fi-FI"/>
            <a:t>Insufficient scale, sufficient ambition</a:t>
          </a:r>
          <a:endParaRPr lang="en-US"/>
        </a:p>
      </dgm:t>
    </dgm:pt>
    <dgm:pt modelId="{534BA0D0-A6CB-445B-A048-A4AFF39BDBFD}" type="parTrans" cxnId="{FF62EEAF-CCB6-4BE8-AF9B-CC054658F8C4}">
      <dgm:prSet/>
      <dgm:spPr/>
      <dgm:t>
        <a:bodyPr/>
        <a:lstStyle/>
        <a:p>
          <a:endParaRPr lang="en-US"/>
        </a:p>
      </dgm:t>
    </dgm:pt>
    <dgm:pt modelId="{688F1108-9F0C-4B32-9DA2-C14588B987C6}" type="sibTrans" cxnId="{FF62EEAF-CCB6-4BE8-AF9B-CC054658F8C4}">
      <dgm:prSet/>
      <dgm:spPr/>
      <dgm:t>
        <a:bodyPr/>
        <a:lstStyle/>
        <a:p>
          <a:endParaRPr lang="en-US"/>
        </a:p>
      </dgm:t>
    </dgm:pt>
    <dgm:pt modelId="{DD486F7D-E82B-4414-B8C5-8B8D99574545}">
      <dgm:prSet/>
      <dgm:spPr/>
      <dgm:t>
        <a:bodyPr/>
        <a:lstStyle/>
        <a:p>
          <a:r>
            <a:rPr lang="fi-FI"/>
            <a:t>Collective approaches to corporate sustainability</a:t>
          </a:r>
          <a:endParaRPr lang="en-US"/>
        </a:p>
      </dgm:t>
    </dgm:pt>
    <dgm:pt modelId="{24C68B3F-D782-4800-9916-23F3F00576EF}" type="parTrans" cxnId="{674894FF-D85A-4F77-B21D-45DE4F1D8A40}">
      <dgm:prSet/>
      <dgm:spPr/>
      <dgm:t>
        <a:bodyPr/>
        <a:lstStyle/>
        <a:p>
          <a:endParaRPr lang="en-US"/>
        </a:p>
      </dgm:t>
    </dgm:pt>
    <dgm:pt modelId="{95DF2CBA-F183-4501-91AD-A8D5B7F10DE3}" type="sibTrans" cxnId="{674894FF-D85A-4F77-B21D-45DE4F1D8A40}">
      <dgm:prSet/>
      <dgm:spPr/>
      <dgm:t>
        <a:bodyPr/>
        <a:lstStyle/>
        <a:p>
          <a:endParaRPr lang="en-US"/>
        </a:p>
      </dgm:t>
    </dgm:pt>
    <dgm:pt modelId="{F96F618B-52F0-4088-8001-DBAEC5F039C8}">
      <dgm:prSet/>
      <dgm:spPr/>
      <dgm:t>
        <a:bodyPr/>
        <a:lstStyle/>
        <a:p>
          <a:r>
            <a:rPr lang="fi-FI"/>
            <a:t>(sort of) sufficient scale, insufficient ambition (for now?)</a:t>
          </a:r>
          <a:endParaRPr lang="en-US"/>
        </a:p>
      </dgm:t>
    </dgm:pt>
    <dgm:pt modelId="{73C093F0-BD8E-4F1E-A47E-FFB544571BC9}" type="parTrans" cxnId="{FCBAD969-9243-4419-9818-C680B145B159}">
      <dgm:prSet/>
      <dgm:spPr/>
      <dgm:t>
        <a:bodyPr/>
        <a:lstStyle/>
        <a:p>
          <a:endParaRPr lang="en-US"/>
        </a:p>
      </dgm:t>
    </dgm:pt>
    <dgm:pt modelId="{9D8F8A01-6428-4C85-BED3-D6AC87D4DEFE}" type="sibTrans" cxnId="{FCBAD969-9243-4419-9818-C680B145B159}">
      <dgm:prSet/>
      <dgm:spPr/>
      <dgm:t>
        <a:bodyPr/>
        <a:lstStyle/>
        <a:p>
          <a:endParaRPr lang="en-US"/>
        </a:p>
      </dgm:t>
    </dgm:pt>
    <dgm:pt modelId="{1E552DD1-78BB-4983-A6B3-E48C8573E700}" type="pres">
      <dgm:prSet presAssocID="{E7FC7FC0-BDB6-40B3-B774-5AAE94B6EE3B}" presName="linear" presStyleCnt="0">
        <dgm:presLayoutVars>
          <dgm:dir/>
          <dgm:animLvl val="lvl"/>
          <dgm:resizeHandles val="exact"/>
        </dgm:presLayoutVars>
      </dgm:prSet>
      <dgm:spPr/>
    </dgm:pt>
    <dgm:pt modelId="{7C6560D0-8AFE-494A-AABA-A9911A3157A6}" type="pres">
      <dgm:prSet presAssocID="{04B68E1E-C4B0-4CB0-B20A-DB6C3DB9C582}" presName="parentLin" presStyleCnt="0"/>
      <dgm:spPr/>
    </dgm:pt>
    <dgm:pt modelId="{0DAEE0A3-7511-496D-8CF5-B6F4074635AD}" type="pres">
      <dgm:prSet presAssocID="{04B68E1E-C4B0-4CB0-B20A-DB6C3DB9C582}" presName="parentLeftMargin" presStyleLbl="node1" presStyleIdx="0" presStyleCnt="4"/>
      <dgm:spPr/>
    </dgm:pt>
    <dgm:pt modelId="{15FF146A-5ACC-4D65-AD1E-B6F7539E879B}" type="pres">
      <dgm:prSet presAssocID="{04B68E1E-C4B0-4CB0-B20A-DB6C3DB9C58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9294FCD-51C9-4C34-BB73-9894A4E389C2}" type="pres">
      <dgm:prSet presAssocID="{04B68E1E-C4B0-4CB0-B20A-DB6C3DB9C582}" presName="negativeSpace" presStyleCnt="0"/>
      <dgm:spPr/>
    </dgm:pt>
    <dgm:pt modelId="{6DE123DF-E172-4B34-AF29-6ED7AFC4A208}" type="pres">
      <dgm:prSet presAssocID="{04B68E1E-C4B0-4CB0-B20A-DB6C3DB9C582}" presName="childText" presStyleLbl="conFgAcc1" presStyleIdx="0" presStyleCnt="4">
        <dgm:presLayoutVars>
          <dgm:bulletEnabled val="1"/>
        </dgm:presLayoutVars>
      </dgm:prSet>
      <dgm:spPr/>
    </dgm:pt>
    <dgm:pt modelId="{3A9C25F8-ABFF-4E41-8DEC-5A175CA4D159}" type="pres">
      <dgm:prSet presAssocID="{DC5FE9C5-E406-48F9-8F14-661D79394F38}" presName="spaceBetweenRectangles" presStyleCnt="0"/>
      <dgm:spPr/>
    </dgm:pt>
    <dgm:pt modelId="{6DB84779-F1A4-4CFC-B787-0076B52100B9}" type="pres">
      <dgm:prSet presAssocID="{E31AA621-AE6D-446A-A969-E2C05FAC8320}" presName="parentLin" presStyleCnt="0"/>
      <dgm:spPr/>
    </dgm:pt>
    <dgm:pt modelId="{F4679165-7A12-440C-8D27-8B32E962DFEE}" type="pres">
      <dgm:prSet presAssocID="{E31AA621-AE6D-446A-A969-E2C05FAC8320}" presName="parentLeftMargin" presStyleLbl="node1" presStyleIdx="0" presStyleCnt="4"/>
      <dgm:spPr/>
    </dgm:pt>
    <dgm:pt modelId="{A9F0178B-3361-4161-9310-3FA4EC0011FE}" type="pres">
      <dgm:prSet presAssocID="{E31AA621-AE6D-446A-A969-E2C05FAC832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7871503-3C8A-4DDA-A3BB-D54EF3988B74}" type="pres">
      <dgm:prSet presAssocID="{E31AA621-AE6D-446A-A969-E2C05FAC8320}" presName="negativeSpace" presStyleCnt="0"/>
      <dgm:spPr/>
    </dgm:pt>
    <dgm:pt modelId="{2AD8DFD4-FCF7-41ED-9975-F26629049DA5}" type="pres">
      <dgm:prSet presAssocID="{E31AA621-AE6D-446A-A969-E2C05FAC8320}" presName="childText" presStyleLbl="conFgAcc1" presStyleIdx="1" presStyleCnt="4">
        <dgm:presLayoutVars>
          <dgm:bulletEnabled val="1"/>
        </dgm:presLayoutVars>
      </dgm:prSet>
      <dgm:spPr/>
    </dgm:pt>
    <dgm:pt modelId="{FCA0EBC7-AA42-4F9F-99C8-B698897D2CAC}" type="pres">
      <dgm:prSet presAssocID="{796E7AED-AB80-4807-AC6F-120F6BBED455}" presName="spaceBetweenRectangles" presStyleCnt="0"/>
      <dgm:spPr/>
    </dgm:pt>
    <dgm:pt modelId="{BE78520E-ECDB-4F86-9101-A02CDC9CAAA7}" type="pres">
      <dgm:prSet presAssocID="{ABAC0C3B-EDF7-4996-9567-3F16ECFD48BB}" presName="parentLin" presStyleCnt="0"/>
      <dgm:spPr/>
    </dgm:pt>
    <dgm:pt modelId="{C14D3890-DA3F-4021-AFD4-6F1F02235EAA}" type="pres">
      <dgm:prSet presAssocID="{ABAC0C3B-EDF7-4996-9567-3F16ECFD48BB}" presName="parentLeftMargin" presStyleLbl="node1" presStyleIdx="1" presStyleCnt="4"/>
      <dgm:spPr/>
    </dgm:pt>
    <dgm:pt modelId="{9083E32F-872A-4B78-BEEB-E56C54394ADE}" type="pres">
      <dgm:prSet presAssocID="{ABAC0C3B-EDF7-4996-9567-3F16ECFD48B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7EADE87-C945-4E8F-8FB9-3B780E879C6E}" type="pres">
      <dgm:prSet presAssocID="{ABAC0C3B-EDF7-4996-9567-3F16ECFD48BB}" presName="negativeSpace" presStyleCnt="0"/>
      <dgm:spPr/>
    </dgm:pt>
    <dgm:pt modelId="{AA19011F-14C6-496F-BA92-71C98C503D20}" type="pres">
      <dgm:prSet presAssocID="{ABAC0C3B-EDF7-4996-9567-3F16ECFD48BB}" presName="childText" presStyleLbl="conFgAcc1" presStyleIdx="2" presStyleCnt="4">
        <dgm:presLayoutVars>
          <dgm:bulletEnabled val="1"/>
        </dgm:presLayoutVars>
      </dgm:prSet>
      <dgm:spPr/>
    </dgm:pt>
    <dgm:pt modelId="{931EFCBD-FC38-4F88-8A00-A85EB92D7384}" type="pres">
      <dgm:prSet presAssocID="{5283BE69-9D35-4897-AFF1-F233B8207660}" presName="spaceBetweenRectangles" presStyleCnt="0"/>
      <dgm:spPr/>
    </dgm:pt>
    <dgm:pt modelId="{C37E2ED3-1406-41A5-9854-38AAFDDAF37B}" type="pres">
      <dgm:prSet presAssocID="{DD486F7D-E82B-4414-B8C5-8B8D99574545}" presName="parentLin" presStyleCnt="0"/>
      <dgm:spPr/>
    </dgm:pt>
    <dgm:pt modelId="{E582052D-7658-4E05-8521-C3A7763056ED}" type="pres">
      <dgm:prSet presAssocID="{DD486F7D-E82B-4414-B8C5-8B8D99574545}" presName="parentLeftMargin" presStyleLbl="node1" presStyleIdx="2" presStyleCnt="4"/>
      <dgm:spPr/>
    </dgm:pt>
    <dgm:pt modelId="{76BA8D94-0B4E-45CB-A8CB-499B96AEC16A}" type="pres">
      <dgm:prSet presAssocID="{DD486F7D-E82B-4414-B8C5-8B8D9957454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324D51F-9366-4B2E-8076-C29FD91EC1FD}" type="pres">
      <dgm:prSet presAssocID="{DD486F7D-E82B-4414-B8C5-8B8D99574545}" presName="negativeSpace" presStyleCnt="0"/>
      <dgm:spPr/>
    </dgm:pt>
    <dgm:pt modelId="{C2B6032A-B958-4C75-AD54-91912F511A37}" type="pres">
      <dgm:prSet presAssocID="{DD486F7D-E82B-4414-B8C5-8B8D9957454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7739111-D27B-422C-905D-4B506CF823F6}" type="presOf" srcId="{F96F618B-52F0-4088-8001-DBAEC5F039C8}" destId="{C2B6032A-B958-4C75-AD54-91912F511A37}" srcOrd="0" destOrd="0" presId="urn:microsoft.com/office/officeart/2005/8/layout/list1"/>
    <dgm:cxn modelId="{C77E5726-767E-410F-819E-8B888CCDC57F}" srcId="{E7FC7FC0-BDB6-40B3-B774-5AAE94B6EE3B}" destId="{ABAC0C3B-EDF7-4996-9567-3F16ECFD48BB}" srcOrd="2" destOrd="0" parTransId="{1D63FE1B-8E0B-42C5-8511-F049C7A94BF9}" sibTransId="{5283BE69-9D35-4897-AFF1-F233B8207660}"/>
    <dgm:cxn modelId="{38142439-3160-4EEA-B856-10741034202A}" srcId="{04B68E1E-C4B0-4CB0-B20A-DB6C3DB9C582}" destId="{62595F3C-BBE3-4BC8-82D3-5C0D3C5DB760}" srcOrd="0" destOrd="0" parTransId="{4584CFE8-8AA9-43D3-A98C-699CAC588E56}" sibTransId="{8407B08B-9C61-4F5C-B9C3-3D75C5CEBEFA}"/>
    <dgm:cxn modelId="{BAC2753A-C269-4B44-B6CD-35AF688BBB29}" type="presOf" srcId="{E31AA621-AE6D-446A-A969-E2C05FAC8320}" destId="{F4679165-7A12-440C-8D27-8B32E962DFEE}" srcOrd="0" destOrd="0" presId="urn:microsoft.com/office/officeart/2005/8/layout/list1"/>
    <dgm:cxn modelId="{91583641-EC4D-44BC-93E5-12BAD72CCB0D}" type="presOf" srcId="{ABAC0C3B-EDF7-4996-9567-3F16ECFD48BB}" destId="{C14D3890-DA3F-4021-AFD4-6F1F02235EAA}" srcOrd="0" destOrd="0" presId="urn:microsoft.com/office/officeart/2005/8/layout/list1"/>
    <dgm:cxn modelId="{FCBAD969-9243-4419-9818-C680B145B159}" srcId="{DD486F7D-E82B-4414-B8C5-8B8D99574545}" destId="{F96F618B-52F0-4088-8001-DBAEC5F039C8}" srcOrd="0" destOrd="0" parTransId="{73C093F0-BD8E-4F1E-A47E-FFB544571BC9}" sibTransId="{9D8F8A01-6428-4C85-BED3-D6AC87D4DEFE}"/>
    <dgm:cxn modelId="{6F72544E-EEFC-421F-AEB8-61D9536BCA31}" type="presOf" srcId="{DD486F7D-E82B-4414-B8C5-8B8D99574545}" destId="{76BA8D94-0B4E-45CB-A8CB-499B96AEC16A}" srcOrd="1" destOrd="0" presId="urn:microsoft.com/office/officeart/2005/8/layout/list1"/>
    <dgm:cxn modelId="{AA9C1157-861A-46BE-BA7F-BC9794503B4E}" type="presOf" srcId="{ABAC0C3B-EDF7-4996-9567-3F16ECFD48BB}" destId="{9083E32F-872A-4B78-BEEB-E56C54394ADE}" srcOrd="1" destOrd="0" presId="urn:microsoft.com/office/officeart/2005/8/layout/list1"/>
    <dgm:cxn modelId="{EC7DBE79-F628-41DB-8887-91E0E0760CE4}" type="presOf" srcId="{62595F3C-BBE3-4BC8-82D3-5C0D3C5DB760}" destId="{6DE123DF-E172-4B34-AF29-6ED7AFC4A208}" srcOrd="0" destOrd="0" presId="urn:microsoft.com/office/officeart/2005/8/layout/list1"/>
    <dgm:cxn modelId="{7D74087F-B6D9-4728-A81E-671A73FE7B7B}" type="presOf" srcId="{156DE46B-05EC-4BAE-A3B0-631666BDC08D}" destId="{2AD8DFD4-FCF7-41ED-9975-F26629049DA5}" srcOrd="0" destOrd="0" presId="urn:microsoft.com/office/officeart/2005/8/layout/list1"/>
    <dgm:cxn modelId="{796D3681-23BA-486E-8139-4649E2C19028}" type="presOf" srcId="{E7FC7FC0-BDB6-40B3-B774-5AAE94B6EE3B}" destId="{1E552DD1-78BB-4983-A6B3-E48C8573E700}" srcOrd="0" destOrd="0" presId="urn:microsoft.com/office/officeart/2005/8/layout/list1"/>
    <dgm:cxn modelId="{99B18E91-B79F-483A-ADF7-B58B5F207E40}" srcId="{E31AA621-AE6D-446A-A969-E2C05FAC8320}" destId="{156DE46B-05EC-4BAE-A3B0-631666BDC08D}" srcOrd="0" destOrd="0" parTransId="{F6F75C12-0F35-4E08-850F-058D427BD73E}" sibTransId="{45D5BE7F-8FCF-4329-9480-91BFA2C070A6}"/>
    <dgm:cxn modelId="{0DB80C99-4BB6-4E03-BCE1-A062DE65C6E7}" srcId="{E7FC7FC0-BDB6-40B3-B774-5AAE94B6EE3B}" destId="{E31AA621-AE6D-446A-A969-E2C05FAC8320}" srcOrd="1" destOrd="0" parTransId="{20ACBBA7-E6A6-4557-BDC1-E17BABFA3C86}" sibTransId="{796E7AED-AB80-4807-AC6F-120F6BBED455}"/>
    <dgm:cxn modelId="{29A4F0AB-DA34-442E-A2A1-448ED6907BAE}" type="presOf" srcId="{E31AA621-AE6D-446A-A969-E2C05FAC8320}" destId="{A9F0178B-3361-4161-9310-3FA4EC0011FE}" srcOrd="1" destOrd="0" presId="urn:microsoft.com/office/officeart/2005/8/layout/list1"/>
    <dgm:cxn modelId="{787085AF-8CB4-4C9E-8EFF-63FFE69BD9CA}" type="presOf" srcId="{D6F0C7BD-459B-4D67-972A-823C8EF7E6BF}" destId="{AA19011F-14C6-496F-BA92-71C98C503D20}" srcOrd="0" destOrd="0" presId="urn:microsoft.com/office/officeart/2005/8/layout/list1"/>
    <dgm:cxn modelId="{FF62EEAF-CCB6-4BE8-AF9B-CC054658F8C4}" srcId="{ABAC0C3B-EDF7-4996-9567-3F16ECFD48BB}" destId="{D6F0C7BD-459B-4D67-972A-823C8EF7E6BF}" srcOrd="0" destOrd="0" parTransId="{534BA0D0-A6CB-445B-A048-A4AFF39BDBFD}" sibTransId="{688F1108-9F0C-4B32-9DA2-C14588B987C6}"/>
    <dgm:cxn modelId="{4290E2BB-6627-47AD-84A0-F8385BFCC770}" type="presOf" srcId="{04B68E1E-C4B0-4CB0-B20A-DB6C3DB9C582}" destId="{0DAEE0A3-7511-496D-8CF5-B6F4074635AD}" srcOrd="0" destOrd="0" presId="urn:microsoft.com/office/officeart/2005/8/layout/list1"/>
    <dgm:cxn modelId="{222385BC-EC27-414F-A604-21E741600827}" type="presOf" srcId="{04B68E1E-C4B0-4CB0-B20A-DB6C3DB9C582}" destId="{15FF146A-5ACC-4D65-AD1E-B6F7539E879B}" srcOrd="1" destOrd="0" presId="urn:microsoft.com/office/officeart/2005/8/layout/list1"/>
    <dgm:cxn modelId="{080F49CB-E3B1-4389-9752-8204494EE292}" type="presOf" srcId="{DD486F7D-E82B-4414-B8C5-8B8D99574545}" destId="{E582052D-7658-4E05-8521-C3A7763056ED}" srcOrd="0" destOrd="0" presId="urn:microsoft.com/office/officeart/2005/8/layout/list1"/>
    <dgm:cxn modelId="{5E6C2DFD-67C4-4767-B369-483BCC13F37E}" srcId="{E7FC7FC0-BDB6-40B3-B774-5AAE94B6EE3B}" destId="{04B68E1E-C4B0-4CB0-B20A-DB6C3DB9C582}" srcOrd="0" destOrd="0" parTransId="{36FBB613-DBF3-4DAD-8BE7-92C77AC3F862}" sibTransId="{DC5FE9C5-E406-48F9-8F14-661D79394F38}"/>
    <dgm:cxn modelId="{674894FF-D85A-4F77-B21D-45DE4F1D8A40}" srcId="{E7FC7FC0-BDB6-40B3-B774-5AAE94B6EE3B}" destId="{DD486F7D-E82B-4414-B8C5-8B8D99574545}" srcOrd="3" destOrd="0" parTransId="{24C68B3F-D782-4800-9916-23F3F00576EF}" sibTransId="{95DF2CBA-F183-4501-91AD-A8D5B7F10DE3}"/>
    <dgm:cxn modelId="{9694D61F-5787-4C55-83B0-D8C41989FAC0}" type="presParOf" srcId="{1E552DD1-78BB-4983-A6B3-E48C8573E700}" destId="{7C6560D0-8AFE-494A-AABA-A9911A3157A6}" srcOrd="0" destOrd="0" presId="urn:microsoft.com/office/officeart/2005/8/layout/list1"/>
    <dgm:cxn modelId="{69A071E8-0A73-4CA2-96F7-E02713D7F98F}" type="presParOf" srcId="{7C6560D0-8AFE-494A-AABA-A9911A3157A6}" destId="{0DAEE0A3-7511-496D-8CF5-B6F4074635AD}" srcOrd="0" destOrd="0" presId="urn:microsoft.com/office/officeart/2005/8/layout/list1"/>
    <dgm:cxn modelId="{D5699CB6-29C1-4020-BB91-94F71518A06A}" type="presParOf" srcId="{7C6560D0-8AFE-494A-AABA-A9911A3157A6}" destId="{15FF146A-5ACC-4D65-AD1E-B6F7539E879B}" srcOrd="1" destOrd="0" presId="urn:microsoft.com/office/officeart/2005/8/layout/list1"/>
    <dgm:cxn modelId="{F1CDA379-F332-4E39-8139-313564DD0E99}" type="presParOf" srcId="{1E552DD1-78BB-4983-A6B3-E48C8573E700}" destId="{D9294FCD-51C9-4C34-BB73-9894A4E389C2}" srcOrd="1" destOrd="0" presId="urn:microsoft.com/office/officeart/2005/8/layout/list1"/>
    <dgm:cxn modelId="{7269F48F-9363-4CBA-BC7E-F87E9A9D1021}" type="presParOf" srcId="{1E552DD1-78BB-4983-A6B3-E48C8573E700}" destId="{6DE123DF-E172-4B34-AF29-6ED7AFC4A208}" srcOrd="2" destOrd="0" presId="urn:microsoft.com/office/officeart/2005/8/layout/list1"/>
    <dgm:cxn modelId="{D5364727-7A7E-4B28-B234-93E9D062E461}" type="presParOf" srcId="{1E552DD1-78BB-4983-A6B3-E48C8573E700}" destId="{3A9C25F8-ABFF-4E41-8DEC-5A175CA4D159}" srcOrd="3" destOrd="0" presId="urn:microsoft.com/office/officeart/2005/8/layout/list1"/>
    <dgm:cxn modelId="{C0F12F0C-D69E-424F-B902-F7444C5676AC}" type="presParOf" srcId="{1E552DD1-78BB-4983-A6B3-E48C8573E700}" destId="{6DB84779-F1A4-4CFC-B787-0076B52100B9}" srcOrd="4" destOrd="0" presId="urn:microsoft.com/office/officeart/2005/8/layout/list1"/>
    <dgm:cxn modelId="{FD1AFDCA-E296-4B64-B164-32D70F3EA90D}" type="presParOf" srcId="{6DB84779-F1A4-4CFC-B787-0076B52100B9}" destId="{F4679165-7A12-440C-8D27-8B32E962DFEE}" srcOrd="0" destOrd="0" presId="urn:microsoft.com/office/officeart/2005/8/layout/list1"/>
    <dgm:cxn modelId="{1A1DD149-B21C-4AED-8DFB-36C6744CE004}" type="presParOf" srcId="{6DB84779-F1A4-4CFC-B787-0076B52100B9}" destId="{A9F0178B-3361-4161-9310-3FA4EC0011FE}" srcOrd="1" destOrd="0" presId="urn:microsoft.com/office/officeart/2005/8/layout/list1"/>
    <dgm:cxn modelId="{F02CD50E-1E3F-4798-ACC0-3E96C43DA1FB}" type="presParOf" srcId="{1E552DD1-78BB-4983-A6B3-E48C8573E700}" destId="{47871503-3C8A-4DDA-A3BB-D54EF3988B74}" srcOrd="5" destOrd="0" presId="urn:microsoft.com/office/officeart/2005/8/layout/list1"/>
    <dgm:cxn modelId="{BF1EDA99-55AB-4195-9CD3-D4DA5A600105}" type="presParOf" srcId="{1E552DD1-78BB-4983-A6B3-E48C8573E700}" destId="{2AD8DFD4-FCF7-41ED-9975-F26629049DA5}" srcOrd="6" destOrd="0" presId="urn:microsoft.com/office/officeart/2005/8/layout/list1"/>
    <dgm:cxn modelId="{4FF8618A-E6E8-4DD0-9D02-EEAAB3EF1672}" type="presParOf" srcId="{1E552DD1-78BB-4983-A6B3-E48C8573E700}" destId="{FCA0EBC7-AA42-4F9F-99C8-B698897D2CAC}" srcOrd="7" destOrd="0" presId="urn:microsoft.com/office/officeart/2005/8/layout/list1"/>
    <dgm:cxn modelId="{A6795693-D304-4E82-98EA-48A23D53E565}" type="presParOf" srcId="{1E552DD1-78BB-4983-A6B3-E48C8573E700}" destId="{BE78520E-ECDB-4F86-9101-A02CDC9CAAA7}" srcOrd="8" destOrd="0" presId="urn:microsoft.com/office/officeart/2005/8/layout/list1"/>
    <dgm:cxn modelId="{CB7A65C6-C254-45B7-A411-0D304BFEF44B}" type="presParOf" srcId="{BE78520E-ECDB-4F86-9101-A02CDC9CAAA7}" destId="{C14D3890-DA3F-4021-AFD4-6F1F02235EAA}" srcOrd="0" destOrd="0" presId="urn:microsoft.com/office/officeart/2005/8/layout/list1"/>
    <dgm:cxn modelId="{8F687880-2A11-4A16-9976-BB2D1AE9E310}" type="presParOf" srcId="{BE78520E-ECDB-4F86-9101-A02CDC9CAAA7}" destId="{9083E32F-872A-4B78-BEEB-E56C54394ADE}" srcOrd="1" destOrd="0" presId="urn:microsoft.com/office/officeart/2005/8/layout/list1"/>
    <dgm:cxn modelId="{289027EE-29FE-49DB-AF51-16BB221618B2}" type="presParOf" srcId="{1E552DD1-78BB-4983-A6B3-E48C8573E700}" destId="{07EADE87-C945-4E8F-8FB9-3B780E879C6E}" srcOrd="9" destOrd="0" presId="urn:microsoft.com/office/officeart/2005/8/layout/list1"/>
    <dgm:cxn modelId="{63D6C358-64F6-49C3-AC48-FD809FB6F615}" type="presParOf" srcId="{1E552DD1-78BB-4983-A6B3-E48C8573E700}" destId="{AA19011F-14C6-496F-BA92-71C98C503D20}" srcOrd="10" destOrd="0" presId="urn:microsoft.com/office/officeart/2005/8/layout/list1"/>
    <dgm:cxn modelId="{75F11EA6-C0AB-439D-B880-267CE9A36340}" type="presParOf" srcId="{1E552DD1-78BB-4983-A6B3-E48C8573E700}" destId="{931EFCBD-FC38-4F88-8A00-A85EB92D7384}" srcOrd="11" destOrd="0" presId="urn:microsoft.com/office/officeart/2005/8/layout/list1"/>
    <dgm:cxn modelId="{FB15F2A8-8FA6-4E6A-9A35-0C4389E8A672}" type="presParOf" srcId="{1E552DD1-78BB-4983-A6B3-E48C8573E700}" destId="{C37E2ED3-1406-41A5-9854-38AAFDDAF37B}" srcOrd="12" destOrd="0" presId="urn:microsoft.com/office/officeart/2005/8/layout/list1"/>
    <dgm:cxn modelId="{6D54FC19-BD74-4AE9-89D8-D85416511351}" type="presParOf" srcId="{C37E2ED3-1406-41A5-9854-38AAFDDAF37B}" destId="{E582052D-7658-4E05-8521-C3A7763056ED}" srcOrd="0" destOrd="0" presId="urn:microsoft.com/office/officeart/2005/8/layout/list1"/>
    <dgm:cxn modelId="{8A5E86E3-2CD7-445B-86FD-034FF7DA5DDD}" type="presParOf" srcId="{C37E2ED3-1406-41A5-9854-38AAFDDAF37B}" destId="{76BA8D94-0B4E-45CB-A8CB-499B96AEC16A}" srcOrd="1" destOrd="0" presId="urn:microsoft.com/office/officeart/2005/8/layout/list1"/>
    <dgm:cxn modelId="{D0EF298B-C305-4C96-BAD8-B84DD54D4D81}" type="presParOf" srcId="{1E552DD1-78BB-4983-A6B3-E48C8573E700}" destId="{D324D51F-9366-4B2E-8076-C29FD91EC1FD}" srcOrd="13" destOrd="0" presId="urn:microsoft.com/office/officeart/2005/8/layout/list1"/>
    <dgm:cxn modelId="{391A65BF-C6AD-47D7-BF36-B5187003E9C6}" type="presParOf" srcId="{1E552DD1-78BB-4983-A6B3-E48C8573E700}" destId="{C2B6032A-B958-4C75-AD54-91912F511A3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A2499C-6B93-4E05-958D-166FF914038C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30A4DEE9-DD89-4BAD-8279-958EA66DB19E}">
      <dgm:prSet phldrT="[Text]"/>
      <dgm:spPr/>
      <dgm:t>
        <a:bodyPr/>
        <a:lstStyle/>
        <a:p>
          <a:r>
            <a:rPr lang="fi-FI"/>
            <a:t>Integrated corporate sustainability</a:t>
          </a:r>
          <a:endParaRPr lang="en-GB"/>
        </a:p>
      </dgm:t>
    </dgm:pt>
    <dgm:pt modelId="{1C6F07CC-5BBD-42BC-AF98-046CB5EDE3A6}" type="parTrans" cxnId="{CC62DD67-FA0F-4869-9430-793B004F4AE5}">
      <dgm:prSet/>
      <dgm:spPr/>
      <dgm:t>
        <a:bodyPr/>
        <a:lstStyle/>
        <a:p>
          <a:endParaRPr lang="en-GB"/>
        </a:p>
      </dgm:t>
    </dgm:pt>
    <dgm:pt modelId="{F4776063-ED39-4C3B-A3E2-4AFC59CAED43}" type="sibTrans" cxnId="{CC62DD67-FA0F-4869-9430-793B004F4AE5}">
      <dgm:prSet/>
      <dgm:spPr/>
      <dgm:t>
        <a:bodyPr/>
        <a:lstStyle/>
        <a:p>
          <a:endParaRPr lang="en-GB"/>
        </a:p>
      </dgm:t>
    </dgm:pt>
    <dgm:pt modelId="{98184396-58EE-4085-B542-E790722E6FD2}">
      <dgm:prSet phldrT="[Text]"/>
      <dgm:spPr/>
      <dgm:t>
        <a:bodyPr/>
        <a:lstStyle/>
        <a:p>
          <a:r>
            <a:rPr lang="fi-FI"/>
            <a:t>Innovative corporate sustainability</a:t>
          </a:r>
          <a:endParaRPr lang="en-GB"/>
        </a:p>
      </dgm:t>
    </dgm:pt>
    <dgm:pt modelId="{938EB3F8-B5CD-4CCB-9C33-80B3F9A83339}" type="parTrans" cxnId="{D7A8A420-F230-419A-90FF-6094B5925159}">
      <dgm:prSet/>
      <dgm:spPr/>
      <dgm:t>
        <a:bodyPr/>
        <a:lstStyle/>
        <a:p>
          <a:endParaRPr lang="en-GB"/>
        </a:p>
      </dgm:t>
    </dgm:pt>
    <dgm:pt modelId="{4DFDA0C2-B323-4F6B-AEDC-961F54A61315}" type="sibTrans" cxnId="{D7A8A420-F230-419A-90FF-6094B5925159}">
      <dgm:prSet/>
      <dgm:spPr/>
      <dgm:t>
        <a:bodyPr/>
        <a:lstStyle/>
        <a:p>
          <a:endParaRPr lang="en-GB"/>
        </a:p>
      </dgm:t>
    </dgm:pt>
    <dgm:pt modelId="{9E6577A2-F264-4DD2-89F8-BB4F2253E902}">
      <dgm:prSet phldrT="[Text]"/>
      <dgm:spPr/>
      <dgm:t>
        <a:bodyPr/>
        <a:lstStyle/>
        <a:p>
          <a:r>
            <a:rPr lang="fi-FI"/>
            <a:t>Organizing sustainability</a:t>
          </a:r>
          <a:endParaRPr lang="en-GB"/>
        </a:p>
      </dgm:t>
    </dgm:pt>
    <dgm:pt modelId="{E74A6CFC-04DF-4C22-A9B9-88783862F939}" type="parTrans" cxnId="{E6D4AD75-A5F8-4219-BE74-AE558A1EB028}">
      <dgm:prSet/>
      <dgm:spPr/>
      <dgm:t>
        <a:bodyPr/>
        <a:lstStyle/>
        <a:p>
          <a:endParaRPr lang="en-GB"/>
        </a:p>
      </dgm:t>
    </dgm:pt>
    <dgm:pt modelId="{9461832F-6C3F-4A67-9166-5F3BA61F58D7}" type="sibTrans" cxnId="{E6D4AD75-A5F8-4219-BE74-AE558A1EB028}">
      <dgm:prSet/>
      <dgm:spPr/>
      <dgm:t>
        <a:bodyPr/>
        <a:lstStyle/>
        <a:p>
          <a:endParaRPr lang="en-GB"/>
        </a:p>
      </dgm:t>
    </dgm:pt>
    <dgm:pt modelId="{D3047D6F-5716-4BE5-B2FE-5D737AC561F1}" type="pres">
      <dgm:prSet presAssocID="{CBA2499C-6B93-4E05-958D-166FF914038C}" presName="Name0" presStyleCnt="0">
        <dgm:presLayoutVars>
          <dgm:dir/>
          <dgm:resizeHandles val="exact"/>
        </dgm:presLayoutVars>
      </dgm:prSet>
      <dgm:spPr/>
    </dgm:pt>
    <dgm:pt modelId="{36B07D53-0825-4EBA-B4E5-E9C220334CF6}" type="pres">
      <dgm:prSet presAssocID="{30A4DEE9-DD89-4BAD-8279-958EA66DB19E}" presName="node" presStyleLbl="node1" presStyleIdx="0" presStyleCnt="3">
        <dgm:presLayoutVars>
          <dgm:bulletEnabled val="1"/>
        </dgm:presLayoutVars>
      </dgm:prSet>
      <dgm:spPr/>
    </dgm:pt>
    <dgm:pt modelId="{47A706FB-3BCB-46EE-83C0-DAF4A0F1A736}" type="pres">
      <dgm:prSet presAssocID="{F4776063-ED39-4C3B-A3E2-4AFC59CAED43}" presName="sibTrans" presStyleLbl="sibTrans2D1" presStyleIdx="0" presStyleCnt="2"/>
      <dgm:spPr/>
    </dgm:pt>
    <dgm:pt modelId="{330584E8-79B6-4AD3-BE1D-3CDE44C9368E}" type="pres">
      <dgm:prSet presAssocID="{F4776063-ED39-4C3B-A3E2-4AFC59CAED43}" presName="connectorText" presStyleLbl="sibTrans2D1" presStyleIdx="0" presStyleCnt="2"/>
      <dgm:spPr/>
    </dgm:pt>
    <dgm:pt modelId="{064695AA-7810-4A2C-83CE-8A0AC37E75F9}" type="pres">
      <dgm:prSet presAssocID="{98184396-58EE-4085-B542-E790722E6FD2}" presName="node" presStyleLbl="node1" presStyleIdx="1" presStyleCnt="3">
        <dgm:presLayoutVars>
          <dgm:bulletEnabled val="1"/>
        </dgm:presLayoutVars>
      </dgm:prSet>
      <dgm:spPr/>
    </dgm:pt>
    <dgm:pt modelId="{9E8220C0-354C-4DAA-B6EE-13309BBCB2B2}" type="pres">
      <dgm:prSet presAssocID="{4DFDA0C2-B323-4F6B-AEDC-961F54A61315}" presName="sibTrans" presStyleLbl="sibTrans2D1" presStyleIdx="1" presStyleCnt="2"/>
      <dgm:spPr/>
    </dgm:pt>
    <dgm:pt modelId="{C0EA882C-2476-429B-AF39-7842B4901FA5}" type="pres">
      <dgm:prSet presAssocID="{4DFDA0C2-B323-4F6B-AEDC-961F54A61315}" presName="connectorText" presStyleLbl="sibTrans2D1" presStyleIdx="1" presStyleCnt="2"/>
      <dgm:spPr/>
    </dgm:pt>
    <dgm:pt modelId="{DCA07BA4-DF6B-4328-83B8-621ECD1E2BE0}" type="pres">
      <dgm:prSet presAssocID="{9E6577A2-F264-4DD2-89F8-BB4F2253E902}" presName="node" presStyleLbl="node1" presStyleIdx="2" presStyleCnt="3">
        <dgm:presLayoutVars>
          <dgm:bulletEnabled val="1"/>
        </dgm:presLayoutVars>
      </dgm:prSet>
      <dgm:spPr/>
    </dgm:pt>
  </dgm:ptLst>
  <dgm:cxnLst>
    <dgm:cxn modelId="{20C71C0C-06A6-495B-8A8F-66B9D911CCDF}" type="presOf" srcId="{F4776063-ED39-4C3B-A3E2-4AFC59CAED43}" destId="{47A706FB-3BCB-46EE-83C0-DAF4A0F1A736}" srcOrd="0" destOrd="0" presId="urn:microsoft.com/office/officeart/2005/8/layout/process1"/>
    <dgm:cxn modelId="{786C4F10-DC96-4AA6-A995-4B1A65625AC2}" type="presOf" srcId="{F4776063-ED39-4C3B-A3E2-4AFC59CAED43}" destId="{330584E8-79B6-4AD3-BE1D-3CDE44C9368E}" srcOrd="1" destOrd="0" presId="urn:microsoft.com/office/officeart/2005/8/layout/process1"/>
    <dgm:cxn modelId="{D7A8A420-F230-419A-90FF-6094B5925159}" srcId="{CBA2499C-6B93-4E05-958D-166FF914038C}" destId="{98184396-58EE-4085-B542-E790722E6FD2}" srcOrd="1" destOrd="0" parTransId="{938EB3F8-B5CD-4CCB-9C33-80B3F9A83339}" sibTransId="{4DFDA0C2-B323-4F6B-AEDC-961F54A61315}"/>
    <dgm:cxn modelId="{56ED9C3D-144A-4D22-ADBA-ADEC6CF2AA14}" type="presOf" srcId="{4DFDA0C2-B323-4F6B-AEDC-961F54A61315}" destId="{C0EA882C-2476-429B-AF39-7842B4901FA5}" srcOrd="1" destOrd="0" presId="urn:microsoft.com/office/officeart/2005/8/layout/process1"/>
    <dgm:cxn modelId="{CC62DD67-FA0F-4869-9430-793B004F4AE5}" srcId="{CBA2499C-6B93-4E05-958D-166FF914038C}" destId="{30A4DEE9-DD89-4BAD-8279-958EA66DB19E}" srcOrd="0" destOrd="0" parTransId="{1C6F07CC-5BBD-42BC-AF98-046CB5EDE3A6}" sibTransId="{F4776063-ED39-4C3B-A3E2-4AFC59CAED43}"/>
    <dgm:cxn modelId="{E6D4AD75-A5F8-4219-BE74-AE558A1EB028}" srcId="{CBA2499C-6B93-4E05-958D-166FF914038C}" destId="{9E6577A2-F264-4DD2-89F8-BB4F2253E902}" srcOrd="2" destOrd="0" parTransId="{E74A6CFC-04DF-4C22-A9B9-88783862F939}" sibTransId="{9461832F-6C3F-4A67-9166-5F3BA61F58D7}"/>
    <dgm:cxn modelId="{8827FC9E-3E54-4F62-A384-6A0E1EA77318}" type="presOf" srcId="{30A4DEE9-DD89-4BAD-8279-958EA66DB19E}" destId="{36B07D53-0825-4EBA-B4E5-E9C220334CF6}" srcOrd="0" destOrd="0" presId="urn:microsoft.com/office/officeart/2005/8/layout/process1"/>
    <dgm:cxn modelId="{C288E1AE-5BBD-4498-A651-C4C1B093EC05}" type="presOf" srcId="{4DFDA0C2-B323-4F6B-AEDC-961F54A61315}" destId="{9E8220C0-354C-4DAA-B6EE-13309BBCB2B2}" srcOrd="0" destOrd="0" presId="urn:microsoft.com/office/officeart/2005/8/layout/process1"/>
    <dgm:cxn modelId="{A9F92AC6-E797-40A3-AB8F-EA6B2827CD2D}" type="presOf" srcId="{9E6577A2-F264-4DD2-89F8-BB4F2253E902}" destId="{DCA07BA4-DF6B-4328-83B8-621ECD1E2BE0}" srcOrd="0" destOrd="0" presId="urn:microsoft.com/office/officeart/2005/8/layout/process1"/>
    <dgm:cxn modelId="{636DE0E1-AA7A-4DEC-B6A3-83DF19AA924E}" type="presOf" srcId="{CBA2499C-6B93-4E05-958D-166FF914038C}" destId="{D3047D6F-5716-4BE5-B2FE-5D737AC561F1}" srcOrd="0" destOrd="0" presId="urn:microsoft.com/office/officeart/2005/8/layout/process1"/>
    <dgm:cxn modelId="{8EF5EAF3-8A02-41B8-BA33-D510A770DB6A}" type="presOf" srcId="{98184396-58EE-4085-B542-E790722E6FD2}" destId="{064695AA-7810-4A2C-83CE-8A0AC37E75F9}" srcOrd="0" destOrd="0" presId="urn:microsoft.com/office/officeart/2005/8/layout/process1"/>
    <dgm:cxn modelId="{A1B5F28E-A360-40F9-A483-6803E39F2F94}" type="presParOf" srcId="{D3047D6F-5716-4BE5-B2FE-5D737AC561F1}" destId="{36B07D53-0825-4EBA-B4E5-E9C220334CF6}" srcOrd="0" destOrd="0" presId="urn:microsoft.com/office/officeart/2005/8/layout/process1"/>
    <dgm:cxn modelId="{C1CD06CB-45AC-4480-B594-C57168868F61}" type="presParOf" srcId="{D3047D6F-5716-4BE5-B2FE-5D737AC561F1}" destId="{47A706FB-3BCB-46EE-83C0-DAF4A0F1A736}" srcOrd="1" destOrd="0" presId="urn:microsoft.com/office/officeart/2005/8/layout/process1"/>
    <dgm:cxn modelId="{B054F336-097E-4A93-93B1-1C2F1109E990}" type="presParOf" srcId="{47A706FB-3BCB-46EE-83C0-DAF4A0F1A736}" destId="{330584E8-79B6-4AD3-BE1D-3CDE44C9368E}" srcOrd="0" destOrd="0" presId="urn:microsoft.com/office/officeart/2005/8/layout/process1"/>
    <dgm:cxn modelId="{0C10CF5E-86E7-4B98-BD16-D27A01DE192B}" type="presParOf" srcId="{D3047D6F-5716-4BE5-B2FE-5D737AC561F1}" destId="{064695AA-7810-4A2C-83CE-8A0AC37E75F9}" srcOrd="2" destOrd="0" presId="urn:microsoft.com/office/officeart/2005/8/layout/process1"/>
    <dgm:cxn modelId="{8F12AE5A-BBB0-46FE-B7B3-E680D3A8B70C}" type="presParOf" srcId="{D3047D6F-5716-4BE5-B2FE-5D737AC561F1}" destId="{9E8220C0-354C-4DAA-B6EE-13309BBCB2B2}" srcOrd="3" destOrd="0" presId="urn:microsoft.com/office/officeart/2005/8/layout/process1"/>
    <dgm:cxn modelId="{9D4E3E57-D954-442D-BD20-F6934E0BFC04}" type="presParOf" srcId="{9E8220C0-354C-4DAA-B6EE-13309BBCB2B2}" destId="{C0EA882C-2476-429B-AF39-7842B4901FA5}" srcOrd="0" destOrd="0" presId="urn:microsoft.com/office/officeart/2005/8/layout/process1"/>
    <dgm:cxn modelId="{58FCE51F-8BBF-4DCB-9B81-7C44EAFD46F5}" type="presParOf" srcId="{D3047D6F-5716-4BE5-B2FE-5D737AC561F1}" destId="{DCA07BA4-DF6B-4328-83B8-621ECD1E2BE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A2499C-6B93-4E05-958D-166FF914038C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30A4DEE9-DD89-4BAD-8279-958EA66DB19E}">
      <dgm:prSet phldrT="[Text]"/>
      <dgm:spPr/>
      <dgm:t>
        <a:bodyPr/>
        <a:lstStyle/>
        <a:p>
          <a:r>
            <a:rPr lang="fi-FI"/>
            <a:t>Reducing unsustainability</a:t>
          </a:r>
          <a:endParaRPr lang="en-GB"/>
        </a:p>
      </dgm:t>
    </dgm:pt>
    <dgm:pt modelId="{1C6F07CC-5BBD-42BC-AF98-046CB5EDE3A6}" type="parTrans" cxnId="{CC62DD67-FA0F-4869-9430-793B004F4AE5}">
      <dgm:prSet/>
      <dgm:spPr/>
      <dgm:t>
        <a:bodyPr/>
        <a:lstStyle/>
        <a:p>
          <a:endParaRPr lang="en-GB"/>
        </a:p>
      </dgm:t>
    </dgm:pt>
    <dgm:pt modelId="{F4776063-ED39-4C3B-A3E2-4AFC59CAED43}" type="sibTrans" cxnId="{CC62DD67-FA0F-4869-9430-793B004F4AE5}">
      <dgm:prSet/>
      <dgm:spPr/>
      <dgm:t>
        <a:bodyPr/>
        <a:lstStyle/>
        <a:p>
          <a:endParaRPr lang="en-GB"/>
        </a:p>
      </dgm:t>
    </dgm:pt>
    <dgm:pt modelId="{98184396-58EE-4085-B542-E790722E6FD2}">
      <dgm:prSet phldrT="[Text]"/>
      <dgm:spPr/>
      <dgm:t>
        <a:bodyPr/>
        <a:lstStyle/>
        <a:p>
          <a:r>
            <a:rPr lang="fi-FI"/>
            <a:t>Individual firm sustainability?</a:t>
          </a:r>
          <a:endParaRPr lang="en-GB"/>
        </a:p>
      </dgm:t>
    </dgm:pt>
    <dgm:pt modelId="{938EB3F8-B5CD-4CCB-9C33-80B3F9A83339}" type="parTrans" cxnId="{D7A8A420-F230-419A-90FF-6094B5925159}">
      <dgm:prSet/>
      <dgm:spPr/>
      <dgm:t>
        <a:bodyPr/>
        <a:lstStyle/>
        <a:p>
          <a:endParaRPr lang="en-GB"/>
        </a:p>
      </dgm:t>
    </dgm:pt>
    <dgm:pt modelId="{4DFDA0C2-B323-4F6B-AEDC-961F54A61315}" type="sibTrans" cxnId="{D7A8A420-F230-419A-90FF-6094B5925159}">
      <dgm:prSet/>
      <dgm:spPr/>
      <dgm:t>
        <a:bodyPr/>
        <a:lstStyle/>
        <a:p>
          <a:endParaRPr lang="en-GB"/>
        </a:p>
      </dgm:t>
    </dgm:pt>
    <dgm:pt modelId="{9E6577A2-F264-4DD2-89F8-BB4F2253E902}">
      <dgm:prSet phldrT="[Text]"/>
      <dgm:spPr/>
      <dgm:t>
        <a:bodyPr/>
        <a:lstStyle/>
        <a:p>
          <a:r>
            <a:rPr lang="fi-FI"/>
            <a:t>Sustainable economies/industries?</a:t>
          </a:r>
          <a:endParaRPr lang="en-GB"/>
        </a:p>
      </dgm:t>
    </dgm:pt>
    <dgm:pt modelId="{E74A6CFC-04DF-4C22-A9B9-88783862F939}" type="parTrans" cxnId="{E6D4AD75-A5F8-4219-BE74-AE558A1EB028}">
      <dgm:prSet/>
      <dgm:spPr/>
      <dgm:t>
        <a:bodyPr/>
        <a:lstStyle/>
        <a:p>
          <a:endParaRPr lang="en-GB"/>
        </a:p>
      </dgm:t>
    </dgm:pt>
    <dgm:pt modelId="{9461832F-6C3F-4A67-9166-5F3BA61F58D7}" type="sibTrans" cxnId="{E6D4AD75-A5F8-4219-BE74-AE558A1EB028}">
      <dgm:prSet/>
      <dgm:spPr/>
      <dgm:t>
        <a:bodyPr/>
        <a:lstStyle/>
        <a:p>
          <a:endParaRPr lang="en-GB"/>
        </a:p>
      </dgm:t>
    </dgm:pt>
    <dgm:pt modelId="{D3047D6F-5716-4BE5-B2FE-5D737AC561F1}" type="pres">
      <dgm:prSet presAssocID="{CBA2499C-6B93-4E05-958D-166FF914038C}" presName="Name0" presStyleCnt="0">
        <dgm:presLayoutVars>
          <dgm:dir/>
          <dgm:resizeHandles val="exact"/>
        </dgm:presLayoutVars>
      </dgm:prSet>
      <dgm:spPr/>
    </dgm:pt>
    <dgm:pt modelId="{36B07D53-0825-4EBA-B4E5-E9C220334CF6}" type="pres">
      <dgm:prSet presAssocID="{30A4DEE9-DD89-4BAD-8279-958EA66DB19E}" presName="node" presStyleLbl="node1" presStyleIdx="0" presStyleCnt="3">
        <dgm:presLayoutVars>
          <dgm:bulletEnabled val="1"/>
        </dgm:presLayoutVars>
      </dgm:prSet>
      <dgm:spPr/>
    </dgm:pt>
    <dgm:pt modelId="{47A706FB-3BCB-46EE-83C0-DAF4A0F1A736}" type="pres">
      <dgm:prSet presAssocID="{F4776063-ED39-4C3B-A3E2-4AFC59CAED43}" presName="sibTrans" presStyleLbl="sibTrans2D1" presStyleIdx="0" presStyleCnt="2"/>
      <dgm:spPr/>
    </dgm:pt>
    <dgm:pt modelId="{330584E8-79B6-4AD3-BE1D-3CDE44C9368E}" type="pres">
      <dgm:prSet presAssocID="{F4776063-ED39-4C3B-A3E2-4AFC59CAED43}" presName="connectorText" presStyleLbl="sibTrans2D1" presStyleIdx="0" presStyleCnt="2"/>
      <dgm:spPr/>
    </dgm:pt>
    <dgm:pt modelId="{064695AA-7810-4A2C-83CE-8A0AC37E75F9}" type="pres">
      <dgm:prSet presAssocID="{98184396-58EE-4085-B542-E790722E6FD2}" presName="node" presStyleLbl="node1" presStyleIdx="1" presStyleCnt="3">
        <dgm:presLayoutVars>
          <dgm:bulletEnabled val="1"/>
        </dgm:presLayoutVars>
      </dgm:prSet>
      <dgm:spPr/>
    </dgm:pt>
    <dgm:pt modelId="{9E8220C0-354C-4DAA-B6EE-13309BBCB2B2}" type="pres">
      <dgm:prSet presAssocID="{4DFDA0C2-B323-4F6B-AEDC-961F54A61315}" presName="sibTrans" presStyleLbl="sibTrans2D1" presStyleIdx="1" presStyleCnt="2"/>
      <dgm:spPr/>
    </dgm:pt>
    <dgm:pt modelId="{C0EA882C-2476-429B-AF39-7842B4901FA5}" type="pres">
      <dgm:prSet presAssocID="{4DFDA0C2-B323-4F6B-AEDC-961F54A61315}" presName="connectorText" presStyleLbl="sibTrans2D1" presStyleIdx="1" presStyleCnt="2"/>
      <dgm:spPr/>
    </dgm:pt>
    <dgm:pt modelId="{DCA07BA4-DF6B-4328-83B8-621ECD1E2BE0}" type="pres">
      <dgm:prSet presAssocID="{9E6577A2-F264-4DD2-89F8-BB4F2253E902}" presName="node" presStyleLbl="node1" presStyleIdx="2" presStyleCnt="3">
        <dgm:presLayoutVars>
          <dgm:bulletEnabled val="1"/>
        </dgm:presLayoutVars>
      </dgm:prSet>
      <dgm:spPr/>
    </dgm:pt>
  </dgm:ptLst>
  <dgm:cxnLst>
    <dgm:cxn modelId="{20C71C0C-06A6-495B-8A8F-66B9D911CCDF}" type="presOf" srcId="{F4776063-ED39-4C3B-A3E2-4AFC59CAED43}" destId="{47A706FB-3BCB-46EE-83C0-DAF4A0F1A736}" srcOrd="0" destOrd="0" presId="urn:microsoft.com/office/officeart/2005/8/layout/process1"/>
    <dgm:cxn modelId="{786C4F10-DC96-4AA6-A995-4B1A65625AC2}" type="presOf" srcId="{F4776063-ED39-4C3B-A3E2-4AFC59CAED43}" destId="{330584E8-79B6-4AD3-BE1D-3CDE44C9368E}" srcOrd="1" destOrd="0" presId="urn:microsoft.com/office/officeart/2005/8/layout/process1"/>
    <dgm:cxn modelId="{D7A8A420-F230-419A-90FF-6094B5925159}" srcId="{CBA2499C-6B93-4E05-958D-166FF914038C}" destId="{98184396-58EE-4085-B542-E790722E6FD2}" srcOrd="1" destOrd="0" parTransId="{938EB3F8-B5CD-4CCB-9C33-80B3F9A83339}" sibTransId="{4DFDA0C2-B323-4F6B-AEDC-961F54A61315}"/>
    <dgm:cxn modelId="{56ED9C3D-144A-4D22-ADBA-ADEC6CF2AA14}" type="presOf" srcId="{4DFDA0C2-B323-4F6B-AEDC-961F54A61315}" destId="{C0EA882C-2476-429B-AF39-7842B4901FA5}" srcOrd="1" destOrd="0" presId="urn:microsoft.com/office/officeart/2005/8/layout/process1"/>
    <dgm:cxn modelId="{CC62DD67-FA0F-4869-9430-793B004F4AE5}" srcId="{CBA2499C-6B93-4E05-958D-166FF914038C}" destId="{30A4DEE9-DD89-4BAD-8279-958EA66DB19E}" srcOrd="0" destOrd="0" parTransId="{1C6F07CC-5BBD-42BC-AF98-046CB5EDE3A6}" sibTransId="{F4776063-ED39-4C3B-A3E2-4AFC59CAED43}"/>
    <dgm:cxn modelId="{E6D4AD75-A5F8-4219-BE74-AE558A1EB028}" srcId="{CBA2499C-6B93-4E05-958D-166FF914038C}" destId="{9E6577A2-F264-4DD2-89F8-BB4F2253E902}" srcOrd="2" destOrd="0" parTransId="{E74A6CFC-04DF-4C22-A9B9-88783862F939}" sibTransId="{9461832F-6C3F-4A67-9166-5F3BA61F58D7}"/>
    <dgm:cxn modelId="{8827FC9E-3E54-4F62-A384-6A0E1EA77318}" type="presOf" srcId="{30A4DEE9-DD89-4BAD-8279-958EA66DB19E}" destId="{36B07D53-0825-4EBA-B4E5-E9C220334CF6}" srcOrd="0" destOrd="0" presId="urn:microsoft.com/office/officeart/2005/8/layout/process1"/>
    <dgm:cxn modelId="{C288E1AE-5BBD-4498-A651-C4C1B093EC05}" type="presOf" srcId="{4DFDA0C2-B323-4F6B-AEDC-961F54A61315}" destId="{9E8220C0-354C-4DAA-B6EE-13309BBCB2B2}" srcOrd="0" destOrd="0" presId="urn:microsoft.com/office/officeart/2005/8/layout/process1"/>
    <dgm:cxn modelId="{A9F92AC6-E797-40A3-AB8F-EA6B2827CD2D}" type="presOf" srcId="{9E6577A2-F264-4DD2-89F8-BB4F2253E902}" destId="{DCA07BA4-DF6B-4328-83B8-621ECD1E2BE0}" srcOrd="0" destOrd="0" presId="urn:microsoft.com/office/officeart/2005/8/layout/process1"/>
    <dgm:cxn modelId="{636DE0E1-AA7A-4DEC-B6A3-83DF19AA924E}" type="presOf" srcId="{CBA2499C-6B93-4E05-958D-166FF914038C}" destId="{D3047D6F-5716-4BE5-B2FE-5D737AC561F1}" srcOrd="0" destOrd="0" presId="urn:microsoft.com/office/officeart/2005/8/layout/process1"/>
    <dgm:cxn modelId="{8EF5EAF3-8A02-41B8-BA33-D510A770DB6A}" type="presOf" srcId="{98184396-58EE-4085-B542-E790722E6FD2}" destId="{064695AA-7810-4A2C-83CE-8A0AC37E75F9}" srcOrd="0" destOrd="0" presId="urn:microsoft.com/office/officeart/2005/8/layout/process1"/>
    <dgm:cxn modelId="{A1B5F28E-A360-40F9-A483-6803E39F2F94}" type="presParOf" srcId="{D3047D6F-5716-4BE5-B2FE-5D737AC561F1}" destId="{36B07D53-0825-4EBA-B4E5-E9C220334CF6}" srcOrd="0" destOrd="0" presId="urn:microsoft.com/office/officeart/2005/8/layout/process1"/>
    <dgm:cxn modelId="{C1CD06CB-45AC-4480-B594-C57168868F61}" type="presParOf" srcId="{D3047D6F-5716-4BE5-B2FE-5D737AC561F1}" destId="{47A706FB-3BCB-46EE-83C0-DAF4A0F1A736}" srcOrd="1" destOrd="0" presId="urn:microsoft.com/office/officeart/2005/8/layout/process1"/>
    <dgm:cxn modelId="{B054F336-097E-4A93-93B1-1C2F1109E990}" type="presParOf" srcId="{47A706FB-3BCB-46EE-83C0-DAF4A0F1A736}" destId="{330584E8-79B6-4AD3-BE1D-3CDE44C9368E}" srcOrd="0" destOrd="0" presId="urn:microsoft.com/office/officeart/2005/8/layout/process1"/>
    <dgm:cxn modelId="{0C10CF5E-86E7-4B98-BD16-D27A01DE192B}" type="presParOf" srcId="{D3047D6F-5716-4BE5-B2FE-5D737AC561F1}" destId="{064695AA-7810-4A2C-83CE-8A0AC37E75F9}" srcOrd="2" destOrd="0" presId="urn:microsoft.com/office/officeart/2005/8/layout/process1"/>
    <dgm:cxn modelId="{8F12AE5A-BBB0-46FE-B7B3-E680D3A8B70C}" type="presParOf" srcId="{D3047D6F-5716-4BE5-B2FE-5D737AC561F1}" destId="{9E8220C0-354C-4DAA-B6EE-13309BBCB2B2}" srcOrd="3" destOrd="0" presId="urn:microsoft.com/office/officeart/2005/8/layout/process1"/>
    <dgm:cxn modelId="{9D4E3E57-D954-442D-BD20-F6934E0BFC04}" type="presParOf" srcId="{9E8220C0-354C-4DAA-B6EE-13309BBCB2B2}" destId="{C0EA882C-2476-429B-AF39-7842B4901FA5}" srcOrd="0" destOrd="0" presId="urn:microsoft.com/office/officeart/2005/8/layout/process1"/>
    <dgm:cxn modelId="{58FCE51F-8BBF-4DCB-9B81-7C44EAFD46F5}" type="presParOf" srcId="{D3047D6F-5716-4BE5-B2FE-5D737AC561F1}" destId="{DCA07BA4-DF6B-4328-83B8-621ECD1E2BE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A2499C-6B93-4E05-958D-166FF914038C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30A4DEE9-DD89-4BAD-8279-958EA66DB19E}">
      <dgm:prSet phldrT="[Text]"/>
      <dgm:spPr/>
      <dgm:t>
        <a:bodyPr/>
        <a:lstStyle/>
        <a:p>
          <a:r>
            <a:rPr lang="fi-FI"/>
            <a:t>Business-case motivation</a:t>
          </a:r>
          <a:endParaRPr lang="en-GB"/>
        </a:p>
      </dgm:t>
    </dgm:pt>
    <dgm:pt modelId="{1C6F07CC-5BBD-42BC-AF98-046CB5EDE3A6}" type="parTrans" cxnId="{CC62DD67-FA0F-4869-9430-793B004F4AE5}">
      <dgm:prSet/>
      <dgm:spPr/>
      <dgm:t>
        <a:bodyPr/>
        <a:lstStyle/>
        <a:p>
          <a:endParaRPr lang="en-GB"/>
        </a:p>
      </dgm:t>
    </dgm:pt>
    <dgm:pt modelId="{F4776063-ED39-4C3B-A3E2-4AFC59CAED43}" type="sibTrans" cxnId="{CC62DD67-FA0F-4869-9430-793B004F4AE5}">
      <dgm:prSet/>
      <dgm:spPr/>
      <dgm:t>
        <a:bodyPr/>
        <a:lstStyle/>
        <a:p>
          <a:endParaRPr lang="en-GB"/>
        </a:p>
      </dgm:t>
    </dgm:pt>
    <dgm:pt modelId="{98184396-58EE-4085-B542-E790722E6FD2}">
      <dgm:prSet phldrT="[Text]"/>
      <dgm:spPr/>
      <dgm:t>
        <a:bodyPr/>
        <a:lstStyle/>
        <a:p>
          <a:r>
            <a:rPr lang="fi-FI"/>
            <a:t>Shared-benefit aims</a:t>
          </a:r>
          <a:endParaRPr lang="en-GB"/>
        </a:p>
      </dgm:t>
    </dgm:pt>
    <dgm:pt modelId="{938EB3F8-B5CD-4CCB-9C33-80B3F9A83339}" type="parTrans" cxnId="{D7A8A420-F230-419A-90FF-6094B5925159}">
      <dgm:prSet/>
      <dgm:spPr/>
      <dgm:t>
        <a:bodyPr/>
        <a:lstStyle/>
        <a:p>
          <a:endParaRPr lang="en-GB"/>
        </a:p>
      </dgm:t>
    </dgm:pt>
    <dgm:pt modelId="{4DFDA0C2-B323-4F6B-AEDC-961F54A61315}" type="sibTrans" cxnId="{D7A8A420-F230-419A-90FF-6094B5925159}">
      <dgm:prSet/>
      <dgm:spPr/>
      <dgm:t>
        <a:bodyPr/>
        <a:lstStyle/>
        <a:p>
          <a:endParaRPr lang="en-GB"/>
        </a:p>
      </dgm:t>
    </dgm:pt>
    <dgm:pt modelId="{9E6577A2-F264-4DD2-89F8-BB4F2253E902}">
      <dgm:prSet phldrT="[Text]"/>
      <dgm:spPr/>
      <dgm:t>
        <a:bodyPr/>
        <a:lstStyle/>
        <a:p>
          <a:r>
            <a:rPr lang="fi-FI"/>
            <a:t>Broad sustainability outcomes</a:t>
          </a:r>
          <a:endParaRPr lang="en-GB"/>
        </a:p>
      </dgm:t>
    </dgm:pt>
    <dgm:pt modelId="{E74A6CFC-04DF-4C22-A9B9-88783862F939}" type="parTrans" cxnId="{E6D4AD75-A5F8-4219-BE74-AE558A1EB028}">
      <dgm:prSet/>
      <dgm:spPr/>
      <dgm:t>
        <a:bodyPr/>
        <a:lstStyle/>
        <a:p>
          <a:endParaRPr lang="en-GB"/>
        </a:p>
      </dgm:t>
    </dgm:pt>
    <dgm:pt modelId="{9461832F-6C3F-4A67-9166-5F3BA61F58D7}" type="sibTrans" cxnId="{E6D4AD75-A5F8-4219-BE74-AE558A1EB028}">
      <dgm:prSet/>
      <dgm:spPr/>
      <dgm:t>
        <a:bodyPr/>
        <a:lstStyle/>
        <a:p>
          <a:endParaRPr lang="en-GB"/>
        </a:p>
      </dgm:t>
    </dgm:pt>
    <dgm:pt modelId="{D3047D6F-5716-4BE5-B2FE-5D737AC561F1}" type="pres">
      <dgm:prSet presAssocID="{CBA2499C-6B93-4E05-958D-166FF914038C}" presName="Name0" presStyleCnt="0">
        <dgm:presLayoutVars>
          <dgm:dir/>
          <dgm:resizeHandles val="exact"/>
        </dgm:presLayoutVars>
      </dgm:prSet>
      <dgm:spPr/>
    </dgm:pt>
    <dgm:pt modelId="{36B07D53-0825-4EBA-B4E5-E9C220334CF6}" type="pres">
      <dgm:prSet presAssocID="{30A4DEE9-DD89-4BAD-8279-958EA66DB19E}" presName="node" presStyleLbl="node1" presStyleIdx="0" presStyleCnt="3">
        <dgm:presLayoutVars>
          <dgm:bulletEnabled val="1"/>
        </dgm:presLayoutVars>
      </dgm:prSet>
      <dgm:spPr/>
    </dgm:pt>
    <dgm:pt modelId="{47A706FB-3BCB-46EE-83C0-DAF4A0F1A736}" type="pres">
      <dgm:prSet presAssocID="{F4776063-ED39-4C3B-A3E2-4AFC59CAED43}" presName="sibTrans" presStyleLbl="sibTrans2D1" presStyleIdx="0" presStyleCnt="2"/>
      <dgm:spPr/>
    </dgm:pt>
    <dgm:pt modelId="{330584E8-79B6-4AD3-BE1D-3CDE44C9368E}" type="pres">
      <dgm:prSet presAssocID="{F4776063-ED39-4C3B-A3E2-4AFC59CAED43}" presName="connectorText" presStyleLbl="sibTrans2D1" presStyleIdx="0" presStyleCnt="2"/>
      <dgm:spPr/>
    </dgm:pt>
    <dgm:pt modelId="{064695AA-7810-4A2C-83CE-8A0AC37E75F9}" type="pres">
      <dgm:prSet presAssocID="{98184396-58EE-4085-B542-E790722E6FD2}" presName="node" presStyleLbl="node1" presStyleIdx="1" presStyleCnt="3">
        <dgm:presLayoutVars>
          <dgm:bulletEnabled val="1"/>
        </dgm:presLayoutVars>
      </dgm:prSet>
      <dgm:spPr/>
    </dgm:pt>
    <dgm:pt modelId="{9E8220C0-354C-4DAA-B6EE-13309BBCB2B2}" type="pres">
      <dgm:prSet presAssocID="{4DFDA0C2-B323-4F6B-AEDC-961F54A61315}" presName="sibTrans" presStyleLbl="sibTrans2D1" presStyleIdx="1" presStyleCnt="2"/>
      <dgm:spPr/>
    </dgm:pt>
    <dgm:pt modelId="{C0EA882C-2476-429B-AF39-7842B4901FA5}" type="pres">
      <dgm:prSet presAssocID="{4DFDA0C2-B323-4F6B-AEDC-961F54A61315}" presName="connectorText" presStyleLbl="sibTrans2D1" presStyleIdx="1" presStyleCnt="2"/>
      <dgm:spPr/>
    </dgm:pt>
    <dgm:pt modelId="{DCA07BA4-DF6B-4328-83B8-621ECD1E2BE0}" type="pres">
      <dgm:prSet presAssocID="{9E6577A2-F264-4DD2-89F8-BB4F2253E902}" presName="node" presStyleLbl="node1" presStyleIdx="2" presStyleCnt="3">
        <dgm:presLayoutVars>
          <dgm:bulletEnabled val="1"/>
        </dgm:presLayoutVars>
      </dgm:prSet>
      <dgm:spPr/>
    </dgm:pt>
  </dgm:ptLst>
  <dgm:cxnLst>
    <dgm:cxn modelId="{20C71C0C-06A6-495B-8A8F-66B9D911CCDF}" type="presOf" srcId="{F4776063-ED39-4C3B-A3E2-4AFC59CAED43}" destId="{47A706FB-3BCB-46EE-83C0-DAF4A0F1A736}" srcOrd="0" destOrd="0" presId="urn:microsoft.com/office/officeart/2005/8/layout/process1"/>
    <dgm:cxn modelId="{786C4F10-DC96-4AA6-A995-4B1A65625AC2}" type="presOf" srcId="{F4776063-ED39-4C3B-A3E2-4AFC59CAED43}" destId="{330584E8-79B6-4AD3-BE1D-3CDE44C9368E}" srcOrd="1" destOrd="0" presId="urn:microsoft.com/office/officeart/2005/8/layout/process1"/>
    <dgm:cxn modelId="{D7A8A420-F230-419A-90FF-6094B5925159}" srcId="{CBA2499C-6B93-4E05-958D-166FF914038C}" destId="{98184396-58EE-4085-B542-E790722E6FD2}" srcOrd="1" destOrd="0" parTransId="{938EB3F8-B5CD-4CCB-9C33-80B3F9A83339}" sibTransId="{4DFDA0C2-B323-4F6B-AEDC-961F54A61315}"/>
    <dgm:cxn modelId="{56ED9C3D-144A-4D22-ADBA-ADEC6CF2AA14}" type="presOf" srcId="{4DFDA0C2-B323-4F6B-AEDC-961F54A61315}" destId="{C0EA882C-2476-429B-AF39-7842B4901FA5}" srcOrd="1" destOrd="0" presId="urn:microsoft.com/office/officeart/2005/8/layout/process1"/>
    <dgm:cxn modelId="{CC62DD67-FA0F-4869-9430-793B004F4AE5}" srcId="{CBA2499C-6B93-4E05-958D-166FF914038C}" destId="{30A4DEE9-DD89-4BAD-8279-958EA66DB19E}" srcOrd="0" destOrd="0" parTransId="{1C6F07CC-5BBD-42BC-AF98-046CB5EDE3A6}" sibTransId="{F4776063-ED39-4C3B-A3E2-4AFC59CAED43}"/>
    <dgm:cxn modelId="{E6D4AD75-A5F8-4219-BE74-AE558A1EB028}" srcId="{CBA2499C-6B93-4E05-958D-166FF914038C}" destId="{9E6577A2-F264-4DD2-89F8-BB4F2253E902}" srcOrd="2" destOrd="0" parTransId="{E74A6CFC-04DF-4C22-A9B9-88783862F939}" sibTransId="{9461832F-6C3F-4A67-9166-5F3BA61F58D7}"/>
    <dgm:cxn modelId="{8827FC9E-3E54-4F62-A384-6A0E1EA77318}" type="presOf" srcId="{30A4DEE9-DD89-4BAD-8279-958EA66DB19E}" destId="{36B07D53-0825-4EBA-B4E5-E9C220334CF6}" srcOrd="0" destOrd="0" presId="urn:microsoft.com/office/officeart/2005/8/layout/process1"/>
    <dgm:cxn modelId="{C288E1AE-5BBD-4498-A651-C4C1B093EC05}" type="presOf" srcId="{4DFDA0C2-B323-4F6B-AEDC-961F54A61315}" destId="{9E8220C0-354C-4DAA-B6EE-13309BBCB2B2}" srcOrd="0" destOrd="0" presId="urn:microsoft.com/office/officeart/2005/8/layout/process1"/>
    <dgm:cxn modelId="{A9F92AC6-E797-40A3-AB8F-EA6B2827CD2D}" type="presOf" srcId="{9E6577A2-F264-4DD2-89F8-BB4F2253E902}" destId="{DCA07BA4-DF6B-4328-83B8-621ECD1E2BE0}" srcOrd="0" destOrd="0" presId="urn:microsoft.com/office/officeart/2005/8/layout/process1"/>
    <dgm:cxn modelId="{636DE0E1-AA7A-4DEC-B6A3-83DF19AA924E}" type="presOf" srcId="{CBA2499C-6B93-4E05-958D-166FF914038C}" destId="{D3047D6F-5716-4BE5-B2FE-5D737AC561F1}" srcOrd="0" destOrd="0" presId="urn:microsoft.com/office/officeart/2005/8/layout/process1"/>
    <dgm:cxn modelId="{8EF5EAF3-8A02-41B8-BA33-D510A770DB6A}" type="presOf" srcId="{98184396-58EE-4085-B542-E790722E6FD2}" destId="{064695AA-7810-4A2C-83CE-8A0AC37E75F9}" srcOrd="0" destOrd="0" presId="urn:microsoft.com/office/officeart/2005/8/layout/process1"/>
    <dgm:cxn modelId="{A1B5F28E-A360-40F9-A483-6803E39F2F94}" type="presParOf" srcId="{D3047D6F-5716-4BE5-B2FE-5D737AC561F1}" destId="{36B07D53-0825-4EBA-B4E5-E9C220334CF6}" srcOrd="0" destOrd="0" presId="urn:microsoft.com/office/officeart/2005/8/layout/process1"/>
    <dgm:cxn modelId="{C1CD06CB-45AC-4480-B594-C57168868F61}" type="presParOf" srcId="{D3047D6F-5716-4BE5-B2FE-5D737AC561F1}" destId="{47A706FB-3BCB-46EE-83C0-DAF4A0F1A736}" srcOrd="1" destOrd="0" presId="urn:microsoft.com/office/officeart/2005/8/layout/process1"/>
    <dgm:cxn modelId="{B054F336-097E-4A93-93B1-1C2F1109E990}" type="presParOf" srcId="{47A706FB-3BCB-46EE-83C0-DAF4A0F1A736}" destId="{330584E8-79B6-4AD3-BE1D-3CDE44C9368E}" srcOrd="0" destOrd="0" presId="urn:microsoft.com/office/officeart/2005/8/layout/process1"/>
    <dgm:cxn modelId="{0C10CF5E-86E7-4B98-BD16-D27A01DE192B}" type="presParOf" srcId="{D3047D6F-5716-4BE5-B2FE-5D737AC561F1}" destId="{064695AA-7810-4A2C-83CE-8A0AC37E75F9}" srcOrd="2" destOrd="0" presId="urn:microsoft.com/office/officeart/2005/8/layout/process1"/>
    <dgm:cxn modelId="{8F12AE5A-BBB0-46FE-B7B3-E680D3A8B70C}" type="presParOf" srcId="{D3047D6F-5716-4BE5-B2FE-5D737AC561F1}" destId="{9E8220C0-354C-4DAA-B6EE-13309BBCB2B2}" srcOrd="3" destOrd="0" presId="urn:microsoft.com/office/officeart/2005/8/layout/process1"/>
    <dgm:cxn modelId="{9D4E3E57-D954-442D-BD20-F6934E0BFC04}" type="presParOf" srcId="{9E8220C0-354C-4DAA-B6EE-13309BBCB2B2}" destId="{C0EA882C-2476-429B-AF39-7842B4901FA5}" srcOrd="0" destOrd="0" presId="urn:microsoft.com/office/officeart/2005/8/layout/process1"/>
    <dgm:cxn modelId="{58FCE51F-8BBF-4DCB-9B81-7C44EAFD46F5}" type="presParOf" srcId="{D3047D6F-5716-4BE5-B2FE-5D737AC561F1}" destId="{DCA07BA4-DF6B-4328-83B8-621ECD1E2BE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0E2028-1928-49E1-BDBA-0952BEBEC29B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07A0275-8C9E-4645-8452-5DC6A88D2123}">
      <dgm:prSet/>
      <dgm:spPr/>
      <dgm:t>
        <a:bodyPr/>
        <a:lstStyle/>
        <a:p>
          <a:r>
            <a:rPr lang="en-US"/>
            <a:t>Broad questions; essay answers</a:t>
          </a:r>
        </a:p>
      </dgm:t>
    </dgm:pt>
    <dgm:pt modelId="{EE7E99E8-DA41-4F5D-88BD-D6875EC59B16}" type="parTrans" cxnId="{F8F5C096-E9B9-4D0B-8EFF-6FD0695ABC9F}">
      <dgm:prSet/>
      <dgm:spPr/>
      <dgm:t>
        <a:bodyPr/>
        <a:lstStyle/>
        <a:p>
          <a:endParaRPr lang="en-US"/>
        </a:p>
      </dgm:t>
    </dgm:pt>
    <dgm:pt modelId="{D2B95E93-9AB1-4C83-8757-697B24D9ABEE}" type="sibTrans" cxnId="{F8F5C096-E9B9-4D0B-8EFF-6FD0695ABC9F}">
      <dgm:prSet/>
      <dgm:spPr/>
      <dgm:t>
        <a:bodyPr/>
        <a:lstStyle/>
        <a:p>
          <a:endParaRPr lang="en-US"/>
        </a:p>
      </dgm:t>
    </dgm:pt>
    <dgm:pt modelId="{00E166E9-ACA5-4B26-90DE-FB31C13E67C6}">
      <dgm:prSet/>
      <dgm:spPr/>
      <dgm:t>
        <a:bodyPr/>
        <a:lstStyle/>
        <a:p>
          <a:r>
            <a:rPr lang="en-US"/>
            <a:t>Linking different topics across the module</a:t>
          </a:r>
        </a:p>
      </dgm:t>
    </dgm:pt>
    <dgm:pt modelId="{59B0C3C0-7C42-4F2B-ADB1-173237490336}" type="parTrans" cxnId="{04E4B461-94B5-4AD3-8029-5B6086C313E0}">
      <dgm:prSet/>
      <dgm:spPr/>
      <dgm:t>
        <a:bodyPr/>
        <a:lstStyle/>
        <a:p>
          <a:endParaRPr lang="en-US"/>
        </a:p>
      </dgm:t>
    </dgm:pt>
    <dgm:pt modelId="{3085A764-1C90-4EDC-B5C5-BD4F19CE9A71}" type="sibTrans" cxnId="{04E4B461-94B5-4AD3-8029-5B6086C313E0}">
      <dgm:prSet/>
      <dgm:spPr/>
      <dgm:t>
        <a:bodyPr/>
        <a:lstStyle/>
        <a:p>
          <a:endParaRPr lang="en-US"/>
        </a:p>
      </dgm:t>
    </dgm:pt>
    <dgm:pt modelId="{B6B44F68-A5BB-4612-AF46-B30494052C01}">
      <dgm:prSet/>
      <dgm:spPr/>
      <dgm:t>
        <a:bodyPr/>
        <a:lstStyle/>
        <a:p>
          <a:r>
            <a:rPr lang="en-US"/>
            <a:t>Focus on</a:t>
          </a:r>
        </a:p>
      </dgm:t>
    </dgm:pt>
    <dgm:pt modelId="{20240AF9-65F1-4A05-87F0-23850ECD79A8}" type="parTrans" cxnId="{055F7D95-9999-4C6B-83EB-DCEADEDFB548}">
      <dgm:prSet/>
      <dgm:spPr/>
      <dgm:t>
        <a:bodyPr/>
        <a:lstStyle/>
        <a:p>
          <a:endParaRPr lang="en-US"/>
        </a:p>
      </dgm:t>
    </dgm:pt>
    <dgm:pt modelId="{CC14B9C2-F6E3-4D0D-B55C-43445F1BEA7B}" type="sibTrans" cxnId="{055F7D95-9999-4C6B-83EB-DCEADEDFB548}">
      <dgm:prSet/>
      <dgm:spPr/>
      <dgm:t>
        <a:bodyPr/>
        <a:lstStyle/>
        <a:p>
          <a:endParaRPr lang="en-US"/>
        </a:p>
      </dgm:t>
    </dgm:pt>
    <dgm:pt modelId="{AC728152-C77E-44E7-8C26-41E4FE405089}">
      <dgm:prSet/>
      <dgm:spPr/>
      <dgm:t>
        <a:bodyPr/>
        <a:lstStyle/>
        <a:p>
          <a:r>
            <a:rPr lang="en-US"/>
            <a:t>Critical thinking</a:t>
          </a:r>
        </a:p>
      </dgm:t>
    </dgm:pt>
    <dgm:pt modelId="{B2BA5A2E-021D-492B-B0FB-91F29B327BE5}" type="parTrans" cxnId="{9BBA2392-7826-4698-AE89-680B87B26C84}">
      <dgm:prSet/>
      <dgm:spPr/>
      <dgm:t>
        <a:bodyPr/>
        <a:lstStyle/>
        <a:p>
          <a:endParaRPr lang="en-US"/>
        </a:p>
      </dgm:t>
    </dgm:pt>
    <dgm:pt modelId="{A37A2E38-4927-49B7-A982-4B92C134886D}" type="sibTrans" cxnId="{9BBA2392-7826-4698-AE89-680B87B26C84}">
      <dgm:prSet/>
      <dgm:spPr/>
      <dgm:t>
        <a:bodyPr/>
        <a:lstStyle/>
        <a:p>
          <a:endParaRPr lang="en-US"/>
        </a:p>
      </dgm:t>
    </dgm:pt>
    <dgm:pt modelId="{D6EA4C3F-9450-4047-9C7E-6E71D2E0B88D}">
      <dgm:prSet/>
      <dgm:spPr/>
      <dgm:t>
        <a:bodyPr/>
        <a:lstStyle/>
        <a:p>
          <a:r>
            <a:rPr lang="en-US"/>
            <a:t>Your own analysis</a:t>
          </a:r>
        </a:p>
      </dgm:t>
    </dgm:pt>
    <dgm:pt modelId="{130BC85B-6168-429C-92A6-597A4A50FCB1}" type="parTrans" cxnId="{6C23DA97-BF18-4608-8A97-C96E56C06F0A}">
      <dgm:prSet/>
      <dgm:spPr/>
      <dgm:t>
        <a:bodyPr/>
        <a:lstStyle/>
        <a:p>
          <a:endParaRPr lang="en-US"/>
        </a:p>
      </dgm:t>
    </dgm:pt>
    <dgm:pt modelId="{A17475D4-BABE-40C1-BF53-B60FEAD1A3AB}" type="sibTrans" cxnId="{6C23DA97-BF18-4608-8A97-C96E56C06F0A}">
      <dgm:prSet/>
      <dgm:spPr/>
      <dgm:t>
        <a:bodyPr/>
        <a:lstStyle/>
        <a:p>
          <a:endParaRPr lang="en-US"/>
        </a:p>
      </dgm:t>
    </dgm:pt>
    <dgm:pt modelId="{0C005439-E2C3-440E-9B00-5FA74EA8824E}">
      <dgm:prSet/>
      <dgm:spPr/>
      <dgm:t>
        <a:bodyPr/>
        <a:lstStyle/>
        <a:p>
          <a:r>
            <a:rPr lang="en-US" dirty="0"/>
            <a:t>Broad understanding of course topics</a:t>
          </a:r>
        </a:p>
      </dgm:t>
    </dgm:pt>
    <dgm:pt modelId="{4DBB3BAC-236B-4415-B1DB-EEB28924BB44}" type="parTrans" cxnId="{1F987AC7-13AF-4EC0-BFB9-A2A44F6B340D}">
      <dgm:prSet/>
      <dgm:spPr/>
      <dgm:t>
        <a:bodyPr/>
        <a:lstStyle/>
        <a:p>
          <a:endParaRPr lang="en-US"/>
        </a:p>
      </dgm:t>
    </dgm:pt>
    <dgm:pt modelId="{71EF7046-EDF6-4A58-93A6-D6BEBFC39B4B}" type="sibTrans" cxnId="{1F987AC7-13AF-4EC0-BFB9-A2A44F6B340D}">
      <dgm:prSet/>
      <dgm:spPr/>
      <dgm:t>
        <a:bodyPr/>
        <a:lstStyle/>
        <a:p>
          <a:endParaRPr lang="en-US"/>
        </a:p>
      </dgm:t>
    </dgm:pt>
    <dgm:pt modelId="{EDE5CC79-6103-499E-A561-7BA8D2CBEACE}" type="pres">
      <dgm:prSet presAssocID="{040E2028-1928-49E1-BDBA-0952BEBEC29B}" presName="Name0" presStyleCnt="0">
        <dgm:presLayoutVars>
          <dgm:dir/>
          <dgm:animLvl val="lvl"/>
          <dgm:resizeHandles val="exact"/>
        </dgm:presLayoutVars>
      </dgm:prSet>
      <dgm:spPr/>
    </dgm:pt>
    <dgm:pt modelId="{3FE3ED9E-46FB-4564-B1A4-8CCD16ABA718}" type="pres">
      <dgm:prSet presAssocID="{B6B44F68-A5BB-4612-AF46-B30494052C01}" presName="boxAndChildren" presStyleCnt="0"/>
      <dgm:spPr/>
    </dgm:pt>
    <dgm:pt modelId="{0706FD65-D8FF-4EE6-8A47-7D148160B929}" type="pres">
      <dgm:prSet presAssocID="{B6B44F68-A5BB-4612-AF46-B30494052C01}" presName="parentTextBox" presStyleLbl="alignNode1" presStyleIdx="0" presStyleCnt="2"/>
      <dgm:spPr/>
    </dgm:pt>
    <dgm:pt modelId="{3866303A-C135-48CD-B720-B8F0D96E186C}" type="pres">
      <dgm:prSet presAssocID="{B6B44F68-A5BB-4612-AF46-B30494052C01}" presName="descendantBox" presStyleLbl="bgAccFollowNode1" presStyleIdx="0" presStyleCnt="2"/>
      <dgm:spPr/>
    </dgm:pt>
    <dgm:pt modelId="{BDCA7F7B-2E2F-4493-99DB-AC7C90A0D217}" type="pres">
      <dgm:prSet presAssocID="{D2B95E93-9AB1-4C83-8757-697B24D9ABEE}" presName="sp" presStyleCnt="0"/>
      <dgm:spPr/>
    </dgm:pt>
    <dgm:pt modelId="{98E665DF-E3CF-450A-8BC3-A5D89ECF0718}" type="pres">
      <dgm:prSet presAssocID="{F07A0275-8C9E-4645-8452-5DC6A88D2123}" presName="arrowAndChildren" presStyleCnt="0"/>
      <dgm:spPr/>
    </dgm:pt>
    <dgm:pt modelId="{137AFED7-7E7E-40E4-9F1F-23AFE8114795}" type="pres">
      <dgm:prSet presAssocID="{F07A0275-8C9E-4645-8452-5DC6A88D2123}" presName="parentTextArrow" presStyleLbl="node1" presStyleIdx="0" presStyleCnt="0"/>
      <dgm:spPr/>
    </dgm:pt>
    <dgm:pt modelId="{110EE03C-DADF-46E1-A59E-E868F51808C1}" type="pres">
      <dgm:prSet presAssocID="{F07A0275-8C9E-4645-8452-5DC6A88D2123}" presName="arrow" presStyleLbl="alignNode1" presStyleIdx="1" presStyleCnt="2"/>
      <dgm:spPr/>
    </dgm:pt>
    <dgm:pt modelId="{960EBF39-7F5F-4805-9BF7-889D52C3780B}" type="pres">
      <dgm:prSet presAssocID="{F07A0275-8C9E-4645-8452-5DC6A88D2123}" presName="descendantArrow" presStyleLbl="bgAccFollowNode1" presStyleIdx="1" presStyleCnt="2"/>
      <dgm:spPr/>
    </dgm:pt>
  </dgm:ptLst>
  <dgm:cxnLst>
    <dgm:cxn modelId="{2751571F-1958-4C49-88BC-440884592799}" type="presOf" srcId="{AC728152-C77E-44E7-8C26-41E4FE405089}" destId="{3866303A-C135-48CD-B720-B8F0D96E186C}" srcOrd="0" destOrd="0" presId="urn:microsoft.com/office/officeart/2016/7/layout/VerticalDownArrowProcess"/>
    <dgm:cxn modelId="{5002F51F-D412-4BA1-8BBF-9CFB4DE141BF}" type="presOf" srcId="{00E166E9-ACA5-4B26-90DE-FB31C13E67C6}" destId="{960EBF39-7F5F-4805-9BF7-889D52C3780B}" srcOrd="0" destOrd="0" presId="urn:microsoft.com/office/officeart/2016/7/layout/VerticalDownArrowProcess"/>
    <dgm:cxn modelId="{04E4B461-94B5-4AD3-8029-5B6086C313E0}" srcId="{F07A0275-8C9E-4645-8452-5DC6A88D2123}" destId="{00E166E9-ACA5-4B26-90DE-FB31C13E67C6}" srcOrd="0" destOrd="0" parTransId="{59B0C3C0-7C42-4F2B-ADB1-173237490336}" sibTransId="{3085A764-1C90-4EDC-B5C5-BD4F19CE9A71}"/>
    <dgm:cxn modelId="{58E28D58-9BAF-438B-99AF-94737A322929}" type="presOf" srcId="{F07A0275-8C9E-4645-8452-5DC6A88D2123}" destId="{137AFED7-7E7E-40E4-9F1F-23AFE8114795}" srcOrd="0" destOrd="0" presId="urn:microsoft.com/office/officeart/2016/7/layout/VerticalDownArrowProcess"/>
    <dgm:cxn modelId="{9BBA2392-7826-4698-AE89-680B87B26C84}" srcId="{B6B44F68-A5BB-4612-AF46-B30494052C01}" destId="{AC728152-C77E-44E7-8C26-41E4FE405089}" srcOrd="0" destOrd="0" parTransId="{B2BA5A2E-021D-492B-B0FB-91F29B327BE5}" sibTransId="{A37A2E38-4927-49B7-A982-4B92C134886D}"/>
    <dgm:cxn modelId="{055F7D95-9999-4C6B-83EB-DCEADEDFB548}" srcId="{040E2028-1928-49E1-BDBA-0952BEBEC29B}" destId="{B6B44F68-A5BB-4612-AF46-B30494052C01}" srcOrd="1" destOrd="0" parTransId="{20240AF9-65F1-4A05-87F0-23850ECD79A8}" sibTransId="{CC14B9C2-F6E3-4D0D-B55C-43445F1BEA7B}"/>
    <dgm:cxn modelId="{F8F5C096-E9B9-4D0B-8EFF-6FD0695ABC9F}" srcId="{040E2028-1928-49E1-BDBA-0952BEBEC29B}" destId="{F07A0275-8C9E-4645-8452-5DC6A88D2123}" srcOrd="0" destOrd="0" parTransId="{EE7E99E8-DA41-4F5D-88BD-D6875EC59B16}" sibTransId="{D2B95E93-9AB1-4C83-8757-697B24D9ABEE}"/>
    <dgm:cxn modelId="{6C23DA97-BF18-4608-8A97-C96E56C06F0A}" srcId="{B6B44F68-A5BB-4612-AF46-B30494052C01}" destId="{D6EA4C3F-9450-4047-9C7E-6E71D2E0B88D}" srcOrd="1" destOrd="0" parTransId="{130BC85B-6168-429C-92A6-597A4A50FCB1}" sibTransId="{A17475D4-BABE-40C1-BF53-B60FEAD1A3AB}"/>
    <dgm:cxn modelId="{A66EA3A4-6DDC-4C30-8F27-DB162822A942}" type="presOf" srcId="{040E2028-1928-49E1-BDBA-0952BEBEC29B}" destId="{EDE5CC79-6103-499E-A561-7BA8D2CBEACE}" srcOrd="0" destOrd="0" presId="urn:microsoft.com/office/officeart/2016/7/layout/VerticalDownArrowProcess"/>
    <dgm:cxn modelId="{399C0DC1-5581-45F4-A63D-79A378173DEC}" type="presOf" srcId="{D6EA4C3F-9450-4047-9C7E-6E71D2E0B88D}" destId="{3866303A-C135-48CD-B720-B8F0D96E186C}" srcOrd="0" destOrd="1" presId="urn:microsoft.com/office/officeart/2016/7/layout/VerticalDownArrowProcess"/>
    <dgm:cxn modelId="{1F987AC7-13AF-4EC0-BFB9-A2A44F6B340D}" srcId="{B6B44F68-A5BB-4612-AF46-B30494052C01}" destId="{0C005439-E2C3-440E-9B00-5FA74EA8824E}" srcOrd="2" destOrd="0" parTransId="{4DBB3BAC-236B-4415-B1DB-EEB28924BB44}" sibTransId="{71EF7046-EDF6-4A58-93A6-D6BEBFC39B4B}"/>
    <dgm:cxn modelId="{1DABC7C8-A112-46EF-86E0-00E34BDBD58E}" type="presOf" srcId="{F07A0275-8C9E-4645-8452-5DC6A88D2123}" destId="{110EE03C-DADF-46E1-A59E-E868F51808C1}" srcOrd="1" destOrd="0" presId="urn:microsoft.com/office/officeart/2016/7/layout/VerticalDownArrowProcess"/>
    <dgm:cxn modelId="{9A69EAE3-9C9E-46BB-A2C0-B9CE37EFECC8}" type="presOf" srcId="{B6B44F68-A5BB-4612-AF46-B30494052C01}" destId="{0706FD65-D8FF-4EE6-8A47-7D148160B929}" srcOrd="0" destOrd="0" presId="urn:microsoft.com/office/officeart/2016/7/layout/VerticalDownArrowProcess"/>
    <dgm:cxn modelId="{85B6F0E8-98F3-46A5-B1DA-AD4DD5B61CFC}" type="presOf" srcId="{0C005439-E2C3-440E-9B00-5FA74EA8824E}" destId="{3866303A-C135-48CD-B720-B8F0D96E186C}" srcOrd="0" destOrd="2" presId="urn:microsoft.com/office/officeart/2016/7/layout/VerticalDownArrowProcess"/>
    <dgm:cxn modelId="{40C70AED-9C1D-444E-B609-697AC19A1541}" type="presParOf" srcId="{EDE5CC79-6103-499E-A561-7BA8D2CBEACE}" destId="{3FE3ED9E-46FB-4564-B1A4-8CCD16ABA718}" srcOrd="0" destOrd="0" presId="urn:microsoft.com/office/officeart/2016/7/layout/VerticalDownArrowProcess"/>
    <dgm:cxn modelId="{5E0D891F-3605-4E4B-8870-FC6B6E32DA9F}" type="presParOf" srcId="{3FE3ED9E-46FB-4564-B1A4-8CCD16ABA718}" destId="{0706FD65-D8FF-4EE6-8A47-7D148160B929}" srcOrd="0" destOrd="0" presId="urn:microsoft.com/office/officeart/2016/7/layout/VerticalDownArrowProcess"/>
    <dgm:cxn modelId="{B56B0BEB-1333-4F09-B92C-5D36DED61943}" type="presParOf" srcId="{3FE3ED9E-46FB-4564-B1A4-8CCD16ABA718}" destId="{3866303A-C135-48CD-B720-B8F0D96E186C}" srcOrd="1" destOrd="0" presId="urn:microsoft.com/office/officeart/2016/7/layout/VerticalDownArrowProcess"/>
    <dgm:cxn modelId="{2F7BD40D-DE50-442D-B06A-093EA8888FCD}" type="presParOf" srcId="{EDE5CC79-6103-499E-A561-7BA8D2CBEACE}" destId="{BDCA7F7B-2E2F-4493-99DB-AC7C90A0D217}" srcOrd="1" destOrd="0" presId="urn:microsoft.com/office/officeart/2016/7/layout/VerticalDownArrowProcess"/>
    <dgm:cxn modelId="{A9C77D89-7468-4A5E-BADB-11E7783C31F9}" type="presParOf" srcId="{EDE5CC79-6103-499E-A561-7BA8D2CBEACE}" destId="{98E665DF-E3CF-450A-8BC3-A5D89ECF0718}" srcOrd="2" destOrd="0" presId="urn:microsoft.com/office/officeart/2016/7/layout/VerticalDownArrowProcess"/>
    <dgm:cxn modelId="{EBE7A819-0A0D-4BE4-9F21-E46022DEE4A8}" type="presParOf" srcId="{98E665DF-E3CF-450A-8BC3-A5D89ECF0718}" destId="{137AFED7-7E7E-40E4-9F1F-23AFE8114795}" srcOrd="0" destOrd="0" presId="urn:microsoft.com/office/officeart/2016/7/layout/VerticalDownArrowProcess"/>
    <dgm:cxn modelId="{B36F1B13-466F-4F42-983B-38B56E6C852E}" type="presParOf" srcId="{98E665DF-E3CF-450A-8BC3-A5D89ECF0718}" destId="{110EE03C-DADF-46E1-A59E-E868F51808C1}" srcOrd="1" destOrd="0" presId="urn:microsoft.com/office/officeart/2016/7/layout/VerticalDownArrowProcess"/>
    <dgm:cxn modelId="{7BE95BE2-A928-4CC0-8C2C-11CF0305C3D1}" type="presParOf" srcId="{98E665DF-E3CF-450A-8BC3-A5D89ECF0718}" destId="{960EBF39-7F5F-4805-9BF7-889D52C3780B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6401D-634D-410C-9F29-61C91634A0B3}">
      <dsp:nvSpPr>
        <dsp:cNvPr id="0" name=""/>
        <dsp:cNvSpPr/>
      </dsp:nvSpPr>
      <dsp:spPr>
        <a:xfrm>
          <a:off x="322166" y="0"/>
          <a:ext cx="4351338" cy="4351338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Environment</a:t>
          </a:r>
        </a:p>
      </dsp:txBody>
      <dsp:txXfrm>
        <a:off x="1737439" y="217566"/>
        <a:ext cx="1520792" cy="652700"/>
      </dsp:txXfrm>
    </dsp:sp>
    <dsp:sp modelId="{53EA1D0B-580F-4F6C-838C-72B46CE40832}">
      <dsp:nvSpPr>
        <dsp:cNvPr id="0" name=""/>
        <dsp:cNvSpPr/>
      </dsp:nvSpPr>
      <dsp:spPr>
        <a:xfrm>
          <a:off x="866084" y="1087834"/>
          <a:ext cx="3263503" cy="3263503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Society</a:t>
          </a:r>
        </a:p>
      </dsp:txBody>
      <dsp:txXfrm>
        <a:off x="1737439" y="1291803"/>
        <a:ext cx="1520792" cy="611906"/>
      </dsp:txXfrm>
    </dsp:sp>
    <dsp:sp modelId="{B757D8AB-79BD-46BE-8AE9-0D77352E514A}">
      <dsp:nvSpPr>
        <dsp:cNvPr id="0" name=""/>
        <dsp:cNvSpPr/>
      </dsp:nvSpPr>
      <dsp:spPr>
        <a:xfrm>
          <a:off x="1410001" y="2175669"/>
          <a:ext cx="2175669" cy="2175669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Economy</a:t>
          </a:r>
        </a:p>
      </dsp:txBody>
      <dsp:txXfrm>
        <a:off x="1728620" y="2719586"/>
        <a:ext cx="1538430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123DF-E172-4B34-AF29-6ED7AFC4A208}">
      <dsp:nvSpPr>
        <dsp:cNvPr id="0" name=""/>
        <dsp:cNvSpPr/>
      </dsp:nvSpPr>
      <dsp:spPr>
        <a:xfrm>
          <a:off x="0" y="1025783"/>
          <a:ext cx="626364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33248" rIns="48612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/>
            <a:t>The need to consider planetary boundaries</a:t>
          </a:r>
          <a:endParaRPr lang="en-US" sz="1600" kern="1200"/>
        </a:p>
      </dsp:txBody>
      <dsp:txXfrm>
        <a:off x="0" y="1025783"/>
        <a:ext cx="6263640" cy="680400"/>
      </dsp:txXfrm>
    </dsp:sp>
    <dsp:sp modelId="{15FF146A-5ACC-4D65-AD1E-B6F7539E879B}">
      <dsp:nvSpPr>
        <dsp:cNvPr id="0" name=""/>
        <dsp:cNvSpPr/>
      </dsp:nvSpPr>
      <dsp:spPr>
        <a:xfrm>
          <a:off x="313182" y="789623"/>
          <a:ext cx="4384548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Weak vs. Strong sustainability</a:t>
          </a:r>
          <a:endParaRPr lang="en-US" sz="1600" kern="1200"/>
        </a:p>
      </dsp:txBody>
      <dsp:txXfrm>
        <a:off x="336239" y="812680"/>
        <a:ext cx="4338434" cy="426206"/>
      </dsp:txXfrm>
    </dsp:sp>
    <dsp:sp modelId="{2AD8DFD4-FCF7-41ED-9975-F26629049DA5}">
      <dsp:nvSpPr>
        <dsp:cNvPr id="0" name=""/>
        <dsp:cNvSpPr/>
      </dsp:nvSpPr>
      <dsp:spPr>
        <a:xfrm>
          <a:off x="0" y="2028743"/>
          <a:ext cx="626364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33248" rIns="48612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/>
            <a:t>Sufficient scale, insufficient ambition</a:t>
          </a:r>
          <a:endParaRPr lang="en-US" sz="1600" kern="1200"/>
        </a:p>
      </dsp:txBody>
      <dsp:txXfrm>
        <a:off x="0" y="2028743"/>
        <a:ext cx="6263640" cy="680400"/>
      </dsp:txXfrm>
    </dsp:sp>
    <dsp:sp modelId="{A9F0178B-3361-4161-9310-3FA4EC0011FE}">
      <dsp:nvSpPr>
        <dsp:cNvPr id="0" name=""/>
        <dsp:cNvSpPr/>
      </dsp:nvSpPr>
      <dsp:spPr>
        <a:xfrm>
          <a:off x="313182" y="1792583"/>
          <a:ext cx="4384548" cy="47232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Integrated corporate sustainability</a:t>
          </a:r>
          <a:endParaRPr lang="en-US" sz="1600" kern="1200"/>
        </a:p>
      </dsp:txBody>
      <dsp:txXfrm>
        <a:off x="336239" y="1815640"/>
        <a:ext cx="4338434" cy="426206"/>
      </dsp:txXfrm>
    </dsp:sp>
    <dsp:sp modelId="{AA19011F-14C6-496F-BA92-71C98C503D20}">
      <dsp:nvSpPr>
        <dsp:cNvPr id="0" name=""/>
        <dsp:cNvSpPr/>
      </dsp:nvSpPr>
      <dsp:spPr>
        <a:xfrm>
          <a:off x="0" y="3031703"/>
          <a:ext cx="626364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33248" rIns="48612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/>
            <a:t>Insufficient scale, sufficient ambition</a:t>
          </a:r>
          <a:endParaRPr lang="en-US" sz="1600" kern="1200"/>
        </a:p>
      </dsp:txBody>
      <dsp:txXfrm>
        <a:off x="0" y="3031703"/>
        <a:ext cx="6263640" cy="680400"/>
      </dsp:txXfrm>
    </dsp:sp>
    <dsp:sp modelId="{9083E32F-872A-4B78-BEEB-E56C54394ADE}">
      <dsp:nvSpPr>
        <dsp:cNvPr id="0" name=""/>
        <dsp:cNvSpPr/>
      </dsp:nvSpPr>
      <dsp:spPr>
        <a:xfrm>
          <a:off x="313182" y="2795544"/>
          <a:ext cx="4384548" cy="47232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Innovative corporate sustainability</a:t>
          </a:r>
          <a:endParaRPr lang="en-US" sz="1600" kern="1200"/>
        </a:p>
      </dsp:txBody>
      <dsp:txXfrm>
        <a:off x="336239" y="2818601"/>
        <a:ext cx="4338434" cy="426206"/>
      </dsp:txXfrm>
    </dsp:sp>
    <dsp:sp modelId="{C2B6032A-B958-4C75-AD54-91912F511A37}">
      <dsp:nvSpPr>
        <dsp:cNvPr id="0" name=""/>
        <dsp:cNvSpPr/>
      </dsp:nvSpPr>
      <dsp:spPr>
        <a:xfrm>
          <a:off x="0" y="4034664"/>
          <a:ext cx="626364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33248" rIns="48612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/>
            <a:t>(sort of) sufficient scale, insufficient ambition (for now?)</a:t>
          </a:r>
          <a:endParaRPr lang="en-US" sz="1600" kern="1200"/>
        </a:p>
      </dsp:txBody>
      <dsp:txXfrm>
        <a:off x="0" y="4034664"/>
        <a:ext cx="6263640" cy="680400"/>
      </dsp:txXfrm>
    </dsp:sp>
    <dsp:sp modelId="{76BA8D94-0B4E-45CB-A8CB-499B96AEC16A}">
      <dsp:nvSpPr>
        <dsp:cNvPr id="0" name=""/>
        <dsp:cNvSpPr/>
      </dsp:nvSpPr>
      <dsp:spPr>
        <a:xfrm>
          <a:off x="313182" y="3798504"/>
          <a:ext cx="4384548" cy="4723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/>
            <a:t>Collective approaches to corporate sustainability</a:t>
          </a:r>
          <a:endParaRPr lang="en-US" sz="1600" kern="1200"/>
        </a:p>
      </dsp:txBody>
      <dsp:txXfrm>
        <a:off x="336239" y="3821561"/>
        <a:ext cx="4338434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7D53-0825-4EBA-B4E5-E9C220334CF6}">
      <dsp:nvSpPr>
        <dsp:cNvPr id="0" name=""/>
        <dsp:cNvSpPr/>
      </dsp:nvSpPr>
      <dsp:spPr>
        <a:xfrm>
          <a:off x="9242" y="81552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kern="1200"/>
            <a:t>Integrated corporate sustainability</a:t>
          </a:r>
          <a:endParaRPr lang="en-GB" sz="3100" kern="1200"/>
        </a:p>
      </dsp:txBody>
      <dsp:txXfrm>
        <a:off x="57787" y="130097"/>
        <a:ext cx="2665308" cy="1560349"/>
      </dsp:txXfrm>
    </dsp:sp>
    <dsp:sp modelId="{47A706FB-3BCB-46EE-83C0-DAF4A0F1A736}">
      <dsp:nvSpPr>
        <dsp:cNvPr id="0" name=""/>
        <dsp:cNvSpPr/>
      </dsp:nvSpPr>
      <dsp:spPr>
        <a:xfrm>
          <a:off x="3047880" y="567735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500" kern="1200"/>
        </a:p>
      </dsp:txBody>
      <dsp:txXfrm>
        <a:off x="3047880" y="704750"/>
        <a:ext cx="409940" cy="411044"/>
      </dsp:txXfrm>
    </dsp:sp>
    <dsp:sp modelId="{064695AA-7810-4A2C-83CE-8A0AC37E75F9}">
      <dsp:nvSpPr>
        <dsp:cNvPr id="0" name=""/>
        <dsp:cNvSpPr/>
      </dsp:nvSpPr>
      <dsp:spPr>
        <a:xfrm>
          <a:off x="3876600" y="81552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kern="1200"/>
            <a:t>Innovative corporate sustainability</a:t>
          </a:r>
          <a:endParaRPr lang="en-GB" sz="3100" kern="1200"/>
        </a:p>
      </dsp:txBody>
      <dsp:txXfrm>
        <a:off x="3925145" y="130097"/>
        <a:ext cx="2665308" cy="1560349"/>
      </dsp:txXfrm>
    </dsp:sp>
    <dsp:sp modelId="{9E8220C0-354C-4DAA-B6EE-13309BBCB2B2}">
      <dsp:nvSpPr>
        <dsp:cNvPr id="0" name=""/>
        <dsp:cNvSpPr/>
      </dsp:nvSpPr>
      <dsp:spPr>
        <a:xfrm>
          <a:off x="6915239" y="567735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500" kern="1200"/>
        </a:p>
      </dsp:txBody>
      <dsp:txXfrm>
        <a:off x="6915239" y="704750"/>
        <a:ext cx="409940" cy="411044"/>
      </dsp:txXfrm>
    </dsp:sp>
    <dsp:sp modelId="{DCA07BA4-DF6B-4328-83B8-621ECD1E2BE0}">
      <dsp:nvSpPr>
        <dsp:cNvPr id="0" name=""/>
        <dsp:cNvSpPr/>
      </dsp:nvSpPr>
      <dsp:spPr>
        <a:xfrm>
          <a:off x="7743958" y="81552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kern="1200"/>
            <a:t>Organizing sustainability</a:t>
          </a:r>
          <a:endParaRPr lang="en-GB" sz="3100" kern="1200"/>
        </a:p>
      </dsp:txBody>
      <dsp:txXfrm>
        <a:off x="7792503" y="130097"/>
        <a:ext cx="2665308" cy="15603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7D53-0825-4EBA-B4E5-E9C220334CF6}">
      <dsp:nvSpPr>
        <dsp:cNvPr id="0" name=""/>
        <dsp:cNvSpPr/>
      </dsp:nvSpPr>
      <dsp:spPr>
        <a:xfrm>
          <a:off x="9242" y="81552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Reducing unsustainability</a:t>
          </a:r>
          <a:endParaRPr lang="en-GB" sz="2100" kern="1200"/>
        </a:p>
      </dsp:txBody>
      <dsp:txXfrm>
        <a:off x="57787" y="130097"/>
        <a:ext cx="2665308" cy="1560349"/>
      </dsp:txXfrm>
    </dsp:sp>
    <dsp:sp modelId="{47A706FB-3BCB-46EE-83C0-DAF4A0F1A736}">
      <dsp:nvSpPr>
        <dsp:cNvPr id="0" name=""/>
        <dsp:cNvSpPr/>
      </dsp:nvSpPr>
      <dsp:spPr>
        <a:xfrm>
          <a:off x="3047880" y="567735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/>
        </a:p>
      </dsp:txBody>
      <dsp:txXfrm>
        <a:off x="3047880" y="704750"/>
        <a:ext cx="409940" cy="411044"/>
      </dsp:txXfrm>
    </dsp:sp>
    <dsp:sp modelId="{064695AA-7810-4A2C-83CE-8A0AC37E75F9}">
      <dsp:nvSpPr>
        <dsp:cNvPr id="0" name=""/>
        <dsp:cNvSpPr/>
      </dsp:nvSpPr>
      <dsp:spPr>
        <a:xfrm>
          <a:off x="3876600" y="81552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Individual firm sustainability?</a:t>
          </a:r>
          <a:endParaRPr lang="en-GB" sz="2100" kern="1200"/>
        </a:p>
      </dsp:txBody>
      <dsp:txXfrm>
        <a:off x="3925145" y="130097"/>
        <a:ext cx="2665308" cy="1560349"/>
      </dsp:txXfrm>
    </dsp:sp>
    <dsp:sp modelId="{9E8220C0-354C-4DAA-B6EE-13309BBCB2B2}">
      <dsp:nvSpPr>
        <dsp:cNvPr id="0" name=""/>
        <dsp:cNvSpPr/>
      </dsp:nvSpPr>
      <dsp:spPr>
        <a:xfrm>
          <a:off x="6915239" y="567735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/>
        </a:p>
      </dsp:txBody>
      <dsp:txXfrm>
        <a:off x="6915239" y="704750"/>
        <a:ext cx="409940" cy="411044"/>
      </dsp:txXfrm>
    </dsp:sp>
    <dsp:sp modelId="{DCA07BA4-DF6B-4328-83B8-621ECD1E2BE0}">
      <dsp:nvSpPr>
        <dsp:cNvPr id="0" name=""/>
        <dsp:cNvSpPr/>
      </dsp:nvSpPr>
      <dsp:spPr>
        <a:xfrm>
          <a:off x="7743958" y="81552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Sustainable economies/industries?</a:t>
          </a:r>
          <a:endParaRPr lang="en-GB" sz="2100" kern="1200"/>
        </a:p>
      </dsp:txBody>
      <dsp:txXfrm>
        <a:off x="7792503" y="130097"/>
        <a:ext cx="2665308" cy="15603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7D53-0825-4EBA-B4E5-E9C220334CF6}">
      <dsp:nvSpPr>
        <dsp:cNvPr id="0" name=""/>
        <dsp:cNvSpPr/>
      </dsp:nvSpPr>
      <dsp:spPr>
        <a:xfrm>
          <a:off x="9242" y="81552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kern="1200"/>
            <a:t>Business-case motivation</a:t>
          </a:r>
          <a:endParaRPr lang="en-GB" sz="3100" kern="1200"/>
        </a:p>
      </dsp:txBody>
      <dsp:txXfrm>
        <a:off x="57787" y="130097"/>
        <a:ext cx="2665308" cy="1560349"/>
      </dsp:txXfrm>
    </dsp:sp>
    <dsp:sp modelId="{47A706FB-3BCB-46EE-83C0-DAF4A0F1A736}">
      <dsp:nvSpPr>
        <dsp:cNvPr id="0" name=""/>
        <dsp:cNvSpPr/>
      </dsp:nvSpPr>
      <dsp:spPr>
        <a:xfrm>
          <a:off x="3047880" y="567735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500" kern="1200"/>
        </a:p>
      </dsp:txBody>
      <dsp:txXfrm>
        <a:off x="3047880" y="704750"/>
        <a:ext cx="409940" cy="411044"/>
      </dsp:txXfrm>
    </dsp:sp>
    <dsp:sp modelId="{064695AA-7810-4A2C-83CE-8A0AC37E75F9}">
      <dsp:nvSpPr>
        <dsp:cNvPr id="0" name=""/>
        <dsp:cNvSpPr/>
      </dsp:nvSpPr>
      <dsp:spPr>
        <a:xfrm>
          <a:off x="3876600" y="81552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kern="1200"/>
            <a:t>Shared-benefit aims</a:t>
          </a:r>
          <a:endParaRPr lang="en-GB" sz="3100" kern="1200"/>
        </a:p>
      </dsp:txBody>
      <dsp:txXfrm>
        <a:off x="3925145" y="130097"/>
        <a:ext cx="2665308" cy="1560349"/>
      </dsp:txXfrm>
    </dsp:sp>
    <dsp:sp modelId="{9E8220C0-354C-4DAA-B6EE-13309BBCB2B2}">
      <dsp:nvSpPr>
        <dsp:cNvPr id="0" name=""/>
        <dsp:cNvSpPr/>
      </dsp:nvSpPr>
      <dsp:spPr>
        <a:xfrm>
          <a:off x="6915239" y="567735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500" kern="1200"/>
        </a:p>
      </dsp:txBody>
      <dsp:txXfrm>
        <a:off x="6915239" y="704750"/>
        <a:ext cx="409940" cy="411044"/>
      </dsp:txXfrm>
    </dsp:sp>
    <dsp:sp modelId="{DCA07BA4-DF6B-4328-83B8-621ECD1E2BE0}">
      <dsp:nvSpPr>
        <dsp:cNvPr id="0" name=""/>
        <dsp:cNvSpPr/>
      </dsp:nvSpPr>
      <dsp:spPr>
        <a:xfrm>
          <a:off x="7743958" y="81552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kern="1200"/>
            <a:t>Broad sustainability outcomes</a:t>
          </a:r>
          <a:endParaRPr lang="en-GB" sz="3100" kern="1200"/>
        </a:p>
      </dsp:txBody>
      <dsp:txXfrm>
        <a:off x="7792503" y="130097"/>
        <a:ext cx="2665308" cy="15603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6FD65-D8FF-4EE6-8A47-7D148160B929}">
      <dsp:nvSpPr>
        <dsp:cNvPr id="0" name=""/>
        <dsp:cNvSpPr/>
      </dsp:nvSpPr>
      <dsp:spPr>
        <a:xfrm>
          <a:off x="0" y="3866126"/>
          <a:ext cx="1591978" cy="25365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221" tIns="177800" rIns="113221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Focus on</a:t>
          </a:r>
        </a:p>
      </dsp:txBody>
      <dsp:txXfrm>
        <a:off x="0" y="3866126"/>
        <a:ext cx="1591978" cy="2536597"/>
      </dsp:txXfrm>
    </dsp:sp>
    <dsp:sp modelId="{3866303A-C135-48CD-B720-B8F0D96E186C}">
      <dsp:nvSpPr>
        <dsp:cNvPr id="0" name=""/>
        <dsp:cNvSpPr/>
      </dsp:nvSpPr>
      <dsp:spPr>
        <a:xfrm>
          <a:off x="1591978" y="3866126"/>
          <a:ext cx="4775934" cy="253659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9" tIns="304800" rIns="96879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Critical thinking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Your own analysis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Broad understanding of course topics</a:t>
          </a:r>
        </a:p>
      </dsp:txBody>
      <dsp:txXfrm>
        <a:off x="1591978" y="3866126"/>
        <a:ext cx="4775934" cy="2536597"/>
      </dsp:txXfrm>
    </dsp:sp>
    <dsp:sp modelId="{110EE03C-DADF-46E1-A59E-E868F51808C1}">
      <dsp:nvSpPr>
        <dsp:cNvPr id="0" name=""/>
        <dsp:cNvSpPr/>
      </dsp:nvSpPr>
      <dsp:spPr>
        <a:xfrm rot="10800000">
          <a:off x="0" y="2888"/>
          <a:ext cx="1591978" cy="390128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221" tIns="177800" rIns="113221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Broad questions; essay answers</a:t>
          </a:r>
        </a:p>
      </dsp:txBody>
      <dsp:txXfrm rot="-10800000">
        <a:off x="0" y="2888"/>
        <a:ext cx="1591978" cy="2535836"/>
      </dsp:txXfrm>
    </dsp:sp>
    <dsp:sp modelId="{960EBF39-7F5F-4805-9BF7-889D52C3780B}">
      <dsp:nvSpPr>
        <dsp:cNvPr id="0" name=""/>
        <dsp:cNvSpPr/>
      </dsp:nvSpPr>
      <dsp:spPr>
        <a:xfrm>
          <a:off x="1591978" y="2888"/>
          <a:ext cx="4775934" cy="2535836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9" tIns="304800" rIns="96879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Linking different topics across the module</a:t>
          </a:r>
        </a:p>
      </dsp:txBody>
      <dsp:txXfrm>
        <a:off x="1591978" y="2888"/>
        <a:ext cx="4775934" cy="253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D45A9-CE7C-4E51-9411-9BFF8F49712B}" type="datetimeFigureOut">
              <a:rPr lang="en-US" smtClean="0"/>
              <a:t>7.3.2024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643F6-E24A-4088-92B7-CD127C71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2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For more, see e.g. Sciencebasedtargets.org, SDG Compass (sdgcompass.org),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F49867-A1E2-44B8-8F6B-3130B4EDC7B6}" type="slidenum">
              <a:rPr lang="fi-FI" noProof="0" smtClean="0"/>
              <a:pPr/>
              <a:t>5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994066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Regenerative business is in particular a response to biodiversity loss, which has traditionally been poorly covered by sustainability management trends/systems.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643F6-E24A-4088-92B7-CD127C71F6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97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problems with weak sustainability:</a:t>
            </a:r>
          </a:p>
          <a:p>
            <a:pPr marL="228600" indent="-228600">
              <a:buAutoNum type="arabicPeriod"/>
            </a:pPr>
            <a:r>
              <a:rPr lang="en-US" dirty="0"/>
              <a:t>Economy tends to take over, due to its prevalence and its comparatively immediate time frame</a:t>
            </a:r>
          </a:p>
          <a:p>
            <a:pPr marL="228600" indent="-228600">
              <a:buAutoNum type="arabicPeriod"/>
            </a:pPr>
            <a:r>
              <a:rPr lang="en-US" dirty="0"/>
              <a:t>These three are not actually equal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785D1F-DCFC-44DB-B928-BDE19148086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82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F66CD-F79A-9220-5980-BAF52797A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62D52-8396-E99A-4E06-FD2990132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Besley" pitchFamily="2" charset="0"/>
                <a:ea typeface="Besley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486E3-6729-12B0-232D-0CB3755D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7.3.2024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A1CBF-32DD-1246-55C8-EB6551CF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67ABC-C437-BD2D-21F1-1204A979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80054EEF-A849-5472-C449-68E455ABA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31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7591-2DBC-1C0D-9765-D6BA7009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EAC246-2DF5-C106-5C14-72698D61C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E59FC-FB30-B5EF-00A5-C13D841EF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7.3.2024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ADD41-F247-F1DC-4E71-E2C60DE1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957A9-475E-2CE6-CD30-721BF5BE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502C00D2-1FA1-9026-31C6-D074436B81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8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AE6AC4-6618-673B-3F5B-5EE42D44F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550F1-0EB4-FDA7-0372-C14E3EE99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4A92-D6C5-8173-7B87-93A51C2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7.3.2024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236EA-1268-D7F5-FAE7-2A30ED54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3F467-A5A8-731A-89BC-4A5B7139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73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7D48-0B66-474F-9C0F-5006F2A252D0}" type="datetime1">
              <a:rPr lang="fi-FI" smtClean="0"/>
              <a:t>7.3.2024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Aalto University Executive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222D-FCF7-48C1-A274-EBDDEF75DC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EC47223-1688-4F40-BD3E-FE4BAA2D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459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34E08-56C6-045C-0320-40BBFAD7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6F1F8-5B36-60E0-3607-8624FB6BD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badi" panose="020B0604020104020204" pitchFamily="34" charset="0"/>
                <a:ea typeface="Besley" pitchFamily="2" charset="0"/>
              </a:defRPr>
            </a:lvl1pPr>
            <a:lvl2pPr>
              <a:defRPr>
                <a:latin typeface="Abadi" panose="020B0604020104020204" pitchFamily="34" charset="0"/>
                <a:ea typeface="Besley" pitchFamily="2" charset="0"/>
              </a:defRPr>
            </a:lvl2pPr>
            <a:lvl3pPr>
              <a:defRPr>
                <a:latin typeface="Abadi" panose="020B0604020104020204" pitchFamily="34" charset="0"/>
                <a:ea typeface="Besley" pitchFamily="2" charset="0"/>
              </a:defRPr>
            </a:lvl3pPr>
            <a:lvl4pPr>
              <a:defRPr>
                <a:latin typeface="Abadi" panose="020B0604020104020204" pitchFamily="34" charset="0"/>
                <a:ea typeface="Besley" pitchFamily="2" charset="0"/>
              </a:defRPr>
            </a:lvl4pPr>
            <a:lvl5pPr>
              <a:defRPr>
                <a:latin typeface="Abadi" panose="020B0604020104020204" pitchFamily="34" charset="0"/>
                <a:ea typeface="Besley" pitchFamily="2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C1648-5CAB-495A-9EC7-A3F792E2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7.3.2024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8A084-808D-A8F3-7DD5-55660359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7FBB4-0599-BDE2-BDE2-17805D02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8A24B612-6808-360C-D09F-1CCF12D6E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08DD-E818-C9AD-0FF2-ECD7BFBD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EC64E-9F20-09D8-D302-0BF37435D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Besley" pitchFamily="2" charset="0"/>
                <a:ea typeface="Besley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40261-C4C6-2BA5-7FBD-971DABD6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7.3.2024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A7412-9200-EE5E-292F-E2C580A2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0D4AD-E9AB-913A-E8FB-38F025DD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F0300441-91BF-E26A-34EA-127C530D5D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3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C075-8944-D89B-5A96-D2F08126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DEDAD-4262-BE73-44A6-F5879A1A9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2C5DE-1E4F-8A62-A262-151E6CD42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EDA39-ED21-CA62-7A2E-93683F20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7.3.2024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ECC60-DC2F-497F-980A-369D0798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8841B-A513-F5B4-0561-19509842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8DD3812E-28FD-C82C-287F-576232CAB0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1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0385-F53C-E32C-0C92-8328AEC84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16024-EF7A-020F-021C-9DEC564CA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A613D-D102-896A-C9CB-907BD9108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44F67A-CE28-6B4C-E5BB-5B108EE86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9E235-25B0-81C7-E7B2-410F53527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4D822D-53B7-384D-B3AA-D9A81987C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7.3.2024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2E39E6-C9ED-0959-8685-7F451E8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8ACA1D-8FE3-747C-A279-43772373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83D5EDCF-4F92-5FFF-55DF-4FBCFE3114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45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6051-5FE3-3A65-C13F-86E4D0A0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69E729-3B4F-ACE1-8535-89712EFF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7.3.2024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2AAC6C-9E47-A55A-3851-5840D462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E4ED2E-547E-6159-203C-C7E8BDC0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3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79BFD-F27A-CB0C-D69C-622D616F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7.3.2024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A7F7A-DE3A-E571-D312-3C6503FC9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DFC6D-F870-4697-93A5-0E326B2D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4568-468E-115C-F579-BF29C39C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C446-B47F-A252-7FE8-661EDE91B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A0E04-C58E-FFBB-4323-1BC1A5474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BE2EB-7C50-7591-F2F7-115D027BC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7.3.2024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DA8F0-FCCC-6BB6-97EC-82AA9344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FD686-2384-3636-FFB8-2CE82CF2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3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644-C7BA-BDCA-89F8-0F20312C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C25A5A-7F11-EEC1-57F1-063142565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5FC1C-E1B9-FAC8-5D2F-F6C45799C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9FB61-5617-7E6E-0D75-ACBF880A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1F92-EA96-4004-B503-51CFAA206AD9}" type="datetimeFigureOut">
              <a:rPr lang="en-US" smtClean="0"/>
              <a:t>7.3.2024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B51FB-19FB-0525-5D4C-3EAA074E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0709F-C013-7BF1-7620-7AA4F253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8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1C8015-83DC-29DF-B01B-22F9F111C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43FE1-AA22-6626-9C55-268958692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BD215-6833-4968-3903-CD52FD5C3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1F92-EA96-4004-B503-51CFAA206AD9}" type="datetimeFigureOut">
              <a:rPr lang="en-US" smtClean="0"/>
              <a:t>7.3.2024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281D4-B64C-0088-1DA5-5AC690D0C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1BB7-A12E-0746-F72D-303300C1D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3620-739F-4869-97BF-DA72FB2A79F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yellow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C641DE77-E9EB-152B-4701-9568EEE897A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Photocopy trans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1" y="5963587"/>
            <a:ext cx="854272" cy="71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0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Inter" panose="02000503000000020004" pitchFamily="50" charset="0"/>
          <a:ea typeface="Inter" panose="02000503000000020004" pitchFamily="50" charset="0"/>
          <a:cs typeface="Inter" panose="02000503000000020004" pitchFamily="5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badi" panose="020B0604020104020204" pitchFamily="34" charset="0"/>
          <a:ea typeface="Besley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badi" panose="020B0604020104020204" pitchFamily="34" charset="0"/>
          <a:ea typeface="Besley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badi" panose="020B0604020104020204" pitchFamily="34" charset="0"/>
          <a:ea typeface="Besley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badi" panose="020B0604020104020204" pitchFamily="34" charset="0"/>
          <a:ea typeface="Besley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badi" panose="020B0604020104020204" pitchFamily="34" charset="0"/>
          <a:ea typeface="Besley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AoEBYph33Ik?feature=oemb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forum.org/agenda/2023/03/regenerative-business-sustainabilit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B87EC-E9B1-3275-569B-D58C2910D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9084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Wrap-up + exam-prep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D3A2B10-CFC7-52E7-3A4D-AE87668F9EE3}"/>
              </a:ext>
            </a:extLst>
          </p:cNvPr>
          <p:cNvSpPr txBox="1">
            <a:spLocks/>
          </p:cNvSpPr>
          <p:nvPr/>
        </p:nvSpPr>
        <p:spPr>
          <a:xfrm>
            <a:off x="9972684" y="6326975"/>
            <a:ext cx="2914642" cy="3483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Besley" pitchFamily="2" charset="0"/>
                <a:ea typeface="Besley" pitchFamily="2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dirty="0"/>
              <a:t>Jukka Rintamäki</a:t>
            </a:r>
          </a:p>
        </p:txBody>
      </p:sp>
    </p:spTree>
    <p:extLst>
      <p:ext uri="{BB962C8B-B14F-4D97-AF65-F5344CB8AC3E}">
        <p14:creationId xmlns:p14="http://schemas.microsoft.com/office/powerpoint/2010/main" val="3939934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7B18F-52E2-40C3-A818-FD8F095C1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i-FI" sz="5400" dirty="0">
                <a:solidFill>
                  <a:schemeClr val="accent5"/>
                </a:solidFill>
              </a:rPr>
              <a:t>We’ve discussed</a:t>
            </a:r>
            <a:endParaRPr lang="en-GB" sz="5400" dirty="0">
              <a:solidFill>
                <a:schemeClr val="accent5"/>
              </a:solidFill>
            </a:endParaRP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83FFFDBB-CBA2-4522-86BF-3851E12551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3993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7E272B-F0BF-4228-8646-7D38B07B91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402114"/>
          <a:ext cx="10515600" cy="1820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7697E4A4-0745-49E2-9CEB-7C6CC92896C6}"/>
              </a:ext>
            </a:extLst>
          </p:cNvPr>
          <p:cNvGraphicFramePr>
            <a:graphicFrameLocks/>
          </p:cNvGraphicFramePr>
          <p:nvPr/>
        </p:nvGraphicFramePr>
        <p:xfrm>
          <a:off x="838200" y="2571194"/>
          <a:ext cx="10515600" cy="1820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8B226FFB-6107-4AA6-84EC-47E9F920DFC5}"/>
              </a:ext>
            </a:extLst>
          </p:cNvPr>
          <p:cNvGraphicFramePr>
            <a:graphicFrameLocks/>
          </p:cNvGraphicFramePr>
          <p:nvPr/>
        </p:nvGraphicFramePr>
        <p:xfrm>
          <a:off x="838200" y="4740274"/>
          <a:ext cx="10515600" cy="1820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284134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EDA45-AF5A-6662-3D82-99A25A3D1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Systemic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F5DC7-1AB2-2E81-7641-CAA831613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grand challenges?</a:t>
            </a:r>
          </a:p>
          <a:p>
            <a:pPr lvl="1"/>
            <a:r>
              <a:rPr lang="en-US" dirty="0"/>
              <a:t>Sustainability crisis</a:t>
            </a:r>
          </a:p>
          <a:p>
            <a:r>
              <a:rPr lang="en-US" dirty="0"/>
              <a:t>What is robust action, and how does it relate to the sustainability crisis?</a:t>
            </a:r>
          </a:p>
          <a:p>
            <a:pPr lvl="1"/>
            <a:r>
              <a:rPr lang="en-US" dirty="0"/>
              <a:t>Key components</a:t>
            </a:r>
          </a:p>
          <a:p>
            <a:pPr lvl="2"/>
            <a:r>
              <a:rPr lang="en-US" dirty="0"/>
              <a:t>Participatory architecture</a:t>
            </a:r>
          </a:p>
          <a:p>
            <a:pPr lvl="2"/>
            <a:r>
              <a:rPr lang="en-US" dirty="0"/>
              <a:t>Multivocal inscription</a:t>
            </a:r>
          </a:p>
          <a:p>
            <a:pPr lvl="2"/>
            <a:r>
              <a:rPr lang="en-US" dirty="0"/>
              <a:t>Distributive experimentation</a:t>
            </a:r>
          </a:p>
          <a:p>
            <a:pPr lvl="1"/>
            <a:r>
              <a:rPr lang="en-US" dirty="0"/>
              <a:t>How do these three work together?</a:t>
            </a:r>
          </a:p>
        </p:txBody>
      </p:sp>
    </p:spTree>
    <p:extLst>
      <p:ext uri="{BB962C8B-B14F-4D97-AF65-F5344CB8AC3E}">
        <p14:creationId xmlns:p14="http://schemas.microsoft.com/office/powerpoint/2010/main" val="2383112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65D24-FD12-E1D9-9D54-6A802253A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46E01-3C70-BE96-525D-D2105BC35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  <a:p>
            <a:pPr lvl="1"/>
            <a:r>
              <a:rPr lang="en-US" dirty="0"/>
              <a:t>Institutional pressures</a:t>
            </a:r>
          </a:p>
          <a:p>
            <a:pPr lvl="2"/>
            <a:r>
              <a:rPr lang="en-US" dirty="0"/>
              <a:t>Coercive, mimetic, normative</a:t>
            </a:r>
          </a:p>
          <a:p>
            <a:pPr lvl="1"/>
            <a:r>
              <a:rPr lang="en-US" dirty="0"/>
              <a:t>Legitimacy</a:t>
            </a:r>
          </a:p>
          <a:p>
            <a:pPr lvl="1"/>
            <a:r>
              <a:rPr lang="en-US" dirty="0"/>
              <a:t>Decoupling</a:t>
            </a:r>
          </a:p>
        </p:txBody>
      </p:sp>
    </p:spTree>
    <p:extLst>
      <p:ext uri="{BB962C8B-B14F-4D97-AF65-F5344CB8AC3E}">
        <p14:creationId xmlns:p14="http://schemas.microsoft.com/office/powerpoint/2010/main" val="975351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24800-2F5E-96C9-6B2F-AD4216241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chains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2FA08-CC3D-163C-DBE0-FEA0AC7AC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major trends in supply chain sustainability?</a:t>
            </a:r>
          </a:p>
          <a:p>
            <a:r>
              <a:rPr lang="en-US" dirty="0"/>
              <a:t>What are the main problems in supply chain sustainability?</a:t>
            </a:r>
          </a:p>
          <a:p>
            <a:r>
              <a:rPr lang="en-US" dirty="0"/>
              <a:t>Where do the problems in supply chains stem from?</a:t>
            </a:r>
          </a:p>
          <a:p>
            <a:pPr lvl="1"/>
            <a:r>
              <a:rPr lang="en-US" dirty="0"/>
              <a:t>What is the role of decoupling? Legitimacy perhaps?</a:t>
            </a:r>
          </a:p>
        </p:txBody>
      </p:sp>
    </p:spTree>
    <p:extLst>
      <p:ext uri="{BB962C8B-B14F-4D97-AF65-F5344CB8AC3E}">
        <p14:creationId xmlns:p14="http://schemas.microsoft.com/office/powerpoint/2010/main" val="1081702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90367-F10F-63AE-B9B5-44A3814E1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 and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5B1D4-5D24-38AA-FCFB-87D42E6F7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different kinds of standards</a:t>
            </a:r>
          </a:p>
          <a:p>
            <a:pPr lvl="1"/>
            <a:r>
              <a:rPr lang="en-US" dirty="0"/>
              <a:t>Soft regulation</a:t>
            </a:r>
          </a:p>
          <a:p>
            <a:pPr lvl="1"/>
            <a:r>
              <a:rPr lang="en-US" dirty="0"/>
              <a:t>How do these work? Why do voluntary standards exist? Why do they spread?</a:t>
            </a:r>
          </a:p>
          <a:p>
            <a:pPr lvl="2"/>
            <a:r>
              <a:rPr lang="en-US" dirty="0"/>
              <a:t>Key here are institutional pressures and legitimacy</a:t>
            </a:r>
          </a:p>
          <a:p>
            <a:r>
              <a:rPr lang="en-US" dirty="0"/>
              <a:t>The relationship between communication and action</a:t>
            </a:r>
          </a:p>
          <a:p>
            <a:pPr lvl="1"/>
            <a:r>
              <a:rPr lang="en-US" dirty="0"/>
              <a:t>Communication also brings about actions</a:t>
            </a:r>
          </a:p>
          <a:p>
            <a:pPr lvl="2"/>
            <a:r>
              <a:rPr lang="en-US" dirty="0"/>
              <a:t>Doesn’t only lead to decoupling</a:t>
            </a:r>
          </a:p>
          <a:p>
            <a:r>
              <a:rPr lang="en-US" dirty="0"/>
              <a:t>The importance of legislative developments</a:t>
            </a:r>
          </a:p>
        </p:txBody>
      </p:sp>
    </p:spTree>
    <p:extLst>
      <p:ext uri="{BB962C8B-B14F-4D97-AF65-F5344CB8AC3E}">
        <p14:creationId xmlns:p14="http://schemas.microsoft.com/office/powerpoint/2010/main" val="4119107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B24C-7D21-011C-F0FA-460B504E7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Developments in corporate 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1D5CF-AF8C-39BF-FE91-364BA39EC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Creating shared value</a:t>
            </a:r>
          </a:p>
          <a:p>
            <a:r>
              <a:rPr lang="en-US" dirty="0"/>
              <a:t>Biomimicry</a:t>
            </a:r>
          </a:p>
          <a:p>
            <a:r>
              <a:rPr lang="en-US" dirty="0"/>
              <a:t>Net-zero commitments</a:t>
            </a:r>
          </a:p>
          <a:p>
            <a:r>
              <a:rPr lang="en-US" dirty="0"/>
              <a:t>Science-based targets</a:t>
            </a:r>
          </a:p>
          <a:p>
            <a:r>
              <a:rPr lang="en-US" dirty="0"/>
              <a:t>Regenerative business</a:t>
            </a:r>
          </a:p>
          <a:p>
            <a:pPr lvl="1"/>
            <a:r>
              <a:rPr lang="en-US" dirty="0"/>
              <a:t>Biodiversity</a:t>
            </a:r>
          </a:p>
          <a:p>
            <a:r>
              <a:rPr lang="en-US" dirty="0"/>
              <a:t>Carbon offset, capture, sequestration</a:t>
            </a:r>
          </a:p>
          <a:p>
            <a:r>
              <a:rPr lang="en-US" dirty="0"/>
              <a:t>Binding international laws concerning sustainability</a:t>
            </a:r>
          </a:p>
          <a:p>
            <a:r>
              <a:rPr lang="en-US" dirty="0"/>
              <a:t>Circular economy</a:t>
            </a:r>
          </a:p>
        </p:txBody>
      </p:sp>
    </p:spTree>
    <p:extLst>
      <p:ext uri="{BB962C8B-B14F-4D97-AF65-F5344CB8AC3E}">
        <p14:creationId xmlns:p14="http://schemas.microsoft.com/office/powerpoint/2010/main" val="729511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167C3-EFFA-4320-A365-025DC6BB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3455821" cy="161620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/>
              <a:t>Where we need to get</a:t>
            </a:r>
          </a:p>
        </p:txBody>
      </p:sp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94087D56-EB56-B6A7-21B2-5ACDFE107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3455821" cy="3447832"/>
          </a:xfrm>
        </p:spPr>
        <p:txBody>
          <a:bodyPr anchor="t">
            <a:normAutofit/>
          </a:bodyPr>
          <a:lstStyle/>
          <a:p>
            <a:r>
              <a:rPr lang="en-US" sz="2000" dirty="0"/>
              <a:t>Planetary boundaries</a:t>
            </a:r>
          </a:p>
          <a:p>
            <a:r>
              <a:rPr lang="en-US" sz="2000" dirty="0"/>
              <a:t>Social foundations</a:t>
            </a:r>
          </a:p>
          <a:p>
            <a:endParaRPr lang="en-US" sz="2000" dirty="0"/>
          </a:p>
          <a:p>
            <a:r>
              <a:rPr lang="en-US" sz="2000" dirty="0"/>
              <a:t>The most important thing to watch when considering sustainability developments:</a:t>
            </a:r>
          </a:p>
          <a:p>
            <a:pPr lvl="1"/>
            <a:r>
              <a:rPr lang="en-US" sz="1600" dirty="0"/>
              <a:t>(Global) material flows</a:t>
            </a:r>
          </a:p>
        </p:txBody>
      </p:sp>
      <p:pic>
        <p:nvPicPr>
          <p:cNvPr id="6" name="Content Placeholder 5" descr="Chart, sunburst chart&#10;&#10;Description automatically generated">
            <a:extLst>
              <a:ext uri="{FF2B5EF4-FFF2-40B4-BE49-F238E27FC236}">
                <a16:creationId xmlns:a16="http://schemas.microsoft.com/office/drawing/2014/main" id="{EF6AE64B-5ED1-4AE2-9A61-A98EECF568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72" y="750129"/>
            <a:ext cx="6389346" cy="5367051"/>
          </a:xfrm>
          <a:prstGeom prst="rect">
            <a:avLst/>
          </a:prstGeom>
        </p:spPr>
      </p:pic>
      <p:grpSp>
        <p:nvGrpSpPr>
          <p:cNvPr id="18" name="Group 12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3345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9" descr="Folha de teste de escolha múltipla e lápis">
            <a:extLst>
              <a:ext uri="{FF2B5EF4-FFF2-40B4-BE49-F238E27FC236}">
                <a16:creationId xmlns:a16="http://schemas.microsoft.com/office/drawing/2014/main" id="{E4C36BAF-3020-4F72-99F4-3774A4C425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252" b="820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DAB7541-5B64-4BCF-887F-FDF3E46D1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Exam-prep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9532358-B3A5-4454-A1DF-9252BF5E9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0601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03CD73-5292-4CDC-8DDE-4F004B15E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Exam basics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1F2E8F-BD45-4CE9-9227-81B90DDFA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3 </a:t>
            </a:r>
            <a:r>
              <a:rPr lang="fi-FI" dirty="0" err="1"/>
              <a:t>hours</a:t>
            </a:r>
            <a:endParaRPr lang="fi-FI" dirty="0"/>
          </a:p>
          <a:p>
            <a:r>
              <a:rPr lang="fi-FI" dirty="0" err="1"/>
              <a:t>Friday</a:t>
            </a:r>
            <a:r>
              <a:rPr lang="fi-FI" dirty="0"/>
              <a:t> 8 </a:t>
            </a:r>
            <a:r>
              <a:rPr lang="fi-FI" dirty="0" err="1"/>
              <a:t>March</a:t>
            </a:r>
            <a:r>
              <a:rPr lang="fi-FI" dirty="0"/>
              <a:t> 9am</a:t>
            </a:r>
          </a:p>
          <a:p>
            <a:r>
              <a:rPr lang="fi-FI" dirty="0" err="1"/>
              <a:t>Demonstrate</a:t>
            </a:r>
            <a:r>
              <a:rPr lang="fi-FI" dirty="0"/>
              <a:t> </a:t>
            </a:r>
            <a:r>
              <a:rPr lang="fi-FI" dirty="0" err="1"/>
              <a:t>understanding</a:t>
            </a:r>
            <a:r>
              <a:rPr lang="fi-FI" dirty="0"/>
              <a:t> of </a:t>
            </a:r>
            <a:r>
              <a:rPr lang="fi-FI" dirty="0" err="1"/>
              <a:t>course</a:t>
            </a:r>
            <a:r>
              <a:rPr lang="fi-FI" dirty="0"/>
              <a:t> </a:t>
            </a:r>
            <a:r>
              <a:rPr lang="fi-FI" dirty="0" err="1"/>
              <a:t>topics</a:t>
            </a:r>
            <a:endParaRPr lang="fi-FI" dirty="0"/>
          </a:p>
          <a:p>
            <a:pPr lvl="1"/>
            <a:r>
              <a:rPr lang="fi-FI" dirty="0"/>
              <a:t>I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expect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to </a:t>
            </a:r>
            <a:r>
              <a:rPr lang="fi-FI" dirty="0" err="1"/>
              <a:t>remember</a:t>
            </a:r>
            <a:r>
              <a:rPr lang="fi-FI" dirty="0"/>
              <a:t> </a:t>
            </a:r>
            <a:r>
              <a:rPr lang="fi-FI" dirty="0" err="1"/>
              <a:t>specific</a:t>
            </a:r>
            <a:r>
              <a:rPr lang="fi-FI" dirty="0"/>
              <a:t> </a:t>
            </a:r>
            <a:r>
              <a:rPr lang="fi-FI" dirty="0" err="1"/>
              <a:t>references</a:t>
            </a:r>
            <a:r>
              <a:rPr lang="fi-FI" dirty="0"/>
              <a:t> </a:t>
            </a:r>
            <a:r>
              <a:rPr lang="fi-FI" dirty="0" err="1"/>
              <a:t>though</a:t>
            </a:r>
            <a:endParaRPr lang="fi-FI" dirty="0"/>
          </a:p>
          <a:p>
            <a:pPr lvl="2"/>
            <a:r>
              <a:rPr lang="fi-FI" dirty="0"/>
              <a:t>(</a:t>
            </a:r>
            <a:r>
              <a:rPr lang="fi-FI" dirty="0" err="1"/>
              <a:t>Memorizing</a:t>
            </a:r>
            <a:r>
              <a:rPr lang="fi-FI" dirty="0"/>
              <a:t> </a:t>
            </a:r>
            <a:r>
              <a:rPr lang="fi-FI" dirty="0" err="1"/>
              <a:t>article</a:t>
            </a:r>
            <a:r>
              <a:rPr lang="fi-FI" dirty="0"/>
              <a:t> </a:t>
            </a:r>
            <a:r>
              <a:rPr lang="fi-FI" dirty="0" err="1"/>
              <a:t>titles</a:t>
            </a:r>
            <a:r>
              <a:rPr lang="fi-FI" dirty="0"/>
              <a:t>, </a:t>
            </a:r>
            <a:r>
              <a:rPr lang="fi-FI" dirty="0" err="1"/>
              <a:t>journal</a:t>
            </a:r>
            <a:r>
              <a:rPr lang="fi-FI" dirty="0"/>
              <a:t> </a:t>
            </a:r>
            <a:r>
              <a:rPr lang="fi-FI" dirty="0" err="1"/>
              <a:t>names</a:t>
            </a:r>
            <a:r>
              <a:rPr lang="fi-FI" dirty="0"/>
              <a:t> etc. is </a:t>
            </a:r>
            <a:r>
              <a:rPr lang="fi-FI" dirty="0" err="1"/>
              <a:t>pointless</a:t>
            </a:r>
            <a:r>
              <a:rPr lang="fi-FI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34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A1E66-6290-CF96-4E45-1640163AE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1F904-4285-61D9-9823-940F9936B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few quick extras</a:t>
            </a:r>
          </a:p>
          <a:p>
            <a:r>
              <a:rPr lang="en-US" dirty="0"/>
              <a:t>Concluding thoughts and summarizing</a:t>
            </a:r>
          </a:p>
          <a:p>
            <a:r>
              <a:rPr lang="en-US" dirty="0"/>
              <a:t>Course feedback (10am)</a:t>
            </a:r>
          </a:p>
          <a:p>
            <a:r>
              <a:rPr lang="en-US" dirty="0"/>
              <a:t>Exam-prep</a:t>
            </a:r>
          </a:p>
        </p:txBody>
      </p:sp>
    </p:spTree>
    <p:extLst>
      <p:ext uri="{BB962C8B-B14F-4D97-AF65-F5344CB8AC3E}">
        <p14:creationId xmlns:p14="http://schemas.microsoft.com/office/powerpoint/2010/main" val="3330439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49E2B-023A-480A-9EE0-655ADD92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n-US" sz="4800" dirty="0"/>
              <a:t>Exam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CC6350-5388-4498-8F76-4130B5C5EB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24235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778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238BC-0E96-4739-9FB6-3846EF0F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Model exam question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3CD38-FC15-456D-B062-B66401881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i="1" dirty="0"/>
              <a:t>What is innovative corporate sustainability? Can innovative corporate sustainability play a significant role in building a sustainable future? Provide a critical evaluation.</a:t>
            </a:r>
          </a:p>
          <a:p>
            <a:pPr marL="0" indent="0">
              <a:buNone/>
            </a:pPr>
            <a:endParaRPr lang="en-GB" i="1" dirty="0"/>
          </a:p>
          <a:p>
            <a:r>
              <a:rPr lang="en-GB" dirty="0"/>
              <a:t>Define and describe the primary concepts</a:t>
            </a:r>
          </a:p>
          <a:p>
            <a:pPr lvl="1"/>
            <a:r>
              <a:rPr lang="en-GB" dirty="0"/>
              <a:t>What is their relationship?</a:t>
            </a:r>
          </a:p>
          <a:p>
            <a:r>
              <a:rPr lang="en-GB" dirty="0"/>
              <a:t>Develop a position</a:t>
            </a:r>
          </a:p>
          <a:p>
            <a:r>
              <a:rPr lang="en-GB" dirty="0"/>
              <a:t>Draw on lecture materials, your lecture notes, and course literature (compulsory readings)</a:t>
            </a:r>
          </a:p>
          <a:p>
            <a:pPr lvl="1"/>
            <a:r>
              <a:rPr lang="en-GB" dirty="0"/>
              <a:t>Provide your own analysis</a:t>
            </a:r>
          </a:p>
          <a:p>
            <a:pPr lvl="1"/>
            <a:endParaRPr lang="en-GB" dirty="0"/>
          </a:p>
          <a:p>
            <a:r>
              <a:rPr lang="en-GB" dirty="0"/>
              <a:t>Work individually or in pairs / small groups (20 minutes)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84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F2963-3EBA-4029-A40B-2D08AFB10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State your position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C3188-6977-4108-B5F3-1F752542B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”I (do not?) believe innovative corporate sustainability can play a reasonably significant part in building a sustainable future, provided a few conditions will be met.”</a:t>
            </a:r>
          </a:p>
          <a:p>
            <a:endParaRPr lang="fi-FI" dirty="0"/>
          </a:p>
          <a:p>
            <a:r>
              <a:rPr lang="fi-FI" dirty="0"/>
              <a:t>Remember to state your position early</a:t>
            </a:r>
          </a:p>
          <a:p>
            <a:pPr lvl="1"/>
            <a:r>
              <a:rPr lang="fi-FI" dirty="0"/>
              <a:t>However, you can also start with a very short introduction to the topic; why talking about innovative sustainability is meaningful or important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238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894A1-3A87-4271-8529-1E85C41A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Define/describe sustainable future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6000A-7167-4DC7-8A3E-6BF4B0E0C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What is sustainability?</a:t>
            </a:r>
          </a:p>
          <a:p>
            <a:pPr lvl="1"/>
            <a:r>
              <a:rPr lang="fi-FI" dirty="0"/>
              <a:t>E.g. Taking care of the needs of people’s current needs without sacrificing the ability of future generations to take care of theirs.</a:t>
            </a:r>
          </a:p>
          <a:p>
            <a:pPr lvl="1"/>
            <a:r>
              <a:rPr lang="fi-FI" dirty="0"/>
              <a:t>Three primary components: economic, ecological, social</a:t>
            </a:r>
          </a:p>
          <a:p>
            <a:pPr lvl="1"/>
            <a:r>
              <a:rPr lang="fi-FI" dirty="0"/>
              <a:t>Strong sustainability required for future sustainability</a:t>
            </a:r>
          </a:p>
          <a:p>
            <a:r>
              <a:rPr lang="fi-FI" dirty="0"/>
              <a:t>Sustainable future: SDGs and the Paris Agreement goals</a:t>
            </a:r>
          </a:p>
          <a:p>
            <a:pPr lvl="1"/>
            <a:r>
              <a:rPr lang="fi-FI" dirty="0"/>
              <a:t>Briefly describe the SDGs and what the Paris Agreement goals are </a:t>
            </a:r>
          </a:p>
          <a:p>
            <a:pPr lvl="1"/>
            <a:r>
              <a:rPr lang="fi-FI" dirty="0"/>
              <a:t>Decoupling and circularity, and leave-no-one-behind as main principles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515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E5B3D-962F-4173-BC49-BAFFF63AC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Introduce innovative corporate sustainability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9CAB4-4E21-4BE1-9A4C-64A87BD70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Is generally thought to comprise a broad set of activities</a:t>
            </a:r>
          </a:p>
          <a:p>
            <a:pPr lvl="1"/>
            <a:r>
              <a:rPr lang="fi-FI" dirty="0"/>
              <a:t>E.g. ”</a:t>
            </a:r>
            <a:r>
              <a:rPr lang="en-GB" dirty="0"/>
              <a:t>An approach to corporate sustainability that entails seeing sustainability as a source of business innovations, new sources of income, and potential new business models.”</a:t>
            </a:r>
          </a:p>
          <a:p>
            <a:pPr lvl="1"/>
            <a:r>
              <a:rPr lang="en-GB" dirty="0"/>
              <a:t>Perhaps add a well-known example, or just something from the lectures/materials (e.g. talk about base-of-the-pyramid, and/or a specific case example)</a:t>
            </a:r>
          </a:p>
          <a:p>
            <a:pPr lvl="2"/>
            <a:r>
              <a:rPr lang="en-GB" dirty="0"/>
              <a:t>You may want to do this in a way that lets you distinguish what innovative corporate sustainability is not</a:t>
            </a:r>
          </a:p>
          <a:p>
            <a:pPr lvl="3"/>
            <a:r>
              <a:rPr lang="en-GB" dirty="0"/>
              <a:t>When defining concepts, it’s important to aim for specificity – you want to communicate what you are talking about, and what you’re not talking about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642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95F5-58EF-49DA-9407-389336C8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Develop a position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D82F1-3492-4225-A87C-D31A42BE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Innovative corporate sustainability has potential to play a role in the transition towards a sustainable future</a:t>
            </a:r>
          </a:p>
          <a:p>
            <a:pPr lvl="1"/>
            <a:r>
              <a:rPr lang="fi-FI" dirty="0"/>
              <a:t>Strong sustainability at its heart</a:t>
            </a:r>
          </a:p>
          <a:p>
            <a:pPr lvl="2"/>
            <a:r>
              <a:rPr lang="fi-FI" dirty="0"/>
              <a:t>Though only on an individual level</a:t>
            </a:r>
          </a:p>
          <a:p>
            <a:pPr lvl="2"/>
            <a:r>
              <a:rPr lang="fi-FI" dirty="0"/>
              <a:t>Ambition is there, but currently scope perhaps not so much</a:t>
            </a:r>
          </a:p>
          <a:p>
            <a:pPr lvl="1"/>
            <a:r>
              <a:rPr lang="fi-FI" dirty="0"/>
              <a:t>Can serve as inspiration for both businesses and regulators</a:t>
            </a:r>
          </a:p>
        </p:txBody>
      </p:sp>
    </p:spTree>
    <p:extLst>
      <p:ext uri="{BB962C8B-B14F-4D97-AF65-F5344CB8AC3E}">
        <p14:creationId xmlns:p14="http://schemas.microsoft.com/office/powerpoint/2010/main" val="371998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95F5-58EF-49DA-9407-389336C8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Develop a position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D82F1-3492-4225-A87C-D31A42BE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What are the limits here? </a:t>
            </a:r>
          </a:p>
          <a:p>
            <a:pPr lvl="1"/>
            <a:r>
              <a:rPr lang="fi-FI" dirty="0"/>
              <a:t>Difficult to achieve large-scale economic feasibility</a:t>
            </a:r>
          </a:p>
          <a:p>
            <a:pPr lvl="1"/>
            <a:r>
              <a:rPr lang="fi-FI" dirty="0"/>
              <a:t>Conflicting logics in the current political economy (profit vs. sustainability)</a:t>
            </a:r>
          </a:p>
          <a:p>
            <a:r>
              <a:rPr lang="fi-FI" dirty="0"/>
              <a:t>Can we think of ways of connecting to broader module topics?</a:t>
            </a:r>
          </a:p>
          <a:p>
            <a:pPr lvl="1"/>
            <a:r>
              <a:rPr lang="fi-FI" dirty="0"/>
              <a:t>Localized small-scale solutions that others can replicate? Distributed experimentation?</a:t>
            </a:r>
          </a:p>
          <a:p>
            <a:pPr lvl="1"/>
            <a:r>
              <a:rPr lang="fi-FI" dirty="0"/>
              <a:t>Perhaps think of ways of changing the rules of the game</a:t>
            </a:r>
          </a:p>
          <a:p>
            <a:pPr lvl="2"/>
            <a:r>
              <a:rPr lang="fi-FI" dirty="0"/>
              <a:t>New broadly spread hybrid funding systems for certain types of enterprises for instance?</a:t>
            </a:r>
          </a:p>
          <a:p>
            <a:pPr lvl="2"/>
            <a:r>
              <a:rPr lang="fi-FI" dirty="0"/>
              <a:t>Forcing externalities into prices?</a:t>
            </a:r>
          </a:p>
        </p:txBody>
      </p:sp>
    </p:spTree>
    <p:extLst>
      <p:ext uri="{BB962C8B-B14F-4D97-AF65-F5344CB8AC3E}">
        <p14:creationId xmlns:p14="http://schemas.microsoft.com/office/powerpoint/2010/main" val="3349647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89316-78CB-4C59-840D-CCE778E52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Conclude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2173A-4E08-4BA9-BF0A-77B4434B0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Under certain types of conditions such as favourable regulation, innovative corporate sustainability can play a part in bringing about a sustainable future</a:t>
            </a:r>
          </a:p>
          <a:p>
            <a:pPr lvl="1"/>
            <a:r>
              <a:rPr lang="fi-FI" dirty="0"/>
              <a:t>But can we expect such conditions?</a:t>
            </a:r>
          </a:p>
          <a:p>
            <a:r>
              <a:rPr lang="fi-FI" dirty="0"/>
              <a:t>My take is it would be more useful to [propose something else instead]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61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066282-044A-D4EF-3226-9425BF2E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new trends we haven’t explored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B5769-0356-F3D9-AC34-80FFFA4629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Science-based targets + Regenerative business </a:t>
            </a:r>
          </a:p>
        </p:txBody>
      </p:sp>
    </p:spTree>
    <p:extLst>
      <p:ext uri="{BB962C8B-B14F-4D97-AF65-F5344CB8AC3E}">
        <p14:creationId xmlns:p14="http://schemas.microsoft.com/office/powerpoint/2010/main" val="269615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Science-based target | How to define an emissions reduction target for your organisation?">
            <a:hlinkClick r:id="" action="ppaction://media"/>
            <a:extLst>
              <a:ext uri="{FF2B5EF4-FFF2-40B4-BE49-F238E27FC236}">
                <a16:creationId xmlns:a16="http://schemas.microsoft.com/office/drawing/2014/main" id="{73D7A9F8-E020-C32E-2357-84A9355567A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AC74CE7-59DE-5EE7-A9ED-81A74B7EE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science-based target?</a:t>
            </a:r>
          </a:p>
        </p:txBody>
      </p:sp>
    </p:spTree>
    <p:extLst>
      <p:ext uri="{BB962C8B-B14F-4D97-AF65-F5344CB8AC3E}">
        <p14:creationId xmlns:p14="http://schemas.microsoft.com/office/powerpoint/2010/main" val="30831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BF79BE-0FD8-54BB-1CD7-59C0406D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</a:rPr>
              <a:t>Current trends: Science-based targets + Net-zero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26DA16-6094-5673-8F35-718AC0F54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dirty="0">
                <a:latin typeface="+mn-lt"/>
              </a:rPr>
              <a:t>45% global CO2 emission reductions* by 2030 and net-zero by 2050 necessary for stabilizing the climate </a:t>
            </a:r>
          </a:p>
          <a:p>
            <a:pPr lvl="1"/>
            <a:r>
              <a:rPr lang="en-US" sz="2000" dirty="0">
                <a:latin typeface="+mn-lt"/>
              </a:rPr>
              <a:t>This is applied on an individual corporate level</a:t>
            </a:r>
          </a:p>
          <a:p>
            <a:pPr lvl="1"/>
            <a:r>
              <a:rPr lang="en-US" sz="2000" dirty="0">
                <a:latin typeface="+mn-lt"/>
              </a:rPr>
              <a:t>*As compared </a:t>
            </a:r>
            <a:r>
              <a:rPr lang="en-US" sz="2000">
                <a:latin typeface="+mn-lt"/>
              </a:rPr>
              <a:t>to 2010, </a:t>
            </a:r>
            <a:r>
              <a:rPr lang="en-US" sz="2000" dirty="0">
                <a:latin typeface="+mn-lt"/>
              </a:rPr>
              <a:t>i.e. Paris Agreement</a:t>
            </a:r>
          </a:p>
          <a:p>
            <a:r>
              <a:rPr lang="en-US" sz="2200" dirty="0">
                <a:latin typeface="+mn-lt"/>
              </a:rPr>
              <a:t>Five-step process</a:t>
            </a:r>
          </a:p>
          <a:p>
            <a:pPr lvl="1"/>
            <a:r>
              <a:rPr lang="en-US" sz="2000" dirty="0">
                <a:latin typeface="+mn-lt"/>
              </a:rPr>
              <a:t>Commit, develop a target, submit, communicate, disclose</a:t>
            </a:r>
          </a:p>
          <a:p>
            <a:r>
              <a:rPr lang="en-US" sz="2200" dirty="0">
                <a:latin typeface="+mn-lt"/>
              </a:rPr>
              <a:t>Nearly 5,000 businesses have adopted SBTs (1/3 of global market cap - $38 trillion - represented)</a:t>
            </a:r>
          </a:p>
          <a:p>
            <a:pPr lvl="1"/>
            <a:r>
              <a:rPr lang="en-US" sz="2000" dirty="0">
                <a:latin typeface="+mn-lt"/>
              </a:rPr>
              <a:t>Almost 1,100 approved targets</a:t>
            </a:r>
          </a:p>
          <a:p>
            <a:r>
              <a:rPr lang="en-US" sz="2200" dirty="0">
                <a:latin typeface="+mn-lt"/>
              </a:rPr>
              <a:t>Seems to work to an extent: in 2020, Covid caused global CO2 emissions to decrease 5% -&gt; 12% for companies with science-based targets</a:t>
            </a:r>
          </a:p>
          <a:p>
            <a:pPr lvl="1"/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662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31B5575-4114-7EBA-19D9-608FADFF4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From exploitation to…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Restoration</a:t>
            </a:r>
          </a:p>
          <a:p>
            <a:pPr lvl="1"/>
            <a:r>
              <a:rPr lang="en-US" dirty="0"/>
              <a:t>Compensation of negative impacts</a:t>
            </a:r>
          </a:p>
          <a:p>
            <a:r>
              <a:rPr lang="en-US" dirty="0"/>
              <a:t>Preservation</a:t>
            </a:r>
          </a:p>
          <a:p>
            <a:pPr lvl="1"/>
            <a:r>
              <a:rPr lang="en-US" dirty="0"/>
              <a:t>Avoid impact / net-zero impact</a:t>
            </a:r>
          </a:p>
          <a:p>
            <a:r>
              <a:rPr lang="en-US" dirty="0"/>
              <a:t>Enhancement</a:t>
            </a:r>
          </a:p>
          <a:p>
            <a:pPr lvl="1"/>
            <a:r>
              <a:rPr lang="en-US" dirty="0"/>
              <a:t>Net positive impact</a:t>
            </a:r>
          </a:p>
          <a:p>
            <a:pPr lvl="1"/>
            <a:r>
              <a:rPr lang="en-US" dirty="0"/>
              <a:t>Issue specific (CSV?) or systems-wide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more detail, see: </a:t>
            </a:r>
            <a:r>
              <a:rPr lang="en-US" dirty="0">
                <a:hlinkClick r:id="rId3"/>
              </a:rPr>
              <a:t>https://www.weforum.org/agenda/2023/03/regenerative-business-sustainability/</a:t>
            </a:r>
            <a:r>
              <a:rPr lang="en-US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9E5250-2136-5DE2-6FD4-2E7295C85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Regenerative business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2EF588-D459-A624-43F7-C018E80E74BB}"/>
              </a:ext>
            </a:extLst>
          </p:cNvPr>
          <p:cNvSpPr txBox="1"/>
          <p:nvPr/>
        </p:nvSpPr>
        <p:spPr>
          <a:xfrm>
            <a:off x="9692441" y="6574832"/>
            <a:ext cx="27361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Sources: Hahn &amp; </a:t>
            </a:r>
            <a:r>
              <a:rPr lang="en-GB" sz="800" dirty="0" err="1"/>
              <a:t>Tampe</a:t>
            </a:r>
            <a:r>
              <a:rPr lang="en-GB" sz="800" dirty="0"/>
              <a:t>, 2021; </a:t>
            </a:r>
            <a:r>
              <a:rPr lang="en-GB" sz="800" dirty="0" err="1"/>
              <a:t>Slawinski</a:t>
            </a:r>
            <a:r>
              <a:rPr lang="en-GB" sz="800" dirty="0"/>
              <a:t> et al., 2021</a:t>
            </a:r>
          </a:p>
        </p:txBody>
      </p:sp>
    </p:spTree>
    <p:extLst>
      <p:ext uri="{BB962C8B-B14F-4D97-AF65-F5344CB8AC3E}">
        <p14:creationId xmlns:p14="http://schemas.microsoft.com/office/powerpoint/2010/main" val="208841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02CBDF-088D-CFC5-533F-3BC3F7695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Hahn, T., &amp; </a:t>
            </a:r>
            <a:r>
              <a:rPr lang="en-US" dirty="0" err="1">
                <a:effectLst/>
              </a:rPr>
              <a:t>Tampe</a:t>
            </a:r>
            <a:r>
              <a:rPr lang="en-US" dirty="0">
                <a:effectLst/>
              </a:rPr>
              <a:t>, M. 2021. Strategies for regenerative business. </a:t>
            </a:r>
            <a:r>
              <a:rPr lang="en-US" b="1" i="1" dirty="0">
                <a:effectLst/>
              </a:rPr>
              <a:t>Strategic Organization</a:t>
            </a:r>
            <a:r>
              <a:rPr lang="en-US" dirty="0">
                <a:effectLst/>
              </a:rPr>
              <a:t>, 19(3): 456–477.</a:t>
            </a:r>
          </a:p>
          <a:p>
            <a:r>
              <a:rPr lang="en-US" dirty="0" err="1">
                <a:effectLst/>
              </a:rPr>
              <a:t>Slawinski</a:t>
            </a:r>
            <a:r>
              <a:rPr lang="en-US" dirty="0">
                <a:effectLst/>
              </a:rPr>
              <a:t>, N., Winsor, B., </a:t>
            </a:r>
            <a:r>
              <a:rPr lang="en-US" dirty="0" err="1">
                <a:effectLst/>
              </a:rPr>
              <a:t>Mazutis</a:t>
            </a:r>
            <a:r>
              <a:rPr lang="en-US" dirty="0">
                <a:effectLst/>
              </a:rPr>
              <a:t>, D., Schouten, J. W., &amp; Smith, W. K. 2021. Managing the Paradoxes of Place to Foster Regeneration. </a:t>
            </a:r>
            <a:r>
              <a:rPr lang="en-US" b="1" i="1" dirty="0">
                <a:effectLst/>
              </a:rPr>
              <a:t>Organization and Environment</a:t>
            </a:r>
            <a:r>
              <a:rPr lang="en-US" dirty="0">
                <a:effectLst/>
              </a:rPr>
              <a:t>, 34(4): 595–618.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4317F5-2622-EC05-7AA2-D2D44E8B4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29801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AFE9BC1-51FA-5870-427C-D785CB219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1A49F32-B3E8-ACFB-C58A-231C38EB00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5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3A2CB-1880-42E6-888D-5B9CDB1AC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sustainability?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7781FE0-C282-4447-8AED-361AFED4C9CB}"/>
              </a:ext>
            </a:extLst>
          </p:cNvPr>
          <p:cNvSpPr/>
          <p:nvPr/>
        </p:nvSpPr>
        <p:spPr>
          <a:xfrm>
            <a:off x="1780265" y="1532544"/>
            <a:ext cx="2610802" cy="2610802"/>
          </a:xfrm>
          <a:custGeom>
            <a:avLst/>
            <a:gdLst>
              <a:gd name="connsiteX0" fmla="*/ 0 w 2610802"/>
              <a:gd name="connsiteY0" fmla="*/ 1305401 h 2610802"/>
              <a:gd name="connsiteX1" fmla="*/ 1305401 w 2610802"/>
              <a:gd name="connsiteY1" fmla="*/ 0 h 2610802"/>
              <a:gd name="connsiteX2" fmla="*/ 2610802 w 2610802"/>
              <a:gd name="connsiteY2" fmla="*/ 1305401 h 2610802"/>
              <a:gd name="connsiteX3" fmla="*/ 1305401 w 2610802"/>
              <a:gd name="connsiteY3" fmla="*/ 2610802 h 2610802"/>
              <a:gd name="connsiteX4" fmla="*/ 0 w 2610802"/>
              <a:gd name="connsiteY4" fmla="*/ 1305401 h 261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802" h="2610802">
                <a:moveTo>
                  <a:pt x="0" y="1305401"/>
                </a:moveTo>
                <a:cubicBezTo>
                  <a:pt x="0" y="584448"/>
                  <a:pt x="584448" y="0"/>
                  <a:pt x="1305401" y="0"/>
                </a:cubicBezTo>
                <a:cubicBezTo>
                  <a:pt x="2026354" y="0"/>
                  <a:pt x="2610802" y="584448"/>
                  <a:pt x="2610802" y="1305401"/>
                </a:cubicBezTo>
                <a:cubicBezTo>
                  <a:pt x="2610802" y="2026354"/>
                  <a:pt x="2026354" y="2610802"/>
                  <a:pt x="1305401" y="2610802"/>
                </a:cubicBezTo>
                <a:cubicBezTo>
                  <a:pt x="584448" y="2610802"/>
                  <a:pt x="0" y="2026354"/>
                  <a:pt x="0" y="1305401"/>
                </a:cubicBezTo>
                <a:close/>
              </a:path>
            </a:pathLst>
          </a:custGeom>
          <a:solidFill>
            <a:schemeClr val="accent5">
              <a:alpha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48107" tIns="456891" rIns="348107" bIns="979050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300" kern="1200" dirty="0"/>
              <a:t>Economy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7317D87-E3BF-407F-BBEB-77E0770EB3E2}"/>
              </a:ext>
            </a:extLst>
          </p:cNvPr>
          <p:cNvSpPr/>
          <p:nvPr/>
        </p:nvSpPr>
        <p:spPr>
          <a:xfrm>
            <a:off x="2722330" y="3164296"/>
            <a:ext cx="2610802" cy="2610802"/>
          </a:xfrm>
          <a:custGeom>
            <a:avLst/>
            <a:gdLst>
              <a:gd name="connsiteX0" fmla="*/ 0 w 2610802"/>
              <a:gd name="connsiteY0" fmla="*/ 1305401 h 2610802"/>
              <a:gd name="connsiteX1" fmla="*/ 1305401 w 2610802"/>
              <a:gd name="connsiteY1" fmla="*/ 0 h 2610802"/>
              <a:gd name="connsiteX2" fmla="*/ 2610802 w 2610802"/>
              <a:gd name="connsiteY2" fmla="*/ 1305401 h 2610802"/>
              <a:gd name="connsiteX3" fmla="*/ 1305401 w 2610802"/>
              <a:gd name="connsiteY3" fmla="*/ 2610802 h 2610802"/>
              <a:gd name="connsiteX4" fmla="*/ 0 w 2610802"/>
              <a:gd name="connsiteY4" fmla="*/ 1305401 h 261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802" h="2610802">
                <a:moveTo>
                  <a:pt x="0" y="1305401"/>
                </a:moveTo>
                <a:cubicBezTo>
                  <a:pt x="0" y="584448"/>
                  <a:pt x="584448" y="0"/>
                  <a:pt x="1305401" y="0"/>
                </a:cubicBezTo>
                <a:cubicBezTo>
                  <a:pt x="2026354" y="0"/>
                  <a:pt x="2610802" y="584448"/>
                  <a:pt x="2610802" y="1305401"/>
                </a:cubicBezTo>
                <a:cubicBezTo>
                  <a:pt x="2610802" y="2026354"/>
                  <a:pt x="2026354" y="2610802"/>
                  <a:pt x="1305401" y="2610802"/>
                </a:cubicBezTo>
                <a:cubicBezTo>
                  <a:pt x="584448" y="2610802"/>
                  <a:pt x="0" y="2026354"/>
                  <a:pt x="0" y="1305401"/>
                </a:cubicBezTo>
                <a:close/>
              </a:path>
            </a:pathLst>
          </a:custGeom>
          <a:solidFill>
            <a:srgbClr val="FF0000">
              <a:alpha val="6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50000"/>
              <a:hueOff val="5197846"/>
              <a:satOff val="-23984"/>
              <a:lumOff val="883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798470" tIns="674457" rIns="245851" bIns="500404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300" kern="1200" dirty="0"/>
              <a:t>Society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9166888-FC27-4B39-9D98-8F4F822A7860}"/>
              </a:ext>
            </a:extLst>
          </p:cNvPr>
          <p:cNvSpPr/>
          <p:nvPr/>
        </p:nvSpPr>
        <p:spPr>
          <a:xfrm>
            <a:off x="838200" y="3164296"/>
            <a:ext cx="2610802" cy="2610802"/>
          </a:xfrm>
          <a:custGeom>
            <a:avLst/>
            <a:gdLst>
              <a:gd name="connsiteX0" fmla="*/ 0 w 2610802"/>
              <a:gd name="connsiteY0" fmla="*/ 1305401 h 2610802"/>
              <a:gd name="connsiteX1" fmla="*/ 1305401 w 2610802"/>
              <a:gd name="connsiteY1" fmla="*/ 0 h 2610802"/>
              <a:gd name="connsiteX2" fmla="*/ 2610802 w 2610802"/>
              <a:gd name="connsiteY2" fmla="*/ 1305401 h 2610802"/>
              <a:gd name="connsiteX3" fmla="*/ 1305401 w 2610802"/>
              <a:gd name="connsiteY3" fmla="*/ 2610802 h 2610802"/>
              <a:gd name="connsiteX4" fmla="*/ 0 w 2610802"/>
              <a:gd name="connsiteY4" fmla="*/ 1305401 h 261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802" h="2610802">
                <a:moveTo>
                  <a:pt x="0" y="1305401"/>
                </a:moveTo>
                <a:cubicBezTo>
                  <a:pt x="0" y="584448"/>
                  <a:pt x="584448" y="0"/>
                  <a:pt x="1305401" y="0"/>
                </a:cubicBezTo>
                <a:cubicBezTo>
                  <a:pt x="2026354" y="0"/>
                  <a:pt x="2610802" y="584448"/>
                  <a:pt x="2610802" y="1305401"/>
                </a:cubicBezTo>
                <a:cubicBezTo>
                  <a:pt x="2610802" y="2026354"/>
                  <a:pt x="2026354" y="2610802"/>
                  <a:pt x="1305401" y="2610802"/>
                </a:cubicBezTo>
                <a:cubicBezTo>
                  <a:pt x="584448" y="2610802"/>
                  <a:pt x="0" y="2026354"/>
                  <a:pt x="0" y="1305401"/>
                </a:cubicBezTo>
                <a:close/>
              </a:path>
            </a:pathLst>
          </a:custGeom>
          <a:solidFill>
            <a:srgbClr val="00B050">
              <a:alpha val="6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alpha val="50000"/>
              <a:hueOff val="10395692"/>
              <a:satOff val="-47968"/>
              <a:lumOff val="1765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45851" tIns="674457" rIns="798470" bIns="500404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300" kern="1200" dirty="0"/>
              <a:t>Environment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56170A-7BEE-437C-A133-5669EF70AB83}"/>
              </a:ext>
            </a:extLst>
          </p:cNvPr>
          <p:cNvSpPr txBox="1"/>
          <p:nvPr/>
        </p:nvSpPr>
        <p:spPr>
          <a:xfrm>
            <a:off x="2135633" y="6041136"/>
            <a:ext cx="1799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Weak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C410E8-B8C8-46E7-86CE-FC51B939056C}"/>
              </a:ext>
            </a:extLst>
          </p:cNvPr>
          <p:cNvSpPr txBox="1"/>
          <p:nvPr/>
        </p:nvSpPr>
        <p:spPr>
          <a:xfrm>
            <a:off x="2722330" y="6041136"/>
            <a:ext cx="1799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sustainability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AA88E6-5CDD-4711-869A-2280F759AC4C}"/>
              </a:ext>
            </a:extLst>
          </p:cNvPr>
          <p:cNvSpPr txBox="1"/>
          <p:nvPr/>
        </p:nvSpPr>
        <p:spPr>
          <a:xfrm>
            <a:off x="8351224" y="6041136"/>
            <a:ext cx="283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Strong</a:t>
            </a:r>
            <a:r>
              <a:rPr lang="en-US" dirty="0"/>
              <a:t> sustainability</a:t>
            </a:r>
          </a:p>
        </p:txBody>
      </p:sp>
      <p:graphicFrame>
        <p:nvGraphicFramePr>
          <p:cNvPr id="27" name="Content Placeholder 3">
            <a:extLst>
              <a:ext uri="{FF2B5EF4-FFF2-40B4-BE49-F238E27FC236}">
                <a16:creationId xmlns:a16="http://schemas.microsoft.com/office/drawing/2014/main" id="{BC5C464C-EED7-4268-A5FE-28C13973BB9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95982" y="1532544"/>
          <a:ext cx="499567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Arrow: Right 27">
            <a:extLst>
              <a:ext uri="{FF2B5EF4-FFF2-40B4-BE49-F238E27FC236}">
                <a16:creationId xmlns:a16="http://schemas.microsoft.com/office/drawing/2014/main" id="{E88EB788-585B-46BD-BB16-B696D9389CC0}"/>
              </a:ext>
            </a:extLst>
          </p:cNvPr>
          <p:cNvSpPr/>
          <p:nvPr/>
        </p:nvSpPr>
        <p:spPr>
          <a:xfrm>
            <a:off x="5607685" y="3507627"/>
            <a:ext cx="1299318" cy="585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490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036"/>
    </mc:Choice>
    <mc:Fallback xmlns="">
      <p:transition spd="slow" advTm="18803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1|67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9358</TotalTime>
  <Words>1214</Words>
  <Application>Microsoft Office PowerPoint</Application>
  <PresentationFormat>Widescreen</PresentationFormat>
  <Paragraphs>179</Paragraphs>
  <Slides>27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Abadi</vt:lpstr>
      <vt:lpstr>Arial</vt:lpstr>
      <vt:lpstr>Besley</vt:lpstr>
      <vt:lpstr>Calibri</vt:lpstr>
      <vt:lpstr>Inter</vt:lpstr>
      <vt:lpstr>Office Theme</vt:lpstr>
      <vt:lpstr>Wrap-up + exam-prep</vt:lpstr>
      <vt:lpstr>Agenda</vt:lpstr>
      <vt:lpstr>A few new trends we haven’t explored</vt:lpstr>
      <vt:lpstr>What is a science-based target?</vt:lpstr>
      <vt:lpstr>Current trends: Science-based targets + Net-zero</vt:lpstr>
      <vt:lpstr>Regenerative business</vt:lpstr>
      <vt:lpstr>References</vt:lpstr>
      <vt:lpstr>Summarizing</vt:lpstr>
      <vt:lpstr>What’s sustainability?</vt:lpstr>
      <vt:lpstr>We’ve discussed</vt:lpstr>
      <vt:lpstr>PowerPoint Presentation</vt:lpstr>
      <vt:lpstr>Systemic approaches</vt:lpstr>
      <vt:lpstr>Institutions</vt:lpstr>
      <vt:lpstr>Supply chains</vt:lpstr>
      <vt:lpstr>Governance and communication</vt:lpstr>
      <vt:lpstr>Developments in corporate sustainability</vt:lpstr>
      <vt:lpstr>Where we need to get</vt:lpstr>
      <vt:lpstr>Exam-prep</vt:lpstr>
      <vt:lpstr>Exam basics</vt:lpstr>
      <vt:lpstr>Exam</vt:lpstr>
      <vt:lpstr>Model exam question</vt:lpstr>
      <vt:lpstr>State your position</vt:lpstr>
      <vt:lpstr>Define/describe sustainable future</vt:lpstr>
      <vt:lpstr>Introduce innovative corporate sustainability</vt:lpstr>
      <vt:lpstr>Develop a position</vt:lpstr>
      <vt:lpstr>Develop a position</vt:lpstr>
      <vt:lpstr>Conclude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Rintamäki Jukka</dc:creator>
  <cp:lastModifiedBy>Rintamäki Jukka</cp:lastModifiedBy>
  <cp:revision>37</cp:revision>
  <dcterms:created xsi:type="dcterms:W3CDTF">2023-11-27T14:43:56Z</dcterms:created>
  <dcterms:modified xsi:type="dcterms:W3CDTF">2024-03-07T06:58:36Z</dcterms:modified>
</cp:coreProperties>
</file>