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05" r:id="rId5"/>
    <p:sldId id="296" r:id="rId6"/>
    <p:sldId id="309" r:id="rId7"/>
    <p:sldId id="294" r:id="rId8"/>
    <p:sldId id="317" r:id="rId9"/>
    <p:sldId id="31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E6E6E6"/>
    <a:srgbClr val="FAFBFB"/>
    <a:srgbClr val="CAD8D6"/>
    <a:srgbClr val="A35839"/>
    <a:srgbClr val="72292A"/>
    <a:srgbClr val="756952"/>
    <a:srgbClr val="A9D7D9"/>
    <a:srgbClr val="93D3D9"/>
    <a:srgbClr val="AA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879" autoAdjust="0"/>
  </p:normalViewPr>
  <p:slideViewPr>
    <p:cSldViewPr snapToGrid="0">
      <p:cViewPr varScale="1">
        <p:scale>
          <a:sx n="99" d="100"/>
          <a:sy n="99" d="100"/>
        </p:scale>
        <p:origin x="50" y="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D947E0-108F-4D20-A71E-3CF329F97212}">
      <dgm:prSet phldr="0" custT="1"/>
      <dgm:spPr>
        <a:solidFill>
          <a:schemeClr val="accent2"/>
        </a:solidFill>
        <a:ln>
          <a:noFill/>
        </a:ln>
        <a:effectLst/>
      </dgm:spPr>
      <dgm:t>
        <a:bodyPr/>
        <a:lstStyle/>
        <a:p>
          <a:pPr rtl="0">
            <a:lnSpc>
              <a:spcPct val="50000"/>
            </a:lnSpc>
          </a:pPr>
          <a:r>
            <a:rPr lang="es-ES_tradnl" sz="2400" noProof="0" dirty="0">
              <a:latin typeface="Baskerville Old Face" panose="02020602080505020303" pitchFamily="18" charset="77"/>
              <a:ea typeface="Baskerville" panose="02020502070401020303" pitchFamily="18" charset="0"/>
            </a:rPr>
            <a:t>Reflexivos</a:t>
          </a: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/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/>
        </a:p>
      </dgm:t>
    </dgm:pt>
    <dgm:pt modelId="{30A490C8-22B4-4D68-875C-0F0DE2FF864D}">
      <dgm:prSet phldr="0" custT="1"/>
      <dgm:spPr>
        <a:solidFill>
          <a:srgbClr val="ECECEC">
            <a:alpha val="90000"/>
          </a:srgbClr>
        </a:solidFill>
        <a:ln>
          <a:noFill/>
        </a:ln>
      </dgm:spPr>
      <dgm:t>
        <a:bodyPr/>
        <a:lstStyle/>
        <a:p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  <a:p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/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/>
        </a:p>
      </dgm:t>
    </dgm:pt>
    <dgm:pt modelId="{B1AFA1AF-0FF8-45B3-A6D0-0E255A2F637D}">
      <dgm:prSet phldr="0" custT="1"/>
      <dgm:spPr>
        <a:solidFill>
          <a:schemeClr val="accent2"/>
        </a:solidFill>
        <a:ln>
          <a:noFill/>
        </a:ln>
      </dgm:spPr>
      <dgm:t>
        <a:bodyPr/>
        <a:lstStyle/>
        <a:p>
          <a:pPr>
            <a:lnSpc>
              <a:spcPct val="50000"/>
            </a:lnSpc>
          </a:pPr>
          <a:r>
            <a:rPr lang="es-ES_tradnl" sz="2400" noProof="0" dirty="0">
              <a:latin typeface="Baskerville Old Face" panose="02020602080505020303" pitchFamily="18" charset="77"/>
              <a:ea typeface="Baskerville" panose="02020502070401020303" pitchFamily="18" charset="0"/>
            </a:rPr>
            <a:t>Dativos</a:t>
          </a: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/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/>
        </a:p>
      </dgm:t>
    </dgm:pt>
    <dgm:pt modelId="{50418D2B-9486-42DE-AFDD-1D31420040FF}">
      <dgm:prSet phldr="0" custT="1"/>
      <dgm:spPr>
        <a:solidFill>
          <a:srgbClr val="ECECEC">
            <a:alpha val="90000"/>
          </a:srgbClr>
        </a:solidFill>
      </dgm:spPr>
      <dgm:t>
        <a:bodyPr/>
        <a:lstStyle/>
        <a:p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D5A17F6B-93F5-442B-938A-0F38C281BE88}" type="parTrans" cxnId="{5A5BA622-5DEB-48B9-88D9-C1DE36C711E5}">
      <dgm:prSet/>
      <dgm:spPr/>
      <dgm:t>
        <a:bodyPr/>
        <a:lstStyle/>
        <a:p>
          <a:endParaRPr lang="en-US"/>
        </a:p>
      </dgm:t>
    </dgm:pt>
    <dgm:pt modelId="{1D87A0A5-8024-4710-846B-D5BFAC785107}" type="sibTrans" cxnId="{5A5BA622-5DEB-48B9-88D9-C1DE36C711E5}">
      <dgm:prSet/>
      <dgm:spPr/>
      <dgm:t>
        <a:bodyPr/>
        <a:lstStyle/>
        <a:p>
          <a:endParaRPr lang="en-US"/>
        </a:p>
      </dgm:t>
    </dgm:pt>
    <dgm:pt modelId="{E9682B4F-0217-4B50-923E-C104AA24290F}">
      <dgm:prSet phldr="0" custT="1"/>
      <dgm:spPr>
        <a:solidFill>
          <a:schemeClr val="accent2"/>
        </a:solidFill>
        <a:ln>
          <a:noFill/>
        </a:ln>
        <a:effectLst/>
      </dgm:spPr>
      <dgm:t>
        <a:bodyPr/>
        <a:lstStyle/>
        <a:p>
          <a:pPr>
            <a:lnSpc>
              <a:spcPct val="50000"/>
            </a:lnSpc>
          </a:pPr>
          <a:r>
            <a:rPr lang="es-ES_tradnl" sz="2400" noProof="0" dirty="0">
              <a:latin typeface="Baskerville Old Face" panose="02020602080505020303" pitchFamily="18" charset="77"/>
              <a:ea typeface="Baskerville" panose="02020502070401020303" pitchFamily="18" charset="0"/>
            </a:rPr>
            <a:t>Acusativos</a:t>
          </a: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/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/>
        </a:p>
      </dgm:t>
    </dgm:pt>
    <dgm:pt modelId="{0EC0C300-11E4-45CF-8418-973585107209}">
      <dgm:prSet phldr="0" custT="1"/>
      <dgm:spPr>
        <a:solidFill>
          <a:srgbClr val="ECECEC">
            <a:alpha val="89804"/>
          </a:srgbClr>
        </a:solidFill>
        <a:ln>
          <a:noFill/>
        </a:ln>
      </dgm:spPr>
      <dgm:t>
        <a:bodyPr/>
        <a:lstStyle/>
        <a:p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/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3" custScaleY="127152" custLinFactNeighborY="-56478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3" custScaleY="139156" custLinFactNeighborY="5588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3" custScaleY="127152" custLinFactNeighborY="-56478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3" custScaleY="139156" custLinFactNeighborY="5588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3" custScaleY="127152" custLinFactNeighborY="-56478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3" custScaleY="139156" custLinFactNeighborY="5588">
        <dgm:presLayoutVars/>
      </dgm:prSet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BF1349D4-34AE-476D-8D7B-F3ABAB74304F}" type="presOf" srcId="{50418D2B-9486-42DE-AFDD-1D31420040FF}" destId="{4FEB85EB-D046-4CDB-8A62-BBCE260C4490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</dgm:cxnLst>
  <dgm:bg>
    <a:effectLst>
      <a:outerShdw blurRad="50800" dist="38100" dir="13500000" algn="br" rotWithShape="0">
        <a:prstClr val="black">
          <a:alpha val="8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4491" y="197203"/>
          <a:ext cx="2996761" cy="899028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811" tIns="236811" rIns="236811" bIns="236811" numCol="1" spcCol="1270" anchor="ctr" anchorCtr="0">
          <a:noAutofit/>
        </a:bodyPr>
        <a:lstStyle/>
        <a:p>
          <a:pPr marL="0" lvl="0" indent="0" algn="ctr" defTabSz="1066800" rtl="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noProof="0" dirty="0">
              <a:latin typeface="Baskerville Old Face" panose="02020602080505020303" pitchFamily="18" charset="77"/>
              <a:ea typeface="Baskerville" panose="02020502070401020303" pitchFamily="18" charset="0"/>
            </a:rPr>
            <a:t>Reflexivos</a:t>
          </a:r>
        </a:p>
      </dsp:txBody>
      <dsp:txXfrm>
        <a:off x="4491" y="197203"/>
        <a:ext cx="2996761" cy="899028"/>
      </dsp:txXfrm>
    </dsp:sp>
    <dsp:sp modelId="{22359DD7-1BFB-4900-BAE6-6084F2F57988}">
      <dsp:nvSpPr>
        <dsp:cNvPr id="0" name=""/>
        <dsp:cNvSpPr/>
      </dsp:nvSpPr>
      <dsp:spPr>
        <a:xfrm>
          <a:off x="4491" y="1156636"/>
          <a:ext cx="2996761" cy="2416413"/>
        </a:xfrm>
        <a:prstGeom prst="rect">
          <a:avLst/>
        </a:prstGeom>
        <a:solidFill>
          <a:srgbClr val="ECECEC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013" tIns="296013" rIns="296013" bIns="296013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4491" y="1156636"/>
        <a:ext cx="2996761" cy="2416413"/>
      </dsp:txXfrm>
    </dsp:sp>
    <dsp:sp modelId="{C4F84DEA-2002-4D32-8E80-70EEE05E345A}">
      <dsp:nvSpPr>
        <dsp:cNvPr id="0" name=""/>
        <dsp:cNvSpPr/>
      </dsp:nvSpPr>
      <dsp:spPr>
        <a:xfrm>
          <a:off x="3109252" y="197203"/>
          <a:ext cx="2996761" cy="899028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811" tIns="236811" rIns="236811" bIns="236811" numCol="1" spcCol="1270" anchor="ctr" anchorCtr="0">
          <a:noAutofit/>
        </a:bodyPr>
        <a:lstStyle/>
        <a:p>
          <a:pPr marL="0" lvl="0" indent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noProof="0" dirty="0">
              <a:latin typeface="Baskerville Old Face" panose="02020602080505020303" pitchFamily="18" charset="77"/>
              <a:ea typeface="Baskerville" panose="02020502070401020303" pitchFamily="18" charset="0"/>
            </a:rPr>
            <a:t>Dativos</a:t>
          </a:r>
        </a:p>
      </dsp:txBody>
      <dsp:txXfrm>
        <a:off x="3109252" y="197203"/>
        <a:ext cx="2996761" cy="899028"/>
      </dsp:txXfrm>
    </dsp:sp>
    <dsp:sp modelId="{4FEB85EB-D046-4CDB-8A62-BBCE260C4490}">
      <dsp:nvSpPr>
        <dsp:cNvPr id="0" name=""/>
        <dsp:cNvSpPr/>
      </dsp:nvSpPr>
      <dsp:spPr>
        <a:xfrm>
          <a:off x="3109252" y="1156636"/>
          <a:ext cx="2996761" cy="2416413"/>
        </a:xfrm>
        <a:prstGeom prst="rect">
          <a:avLst/>
        </a:prstGeom>
        <a:solidFill>
          <a:srgbClr val="ECECE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013" tIns="296013" rIns="296013" bIns="296013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3109252" y="1156636"/>
        <a:ext cx="2996761" cy="2416413"/>
      </dsp:txXfrm>
    </dsp:sp>
    <dsp:sp modelId="{49B7F8FA-D256-41EF-9327-52A3551D9A60}">
      <dsp:nvSpPr>
        <dsp:cNvPr id="0" name=""/>
        <dsp:cNvSpPr/>
      </dsp:nvSpPr>
      <dsp:spPr>
        <a:xfrm>
          <a:off x="6214013" y="197203"/>
          <a:ext cx="2996761" cy="899028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811" tIns="236811" rIns="236811" bIns="236811" numCol="1" spcCol="1270" anchor="ctr" anchorCtr="0">
          <a:noAutofit/>
        </a:bodyPr>
        <a:lstStyle/>
        <a:p>
          <a:pPr marL="0" lvl="0" indent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noProof="0" dirty="0">
              <a:latin typeface="Baskerville Old Face" panose="02020602080505020303" pitchFamily="18" charset="77"/>
              <a:ea typeface="Baskerville" panose="02020502070401020303" pitchFamily="18" charset="0"/>
            </a:rPr>
            <a:t>Acusativos</a:t>
          </a:r>
        </a:p>
      </dsp:txBody>
      <dsp:txXfrm>
        <a:off x="6214013" y="197203"/>
        <a:ext cx="2996761" cy="899028"/>
      </dsp:txXfrm>
    </dsp:sp>
    <dsp:sp modelId="{6B5FE59C-B471-448A-AA7A-B526DCC4D4CA}">
      <dsp:nvSpPr>
        <dsp:cNvPr id="0" name=""/>
        <dsp:cNvSpPr/>
      </dsp:nvSpPr>
      <dsp:spPr>
        <a:xfrm>
          <a:off x="6214013" y="1156636"/>
          <a:ext cx="2996761" cy="2416413"/>
        </a:xfrm>
        <a:prstGeom prst="rect">
          <a:avLst/>
        </a:prstGeom>
        <a:solidFill>
          <a:srgbClr val="ECECEC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013" tIns="296013" rIns="296013" bIns="296013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6214013" y="1156636"/>
        <a:ext cx="2996761" cy="2416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microsoft.com/office/2007/relationships/hdphoto" Target="../media/hdphoto2.wdp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7.wdp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4B8081C-55BD-4C5F-AD20-C4BAC10A1A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985463" y="1957389"/>
            <a:ext cx="1527665" cy="1546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4179D-FDBA-4CEC-AFED-632FE67704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5078" y="579120"/>
            <a:ext cx="2418256" cy="2448560"/>
          </a:xfrm>
          <a:prstGeom prst="rect">
            <a:avLst/>
          </a:prstGeom>
        </p:spPr>
      </p:pic>
      <p:pic>
        <p:nvPicPr>
          <p:cNvPr id="7" name="Picture 6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EC7EA5AF-D3FA-4145-8AE6-3ED513EFA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0B30C9B-D91A-4FC6-B3FD-3C0B7D8DCA17}"/>
              </a:ext>
            </a:extLst>
          </p:cNvPr>
          <p:cNvSpPr/>
          <p:nvPr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0D7AF-32AF-4179-89FC-14BBD657A60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68"/>
                    </a14:imgEffect>
                    <a14:imgEffect>
                      <a14:saturation sat="280000"/>
                    </a14:imgEffect>
                    <a14:imgEffect>
                      <a14:brightnessContrast brigh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16133" y="4531360"/>
            <a:ext cx="1900000" cy="192381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123B0E-6E40-4C9F-85CA-5E595DB37874}"/>
              </a:ext>
            </a:extLst>
          </p:cNvPr>
          <p:cNvCxnSpPr>
            <a:cxnSpLocks/>
          </p:cNvCxnSpPr>
          <p:nvPr/>
        </p:nvCxnSpPr>
        <p:spPr>
          <a:xfrm>
            <a:off x="4359876" y="50113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45530D21-87A1-41A7-AC17-F148AFF561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868664"/>
            <a:ext cx="972078" cy="285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C547BF-5185-4936-84E1-47DE57EC6A4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5972" y="4442845"/>
            <a:ext cx="1127362" cy="11414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890705-0FA4-4AB1-A38C-709B4CD74DE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49578" y="579120"/>
            <a:ext cx="933186" cy="944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3443224"/>
            <a:ext cx="6693408" cy="1088136"/>
          </a:xfrm>
        </p:spPr>
        <p:txBody>
          <a:bodyPr/>
          <a:lstStyle/>
          <a:p>
            <a:r>
              <a:rPr lang="es-ES_tradnl" dirty="0"/>
              <a:t>Los pronombres</a:t>
            </a:r>
          </a:p>
        </p:txBody>
      </p:sp>
      <p:pic>
        <p:nvPicPr>
          <p:cNvPr id="1032" name="Picture 8" descr="Free Photo | Young male in green shirt pointing aside and looking confused  , front view.">
            <a:extLst>
              <a:ext uri="{FF2B5EF4-FFF2-40B4-BE49-F238E27FC236}">
                <a16:creationId xmlns:a16="http://schemas.microsoft.com/office/drawing/2014/main" id="{F863F30F-7835-2F85-7397-D5433194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92" b="99041" l="9744" r="89776">
                        <a14:foregroundMark x1="37859" y1="94484" x2="47604" y2="94484"/>
                        <a14:foregroundMark x1="33387" y1="99041" x2="50000" y2="99041"/>
                        <a14:foregroundMark x1="84026" y1="64508" x2="84026" y2="64508"/>
                        <a14:foregroundMark x1="23003" y1="72662" x2="23003" y2="72662"/>
                      </a14:backgroundRemoval>
                    </a14:imgEffect>
                    <a14:imgEffect>
                      <a14:colorTemperature colorTemp="7107"/>
                    </a14:imgEffect>
                    <a14:imgEffect>
                      <a14:saturation sat="4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36" y="819150"/>
            <a:ext cx="4089258" cy="272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B01F46-938E-43E2-A417-B06421D755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5942" y="1687634"/>
            <a:ext cx="579915" cy="3131104"/>
          </a:xfrm>
          <a:prstGeom prst="rect">
            <a:avLst/>
          </a:prstGeom>
        </p:spPr>
      </p:pic>
      <p:pic>
        <p:nvPicPr>
          <p:cNvPr id="19" name="Picture 18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FD7296A-2DFA-4FA8-BE77-5EBC62B0FB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5550">
            <a:off x="5895564" y="2255253"/>
            <a:ext cx="718203" cy="24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ral leaf accent">
            <a:extLst>
              <a:ext uri="{FF2B5EF4-FFF2-40B4-BE49-F238E27FC236}">
                <a16:creationId xmlns:a16="http://schemas.microsoft.com/office/drawing/2014/main" id="{4FD1BEAC-CF0C-40A7-85D6-02A851455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>
            <a:off x="3266393" y="3865573"/>
            <a:ext cx="1586861" cy="1008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773" y="703022"/>
            <a:ext cx="4156080" cy="1583792"/>
          </a:xfrm>
          <a:solidFill>
            <a:srgbClr val="72292A"/>
          </a:solidFill>
        </p:spPr>
        <p:txBody>
          <a:bodyPr>
            <a:norm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latin typeface="Baskerville Old Face" panose="02020602080505020303" pitchFamily="18" charset="77"/>
                <a:cs typeface="Calibri Light"/>
              </a:rPr>
              <a:t>Pronombres sujeto</a:t>
            </a:r>
            <a:endParaRPr lang="es-ES_tradnl" dirty="0">
              <a:solidFill>
                <a:schemeClr val="bg1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5872" y="42486"/>
            <a:ext cx="3922776" cy="3872289"/>
          </a:xfrm>
        </p:spPr>
        <p:txBody>
          <a:bodyPr>
            <a:normAutofit/>
          </a:bodyPr>
          <a:lstStyle/>
          <a:p>
            <a:r>
              <a:rPr lang="en-US" sz="25000" dirty="0"/>
              <a:t>PS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772380" y="3899807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65" y="2559411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1584" y="2470809"/>
            <a:ext cx="3215128" cy="3855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s-ES_tradnl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Yo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s-ES_tradnl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Tú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s-ES_tradnl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Él / ella / usted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s-ES_tradnl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Nosotros / nosotras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s-ES_tradnl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Vosotros / vosotras</a:t>
            </a:r>
            <a:endParaRPr lang="es-ES_tradnl" dirty="0"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s-ES_tradnl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Ellos / ellas</a:t>
            </a:r>
            <a:r>
              <a:rPr lang="es-ES_tradnl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 / ustedes</a:t>
            </a:r>
            <a:endParaRPr lang="es-ES_tradnl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A27903-6FC5-45DF-AF9D-B89407954C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4106" y="2319299"/>
            <a:ext cx="4344021" cy="45348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67DCDE-B0BD-4AFB-A48A-A52691CA75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25" y="1403498"/>
            <a:ext cx="1284651" cy="4644508"/>
          </a:xfrm>
          <a:prstGeom prst="rect">
            <a:avLst/>
          </a:prstGeom>
        </p:spPr>
      </p:pic>
      <p:pic>
        <p:nvPicPr>
          <p:cNvPr id="12" name="Picture 11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2318448-3DE5-4C7D-B9C2-0113646881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10" y="2470809"/>
            <a:ext cx="7493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25BB90C-CBAA-D852-EDDB-168A9B439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42"/>
            <a:ext cx="6360681" cy="688194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3290224-F30B-E3DD-6B52-F6B44A4E96E0}"/>
              </a:ext>
            </a:extLst>
          </p:cNvPr>
          <p:cNvSpPr/>
          <p:nvPr/>
        </p:nvSpPr>
        <p:spPr>
          <a:xfrm>
            <a:off x="5949885" y="-11972"/>
            <a:ext cx="6242113" cy="6857999"/>
          </a:xfrm>
          <a:prstGeom prst="rect">
            <a:avLst/>
          </a:prstGeom>
          <a:solidFill>
            <a:srgbClr val="FA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43596" y="6374969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Content Placeholder 3" descr="Timeline Placeholder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417057"/>
              </p:ext>
            </p:extLst>
          </p:nvPr>
        </p:nvGraphicFramePr>
        <p:xfrm>
          <a:off x="2340232" y="3064459"/>
          <a:ext cx="9215266" cy="4072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20693-9E07-404E-A7B6-4AF187541468}"/>
              </a:ext>
            </a:extLst>
          </p:cNvPr>
          <p:cNvSpPr txBox="1"/>
          <p:nvPr/>
        </p:nvSpPr>
        <p:spPr>
          <a:xfrm>
            <a:off x="3275023" y="4432644"/>
            <a:ext cx="10642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0" i="0" dirty="0">
                <a:solidFill>
                  <a:srgbClr val="72292A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me</a:t>
            </a:r>
          </a:p>
          <a:p>
            <a:pPr algn="ctr"/>
            <a:r>
              <a:rPr lang="es-ES_tradnl" sz="2200" dirty="0">
                <a:solidFill>
                  <a:srgbClr val="72292A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te</a:t>
            </a:r>
          </a:p>
          <a:p>
            <a:pPr algn="ctr"/>
            <a:r>
              <a:rPr lang="es-ES_tradnl" sz="2200" b="1" i="0" dirty="0">
                <a:solidFill>
                  <a:srgbClr val="72292A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se</a:t>
            </a:r>
          </a:p>
          <a:p>
            <a:pPr algn="ctr"/>
            <a:r>
              <a:rPr lang="es-ES_tradnl" sz="2200" dirty="0">
                <a:solidFill>
                  <a:srgbClr val="72292A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nos</a:t>
            </a:r>
          </a:p>
          <a:p>
            <a:pPr algn="ctr"/>
            <a:r>
              <a:rPr lang="es-ES_tradnl" sz="2200" b="0" i="0" dirty="0">
                <a:solidFill>
                  <a:srgbClr val="72292A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os</a:t>
            </a:r>
          </a:p>
          <a:p>
            <a:pPr algn="ctr"/>
            <a:r>
              <a:rPr lang="es-ES_tradnl" sz="2200" b="1" dirty="0">
                <a:solidFill>
                  <a:srgbClr val="72292A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se</a:t>
            </a:r>
            <a:endParaRPr lang="es-ES_tradnl" sz="2200" b="1" dirty="0">
              <a:solidFill>
                <a:srgbClr val="72292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251156-9C81-4966-91E7-FCA5C3E36958}"/>
              </a:ext>
            </a:extLst>
          </p:cNvPr>
          <p:cNvSpPr txBox="1"/>
          <p:nvPr/>
        </p:nvSpPr>
        <p:spPr>
          <a:xfrm>
            <a:off x="6348539" y="4440159"/>
            <a:ext cx="10642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0" i="0" dirty="0">
                <a:solidFill>
                  <a:srgbClr val="72292A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me</a:t>
            </a:r>
          </a:p>
          <a:p>
            <a:pPr algn="ctr"/>
            <a:r>
              <a:rPr lang="es-ES_tradnl" sz="2200" dirty="0">
                <a:solidFill>
                  <a:srgbClr val="72292A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te</a:t>
            </a:r>
          </a:p>
          <a:p>
            <a:pPr algn="ctr"/>
            <a:r>
              <a:rPr lang="es-ES_tradnl" sz="2200" b="1" dirty="0">
                <a:solidFill>
                  <a:srgbClr val="72292A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l</a:t>
            </a:r>
            <a:r>
              <a:rPr lang="es-ES_tradnl" sz="2200" b="1" i="0" dirty="0">
                <a:solidFill>
                  <a:srgbClr val="72292A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e</a:t>
            </a:r>
          </a:p>
          <a:p>
            <a:pPr algn="ctr"/>
            <a:r>
              <a:rPr lang="es-ES_tradnl" sz="2200" dirty="0">
                <a:solidFill>
                  <a:srgbClr val="72292A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nos</a:t>
            </a:r>
          </a:p>
          <a:p>
            <a:pPr algn="ctr"/>
            <a:r>
              <a:rPr lang="es-ES_tradnl" sz="2200" b="0" i="0" dirty="0">
                <a:solidFill>
                  <a:srgbClr val="72292A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os</a:t>
            </a:r>
          </a:p>
          <a:p>
            <a:pPr algn="ctr"/>
            <a:r>
              <a:rPr lang="es-ES_tradnl" sz="2200" b="1" dirty="0">
                <a:solidFill>
                  <a:srgbClr val="72292A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les</a:t>
            </a:r>
            <a:endParaRPr lang="es-ES_tradnl" sz="2200" b="1" dirty="0">
              <a:solidFill>
                <a:srgbClr val="72292A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78FC40-CB6B-466C-A900-7096F824A571}"/>
              </a:ext>
            </a:extLst>
          </p:cNvPr>
          <p:cNvSpPr txBox="1"/>
          <p:nvPr/>
        </p:nvSpPr>
        <p:spPr>
          <a:xfrm>
            <a:off x="9521428" y="4432644"/>
            <a:ext cx="10642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0" i="0" dirty="0">
                <a:solidFill>
                  <a:srgbClr val="72292A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me</a:t>
            </a:r>
          </a:p>
          <a:p>
            <a:pPr algn="ctr"/>
            <a:r>
              <a:rPr lang="es-ES_tradnl" sz="2200" dirty="0">
                <a:solidFill>
                  <a:srgbClr val="72292A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te</a:t>
            </a:r>
          </a:p>
          <a:p>
            <a:pPr algn="ctr"/>
            <a:r>
              <a:rPr lang="es-ES_tradnl" sz="2200" b="1" dirty="0">
                <a:solidFill>
                  <a:srgbClr val="72292A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lo / la</a:t>
            </a:r>
            <a:endParaRPr lang="es-ES_tradnl" sz="2200" b="1" i="0" dirty="0">
              <a:solidFill>
                <a:srgbClr val="72292A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algn="ctr"/>
            <a:r>
              <a:rPr lang="es-ES_tradnl" sz="2200" dirty="0">
                <a:solidFill>
                  <a:srgbClr val="72292A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nos</a:t>
            </a:r>
          </a:p>
          <a:p>
            <a:pPr algn="ctr"/>
            <a:r>
              <a:rPr lang="es-ES_tradnl" sz="2200" b="0" i="0" dirty="0">
                <a:solidFill>
                  <a:srgbClr val="72292A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os</a:t>
            </a:r>
          </a:p>
          <a:p>
            <a:pPr algn="ctr"/>
            <a:r>
              <a:rPr lang="es-ES_tradnl" sz="2200" b="1" dirty="0">
                <a:solidFill>
                  <a:srgbClr val="72292A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los / las</a:t>
            </a:r>
            <a:endParaRPr lang="es-ES_tradnl" sz="2200" b="1" dirty="0">
              <a:solidFill>
                <a:srgbClr val="72292A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E43E34-FD91-4C10-817E-431232BEE505}"/>
              </a:ext>
            </a:extLst>
          </p:cNvPr>
          <p:cNvSpPr/>
          <p:nvPr/>
        </p:nvSpPr>
        <p:spPr>
          <a:xfrm>
            <a:off x="3531999" y="4452850"/>
            <a:ext cx="550936" cy="4124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47F70DB-911C-4B84-9A98-CD59F554A42B}"/>
              </a:ext>
            </a:extLst>
          </p:cNvPr>
          <p:cNvSpPr/>
          <p:nvPr/>
        </p:nvSpPr>
        <p:spPr>
          <a:xfrm>
            <a:off x="6602824" y="4459616"/>
            <a:ext cx="550936" cy="4124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10393E9-20D4-4780-A649-774B88F19A99}"/>
              </a:ext>
            </a:extLst>
          </p:cNvPr>
          <p:cNvSpPr/>
          <p:nvPr/>
        </p:nvSpPr>
        <p:spPr>
          <a:xfrm>
            <a:off x="9777776" y="4459616"/>
            <a:ext cx="550936" cy="4124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B2D6D42-91F6-48FF-9CA1-BE1AF465C199}"/>
              </a:ext>
            </a:extLst>
          </p:cNvPr>
          <p:cNvSpPr/>
          <p:nvPr/>
        </p:nvSpPr>
        <p:spPr>
          <a:xfrm>
            <a:off x="6606220" y="5118649"/>
            <a:ext cx="550936" cy="4124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8BDAEC-2617-4A04-A9E2-090B8AEBE835}"/>
              </a:ext>
            </a:extLst>
          </p:cNvPr>
          <p:cNvSpPr txBox="1"/>
          <p:nvPr/>
        </p:nvSpPr>
        <p:spPr>
          <a:xfrm>
            <a:off x="3213002" y="3722083"/>
            <a:ext cx="1257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dirty="0">
                <a:solidFill>
                  <a:schemeClr val="bg1"/>
                </a:solidFill>
              </a:rPr>
              <a:t>(itse…)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28079E-9F7A-486F-AE4F-FED698EDBB1B}"/>
              </a:ext>
            </a:extLst>
          </p:cNvPr>
          <p:cNvSpPr txBox="1"/>
          <p:nvPr/>
        </p:nvSpPr>
        <p:spPr>
          <a:xfrm>
            <a:off x="5815342" y="3722083"/>
            <a:ext cx="23752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dirty="0">
                <a:solidFill>
                  <a:schemeClr val="bg1"/>
                </a:solidFill>
              </a:rPr>
              <a:t>(kenelle / keneltä)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525172-69FD-4B48-A38D-6C5138AB8EA6}"/>
              </a:ext>
            </a:extLst>
          </p:cNvPr>
          <p:cNvSpPr txBox="1"/>
          <p:nvPr/>
        </p:nvSpPr>
        <p:spPr>
          <a:xfrm>
            <a:off x="9222672" y="3728067"/>
            <a:ext cx="17084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dirty="0">
                <a:solidFill>
                  <a:schemeClr val="bg1"/>
                </a:solidFill>
              </a:rPr>
              <a:t>(minkä / mitä)</a:t>
            </a:r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id="{8BE3A687-4905-C285-6F80-528B4FB5A4BA}"/>
              </a:ext>
            </a:extLst>
          </p:cNvPr>
          <p:cNvSpPr/>
          <p:nvPr/>
        </p:nvSpPr>
        <p:spPr>
          <a:xfrm rot="13328074">
            <a:off x="7162739" y="4616628"/>
            <a:ext cx="1061862" cy="257822"/>
          </a:xfrm>
          <a:prstGeom prst="curvedUpArrow">
            <a:avLst/>
          </a:prstGeom>
          <a:gradFill>
            <a:gsLst>
              <a:gs pos="26000">
                <a:srgbClr val="837A65"/>
              </a:gs>
              <a:gs pos="79000">
                <a:srgbClr val="8A826F"/>
              </a:gs>
              <a:gs pos="100000">
                <a:srgbClr val="9C9686"/>
              </a:gs>
              <a:gs pos="0">
                <a:srgbClr val="756952"/>
              </a:gs>
            </a:gsLst>
            <a:lin ang="5400000" scaled="1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693254-5C30-43F7-A900-71B630A882C0}"/>
              </a:ext>
            </a:extLst>
          </p:cNvPr>
          <p:cNvSpPr/>
          <p:nvPr/>
        </p:nvSpPr>
        <p:spPr>
          <a:xfrm rot="1058604">
            <a:off x="7431965" y="4844268"/>
            <a:ext cx="1426554" cy="1437656"/>
          </a:xfrm>
          <a:prstGeom prst="ellipse">
            <a:avLst/>
          </a:prstGeom>
          <a:gradFill>
            <a:gsLst>
              <a:gs pos="26000">
                <a:srgbClr val="837A65"/>
              </a:gs>
              <a:gs pos="79000">
                <a:srgbClr val="8A826F"/>
              </a:gs>
              <a:gs pos="100000">
                <a:srgbClr val="9C9686"/>
              </a:gs>
              <a:gs pos="0">
                <a:srgbClr val="756952"/>
              </a:gs>
            </a:gsLst>
            <a:lin ang="5400000" scaled="1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482A85-335E-4029-90B3-5696283BB6CB}"/>
              </a:ext>
            </a:extLst>
          </p:cNvPr>
          <p:cNvSpPr txBox="1"/>
          <p:nvPr/>
        </p:nvSpPr>
        <p:spPr>
          <a:xfrm rot="953395">
            <a:off x="7410727" y="5193832"/>
            <a:ext cx="1501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dirty="0">
                <a:solidFill>
                  <a:schemeClr val="bg1"/>
                </a:solidFill>
                <a:effectLst>
                  <a:glow rad="101600">
                    <a:srgbClr val="756952">
                      <a:alpha val="80000"/>
                    </a:srgbClr>
                  </a:glow>
                </a:effectLst>
                <a:latin typeface="Gill Sans Nova Light" panose="020B0302020104020203" pitchFamily="34" charset="0"/>
                <a:cs typeface="Gill Sans Light" panose="020B0302020104020203" pitchFamily="34" charset="-79"/>
              </a:rPr>
              <a:t>minulle / minulta</a:t>
            </a:r>
            <a:endParaRPr lang="fi-FI" sz="2200" b="1" dirty="0">
              <a:solidFill>
                <a:schemeClr val="bg1"/>
              </a:solidFill>
              <a:effectLst>
                <a:glow rad="101600">
                  <a:srgbClr val="756952">
                    <a:alpha val="80000"/>
                  </a:srgbClr>
                </a:glow>
              </a:effectLst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2FB8294-1761-04B4-B943-0A87AB5B5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107" y="240171"/>
            <a:ext cx="800506" cy="2894138"/>
          </a:xfrm>
          <a:prstGeom prst="rect">
            <a:avLst/>
          </a:prstGeom>
        </p:spPr>
      </p:pic>
      <p:pic>
        <p:nvPicPr>
          <p:cNvPr id="38" name="Picture 3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526E0F7F-F7D9-657E-D76D-742FEFEFE2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456" y="990117"/>
            <a:ext cx="466912" cy="1717287"/>
          </a:xfrm>
          <a:prstGeom prst="rect">
            <a:avLst/>
          </a:prstGeom>
        </p:spPr>
      </p:pic>
      <p:sp>
        <p:nvSpPr>
          <p:cNvPr id="39" name="Arrow: Curved Up 38">
            <a:extLst>
              <a:ext uri="{FF2B5EF4-FFF2-40B4-BE49-F238E27FC236}">
                <a16:creationId xmlns:a16="http://schemas.microsoft.com/office/drawing/2014/main" id="{8A317347-5E86-2ABA-6A65-F176794E9F6B}"/>
              </a:ext>
            </a:extLst>
          </p:cNvPr>
          <p:cNvSpPr/>
          <p:nvPr/>
        </p:nvSpPr>
        <p:spPr>
          <a:xfrm rot="13328074">
            <a:off x="10313627" y="4588086"/>
            <a:ext cx="1061862" cy="257822"/>
          </a:xfrm>
          <a:prstGeom prst="curvedUpArrow">
            <a:avLst/>
          </a:prstGeom>
          <a:gradFill>
            <a:gsLst>
              <a:gs pos="26000">
                <a:srgbClr val="837A65"/>
              </a:gs>
              <a:gs pos="79000">
                <a:srgbClr val="8A826F"/>
              </a:gs>
              <a:gs pos="100000">
                <a:srgbClr val="9C9686"/>
              </a:gs>
              <a:gs pos="0">
                <a:srgbClr val="756952"/>
              </a:gs>
            </a:gsLst>
            <a:lin ang="5400000" scaled="1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CA45EBA-0D36-40DA-A331-53D503976681}"/>
              </a:ext>
            </a:extLst>
          </p:cNvPr>
          <p:cNvSpPr/>
          <p:nvPr/>
        </p:nvSpPr>
        <p:spPr>
          <a:xfrm rot="1058604">
            <a:off x="10621917" y="4859221"/>
            <a:ext cx="1347562" cy="1337556"/>
          </a:xfrm>
          <a:prstGeom prst="ellipse">
            <a:avLst/>
          </a:prstGeom>
          <a:gradFill>
            <a:gsLst>
              <a:gs pos="26000">
                <a:srgbClr val="837A65"/>
              </a:gs>
              <a:gs pos="79000">
                <a:srgbClr val="8A826F"/>
              </a:gs>
              <a:gs pos="100000">
                <a:srgbClr val="9C9686"/>
              </a:gs>
              <a:gs pos="0">
                <a:srgbClr val="756952"/>
              </a:gs>
            </a:gsLst>
            <a:lin ang="5400000" scaled="1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843164-4983-4B79-AC3C-1FF24900CDAE}"/>
              </a:ext>
            </a:extLst>
          </p:cNvPr>
          <p:cNvSpPr txBox="1"/>
          <p:nvPr/>
        </p:nvSpPr>
        <p:spPr>
          <a:xfrm rot="953395">
            <a:off x="10531453" y="5152666"/>
            <a:ext cx="1501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dirty="0">
                <a:solidFill>
                  <a:schemeClr val="bg1"/>
                </a:solidFill>
                <a:effectLst>
                  <a:glow rad="101600">
                    <a:srgbClr val="756952">
                      <a:alpha val="80000"/>
                    </a:srgbClr>
                  </a:glow>
                </a:effectLst>
                <a:latin typeface="Gill Sans Nova Light" panose="020B0302020104020203" pitchFamily="34" charset="0"/>
                <a:cs typeface="Gill Sans Light" panose="020B0302020104020203" pitchFamily="34" charset="-79"/>
              </a:rPr>
              <a:t>minut / minua</a:t>
            </a:r>
            <a:endParaRPr lang="fi-FI" sz="2200" b="1" dirty="0">
              <a:solidFill>
                <a:schemeClr val="bg1"/>
              </a:solidFill>
              <a:effectLst>
                <a:glow rad="101600">
                  <a:srgbClr val="756952">
                    <a:alpha val="80000"/>
                  </a:srgbClr>
                </a:glow>
              </a:effectLst>
            </a:endParaRPr>
          </a:p>
        </p:txBody>
      </p:sp>
      <p:sp>
        <p:nvSpPr>
          <p:cNvPr id="40" name="Arrow: Curved Up 39">
            <a:extLst>
              <a:ext uri="{FF2B5EF4-FFF2-40B4-BE49-F238E27FC236}">
                <a16:creationId xmlns:a16="http://schemas.microsoft.com/office/drawing/2014/main" id="{B636D8F2-0A47-B647-1EF8-D1A47EF25207}"/>
              </a:ext>
            </a:extLst>
          </p:cNvPr>
          <p:cNvSpPr/>
          <p:nvPr/>
        </p:nvSpPr>
        <p:spPr>
          <a:xfrm rot="3168552">
            <a:off x="1759404" y="3892978"/>
            <a:ext cx="2005416" cy="388004"/>
          </a:xfrm>
          <a:prstGeom prst="curvedUpArrow">
            <a:avLst/>
          </a:prstGeom>
          <a:gradFill>
            <a:gsLst>
              <a:gs pos="26000">
                <a:srgbClr val="837A65"/>
              </a:gs>
              <a:gs pos="79000">
                <a:srgbClr val="8A826F"/>
              </a:gs>
              <a:gs pos="100000">
                <a:srgbClr val="9C9686"/>
              </a:gs>
              <a:gs pos="0">
                <a:srgbClr val="756952"/>
              </a:gs>
            </a:gsLst>
            <a:lin ang="5400000" scaled="1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41" name="Arrow: Curved Up 40">
            <a:extLst>
              <a:ext uri="{FF2B5EF4-FFF2-40B4-BE49-F238E27FC236}">
                <a16:creationId xmlns:a16="http://schemas.microsoft.com/office/drawing/2014/main" id="{889F2E2E-AEE4-2C8F-F0A7-F6F1CCD12E46}"/>
              </a:ext>
            </a:extLst>
          </p:cNvPr>
          <p:cNvSpPr/>
          <p:nvPr/>
        </p:nvSpPr>
        <p:spPr>
          <a:xfrm rot="19531822" flipV="1">
            <a:off x="5503718" y="5196140"/>
            <a:ext cx="1160930" cy="289010"/>
          </a:xfrm>
          <a:prstGeom prst="curvedUpArrow">
            <a:avLst/>
          </a:prstGeom>
          <a:gradFill>
            <a:gsLst>
              <a:gs pos="26000">
                <a:srgbClr val="837A65"/>
              </a:gs>
              <a:gs pos="79000">
                <a:srgbClr val="8A826F"/>
              </a:gs>
              <a:gs pos="100000">
                <a:srgbClr val="9C9686"/>
              </a:gs>
              <a:gs pos="0">
                <a:srgbClr val="756952"/>
              </a:gs>
            </a:gsLst>
            <a:lin ang="5400000" scaled="1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F05B9A1-77FF-4C99-807C-63C54D142D98}"/>
              </a:ext>
            </a:extLst>
          </p:cNvPr>
          <p:cNvSpPr/>
          <p:nvPr/>
        </p:nvSpPr>
        <p:spPr>
          <a:xfrm rot="20774901">
            <a:off x="4323068" y="4797430"/>
            <a:ext cx="1766150" cy="1670820"/>
          </a:xfrm>
          <a:prstGeom prst="ellipse">
            <a:avLst/>
          </a:prstGeom>
          <a:gradFill>
            <a:gsLst>
              <a:gs pos="26000">
                <a:srgbClr val="837A65"/>
              </a:gs>
              <a:gs pos="79000">
                <a:srgbClr val="8A826F"/>
              </a:gs>
              <a:gs pos="100000">
                <a:srgbClr val="9C9686"/>
              </a:gs>
              <a:gs pos="0">
                <a:srgbClr val="756952"/>
              </a:gs>
            </a:gsLst>
            <a:lin ang="5400000" scaled="1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BBF127-C4EC-4CE2-94B1-BEF7F7D611D4}"/>
              </a:ext>
            </a:extLst>
          </p:cNvPr>
          <p:cNvSpPr txBox="1"/>
          <p:nvPr/>
        </p:nvSpPr>
        <p:spPr>
          <a:xfrm rot="20524148">
            <a:off x="4463483" y="5077905"/>
            <a:ext cx="1501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0" i="0" dirty="0">
                <a:solidFill>
                  <a:schemeClr val="bg1"/>
                </a:solidFill>
                <a:effectLst>
                  <a:glow rad="101600">
                    <a:srgbClr val="756952">
                      <a:alpha val="80000"/>
                    </a:srgbClr>
                  </a:glow>
                </a:effectLst>
                <a:latin typeface="Gill Sans Nova Light" panose="020B0302020104020203" pitchFamily="34" charset="0"/>
                <a:cs typeface="Gill Sans Light" panose="020B0302020104020203" pitchFamily="34" charset="-79"/>
              </a:rPr>
              <a:t>hänelle / häneltä / sille</a:t>
            </a:r>
            <a:r>
              <a:rPr lang="fi-FI" sz="2200" dirty="0">
                <a:solidFill>
                  <a:schemeClr val="bg1"/>
                </a:solidFill>
                <a:effectLst>
                  <a:glow rad="101600">
                    <a:srgbClr val="756952">
                      <a:alpha val="80000"/>
                    </a:srgbClr>
                  </a:glow>
                </a:effectLst>
                <a:latin typeface="Gill Sans Nova Light" panose="020B0302020104020203" pitchFamily="34" charset="0"/>
                <a:cs typeface="Gill Sans Light" panose="020B0302020104020203" pitchFamily="34" charset="-79"/>
              </a:rPr>
              <a:t> /</a:t>
            </a:r>
            <a:r>
              <a:rPr lang="fi-FI" sz="2200" b="0" i="0" dirty="0">
                <a:solidFill>
                  <a:schemeClr val="bg1"/>
                </a:solidFill>
                <a:effectLst>
                  <a:glow rad="101600">
                    <a:srgbClr val="756952">
                      <a:alpha val="80000"/>
                    </a:srgbClr>
                  </a:glow>
                </a:effectLst>
                <a:latin typeface="Gill Sans Nova Light" panose="020B0302020104020203" pitchFamily="34" charset="0"/>
                <a:cs typeface="Gill Sans Light" panose="020B0302020104020203" pitchFamily="34" charset="-79"/>
              </a:rPr>
              <a:t> siltä</a:t>
            </a:r>
            <a:endParaRPr lang="fi-FI" sz="2200" b="1" dirty="0">
              <a:solidFill>
                <a:schemeClr val="bg1"/>
              </a:solidFill>
              <a:effectLst>
                <a:glow rad="101600">
                  <a:srgbClr val="756952">
                    <a:alpha val="80000"/>
                  </a:srgbClr>
                </a:glo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C06DD-0677-530C-C564-14F909DF6805}"/>
              </a:ext>
            </a:extLst>
          </p:cNvPr>
          <p:cNvSpPr txBox="1">
            <a:spLocks/>
          </p:cNvSpPr>
          <p:nvPr/>
        </p:nvSpPr>
        <p:spPr>
          <a:xfrm>
            <a:off x="442396" y="64214"/>
            <a:ext cx="5324138" cy="31072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0" dirty="0">
                <a:solidFill>
                  <a:srgbClr val="FAFBFB"/>
                </a:solidFill>
                <a:latin typeface="+mj-lt"/>
              </a:rPr>
              <a:t>PO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82AA9C-B8C5-4578-9809-C2A10CCE77EA}"/>
              </a:ext>
            </a:extLst>
          </p:cNvPr>
          <p:cNvSpPr/>
          <p:nvPr/>
        </p:nvSpPr>
        <p:spPr>
          <a:xfrm rot="20774901">
            <a:off x="211897" y="1913231"/>
            <a:ext cx="2732789" cy="2516510"/>
          </a:xfrm>
          <a:prstGeom prst="ellipse">
            <a:avLst/>
          </a:prstGeom>
          <a:gradFill>
            <a:gsLst>
              <a:gs pos="26000">
                <a:srgbClr val="837A65"/>
              </a:gs>
              <a:gs pos="79000">
                <a:srgbClr val="8A826F"/>
              </a:gs>
              <a:gs pos="100000">
                <a:srgbClr val="9C9686"/>
              </a:gs>
              <a:gs pos="0">
                <a:srgbClr val="756952"/>
              </a:gs>
            </a:gsLst>
            <a:lin ang="5400000" scaled="1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815761-5644-429A-B1F6-22D7EAD24913}"/>
              </a:ext>
            </a:extLst>
          </p:cNvPr>
          <p:cNvSpPr txBox="1"/>
          <p:nvPr/>
        </p:nvSpPr>
        <p:spPr>
          <a:xfrm rot="20524148">
            <a:off x="352110" y="2294570"/>
            <a:ext cx="24189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0" i="0" dirty="0">
                <a:solidFill>
                  <a:schemeClr val="bg1"/>
                </a:solidFill>
                <a:effectLst>
                  <a:glow rad="101600">
                    <a:srgbClr val="756952">
                      <a:alpha val="80000"/>
                    </a:srgbClr>
                  </a:glow>
                </a:effectLst>
                <a:latin typeface="Gill Sans Nova Light" panose="020B0302020104020203" pitchFamily="34" charset="0"/>
                <a:cs typeface="Gill Sans Light" panose="020B0302020104020203" pitchFamily="34" charset="-79"/>
              </a:rPr>
              <a:t>Itseni / itseäni / itsessäni / itsestäni / itseeni / itselläni / itseltäni / itselleni</a:t>
            </a:r>
            <a:r>
              <a:rPr lang="fi-FI" sz="2200" dirty="0">
                <a:solidFill>
                  <a:schemeClr val="bg1"/>
                </a:solidFill>
                <a:effectLst>
                  <a:glow rad="101600">
                    <a:srgbClr val="756952">
                      <a:alpha val="80000"/>
                    </a:srgbClr>
                  </a:glow>
                </a:effectLst>
                <a:latin typeface="Gill Sans Nova Light" panose="020B0302020104020203" pitchFamily="34" charset="0"/>
                <a:cs typeface="Gill Sans Light" panose="020B0302020104020203" pitchFamily="34" charset="-79"/>
              </a:rPr>
              <a:t> /</a:t>
            </a:r>
            <a:r>
              <a:rPr lang="fi-FI" sz="2200" b="0" i="0" dirty="0">
                <a:solidFill>
                  <a:schemeClr val="bg1"/>
                </a:solidFill>
                <a:effectLst>
                  <a:glow rad="101600">
                    <a:srgbClr val="756952">
                      <a:alpha val="80000"/>
                    </a:srgbClr>
                  </a:glow>
                </a:effectLst>
                <a:latin typeface="Gill Sans Nova Light" panose="020B0302020104020203" pitchFamily="34" charset="0"/>
                <a:cs typeface="Gill Sans Light" panose="020B0302020104020203" pitchFamily="34" charset="-79"/>
              </a:rPr>
              <a:t> itsekseni / itsenäni</a:t>
            </a:r>
            <a:endParaRPr lang="fi-FI" sz="2200" b="1" dirty="0">
              <a:solidFill>
                <a:schemeClr val="bg1"/>
              </a:solidFill>
              <a:effectLst>
                <a:glow rad="101600">
                  <a:srgbClr val="756952">
                    <a:alpha val="80000"/>
                  </a:srgbClr>
                </a:glow>
              </a:effectLst>
            </a:endParaRPr>
          </a:p>
        </p:txBody>
      </p:sp>
      <p:pic>
        <p:nvPicPr>
          <p:cNvPr id="2056" name="Picture 8" descr="Premium Photo | Asian young man in green t-shirt looked happy thinking and  looking up, having good idea. half body portrait against yellow background  with copy space">
            <a:extLst>
              <a:ext uri="{FF2B5EF4-FFF2-40B4-BE49-F238E27FC236}">
                <a16:creationId xmlns:a16="http://schemas.microsoft.com/office/drawing/2014/main" id="{97C2664B-A9C3-5E0B-856A-8FED2BF13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92" b="98561" l="9744" r="89776">
                        <a14:foregroundMark x1="40575" y1="92086" x2="40575" y2="92086"/>
                        <a14:foregroundMark x1="41534" y1="98321" x2="65016" y2="98561"/>
                        <a14:foregroundMark x1="65016" y1="98561" x2="63738" y2="96163"/>
                      </a14:backgroundRemoval>
                    </a14:imgEffect>
                    <a14:imgEffect>
                      <a14:colorTemperature colorTemp="5531"/>
                    </a14:imgEffect>
                    <a14:imgEffect>
                      <a14:saturation sat="3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93" r="20583"/>
          <a:stretch/>
        </p:blipFill>
        <p:spPr bwMode="auto">
          <a:xfrm>
            <a:off x="55707" y="3429000"/>
            <a:ext cx="312069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463" y="784126"/>
            <a:ext cx="4342035" cy="1680721"/>
          </a:xfrm>
          <a:solidFill>
            <a:srgbClr val="72292A"/>
          </a:solidFill>
        </p:spPr>
        <p:txBody>
          <a:bodyPr/>
          <a:lstStyle/>
          <a:p>
            <a:r>
              <a:rPr lang="es-ES_tradnl" dirty="0">
                <a:solidFill>
                  <a:schemeClr val="bg1"/>
                </a:solidFill>
                <a:latin typeface="Baskerville Old Face" panose="02020602080505020303" pitchFamily="18" charset="77"/>
              </a:rPr>
              <a:t>Pronombres </a:t>
            </a:r>
            <a:br>
              <a:rPr lang="es-ES_tradnl" dirty="0">
                <a:solidFill>
                  <a:schemeClr val="bg1"/>
                </a:solidFill>
                <a:latin typeface="Baskerville Old Face" panose="02020602080505020303" pitchFamily="18" charset="77"/>
              </a:rPr>
            </a:br>
            <a:r>
              <a:rPr lang="es-ES_tradnl" dirty="0">
                <a:solidFill>
                  <a:schemeClr val="bg1"/>
                </a:solidFill>
                <a:latin typeface="Baskerville Old Face" panose="02020602080505020303" pitchFamily="18" charset="77"/>
              </a:rPr>
              <a:t>objeto</a:t>
            </a:r>
            <a:endParaRPr lang="es-ES_trad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549" y="763524"/>
            <a:ext cx="5110716" cy="1325880"/>
          </a:xfrm>
          <a:solidFill>
            <a:srgbClr val="72292A"/>
          </a:solidFill>
        </p:spPr>
        <p:txBody>
          <a:bodyPr/>
          <a:lstStyle/>
          <a:p>
            <a:pPr algn="ctr">
              <a:lnSpc>
                <a:spcPct val="50000"/>
              </a:lnSpc>
            </a:pPr>
            <a:r>
              <a:rPr lang="es-ES_tradnl" dirty="0">
                <a:solidFill>
                  <a:schemeClr val="bg1"/>
                </a:solidFill>
              </a:rPr>
              <a:t>Reflexivos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6058" y="2365234"/>
            <a:ext cx="3531620" cy="448056"/>
          </a:xfrm>
        </p:spPr>
        <p:txBody>
          <a:bodyPr>
            <a:normAutofit/>
          </a:bodyPr>
          <a:lstStyle/>
          <a:p>
            <a:r>
              <a:rPr lang="af-ZA" sz="2200" b="1" dirty="0"/>
              <a:t>Kammata = peinar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6683" y="3011050"/>
            <a:ext cx="3531620" cy="1982241"/>
          </a:xfrm>
        </p:spPr>
        <p:txBody>
          <a:bodyPr>
            <a:normAutofit/>
          </a:bodyPr>
          <a:lstStyle/>
          <a:p>
            <a:r>
              <a:rPr lang="es-ES_tradnl" sz="2200" dirty="0"/>
              <a:t>Siempre peino a mi madre por la mañana.</a:t>
            </a:r>
          </a:p>
          <a:p>
            <a:r>
              <a:rPr lang="es-ES_tradnl" sz="2200" dirty="0"/>
              <a:t>Mi madre siempre </a:t>
            </a:r>
            <a:r>
              <a:rPr lang="es-ES_tradnl" sz="2200" u="sng" dirty="0"/>
              <a:t>se</a:t>
            </a:r>
            <a:r>
              <a:rPr lang="es-ES_tradnl" sz="2200" dirty="0"/>
              <a:t> peina por la mañana.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27D928-5D9B-4038-A0F8-72C6A6B09A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9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0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49635" flipH="1">
            <a:off x="8940829" y="3196456"/>
            <a:ext cx="3105362" cy="294192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3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4F3059-6F67-4656-A9D3-1E2D4E3D8363}"/>
              </a:ext>
            </a:extLst>
          </p:cNvPr>
          <p:cNvSpPr/>
          <p:nvPr/>
        </p:nvSpPr>
        <p:spPr>
          <a:xfrm>
            <a:off x="4410386" y="0"/>
            <a:ext cx="446075" cy="6858000"/>
          </a:xfrm>
          <a:prstGeom prst="rect">
            <a:avLst/>
          </a:prstGeom>
          <a:solidFill>
            <a:srgbClr val="CAD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0290A-9EED-4D21-BFA0-932754E01D61}"/>
              </a:ext>
            </a:extLst>
          </p:cNvPr>
          <p:cNvSpPr txBox="1"/>
          <p:nvPr/>
        </p:nvSpPr>
        <p:spPr>
          <a:xfrm>
            <a:off x="757651" y="6078473"/>
            <a:ext cx="3340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dirty="0"/>
              <a:t>me, te, </a:t>
            </a:r>
            <a:r>
              <a:rPr lang="es-ES_tradnl" sz="2200" u="sng" dirty="0"/>
              <a:t>se</a:t>
            </a:r>
            <a:r>
              <a:rPr lang="es-ES_tradnl" sz="2200" dirty="0"/>
              <a:t> nos, os, 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A014F3-7586-431D-B403-E8463B2DC602}"/>
              </a:ext>
            </a:extLst>
          </p:cNvPr>
          <p:cNvSpPr txBox="1"/>
          <p:nvPr/>
        </p:nvSpPr>
        <p:spPr>
          <a:xfrm>
            <a:off x="8113643" y="1604828"/>
            <a:ext cx="1257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dirty="0">
                <a:solidFill>
                  <a:schemeClr val="bg1"/>
                </a:solidFill>
              </a:rPr>
              <a:t>(itse…)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C7FD0D-E4B3-418D-ABC9-4ED93F7AA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094" y="1449968"/>
            <a:ext cx="1284651" cy="4644508"/>
          </a:xfrm>
          <a:prstGeom prst="rect">
            <a:avLst/>
          </a:prstGeom>
        </p:spPr>
      </p:pic>
      <p:pic>
        <p:nvPicPr>
          <p:cNvPr id="19" name="Picture 18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A1DB3AF3-20A1-45FA-929F-B365D9DCD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46" y="2517279"/>
            <a:ext cx="7493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549" y="763524"/>
            <a:ext cx="5110716" cy="1325880"/>
          </a:xfrm>
          <a:solidFill>
            <a:srgbClr val="72292A"/>
          </a:solidFill>
        </p:spPr>
        <p:txBody>
          <a:bodyPr/>
          <a:lstStyle/>
          <a:p>
            <a:pPr algn="ctr">
              <a:lnSpc>
                <a:spcPct val="50000"/>
              </a:lnSpc>
            </a:pPr>
            <a:r>
              <a:rPr lang="es-ES_tradnl" dirty="0">
                <a:solidFill>
                  <a:schemeClr val="bg1"/>
                </a:solidFill>
              </a:rPr>
              <a:t>Dativos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1273" y="2441147"/>
            <a:ext cx="4125237" cy="448056"/>
          </a:xfrm>
        </p:spPr>
        <p:txBody>
          <a:bodyPr>
            <a:noAutofit/>
          </a:bodyPr>
          <a:lstStyle/>
          <a:p>
            <a:r>
              <a:rPr lang="af-ZA" sz="2200" b="1" dirty="0"/>
              <a:t>Gustar = tykätä (olla mieluinen)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1273" y="3053591"/>
            <a:ext cx="3113265" cy="1856548"/>
          </a:xfrm>
        </p:spPr>
        <p:txBody>
          <a:bodyPr>
            <a:normAutofit/>
          </a:bodyPr>
          <a:lstStyle/>
          <a:p>
            <a:r>
              <a:rPr lang="es-ES_tradnl" sz="2200" dirty="0"/>
              <a:t>Normalmente mis ideas no gustan mucho aquí.</a:t>
            </a:r>
          </a:p>
          <a:p>
            <a:r>
              <a:rPr lang="es-ES_tradnl" sz="2200" dirty="0"/>
              <a:t>¡Tus ideas </a:t>
            </a:r>
            <a:r>
              <a:rPr lang="es-ES_tradnl" sz="2200" u="sng" dirty="0"/>
              <a:t>me</a:t>
            </a:r>
            <a:r>
              <a:rPr lang="es-ES_tradnl" sz="2200" dirty="0"/>
              <a:t> gustan mucho!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4F3059-6F67-4656-A9D3-1E2D4E3D8363}"/>
              </a:ext>
            </a:extLst>
          </p:cNvPr>
          <p:cNvSpPr/>
          <p:nvPr/>
        </p:nvSpPr>
        <p:spPr>
          <a:xfrm>
            <a:off x="4410386" y="0"/>
            <a:ext cx="446075" cy="6858000"/>
          </a:xfrm>
          <a:prstGeom prst="rect">
            <a:avLst/>
          </a:prstGeom>
          <a:solidFill>
            <a:srgbClr val="CAD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4190AA-B6F0-4E78-AA2A-D9E136F66D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alphaModFix amt="9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9368">
            <a:off x="9230393" y="2671841"/>
            <a:ext cx="2416736" cy="387197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3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A274B9-5AF0-4DF4-9D24-9508FBD11E9C}"/>
              </a:ext>
            </a:extLst>
          </p:cNvPr>
          <p:cNvSpPr txBox="1"/>
          <p:nvPr/>
        </p:nvSpPr>
        <p:spPr>
          <a:xfrm>
            <a:off x="757651" y="6078473"/>
            <a:ext cx="3340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u="sng" dirty="0"/>
              <a:t>me</a:t>
            </a:r>
            <a:r>
              <a:rPr lang="es-ES_tradnl" sz="2200" dirty="0"/>
              <a:t>, te, le nos, os, 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CA2C20-64FC-4EEF-8C7E-8170CDA5A989}"/>
              </a:ext>
            </a:extLst>
          </p:cNvPr>
          <p:cNvSpPr txBox="1"/>
          <p:nvPr/>
        </p:nvSpPr>
        <p:spPr>
          <a:xfrm>
            <a:off x="7395060" y="1580184"/>
            <a:ext cx="2593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dirty="0">
                <a:solidFill>
                  <a:schemeClr val="bg1"/>
                </a:solidFill>
              </a:rPr>
              <a:t>(minulle / minulta…)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74585D9-6FD8-48EC-93B2-9F3ED4794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094" y="1449968"/>
            <a:ext cx="1284651" cy="4644508"/>
          </a:xfrm>
          <a:prstGeom prst="rect">
            <a:avLst/>
          </a:prstGeom>
        </p:spPr>
      </p:pic>
      <p:pic>
        <p:nvPicPr>
          <p:cNvPr id="23" name="Picture 2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205141C1-CACE-47AE-B1EF-3DE98E788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46" y="2517279"/>
            <a:ext cx="7493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3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549" y="763524"/>
            <a:ext cx="5110716" cy="1325880"/>
          </a:xfrm>
          <a:solidFill>
            <a:srgbClr val="72292A"/>
          </a:solidFill>
        </p:spPr>
        <p:txBody>
          <a:bodyPr/>
          <a:lstStyle/>
          <a:p>
            <a:pPr algn="ctr">
              <a:lnSpc>
                <a:spcPct val="50000"/>
              </a:lnSpc>
            </a:pPr>
            <a:r>
              <a:rPr lang="es-ES_tradnl" dirty="0">
                <a:solidFill>
                  <a:schemeClr val="bg1"/>
                </a:solidFill>
              </a:rPr>
              <a:t>Acusativos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4856" y="2571909"/>
            <a:ext cx="4125237" cy="448056"/>
          </a:xfrm>
        </p:spPr>
        <p:txBody>
          <a:bodyPr>
            <a:noAutofit/>
          </a:bodyPr>
          <a:lstStyle/>
          <a:p>
            <a:r>
              <a:rPr lang="af-ZA" sz="2200" b="1" dirty="0"/>
              <a:t>Ver = nähdä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0293" y="3168535"/>
            <a:ext cx="2876220" cy="1294965"/>
          </a:xfrm>
        </p:spPr>
        <p:txBody>
          <a:bodyPr>
            <a:normAutofit/>
          </a:bodyPr>
          <a:lstStyle/>
          <a:p>
            <a:r>
              <a:rPr lang="es-ES_tradnl" sz="2200" dirty="0"/>
              <a:t>Ahí está Lola, ¿</a:t>
            </a:r>
            <a:r>
              <a:rPr lang="es-ES_tradnl" sz="2200" u="sng" dirty="0"/>
              <a:t>la</a:t>
            </a:r>
            <a:r>
              <a:rPr lang="es-ES_tradnl" sz="2200" dirty="0"/>
              <a:t> ves?</a:t>
            </a:r>
          </a:p>
          <a:p>
            <a:r>
              <a:rPr lang="es-ES_tradnl" sz="2200" dirty="0"/>
              <a:t>No, no </a:t>
            </a:r>
            <a:r>
              <a:rPr lang="es-ES_tradnl" sz="2200" u="sng" dirty="0"/>
              <a:t>la</a:t>
            </a:r>
            <a:r>
              <a:rPr lang="es-ES_tradnl" sz="2200" dirty="0"/>
              <a:t> veo.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10" descr="A picture containing fabric&#10;&#10;Description automatically generated">
            <a:extLst>
              <a:ext uri="{FF2B5EF4-FFF2-40B4-BE49-F238E27FC236}">
                <a16:creationId xmlns:a16="http://schemas.microsoft.com/office/drawing/2014/main" id="{48E9EC8E-BB85-4DF5-A4C0-400600B54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70" y="1275080"/>
            <a:ext cx="1562100" cy="4394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4F3059-6F67-4656-A9D3-1E2D4E3D8363}"/>
              </a:ext>
            </a:extLst>
          </p:cNvPr>
          <p:cNvSpPr/>
          <p:nvPr/>
        </p:nvSpPr>
        <p:spPr>
          <a:xfrm>
            <a:off x="4410386" y="0"/>
            <a:ext cx="446075" cy="6858000"/>
          </a:xfrm>
          <a:prstGeom prst="rect">
            <a:avLst/>
          </a:prstGeom>
          <a:solidFill>
            <a:srgbClr val="CAD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Picture 11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0EBF44-B258-4481-8B7C-C2AB5C398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2" y="2589262"/>
            <a:ext cx="749300" cy="27559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A274B9-5AF0-4DF4-9D24-9508FBD11E9C}"/>
              </a:ext>
            </a:extLst>
          </p:cNvPr>
          <p:cNvSpPr txBox="1"/>
          <p:nvPr/>
        </p:nvSpPr>
        <p:spPr>
          <a:xfrm>
            <a:off x="665905" y="6108025"/>
            <a:ext cx="3523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dirty="0"/>
              <a:t>me, te, lo / </a:t>
            </a:r>
            <a:r>
              <a:rPr lang="es-ES_tradnl" sz="2200" u="sng" dirty="0"/>
              <a:t>la</a:t>
            </a:r>
            <a:r>
              <a:rPr lang="es-ES_tradnl" sz="2200" dirty="0"/>
              <a:t>, nos, os, los / las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CA2C20-64FC-4EEF-8C7E-8170CDA5A989}"/>
              </a:ext>
            </a:extLst>
          </p:cNvPr>
          <p:cNvSpPr txBox="1"/>
          <p:nvPr/>
        </p:nvSpPr>
        <p:spPr>
          <a:xfrm>
            <a:off x="7395060" y="1580184"/>
            <a:ext cx="2593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dirty="0">
                <a:solidFill>
                  <a:schemeClr val="bg1"/>
                </a:solidFill>
              </a:rPr>
              <a:t>(minut / minua…)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3C39D-97B6-4A85-BCBB-DC95B4A5FBF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7518" y="2357681"/>
            <a:ext cx="2151797" cy="42116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2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{7A61AD25-D9E7-4258-AB95-B22FD095693C}tf56410444_win32</Template>
  <TotalTime>331</TotalTime>
  <Words>217</Words>
  <Application>Microsoft Office PowerPoint</Application>
  <PresentationFormat>Widescreen</PresentationFormat>
  <Paragraphs>66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Office Theme</vt:lpstr>
      <vt:lpstr>Los pronombres</vt:lpstr>
      <vt:lpstr>Pronombres sujeto</vt:lpstr>
      <vt:lpstr>Pronombres  objeto</vt:lpstr>
      <vt:lpstr>Reflexivos</vt:lpstr>
      <vt:lpstr>Dativos</vt:lpstr>
      <vt:lpstr>Acusativos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Gonzalez Garcia Javier</dc:creator>
  <cp:lastModifiedBy>Gonzalez Garcia Javier</cp:lastModifiedBy>
  <cp:revision>10</cp:revision>
  <dcterms:created xsi:type="dcterms:W3CDTF">2022-10-24T07:35:29Z</dcterms:created>
  <dcterms:modified xsi:type="dcterms:W3CDTF">2024-01-24T11:14:35Z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