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9" r:id="rId5"/>
    <p:sldId id="262" r:id="rId6"/>
    <p:sldId id="269" r:id="rId7"/>
    <p:sldId id="261" r:id="rId8"/>
    <p:sldId id="264" r:id="rId9"/>
    <p:sldId id="260" r:id="rId10"/>
    <p:sldId id="266" r:id="rId11"/>
    <p:sldId id="267" r:id="rId12"/>
    <p:sldId id="258" r:id="rId13"/>
    <p:sldId id="268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881"/>
    <a:srgbClr val="A88D5A"/>
    <a:srgbClr val="8A6838"/>
    <a:srgbClr val="6D4107"/>
    <a:srgbClr val="915709"/>
    <a:srgbClr val="37241A"/>
    <a:srgbClr val="3D68BB"/>
    <a:srgbClr val="D1D1CD"/>
    <a:srgbClr val="BCBCB6"/>
    <a:srgbClr val="365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42" autoAdjust="0"/>
    <p:restoredTop sz="94660"/>
  </p:normalViewPr>
  <p:slideViewPr>
    <p:cSldViewPr snapToGrid="0">
      <p:cViewPr varScale="1">
        <p:scale>
          <a:sx n="59" d="100"/>
          <a:sy n="59" d="100"/>
        </p:scale>
        <p:origin x="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4.wdp"/><Relationship Id="rId3" Type="http://schemas.openxmlformats.org/officeDocument/2006/relationships/image" Target="../media/image2.png"/><Relationship Id="rId7" Type="http://schemas.microsoft.com/office/2007/relationships/hdphoto" Target="../media/hdphoto21.wdp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3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6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9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3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microsoft.com/office/2007/relationships/hdphoto" Target="../media/hdphoto3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34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3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7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sultado de imagen de brasili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431322"/>
            <a:ext cx="12192000" cy="241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733709"/>
            <a:ext cx="8965096" cy="824500"/>
          </a:xfrm>
        </p:spPr>
        <p:txBody>
          <a:bodyPr/>
          <a:lstStyle/>
          <a:p>
            <a:pPr algn="ctr"/>
            <a:r>
              <a:rPr lang="fi-FI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bg2">
                        <a:tint val="96000"/>
                        <a:shade val="100000"/>
                        <a:hueMod val="270000"/>
                        <a:satMod val="200000"/>
                        <a:lumMod val="128000"/>
                      </a:schemeClr>
                    </a:gs>
                    <a:gs pos="28000">
                      <a:srgbClr val="E36015"/>
                    </a:gs>
                    <a:gs pos="100000">
                      <a:schemeClr val="bg2">
                        <a:shade val="100000"/>
                        <a:hueMod val="100000"/>
                        <a:satMod val="110000"/>
                        <a:lumMod val="130000"/>
                      </a:schemeClr>
                    </a:gs>
                  </a:gsLst>
                  <a:lin ang="2520000" scaled="0"/>
                </a:gradFill>
              </a:rPr>
              <a:t>EL URBANISMO</a:t>
            </a:r>
            <a:endParaRPr lang="es-ES" dirty="0">
              <a:ln>
                <a:solidFill>
                  <a:srgbClr val="F6C17A"/>
                </a:solidFill>
              </a:ln>
              <a:gradFill>
                <a:gsLst>
                  <a:gs pos="0">
                    <a:schemeClr val="bg2">
                      <a:tint val="96000"/>
                      <a:shade val="100000"/>
                      <a:hueMod val="270000"/>
                      <a:satMod val="200000"/>
                      <a:lumMod val="128000"/>
                    </a:schemeClr>
                  </a:gs>
                  <a:gs pos="28000">
                    <a:srgbClr val="E36015"/>
                  </a:gs>
                  <a:gs pos="100000">
                    <a:schemeClr val="bg2">
                      <a:shade val="100000"/>
                      <a:hueMod val="100000"/>
                      <a:satMod val="110000"/>
                      <a:lumMod val="130000"/>
                    </a:schemeClr>
                  </a:gs>
                </a:gsLst>
                <a:lin ang="2520000" scaled="0"/>
              </a:gra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58209"/>
            <a:ext cx="8965097" cy="636104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</a:pPr>
            <a:r>
              <a:rPr lang="es-ES" sz="4000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¿Tiene ideología?</a:t>
            </a:r>
          </a:p>
        </p:txBody>
      </p:sp>
      <p:pic>
        <p:nvPicPr>
          <p:cNvPr id="5124" name="Picture 4" descr="Resultado de imagen de brasilia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24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00">
            <a:extLst>
              <a:ext uri="{FF2B5EF4-FFF2-40B4-BE49-F238E27FC236}">
                <a16:creationId xmlns:a16="http://schemas.microsoft.com/office/drawing/2014/main" id="{0E93D5FC-63A0-47A4-A8C7-365881F6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AEC8E9B6-3D7A-4F5B-9DEC-7C109D10F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B46DE350-A6F7-48F8-BC26-39BE38D1D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07" name="Rectangle 206">
            <a:extLst>
              <a:ext uri="{FF2B5EF4-FFF2-40B4-BE49-F238E27FC236}">
                <a16:creationId xmlns:a16="http://schemas.microsoft.com/office/drawing/2014/main" id="{C2A1BCF2-2977-4E81-8823-91321793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687BE72E-2DA8-42F0-8ACA-D7572BFA7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B5BE027A-FF17-42AB-893D-F9ED42B54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3" name="Picture 212">
            <a:extLst>
              <a:ext uri="{FF2B5EF4-FFF2-40B4-BE49-F238E27FC236}">
                <a16:creationId xmlns:a16="http://schemas.microsoft.com/office/drawing/2014/main" id="{0A6BF853-760E-4DF7-AB6A-63AAA84A5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FB94D82F-0C9D-4E63-8606-48F523916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17" name="Rectangle 216">
            <a:extLst>
              <a:ext uri="{FF2B5EF4-FFF2-40B4-BE49-F238E27FC236}">
                <a16:creationId xmlns:a16="http://schemas.microsoft.com/office/drawing/2014/main" id="{35477540-885C-47C2-9683-E97D30302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FBF77D-78FD-4C28-AD75-B710A4DE0273}"/>
              </a:ext>
            </a:extLst>
          </p:cNvPr>
          <p:cNvSpPr txBox="1">
            <a:spLocks/>
          </p:cNvSpPr>
          <p:nvPr/>
        </p:nvSpPr>
        <p:spPr>
          <a:xfrm>
            <a:off x="598995" y="2430905"/>
            <a:ext cx="3739278" cy="18136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s-ES" sz="54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¿Cómo de explícita?</a:t>
            </a:r>
            <a:endParaRPr lang="es-ES_tradnl" sz="5400" cap="all" dirty="0">
              <a:ln>
                <a:solidFill>
                  <a:srgbClr val="F6C17A"/>
                </a:solidFill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EEF045D9-C9A5-435C-93C3-A56D8559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11168CB8-E944-4A09-98E3-BC3EB80C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5C7980-DAC8-486C-9216-17873169914C}"/>
              </a:ext>
            </a:extLst>
          </p:cNvPr>
          <p:cNvSpPr/>
          <p:nvPr/>
        </p:nvSpPr>
        <p:spPr>
          <a:xfrm>
            <a:off x="5449198" y="488844"/>
            <a:ext cx="6258171" cy="5880312"/>
          </a:xfrm>
          <a:prstGeom prst="rect">
            <a:avLst/>
          </a:prstGeom>
          <a:gradFill flip="none" rotWithShape="1">
            <a:gsLst>
              <a:gs pos="100000">
                <a:srgbClr val="E86A19"/>
              </a:gs>
              <a:gs pos="0">
                <a:srgbClr val="B02004"/>
              </a:gs>
              <a:gs pos="61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</a:gsLst>
            <a:path path="rect">
              <a:fillToRect l="50000" t="50000" r="50000" b="50000"/>
            </a:path>
            <a:tileRect/>
          </a:gradFill>
          <a:ln w="101600">
            <a:solidFill>
              <a:srgbClr val="262626"/>
            </a:solidFill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26" name="Picture 2" descr="Resultado de imagen de toronto anti homeless&quot;">
            <a:extLst>
              <a:ext uri="{FF2B5EF4-FFF2-40B4-BE49-F238E27FC236}">
                <a16:creationId xmlns:a16="http://schemas.microsoft.com/office/drawing/2014/main" id="{4281F20B-5220-4E04-B8A2-F0EC84823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4" r="-2" b="1552"/>
          <a:stretch/>
        </p:blipFill>
        <p:spPr bwMode="auto">
          <a:xfrm>
            <a:off x="8423534" y="214596"/>
            <a:ext cx="3606043" cy="2873204"/>
          </a:xfrm>
          <a:prstGeom prst="rect">
            <a:avLst/>
          </a:prstGeom>
          <a:noFill/>
          <a:ln w="12700">
            <a:solidFill>
              <a:srgbClr val="262626"/>
            </a:solidFill>
          </a:ln>
          <a:effectLst>
            <a:outerShdw blurRad="50800" dist="127000" dir="8100000" algn="tr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l Ayuntamiento rechaza retirar los &amp;#39;bancos antimendigos&amp;#39;: El Ayuntamiento  rechaza retirar los &amp;#39;bancos antimendigos&amp;#39; | SER Málaga | Cadena SER">
            <a:extLst>
              <a:ext uri="{FF2B5EF4-FFF2-40B4-BE49-F238E27FC236}">
                <a16:creationId xmlns:a16="http://schemas.microsoft.com/office/drawing/2014/main" id="{2329A43A-3E94-459A-AB59-C6E64F5F5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5" t="8" r="35008" b="-10"/>
          <a:stretch/>
        </p:blipFill>
        <p:spPr bwMode="auto">
          <a:xfrm>
            <a:off x="5155086" y="214595"/>
            <a:ext cx="3078555" cy="3816297"/>
          </a:xfrm>
          <a:prstGeom prst="rect">
            <a:avLst/>
          </a:prstGeom>
          <a:noFill/>
          <a:ln w="12700">
            <a:solidFill>
              <a:srgbClr val="262626"/>
            </a:solidFill>
          </a:ln>
          <a:effectLst>
            <a:outerShdw blurRad="50800" dist="127000" dir="8100000" algn="tr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attle">
            <a:extLst>
              <a:ext uri="{FF2B5EF4-FFF2-40B4-BE49-F238E27FC236}">
                <a16:creationId xmlns:a16="http://schemas.microsoft.com/office/drawing/2014/main" id="{4A97B1C3-0E00-4F36-91CD-B9118A950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16" b="2652"/>
          <a:stretch/>
        </p:blipFill>
        <p:spPr bwMode="auto">
          <a:xfrm>
            <a:off x="8418200" y="3263965"/>
            <a:ext cx="3606086" cy="3357005"/>
          </a:xfrm>
          <a:prstGeom prst="rect">
            <a:avLst/>
          </a:prstGeom>
          <a:noFill/>
          <a:ln w="12700">
            <a:solidFill>
              <a:srgbClr val="262626"/>
            </a:solidFill>
          </a:ln>
          <a:effectLst>
            <a:outerShdw blurRad="50800" dist="127000" dir="8100000" algn="tr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tokyo tubular bench&quot;">
            <a:extLst>
              <a:ext uri="{FF2B5EF4-FFF2-40B4-BE49-F238E27FC236}">
                <a16:creationId xmlns:a16="http://schemas.microsoft.com/office/drawing/2014/main" id="{AF960440-ABEA-40D0-8CE4-E697F8D2D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2" b="-405"/>
          <a:stretch/>
        </p:blipFill>
        <p:spPr bwMode="auto">
          <a:xfrm>
            <a:off x="5152419" y="4217777"/>
            <a:ext cx="3078555" cy="2403193"/>
          </a:xfrm>
          <a:prstGeom prst="rect">
            <a:avLst/>
          </a:prstGeom>
          <a:noFill/>
          <a:ln w="12700">
            <a:solidFill>
              <a:srgbClr val="262626"/>
            </a:solidFill>
          </a:ln>
          <a:effectLst>
            <a:outerShdw blurRad="50800" dist="127000" dir="8100000" algn="tr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F6998E-DEF4-4291-9630-F3E63F244029}"/>
              </a:ext>
            </a:extLst>
          </p:cNvPr>
          <p:cNvSpPr txBox="1"/>
          <p:nvPr/>
        </p:nvSpPr>
        <p:spPr>
          <a:xfrm>
            <a:off x="2857500" y="505421"/>
            <a:ext cx="197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01600">
                    <a:srgbClr val="6D4107">
                      <a:alpha val="80000"/>
                    </a:srgbClr>
                  </a:glow>
                </a:effectLst>
              </a:rPr>
              <a:t>¿Qué te resulta llamativo de cada foto?</a:t>
            </a:r>
          </a:p>
        </p:txBody>
      </p:sp>
    </p:spTree>
    <p:extLst>
      <p:ext uri="{BB962C8B-B14F-4D97-AF65-F5344CB8AC3E}">
        <p14:creationId xmlns:p14="http://schemas.microsoft.com/office/powerpoint/2010/main" val="26841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when you're inclusive but still hate the poor&quot;">
            <a:extLst>
              <a:ext uri="{FF2B5EF4-FFF2-40B4-BE49-F238E27FC236}">
                <a16:creationId xmlns:a16="http://schemas.microsoft.com/office/drawing/2014/main" id="{32EB159E-1480-4170-AAAE-E275B290A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5" r="20261"/>
          <a:stretch/>
        </p:blipFill>
        <p:spPr bwMode="auto">
          <a:xfrm>
            <a:off x="4687435" y="2390954"/>
            <a:ext cx="2521557" cy="3976102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The lengths to which progressive, liberal neighborhoods go to disguise their anti-homeless architecture&quot;">
            <a:extLst>
              <a:ext uri="{FF2B5EF4-FFF2-40B4-BE49-F238E27FC236}">
                <a16:creationId xmlns:a16="http://schemas.microsoft.com/office/drawing/2014/main" id="{14F6D4FD-4C9A-4A30-A534-7C7C986A3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1" r="995"/>
          <a:stretch/>
        </p:blipFill>
        <p:spPr bwMode="auto">
          <a:xfrm>
            <a:off x="0" y="2390954"/>
            <a:ext cx="4474318" cy="3976102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The lengths to which progressive, liberal neighborhoods go to disguise their anti-homeless architecture&quot;">
            <a:extLst>
              <a:ext uri="{FF2B5EF4-FFF2-40B4-BE49-F238E27FC236}">
                <a16:creationId xmlns:a16="http://schemas.microsoft.com/office/drawing/2014/main" id="{2C25CC71-6E1D-4944-9EE3-327BC1966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09"/>
          <a:stretch/>
        </p:blipFill>
        <p:spPr bwMode="auto">
          <a:xfrm>
            <a:off x="7431345" y="2390954"/>
            <a:ext cx="4760655" cy="3976102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24F14B2-27FB-40A8-81B4-A62CB82304F5}"/>
              </a:ext>
            </a:extLst>
          </p:cNvPr>
          <p:cNvSpPr txBox="1">
            <a:spLocks/>
          </p:cNvSpPr>
          <p:nvPr/>
        </p:nvSpPr>
        <p:spPr>
          <a:xfrm>
            <a:off x="427511" y="924675"/>
            <a:ext cx="9836371" cy="75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Nuestra época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48FD4-12D7-4619-8C66-BE7815CC7709}"/>
              </a:ext>
            </a:extLst>
          </p:cNvPr>
          <p:cNvSpPr txBox="1"/>
          <p:nvPr/>
        </p:nvSpPr>
        <p:spPr>
          <a:xfrm>
            <a:off x="7653504" y="955239"/>
            <a:ext cx="2610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¿Hay contradicciones en estas fotos?</a:t>
            </a:r>
          </a:p>
        </p:txBody>
      </p:sp>
    </p:spTree>
    <p:extLst>
      <p:ext uri="{BB962C8B-B14F-4D97-AF65-F5344CB8AC3E}">
        <p14:creationId xmlns:p14="http://schemas.microsoft.com/office/powerpoint/2010/main" val="408139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PARQUE SIN FUENTE POTABL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503" t="-8" r="18461"/>
          <a:stretch/>
        </p:blipFill>
        <p:spPr bwMode="auto">
          <a:xfrm>
            <a:off x="3800823" y="2379488"/>
            <a:ext cx="3684998" cy="4081960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parque fuente potabl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793" r="15500"/>
          <a:stretch/>
        </p:blipFill>
        <p:spPr bwMode="auto">
          <a:xfrm>
            <a:off x="0" y="2379488"/>
            <a:ext cx="3684998" cy="4081960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ticias de Cultura | Edición Impresa 13-06-2005 | EL PAÍS">
            <a:extLst>
              <a:ext uri="{FF2B5EF4-FFF2-40B4-BE49-F238E27FC236}">
                <a16:creationId xmlns:a16="http://schemas.microsoft.com/office/drawing/2014/main" id="{5B3EAD97-0394-4A34-A503-D434EF563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" r="372"/>
          <a:stretch/>
        </p:blipFill>
        <p:spPr bwMode="auto">
          <a:xfrm>
            <a:off x="7576246" y="2379488"/>
            <a:ext cx="4611380" cy="3095751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C16CD5E-DCCC-4261-9EAE-269E25905AE9}"/>
              </a:ext>
            </a:extLst>
          </p:cNvPr>
          <p:cNvSpPr txBox="1">
            <a:spLocks/>
          </p:cNvSpPr>
          <p:nvPr/>
        </p:nvSpPr>
        <p:spPr>
          <a:xfrm>
            <a:off x="486887" y="924675"/>
            <a:ext cx="9776995" cy="75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La construcción y el mantenimiento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8DB7-BC09-49FC-B8A3-78AADB965F9F}"/>
              </a:ext>
            </a:extLst>
          </p:cNvPr>
          <p:cNvSpPr txBox="1"/>
          <p:nvPr/>
        </p:nvSpPr>
        <p:spPr>
          <a:xfrm>
            <a:off x="1011120" y="2417588"/>
            <a:ext cx="2610378" cy="1015663"/>
          </a:xfrm>
          <a:prstGeom prst="rect">
            <a:avLst/>
          </a:prstGeom>
          <a:gradFill flip="none" rotWithShape="1">
            <a:gsLst>
              <a:gs pos="21000">
                <a:srgbClr val="8A6838">
                  <a:alpha val="60000"/>
                </a:srgbClr>
              </a:gs>
              <a:gs pos="100000">
                <a:srgbClr val="8A6838">
                  <a:alpha val="0"/>
                </a:srgb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¿Qué diferencia ves entre esta foto y la del medio?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75A19-88C6-41D8-9EDF-AD0A33D2E080}"/>
              </a:ext>
            </a:extLst>
          </p:cNvPr>
          <p:cNvSpPr txBox="1"/>
          <p:nvPr/>
        </p:nvSpPr>
        <p:spPr>
          <a:xfrm>
            <a:off x="5463005" y="4189279"/>
            <a:ext cx="1952516" cy="2246769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¿Es igual de útil para la comunicación política cons-truir algo que mantenerlo? ¿Por qué?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DE28A-8E6F-49D7-BA84-3A5C2A4DC4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625"/>
          <a:stretch/>
        </p:blipFill>
        <p:spPr>
          <a:xfrm>
            <a:off x="10033145" y="4978451"/>
            <a:ext cx="2082655" cy="18795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FF0F9E-A049-4AB4-BE06-2ECFEC3ADA27}"/>
              </a:ext>
            </a:extLst>
          </p:cNvPr>
          <p:cNvSpPr txBox="1"/>
          <p:nvPr/>
        </p:nvSpPr>
        <p:spPr>
          <a:xfrm>
            <a:off x="7601646" y="5510487"/>
            <a:ext cx="4585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70000"/>
                    </a:schemeClr>
                  </a:glow>
                </a:effectLst>
              </a:rPr>
              <a:t>¿“Construir” tiene el mismo efecto que “mantener” sobre el nivel de corrupción política?</a:t>
            </a:r>
          </a:p>
        </p:txBody>
      </p:sp>
    </p:spTree>
    <p:extLst>
      <p:ext uri="{BB962C8B-B14F-4D97-AF65-F5344CB8AC3E}">
        <p14:creationId xmlns:p14="http://schemas.microsoft.com/office/powerpoint/2010/main" val="23387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7F2293-9CF9-47F0-B31B-68E0517A1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6" r="18139" b="-2"/>
          <a:stretch/>
        </p:blipFill>
        <p:spPr bwMode="auto">
          <a:xfrm>
            <a:off x="4636008" y="10"/>
            <a:ext cx="7552815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0A386FA-0D2C-4179-8483-90E9E2D51B92}"/>
              </a:ext>
            </a:extLst>
          </p:cNvPr>
          <p:cNvSpPr txBox="1">
            <a:spLocks/>
          </p:cNvSpPr>
          <p:nvPr/>
        </p:nvSpPr>
        <p:spPr>
          <a:xfrm>
            <a:off x="160771" y="712604"/>
            <a:ext cx="4708112" cy="115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El extrarradio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8EAF78-1A87-4CE0-91CD-80428F1E3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1917" y="5370772"/>
            <a:ext cx="3183921" cy="1487228"/>
          </a:xfrm>
          <a:prstGeom prst="rect">
            <a:avLst/>
          </a:prstGeom>
          <a:effectLst>
            <a:outerShdw blurRad="50800" dist="1270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8C392-2F62-45B6-930D-186AB0204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81" y="2172978"/>
            <a:ext cx="4169447" cy="34212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s-ES_tradnl" sz="2000" dirty="0">
                <a:effectLst>
                  <a:glow rad="127000">
                    <a:srgbClr val="B96417">
                      <a:alpha val="80000"/>
                    </a:srgbClr>
                  </a:glow>
                </a:effectLst>
              </a:rPr>
              <a:t>Propiedad e individualismo (piso en comunidad cerrada y coche)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s-ES_tradnl" sz="2000" dirty="0">
                <a:effectLst>
                  <a:glow rad="127000">
                    <a:srgbClr val="B96417">
                      <a:alpha val="80000"/>
                    </a:srgbClr>
                  </a:glow>
                </a:effectLst>
              </a:rPr>
              <a:t>Zonificación, estratificación y aislamiento (sostenibilidad y burbujas)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s-ES_tradnl" sz="2000" dirty="0">
                <a:effectLst>
                  <a:glow rad="127000">
                    <a:srgbClr val="B96417">
                      <a:alpha val="80000"/>
                    </a:srgbClr>
                  </a:glow>
                </a:effectLst>
              </a:rPr>
              <a:t>Uniformidad y falta de zonas comunes, servicios públicos o pequeño comercio (identidad e impuestos)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955EFC-4302-4EEE-A289-77E3BE84FDAC}"/>
              </a:ext>
            </a:extLst>
          </p:cNvPr>
          <p:cNvSpPr/>
          <p:nvPr/>
        </p:nvSpPr>
        <p:spPr>
          <a:xfrm>
            <a:off x="5157442" y="616037"/>
            <a:ext cx="2965279" cy="1354203"/>
          </a:xfrm>
          <a:prstGeom prst="rect">
            <a:avLst/>
          </a:prstGeom>
          <a:solidFill>
            <a:srgbClr val="F09415"/>
          </a:solidFill>
          <a:ln>
            <a:solidFill>
              <a:schemeClr val="bg1"/>
            </a:solidFill>
          </a:ln>
          <a:effectLst>
            <a:outerShdw blurRad="50800" dist="1270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C27D4B-4979-46F5-83C3-3D9F61D555C4}"/>
              </a:ext>
            </a:extLst>
          </p:cNvPr>
          <p:cNvSpPr txBox="1"/>
          <p:nvPr/>
        </p:nvSpPr>
        <p:spPr>
          <a:xfrm>
            <a:off x="5166370" y="685756"/>
            <a:ext cx="2965279" cy="1272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  <a:spcAft>
                <a:spcPts val="200"/>
              </a:spcAft>
            </a:pPr>
            <a:r>
              <a:rPr lang="es-ES_tradnl" sz="2000" b="1" u="sng" cap="all" dirty="0">
                <a:solidFill>
                  <a:schemeClr val="bg1"/>
                </a:solidFill>
                <a:effectLst/>
                <a:latin typeface="+mj-lt"/>
              </a:rPr>
              <a:t>Leyes del Suelo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s-ES_tradnl" sz="2000" dirty="0">
                <a:solidFill>
                  <a:schemeClr val="bg1"/>
                </a:solidFill>
                <a:effectLst/>
                <a:latin typeface="+mj-lt"/>
              </a:rPr>
              <a:t>1956 → recalificaciones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s-ES_tradnl" sz="2000" dirty="0">
                <a:solidFill>
                  <a:schemeClr val="bg1"/>
                </a:solidFill>
                <a:effectLst/>
                <a:latin typeface="+mj-lt"/>
              </a:rPr>
              <a:t>1998 → liberalización</a:t>
            </a:r>
          </a:p>
        </p:txBody>
      </p:sp>
    </p:spTree>
    <p:extLst>
      <p:ext uri="{BB962C8B-B14F-4D97-AF65-F5344CB8AC3E}">
        <p14:creationId xmlns:p14="http://schemas.microsoft.com/office/powerpoint/2010/main" val="39418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n de memoria de un hombre estÃ¡ en sus beso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17"/>
          <a:stretch/>
        </p:blipFill>
        <p:spPr bwMode="auto">
          <a:xfrm>
            <a:off x="0" y="2152056"/>
            <a:ext cx="7315200" cy="4528591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dignación en Málaga por el ataque feminista al verso de ...">
            <a:extLst>
              <a:ext uri="{FF2B5EF4-FFF2-40B4-BE49-F238E27FC236}">
                <a16:creationId xmlns:a16="http://schemas.microsoft.com/office/drawing/2014/main" id="{A8CF63F8-F903-4475-8E91-EFA214161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57" r="11459" b="30811"/>
          <a:stretch/>
        </p:blipFill>
        <p:spPr bwMode="auto">
          <a:xfrm>
            <a:off x="7450411" y="4484361"/>
            <a:ext cx="4741588" cy="2196286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dignación en Málaga por el ataque feminista al verso de ...">
            <a:extLst>
              <a:ext uri="{FF2B5EF4-FFF2-40B4-BE49-F238E27FC236}">
                <a16:creationId xmlns:a16="http://schemas.microsoft.com/office/drawing/2014/main" id="{7F227F5D-B48A-4DCA-9976-78573EC1F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099"/>
          <a:stretch/>
        </p:blipFill>
        <p:spPr bwMode="auto">
          <a:xfrm>
            <a:off x="7450410" y="2152056"/>
            <a:ext cx="4741589" cy="2171999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FC258-4535-4A76-B82F-586298A03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403">
            <a:off x="6654993" y="247936"/>
            <a:ext cx="5349219" cy="19209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A5C65433-7193-474B-B32E-80B6AABDDA8B}"/>
              </a:ext>
            </a:extLst>
          </p:cNvPr>
          <p:cNvSpPr txBox="1">
            <a:spLocks/>
          </p:cNvSpPr>
          <p:nvPr/>
        </p:nvSpPr>
        <p:spPr>
          <a:xfrm>
            <a:off x="356259" y="787400"/>
            <a:ext cx="4512623" cy="1067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La disputa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94492-BE34-4FAA-9336-7F23BD9023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80868">
            <a:off x="620232" y="1797195"/>
            <a:ext cx="6074735" cy="70972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127000" dir="5700000" algn="tr" rotWithShape="0">
              <a:prstClr val="black">
                <a:alpha val="3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347D9-2643-4BCE-8DA2-BAD18A8F3834}"/>
              </a:ext>
            </a:extLst>
          </p:cNvPr>
          <p:cNvSpPr txBox="1"/>
          <p:nvPr/>
        </p:nvSpPr>
        <p:spPr>
          <a:xfrm rot="21147220">
            <a:off x="791889" y="2819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Periódico “El Mundo”, 2.10.2018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D366D-3252-44B7-BD7A-170BD8FE48D8}"/>
              </a:ext>
            </a:extLst>
          </p:cNvPr>
          <p:cNvSpPr txBox="1"/>
          <p:nvPr/>
        </p:nvSpPr>
        <p:spPr>
          <a:xfrm>
            <a:off x="7552010" y="4701908"/>
            <a:ext cx="2760390" cy="1938992"/>
          </a:xfrm>
          <a:prstGeom prst="rect">
            <a:avLst/>
          </a:prstGeom>
          <a:gradFill flip="none" rotWithShape="1">
            <a:gsLst>
              <a:gs pos="44000">
                <a:srgbClr val="A88D5A">
                  <a:alpha val="70000"/>
                </a:srgbClr>
              </a:gs>
              <a:gs pos="100000">
                <a:srgbClr val="A88D5A">
                  <a:alpha val="0"/>
                </a:srgb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Los grafiteros ocupan espacios públicos y privados unilateral-mente. ¿Se puede justificar su actividad de alguna manera?</a:t>
            </a:r>
          </a:p>
        </p:txBody>
      </p:sp>
    </p:spTree>
    <p:extLst>
      <p:ext uri="{BB962C8B-B14F-4D97-AF65-F5344CB8AC3E}">
        <p14:creationId xmlns:p14="http://schemas.microsoft.com/office/powerpoint/2010/main" val="10975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sultado de imagen de mÃºsica callejer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5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41961"/>
            <a:ext cx="6888480" cy="4364428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n de musica centro comerci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328" y="2241961"/>
            <a:ext cx="5137672" cy="4364428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3D43131-4625-4E40-95E8-5287CAA460F1}"/>
              </a:ext>
            </a:extLst>
          </p:cNvPr>
          <p:cNvSpPr txBox="1">
            <a:spLocks/>
          </p:cNvSpPr>
          <p:nvPr/>
        </p:nvSpPr>
        <p:spPr>
          <a:xfrm>
            <a:off x="415635" y="924675"/>
            <a:ext cx="9848247" cy="75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El espacio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DA5D1-9475-42D0-8B87-A02B586AF03D}"/>
              </a:ext>
            </a:extLst>
          </p:cNvPr>
          <p:cNvSpPr txBox="1"/>
          <p:nvPr/>
        </p:nvSpPr>
        <p:spPr>
          <a:xfrm>
            <a:off x="9690266" y="2289461"/>
            <a:ext cx="2430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¿Estamos expuestos al mismo tipo de mensajes en cada uno de estos sitios? ¿Por qué?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198B8-0C50-4992-8F0B-D020C8C6D1AE}"/>
              </a:ext>
            </a:extLst>
          </p:cNvPr>
          <p:cNvSpPr txBox="1"/>
          <p:nvPr/>
        </p:nvSpPr>
        <p:spPr>
          <a:xfrm>
            <a:off x="2699348" y="3994333"/>
            <a:ext cx="1908279" cy="1938992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¿Quién decide quién puede dar un con-cierto en cada uno de estos lugares?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675B55-E9A4-4415-8CE4-DFD1AF64CFED}"/>
              </a:ext>
            </a:extLst>
          </p:cNvPr>
          <p:cNvSpPr txBox="1"/>
          <p:nvPr/>
        </p:nvSpPr>
        <p:spPr>
          <a:xfrm>
            <a:off x="3372590" y="791850"/>
            <a:ext cx="7148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Aquí tienes una calle y un centro comercial. ¿está permitido tener perros en alguno de estos sitios? ¿Y repartir propaganda? ¿Y convocar manifestaciones? ¿Por qué?</a:t>
            </a:r>
          </a:p>
        </p:txBody>
      </p:sp>
    </p:spTree>
    <p:extLst>
      <p:ext uri="{BB962C8B-B14F-4D97-AF65-F5344CB8AC3E}">
        <p14:creationId xmlns:p14="http://schemas.microsoft.com/office/powerpoint/2010/main" val="33848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379826"/>
            <a:ext cx="6096000" cy="4022982"/>
          </a:xfrm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26" name="Picture 2" descr="Resultado de imagen de PLAZA DURA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379826"/>
            <a:ext cx="5922628" cy="4008919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4CF38B36-459E-4ABF-BCE7-82694D530124}"/>
              </a:ext>
            </a:extLst>
          </p:cNvPr>
          <p:cNvSpPr txBox="1">
            <a:spLocks/>
          </p:cNvSpPr>
          <p:nvPr/>
        </p:nvSpPr>
        <p:spPr>
          <a:xfrm>
            <a:off x="380009" y="924675"/>
            <a:ext cx="9883873" cy="75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Las plazas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EAEE3-B0DC-4702-9DAA-DAF339FB5741}"/>
              </a:ext>
            </a:extLst>
          </p:cNvPr>
          <p:cNvSpPr txBox="1"/>
          <p:nvPr/>
        </p:nvSpPr>
        <p:spPr>
          <a:xfrm>
            <a:off x="6191002" y="2430444"/>
            <a:ext cx="2430483" cy="1323439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¿Qué ventajas tiene cada uno de estos modelos de plaza para una ciudad?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0029A9-E235-46CC-B28C-6130CE056B52}"/>
              </a:ext>
            </a:extLst>
          </p:cNvPr>
          <p:cNvSpPr txBox="1"/>
          <p:nvPr/>
        </p:nvSpPr>
        <p:spPr>
          <a:xfrm>
            <a:off x="71251" y="2424357"/>
            <a:ext cx="2517570" cy="1631216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¿Qué posibilidades tendríamos para descansar o leer un libro en cada una de estas plazas?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33AFE-8937-41CA-A91D-17BE4EFEC690}"/>
              </a:ext>
            </a:extLst>
          </p:cNvPr>
          <p:cNvSpPr txBox="1"/>
          <p:nvPr/>
        </p:nvSpPr>
        <p:spPr>
          <a:xfrm>
            <a:off x="4061358" y="649350"/>
            <a:ext cx="6321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 un lado tienes una plaza dura; a otro, una plaza arbolada. ¿Te parece que ambas están pensadas para usarse de la misma manera? ¿Qué tipo de eventos se puede celebrar en cada una? ¿Por qué?</a:t>
            </a:r>
          </a:p>
        </p:txBody>
      </p:sp>
    </p:spTree>
    <p:extLst>
      <p:ext uri="{BB962C8B-B14F-4D97-AF65-F5344CB8AC3E}">
        <p14:creationId xmlns:p14="http://schemas.microsoft.com/office/powerpoint/2010/main" val="32891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rotond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553075"/>
            <a:ext cx="5919037" cy="3666655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de cruce semaforos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73" t="4767" r="9306" b="468"/>
          <a:stretch/>
        </p:blipFill>
        <p:spPr bwMode="auto">
          <a:xfrm>
            <a:off x="6065820" y="2553075"/>
            <a:ext cx="6126180" cy="3666656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95BFA99-8332-4499-9884-4CAB68940EFD}"/>
              </a:ext>
            </a:extLst>
          </p:cNvPr>
          <p:cNvSpPr txBox="1">
            <a:spLocks/>
          </p:cNvSpPr>
          <p:nvPr/>
        </p:nvSpPr>
        <p:spPr>
          <a:xfrm>
            <a:off x="439387" y="924675"/>
            <a:ext cx="9824496" cy="75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El tráfico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D0C1A-6BF9-43E0-9806-0E24E7EA8BC0}"/>
              </a:ext>
            </a:extLst>
          </p:cNvPr>
          <p:cNvSpPr txBox="1"/>
          <p:nvPr/>
        </p:nvSpPr>
        <p:spPr>
          <a:xfrm>
            <a:off x="6119750" y="5470549"/>
            <a:ext cx="2430483" cy="707886"/>
          </a:xfrm>
          <a:prstGeom prst="rect">
            <a:avLst/>
          </a:prstGeom>
          <a:gradFill flip="none" rotWithShape="1">
            <a:gsLst>
              <a:gs pos="50000">
                <a:srgbClr val="4B5667">
                  <a:alpha val="60000"/>
                </a:srgbClr>
              </a:gs>
              <a:gs pos="100000">
                <a:srgbClr val="4B5667">
                  <a:alpha val="0"/>
                </a:srgb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¿Qué actitud tienes ante los semáforos?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74D8E-4391-4960-8CEA-6B9BDE4D3D87}"/>
              </a:ext>
            </a:extLst>
          </p:cNvPr>
          <p:cNvSpPr txBox="1"/>
          <p:nvPr/>
        </p:nvSpPr>
        <p:spPr>
          <a:xfrm>
            <a:off x="3218213" y="4856330"/>
            <a:ext cx="2653325" cy="1323439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¿Cuál es una forma apropiada de decorar una rotonda en tu opinión? ¿Por qué?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AA5F1C-B440-43E5-B364-6685A9BABF61}"/>
              </a:ext>
            </a:extLst>
          </p:cNvPr>
          <p:cNvSpPr txBox="1"/>
          <p:nvPr/>
        </p:nvSpPr>
        <p:spPr>
          <a:xfrm>
            <a:off x="3942608" y="791850"/>
            <a:ext cx="632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Aquí tienes una rotonda y un cruce de calles. ¿Cuál de los dos permite que la gente llegue antes a su destino? ¿Por qué y de qué depende?</a:t>
            </a:r>
          </a:p>
        </p:txBody>
      </p:sp>
    </p:spTree>
    <p:extLst>
      <p:ext uri="{BB962C8B-B14F-4D97-AF65-F5344CB8AC3E}">
        <p14:creationId xmlns:p14="http://schemas.microsoft.com/office/powerpoint/2010/main" val="351489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t3.idealista.com/news/archivos/styles/imagen_full/public/2017-01/m30.jpg?sv=Gkz1ABcL&amp;itok=NuI9Rr3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029"/>
          <a:stretch/>
        </p:blipFill>
        <p:spPr bwMode="auto">
          <a:xfrm>
            <a:off x="4660345" y="2221509"/>
            <a:ext cx="7531655" cy="4464294"/>
          </a:xfrm>
          <a:prstGeom prst="rect">
            <a:avLst/>
          </a:prstGeom>
          <a:noFill/>
          <a:effectLst>
            <a:outerShdw blurRad="50800" dist="889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18548"/>
            <a:ext cx="4491613" cy="4467255"/>
          </a:xfrm>
          <a:prstGeom prst="rect">
            <a:avLst/>
          </a:prstGeom>
          <a:noFill/>
          <a:effectLst>
            <a:outerShdw blurRad="50800" dist="889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619C90A-98EF-4884-9464-704E366C2D90}"/>
              </a:ext>
            </a:extLst>
          </p:cNvPr>
          <p:cNvSpPr txBox="1">
            <a:spLocks/>
          </p:cNvSpPr>
          <p:nvPr/>
        </p:nvSpPr>
        <p:spPr>
          <a:xfrm>
            <a:off x="415635" y="924675"/>
            <a:ext cx="9848247" cy="75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La movilidad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1C61B-9AF8-45A6-B874-7A3CB8B245E6}"/>
              </a:ext>
            </a:extLst>
          </p:cNvPr>
          <p:cNvSpPr txBox="1"/>
          <p:nvPr/>
        </p:nvSpPr>
        <p:spPr>
          <a:xfrm>
            <a:off x="4089989" y="621699"/>
            <a:ext cx="6324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 un lado, las aceras y el transporte público ganan terreno al transporte privado; a otro, se va a soterrar una carretera. ¿Qué ventajas e inconvenientes tiene cada opción para mejorar el tráfico en la ciudad?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7459744-6FD2-4B0E-8F09-B274923D9288}"/>
              </a:ext>
            </a:extLst>
          </p:cNvPr>
          <p:cNvSpPr/>
          <p:nvPr/>
        </p:nvSpPr>
        <p:spPr>
          <a:xfrm flipH="1" flipV="1">
            <a:off x="8930244" y="2218546"/>
            <a:ext cx="3261756" cy="3469734"/>
          </a:xfrm>
          <a:prstGeom prst="rtTriangle">
            <a:avLst/>
          </a:prstGeom>
          <a:solidFill>
            <a:srgbClr val="31519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F5740-2375-4EFB-BDF1-AB942E0B33D2}"/>
              </a:ext>
            </a:extLst>
          </p:cNvPr>
          <p:cNvSpPr txBox="1"/>
          <p:nvPr/>
        </p:nvSpPr>
        <p:spPr>
          <a:xfrm>
            <a:off x="9690267" y="2254173"/>
            <a:ext cx="2430483" cy="1631216"/>
          </a:xfrm>
          <a:prstGeom prst="rect">
            <a:avLst/>
          </a:prstGeom>
          <a:gradFill>
            <a:gsLst>
              <a:gs pos="48000">
                <a:srgbClr val="315194">
                  <a:alpha val="60000"/>
                </a:srgbClr>
              </a:gs>
              <a:gs pos="100000">
                <a:srgbClr val="315194">
                  <a:alpha val="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27000">
                    <a:srgbClr val="2B4881">
                      <a:alpha val="69804"/>
                    </a:srgbClr>
                  </a:glow>
                </a:effectLst>
              </a:rPr>
              <a:t>¿Qué opción es más eficiente desde el punto de vista presupuestario? ¿Por qué?</a:t>
            </a:r>
          </a:p>
        </p:txBody>
      </p:sp>
    </p:spTree>
    <p:extLst>
      <p:ext uri="{BB962C8B-B14F-4D97-AF65-F5344CB8AC3E}">
        <p14:creationId xmlns:p14="http://schemas.microsoft.com/office/powerpoint/2010/main" val="40353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682195A-1CF1-4F36-B590-210C1C090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84" r="10803"/>
          <a:stretch/>
        </p:blipFill>
        <p:spPr bwMode="auto">
          <a:xfrm>
            <a:off x="0" y="2225035"/>
            <a:ext cx="7331787" cy="4427400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 juez permite las obras del Edificio España - Libre Mercado">
            <a:extLst>
              <a:ext uri="{FF2B5EF4-FFF2-40B4-BE49-F238E27FC236}">
                <a16:creationId xmlns:a16="http://schemas.microsoft.com/office/drawing/2014/main" id="{767D9FB6-B221-4EFB-8A2B-0C9EA5317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83" y="2225035"/>
            <a:ext cx="4671317" cy="4427400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E67FCBD-8CD6-432F-82A6-AB9B816983C0}"/>
              </a:ext>
            </a:extLst>
          </p:cNvPr>
          <p:cNvSpPr txBox="1">
            <a:spLocks/>
          </p:cNvSpPr>
          <p:nvPr/>
        </p:nvSpPr>
        <p:spPr>
          <a:xfrm>
            <a:off x="451263" y="641267"/>
            <a:ext cx="6460176" cy="13139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El entorno arquitectónico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08BBE-A5A2-4F84-81D6-8DDAB2B14EE1}"/>
              </a:ext>
            </a:extLst>
          </p:cNvPr>
          <p:cNvSpPr txBox="1"/>
          <p:nvPr/>
        </p:nvSpPr>
        <p:spPr>
          <a:xfrm>
            <a:off x="4642835" y="5602901"/>
            <a:ext cx="2653325" cy="1015663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¿Influye el tipo de edificios en la densidad del tráfico?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CC570-DBAC-47A1-9AEE-20FD1CC3189C}"/>
              </a:ext>
            </a:extLst>
          </p:cNvPr>
          <p:cNvSpPr txBox="1"/>
          <p:nvPr/>
        </p:nvSpPr>
        <p:spPr>
          <a:xfrm>
            <a:off x="6697683" y="633574"/>
            <a:ext cx="3716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¿Qué sensaciones causa la arquitectura en estas dos fotos? ¿Qué intenciones puede haber detrás de cada modelo?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8E1E85-F0E5-4A00-8861-A32B63429D87}"/>
              </a:ext>
            </a:extLst>
          </p:cNvPr>
          <p:cNvSpPr txBox="1"/>
          <p:nvPr/>
        </p:nvSpPr>
        <p:spPr>
          <a:xfrm>
            <a:off x="9975272" y="2260660"/>
            <a:ext cx="2181103" cy="1631216"/>
          </a:xfrm>
          <a:prstGeom prst="rect">
            <a:avLst/>
          </a:prstGeom>
          <a:gradFill>
            <a:gsLst>
              <a:gs pos="0">
                <a:srgbClr val="365894">
                  <a:alpha val="60000"/>
                </a:srgbClr>
              </a:gs>
              <a:gs pos="35000">
                <a:srgbClr val="315194">
                  <a:alpha val="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27000">
                    <a:srgbClr val="315194">
                      <a:alpha val="70000"/>
                    </a:srgbClr>
                  </a:glow>
                </a:effectLst>
              </a:rPr>
              <a:t>¿Te sentirías a gusto caminando por delante de este edificio? ¿Por qué?</a:t>
            </a:r>
          </a:p>
        </p:txBody>
      </p:sp>
    </p:spTree>
    <p:extLst>
      <p:ext uri="{BB962C8B-B14F-4D97-AF65-F5344CB8AC3E}">
        <p14:creationId xmlns:p14="http://schemas.microsoft.com/office/powerpoint/2010/main" val="24655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plataforma unic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51783"/>
            <a:ext cx="3352800" cy="4314995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acera ancha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6632" y="2251780"/>
            <a:ext cx="3693457" cy="4314995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3"/>
          <a:stretch/>
        </p:blipFill>
        <p:spPr>
          <a:xfrm>
            <a:off x="7373922" y="2251780"/>
            <a:ext cx="4818077" cy="4314995"/>
          </a:xfrm>
          <a:prstGeom prst="rect">
            <a:avLst/>
          </a:prstGeom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22BCAF4-E889-4195-9D04-C0D54C034898}"/>
              </a:ext>
            </a:extLst>
          </p:cNvPr>
          <p:cNvSpPr txBox="1">
            <a:spLocks/>
          </p:cNvSpPr>
          <p:nvPr/>
        </p:nvSpPr>
        <p:spPr>
          <a:xfrm>
            <a:off x="498764" y="924675"/>
            <a:ext cx="9765118" cy="75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El espacio peatonal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0B1F8-8100-4F71-871F-A12E222E5166}"/>
              </a:ext>
            </a:extLst>
          </p:cNvPr>
          <p:cNvSpPr txBox="1"/>
          <p:nvPr/>
        </p:nvSpPr>
        <p:spPr>
          <a:xfrm>
            <a:off x="35625" y="4592158"/>
            <a:ext cx="3305299" cy="1938992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Esta no es una calle pea-tonal, sino de plataforma única. ¿Cómo crees que afecta a conductores y peatones que los pongan al mismo nivel?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13856-D729-4769-A634-20668C21DD95}"/>
              </a:ext>
            </a:extLst>
          </p:cNvPr>
          <p:cNvSpPr txBox="1"/>
          <p:nvPr/>
        </p:nvSpPr>
        <p:spPr>
          <a:xfrm>
            <a:off x="8977747" y="5515487"/>
            <a:ext cx="3178628" cy="1015663"/>
          </a:xfrm>
          <a:prstGeom prst="rect">
            <a:avLst/>
          </a:prstGeom>
          <a:gradFill>
            <a:gsLst>
              <a:gs pos="0">
                <a:srgbClr val="BCBCB6">
                  <a:alpha val="60000"/>
                </a:srgbClr>
              </a:gs>
              <a:gs pos="100000">
                <a:srgbClr val="BCBCB6">
                  <a:alpha val="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solidFill>
                  <a:schemeClr val="bg1"/>
                </a:solidFill>
                <a:effectLst>
                  <a:glow rad="127000">
                    <a:srgbClr val="D1D1CD"/>
                  </a:glow>
                </a:effectLst>
              </a:rPr>
              <a:t>¿Puedes adivinar cómo es el Estado del bienestar en este país? ¿Por qué?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9E933-A110-4E69-890D-7DF5B279A7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15" b="-1"/>
          <a:stretch/>
        </p:blipFill>
        <p:spPr>
          <a:xfrm flipH="1">
            <a:off x="5611731" y="39572"/>
            <a:ext cx="2045903" cy="2461736"/>
          </a:xfrm>
          <a:prstGeom prst="rect">
            <a:avLst/>
          </a:prstGeom>
        </p:spPr>
      </p:pic>
      <p:pic>
        <p:nvPicPr>
          <p:cNvPr id="1026" name="Picture 2" descr="Blue Jaguar F Pace Side View Car Png Image - Car Side View Png | Full Size  PNG Download | SeekPNG">
            <a:extLst>
              <a:ext uri="{FF2B5EF4-FFF2-40B4-BE49-F238E27FC236}">
                <a16:creationId xmlns:a16="http://schemas.microsoft.com/office/drawing/2014/main" id="{ED4C7B70-0F4C-4820-A277-590635629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65" y="39571"/>
            <a:ext cx="5031046" cy="29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7DF88-2EA8-42F4-B0DB-C5F93DFC600D}"/>
              </a:ext>
            </a:extLst>
          </p:cNvPr>
          <p:cNvSpPr txBox="1"/>
          <p:nvPr/>
        </p:nvSpPr>
        <p:spPr>
          <a:xfrm>
            <a:off x="7196145" y="562315"/>
            <a:ext cx="5031046" cy="1938992"/>
          </a:xfrm>
          <a:prstGeom prst="rect">
            <a:avLst/>
          </a:prstGeom>
          <a:gradFill flip="none" rotWithShape="1">
            <a:gsLst>
              <a:gs pos="44000">
                <a:srgbClr val="3D68BB">
                  <a:alpha val="60000"/>
                </a:srgbClr>
              </a:gs>
              <a:gs pos="100000">
                <a:srgbClr val="3D68BB">
                  <a:alpha val="0"/>
                </a:srgb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27000">
                    <a:schemeClr val="bg1">
                      <a:alpha val="80000"/>
                    </a:schemeClr>
                  </a:glow>
                </a:effectLst>
              </a:rPr>
              <a:t>Imagina que en cada foto hay una persona que sale a la calle para ir a trabajar, otra para hablar con los vecinos y otra para pasear a su hijo pequeño en un carrito. ¿Afecta el tipo de calle a estas tres personas por igual? ¿Por qué?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800905-9BDC-41A3-9C3E-E76E9C4E4517}"/>
              </a:ext>
            </a:extLst>
          </p:cNvPr>
          <p:cNvSpPr txBox="1"/>
          <p:nvPr/>
        </p:nvSpPr>
        <p:spPr>
          <a:xfrm>
            <a:off x="3564789" y="2295687"/>
            <a:ext cx="2978515" cy="1631216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En esta calle se acaban de ensanchar las aceras. ¿Cómo crees que puede afectar esto a la gente que vive aquí?</a:t>
            </a:r>
          </a:p>
        </p:txBody>
      </p:sp>
    </p:spTree>
    <p:extLst>
      <p:ext uri="{BB962C8B-B14F-4D97-AF65-F5344CB8AC3E}">
        <p14:creationId xmlns:p14="http://schemas.microsoft.com/office/powerpoint/2010/main" val="33348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567" y="2263565"/>
            <a:ext cx="3191996" cy="4255994"/>
          </a:xfrm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3565"/>
            <a:ext cx="5002306" cy="4255994"/>
          </a:xfrm>
          <a:prstGeom prst="rect">
            <a:avLst/>
          </a:prstGeom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435788" y="2263565"/>
            <a:ext cx="3756212" cy="4255994"/>
          </a:xfrm>
          <a:prstGeom prst="rect">
            <a:avLst/>
          </a:prstGeom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72E1CCA7-3E95-4287-9690-00AF8A0C180E}"/>
              </a:ext>
            </a:extLst>
          </p:cNvPr>
          <p:cNvSpPr txBox="1">
            <a:spLocks/>
          </p:cNvSpPr>
          <p:nvPr/>
        </p:nvSpPr>
        <p:spPr>
          <a:xfrm>
            <a:off x="475013" y="924675"/>
            <a:ext cx="9788870" cy="75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Los usos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138A4-DC14-4799-A639-4701A941DC52}"/>
              </a:ext>
            </a:extLst>
          </p:cNvPr>
          <p:cNvSpPr txBox="1"/>
          <p:nvPr/>
        </p:nvSpPr>
        <p:spPr>
          <a:xfrm>
            <a:off x="4267450" y="791850"/>
            <a:ext cx="6046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27000">
                    <a:schemeClr val="bg1">
                      <a:alpha val="80000"/>
                    </a:schemeClr>
                  </a:glow>
                </a:effectLst>
              </a:rPr>
              <a:t>Aquí tienes tres fotos de la ciudad de Osaka. En tu opinión, ¿cuánto espacio tiene lo privado y cuánto espacio tiene lo público en estas fotos? ¿Por qué?</a:t>
            </a:r>
          </a:p>
        </p:txBody>
      </p:sp>
    </p:spTree>
    <p:extLst>
      <p:ext uri="{BB962C8B-B14F-4D97-AF65-F5344CB8AC3E}">
        <p14:creationId xmlns:p14="http://schemas.microsoft.com/office/powerpoint/2010/main" val="41652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de cajero bankia antimendig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71" r="9093"/>
          <a:stretch/>
        </p:blipFill>
        <p:spPr bwMode="auto">
          <a:xfrm>
            <a:off x="6243361" y="2326944"/>
            <a:ext cx="5948640" cy="4181105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643FEAF9-7812-42B4-8B3B-970565A72B3A}"/>
              </a:ext>
            </a:extLst>
          </p:cNvPr>
          <p:cNvSpPr txBox="1">
            <a:spLocks/>
          </p:cNvSpPr>
          <p:nvPr/>
        </p:nvSpPr>
        <p:spPr>
          <a:xfrm>
            <a:off x="463137" y="924675"/>
            <a:ext cx="9800745" cy="75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sz="4000" cap="all" dirty="0">
                <a:ln>
                  <a:solidFill>
                    <a:srgbClr val="F6C17A"/>
                  </a:solidFill>
                </a:ln>
                <a:gradFill>
                  <a:gsLst>
                    <a:gs pos="0">
                      <a:schemeClr val="tx1"/>
                    </a:gs>
                    <a:gs pos="100000">
                      <a:srgbClr val="F09415"/>
                    </a:gs>
                  </a:gsLst>
                  <a:lin ang="5400000" scaled="1"/>
                </a:gradFill>
              </a:rPr>
              <a:t>La segregación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CF00FA-C6E3-4878-BA59-941DAB7ED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85"/>
          <a:stretch/>
        </p:blipFill>
        <p:spPr bwMode="auto">
          <a:xfrm>
            <a:off x="1" y="2326946"/>
            <a:ext cx="5948640" cy="4181103"/>
          </a:xfrm>
          <a:prstGeom prst="rect">
            <a:avLst/>
          </a:prstGeom>
          <a:noFill/>
          <a:effectLst>
            <a:outerShdw blurRad="50800" dist="127000" dir="54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CF626A-4931-4842-A75C-69385360D37D}"/>
              </a:ext>
            </a:extLst>
          </p:cNvPr>
          <p:cNvSpPr txBox="1"/>
          <p:nvPr/>
        </p:nvSpPr>
        <p:spPr>
          <a:xfrm>
            <a:off x="4051300" y="4140297"/>
            <a:ext cx="1846540" cy="2316952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¿Qué función cumple esta barandilla de hierro? ¿Puede considerarse un elemento ideológico?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3D3A8-1EB9-4693-AC86-FBB218F7F540}"/>
              </a:ext>
            </a:extLst>
          </p:cNvPr>
          <p:cNvSpPr txBox="1"/>
          <p:nvPr/>
        </p:nvSpPr>
        <p:spPr>
          <a:xfrm>
            <a:off x="7302500" y="966803"/>
            <a:ext cx="2961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Aquí tienes dos fotos de la ciudad de Madrid…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D802A-14EE-44EC-A054-DA6299A76860}"/>
              </a:ext>
            </a:extLst>
          </p:cNvPr>
          <p:cNvSpPr txBox="1"/>
          <p:nvPr/>
        </p:nvSpPr>
        <p:spPr>
          <a:xfrm>
            <a:off x="9119022" y="2352396"/>
            <a:ext cx="2973853" cy="1323439"/>
          </a:xfrm>
          <a:prstGeom prst="rect">
            <a:avLst/>
          </a:prstGeom>
          <a:gradFill>
            <a:gsLst>
              <a:gs pos="0">
                <a:srgbClr val="37241A">
                  <a:alpha val="60000"/>
                </a:srgbClr>
              </a:gs>
              <a:gs pos="100000">
                <a:srgbClr val="37241A">
                  <a:alpha val="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127000">
                    <a:srgbClr val="37241A">
                      <a:alpha val="70000"/>
                    </a:srgbClr>
                  </a:glow>
                </a:effectLst>
              </a:rPr>
              <a:t>¿Qué pistas nos dan os bolardos alrededor del cajero sobre cómo es esta ciudad? ¿Por qué?</a:t>
            </a:r>
          </a:p>
        </p:txBody>
      </p:sp>
    </p:spTree>
    <p:extLst>
      <p:ext uri="{BB962C8B-B14F-4D97-AF65-F5344CB8AC3E}">
        <p14:creationId xmlns:p14="http://schemas.microsoft.com/office/powerpoint/2010/main" val="26197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872</TotalTime>
  <Words>690</Words>
  <Application>Microsoft Office PowerPoint</Application>
  <PresentationFormat>Widescreen</PresentationFormat>
  <Paragraphs>50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Trebuchet MS</vt:lpstr>
      <vt:lpstr>Berlin</vt:lpstr>
      <vt:lpstr>EL URBANISMO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URBANISMO</dc:title>
  <dc:creator>Gonzalez Garcia Javier</dc:creator>
  <cp:lastModifiedBy>Gonzalez Garcia Javier</cp:lastModifiedBy>
  <cp:revision>86</cp:revision>
  <dcterms:created xsi:type="dcterms:W3CDTF">2018-08-15T07:13:59Z</dcterms:created>
  <dcterms:modified xsi:type="dcterms:W3CDTF">2023-04-05T08:52:07Z</dcterms:modified>
</cp:coreProperties>
</file>