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25" r:id="rId9"/>
    <p:sldId id="326" r:id="rId10"/>
    <p:sldId id="327" r:id="rId11"/>
    <p:sldId id="328" r:id="rId12"/>
    <p:sldId id="277" r:id="rId13"/>
    <p:sldId id="278" r:id="rId14"/>
    <p:sldId id="279" r:id="rId15"/>
    <p:sldId id="308" r:id="rId16"/>
    <p:sldId id="330" r:id="rId17"/>
    <p:sldId id="281" r:id="rId18"/>
    <p:sldId id="338" r:id="rId19"/>
    <p:sldId id="337" r:id="rId20"/>
    <p:sldId id="349" r:id="rId21"/>
    <p:sldId id="332" r:id="rId22"/>
    <p:sldId id="333" r:id="rId23"/>
    <p:sldId id="339" r:id="rId24"/>
    <p:sldId id="331" r:id="rId25"/>
    <p:sldId id="309" r:id="rId26"/>
    <p:sldId id="316" r:id="rId27"/>
    <p:sldId id="317" r:id="rId28"/>
    <p:sldId id="320" r:id="rId29"/>
    <p:sldId id="321" r:id="rId30"/>
    <p:sldId id="322" r:id="rId31"/>
    <p:sldId id="323" r:id="rId32"/>
    <p:sldId id="324" r:id="rId33"/>
    <p:sldId id="334" r:id="rId34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73" d="100"/>
          <a:sy n="73" d="100"/>
        </p:scale>
        <p:origin x="3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4-22T16:08:24.045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902B-B6B4-5F41-A2E8-0AA9AFD65DBB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E9146-D537-8D45-BF43-F88CCF5B4C8B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9321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E9146-D537-8D45-BF43-F88CCF5B4C8B}" type="slidenum">
              <a:rPr lang="en-FI" smtClean="0"/>
              <a:t>5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0493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E9146-D537-8D45-BF43-F88CCF5B4C8B}" type="slidenum">
              <a:rPr lang="en-FI" smtClean="0"/>
              <a:t>15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30636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5E9146-D537-8D45-BF43-F88CCF5B4C8B}" type="slidenum">
              <a:rPr lang="en-FI" smtClean="0"/>
              <a:t>31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044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15133-7A37-8ECD-5BD4-397102109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6D1CCF-C11D-1B1D-6E43-696150A1A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31833-656C-F807-4256-F11728CDC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E20BE-C1C2-5DDF-46B3-99A853410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1E522-0B0B-E39D-4222-54E584A9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767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1704-7155-C666-4FB3-0DC47276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20CDF8-DD2A-CD04-B316-CA4E934BE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1CE94-ED9F-26C3-20D0-B6F8F01B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AE88F-4466-0FFB-6E9A-5B127B79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62B07-40FA-B916-2AF5-3D8FAA9DC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984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B9CC6-07E1-954C-29E9-B857217EF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B5D93-AA13-C3C2-830C-5442691D5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A4D7-D943-E41E-8BAD-01645515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B24DA-95A9-C2EE-942C-6E867724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12826-5F7E-BE7E-1648-54CD8764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0392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59EE5-9E09-35BA-EBB7-7A16AC6FC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90009-18D8-F895-AF47-25E585490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CC968-7E57-B597-2050-19D2A4E60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93321-B9FA-CC83-14F1-3811A707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994A0-810C-E168-B63B-71FA22FD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9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C4B9D-085E-432F-EE08-F5118F32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4E9D0-BBB5-B0EB-D343-F5E8F55BF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A8FA9-0AC5-B832-50C2-B4136A89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2E0CC-3330-F175-87EA-3820E4FB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752B9-0A0A-C779-1C75-37F970A0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8329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BF71-F026-FBA3-96CF-48DF5B06E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B8CBF-8DA4-50BE-8F3C-006819E6C5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D553F-74C1-FCCC-6534-8F182597B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7C7D5-6944-DDF3-A6E3-64695D86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981C0-B694-6CB8-401E-96D089F1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2AE3CB-7444-BCD8-B699-52B8DC0D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18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F47D4-A3AF-A19B-5249-996E5A39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1E2BD-5213-B472-506F-FD8BFB0E6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2A004-6F1B-87BB-6683-719C6818C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C9D9D-504F-C5FA-A30D-6AE6996B1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88B90A-4A83-DF3D-344A-2D6C23668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A04B81-D490-E8C0-4DEA-F8BAC708C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E18498-C523-42E2-4158-8FAE9AA0D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4F47D8-33CF-814B-8B2E-0B542A08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48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89D75-3EAB-516F-F3CA-21EE86F6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0CA37-C0E5-BFF6-0462-E635711D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C2F11B-A8C7-D389-ED1D-6FCBB7686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AED77-7D91-726C-63AE-87DC11227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8097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0FCF3D-5118-78F2-5117-FB270D7F2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05CB1D-8A1F-52E8-C203-B72EC0C77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64A67-CDEA-D8AD-0C9C-EF156E0A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5949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DC3A-EA36-1B50-0E5A-1DFA9232B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2A79C-D8D4-2C1D-6A80-BFE8F82E9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594A0-8BC0-D4C1-5A82-E82444C7F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330C4-46EF-4A36-D677-4F178697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61DD0-0DA2-8DB1-7F67-A2D83925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6BAD12-918A-446B-131D-27CED4A1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204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95BEE-7794-1491-A3BB-67539690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13E94-6952-9F1B-6B67-BEB8C9EBAD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A1656-0346-058D-8571-2CA0E960E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DCA26-3A29-A6FE-5C26-BA327F17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39DAD-3297-8A63-10E8-54450061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26CF-0CFD-EB57-4A1A-5E69E0308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2571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B13F57-F621-A4B9-1A5E-99DBA2E21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6160C-8BB4-36BE-55C3-47E7D3034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9F1E4-84F1-4DF9-4FBB-81B2E39EDD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0D253-A2B7-CC43-8E7E-80694E60DFF0}" type="datetimeFigureOut">
              <a:rPr lang="en-FI" smtClean="0"/>
              <a:t>26/04/2024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4AFDF-D57B-5DF4-A4AD-CA8571AC5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E9A9D-A5A0-0362-0A6D-1DA4C7FAB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1167-B16B-364D-A3D6-A3B5E90CC33E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810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kku.haakana@helsinki.fi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FAD7C-B9DC-C47B-1177-7D03951979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/>
              <a:t>SUOMI 1 intensiivi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4BE068-727F-1B32-55EB-711185FD02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FI" sz="3200" dirty="0"/>
              <a:t>22.4.2024</a:t>
            </a:r>
          </a:p>
          <a:p>
            <a:r>
              <a:rPr lang="en-FI" sz="3200" dirty="0"/>
              <a:t>Markku Haakana</a:t>
            </a:r>
          </a:p>
        </p:txBody>
      </p:sp>
    </p:spTree>
    <p:extLst>
      <p:ext uri="{BB962C8B-B14F-4D97-AF65-F5344CB8AC3E}">
        <p14:creationId xmlns:p14="http://schemas.microsoft.com/office/powerpoint/2010/main" val="3728782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2FE108-7725-382D-96C4-B6B616D56A04}"/>
              </a:ext>
            </a:extLst>
          </p:cNvPr>
          <p:cNvSpPr txBox="1"/>
          <p:nvPr/>
        </p:nvSpPr>
        <p:spPr>
          <a:xfrm>
            <a:off x="877824" y="524256"/>
            <a:ext cx="97901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dirty="0"/>
              <a:t>Luetaan! Let’s practice reading Finnish!</a:t>
            </a:r>
          </a:p>
          <a:p>
            <a:endParaRPr lang="en-FI" sz="2800" dirty="0"/>
          </a:p>
          <a:p>
            <a:r>
              <a:rPr lang="en-FI" sz="2800" dirty="0"/>
              <a:t>=&gt; text </a:t>
            </a:r>
            <a:r>
              <a:rPr lang="en-FI" sz="2800" i="1" dirty="0"/>
              <a:t>Tervetuloa</a:t>
            </a:r>
            <a:r>
              <a:rPr lang="en-FI" sz="2800" dirty="0"/>
              <a:t> on page 6</a:t>
            </a:r>
          </a:p>
          <a:p>
            <a:endParaRPr lang="en-FI" sz="2800" dirty="0"/>
          </a:p>
          <a:p>
            <a:endParaRPr lang="en-FI" sz="2800" dirty="0"/>
          </a:p>
          <a:p>
            <a:r>
              <a:rPr lang="en-FI" sz="2800" dirty="0"/>
              <a:t>=&gt; Try to do exercise 3 (page 7); do the exercise in pairs -- you can ask each other the questions!</a:t>
            </a:r>
          </a:p>
        </p:txBody>
      </p:sp>
    </p:spTree>
    <p:extLst>
      <p:ext uri="{BB962C8B-B14F-4D97-AF65-F5344CB8AC3E}">
        <p14:creationId xmlns:p14="http://schemas.microsoft.com/office/powerpoint/2010/main" val="2199776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B768BA-1292-CCDF-B067-3AB313BA5EBF}"/>
              </a:ext>
            </a:extLst>
          </p:cNvPr>
          <p:cNvSpPr txBox="1"/>
          <p:nvPr/>
        </p:nvSpPr>
        <p:spPr>
          <a:xfrm>
            <a:off x="950976" y="707136"/>
            <a:ext cx="9960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More basic things</a:t>
            </a:r>
          </a:p>
          <a:p>
            <a:endParaRPr lang="en-FI" b="1" dirty="0"/>
          </a:p>
          <a:p>
            <a:endParaRPr lang="en-FI" dirty="0"/>
          </a:p>
          <a:p>
            <a:pPr marL="342900" indent="-342900">
              <a:buAutoNum type="arabicParenR"/>
            </a:pPr>
            <a:r>
              <a:rPr lang="en-FI" sz="2800" dirty="0"/>
              <a:t>Numbers (page 8)</a:t>
            </a:r>
          </a:p>
          <a:p>
            <a:pPr marL="342900" indent="-342900">
              <a:buAutoNum type="arabicParenR"/>
            </a:pPr>
            <a:endParaRPr lang="en-FI" sz="2800" dirty="0"/>
          </a:p>
          <a:p>
            <a:pPr marL="342900" indent="-342900">
              <a:buAutoNum type="arabicParenR"/>
            </a:pPr>
            <a:r>
              <a:rPr lang="en-FI" sz="2800" dirty="0"/>
              <a:t>Some greetings and phrases (page 9)</a:t>
            </a:r>
          </a:p>
          <a:p>
            <a:pPr marL="342900" indent="-342900">
              <a:buAutoNum type="arabicParenR"/>
            </a:pPr>
            <a:endParaRPr lang="en-FI" sz="2800" dirty="0"/>
          </a:p>
          <a:p>
            <a:pPr marL="342900" indent="-342900">
              <a:buAutoNum type="arabicParenR"/>
            </a:pPr>
            <a:r>
              <a:rPr lang="en-FI" sz="2800" dirty="0"/>
              <a:t>Countries, nationalities, languages</a:t>
            </a:r>
          </a:p>
        </p:txBody>
      </p:sp>
    </p:spTree>
    <p:extLst>
      <p:ext uri="{BB962C8B-B14F-4D97-AF65-F5344CB8AC3E}">
        <p14:creationId xmlns:p14="http://schemas.microsoft.com/office/powerpoint/2010/main" val="1371127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31620" y="187784"/>
            <a:ext cx="9315450" cy="831376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Maat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830834"/>
            <a:ext cx="9231630" cy="4752528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3D2589-C6FC-4750-AF15-F6616D870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835" y="1170909"/>
            <a:ext cx="8551545" cy="568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08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87784"/>
            <a:ext cx="11407140" cy="831376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Kansallisuus (</a:t>
            </a:r>
            <a:r>
              <a:rPr lang="fi-FI" dirty="0" err="1"/>
              <a:t>nationality</a:t>
            </a:r>
            <a:r>
              <a:rPr lang="fi-FI" dirty="0"/>
              <a:t>), kansalaisuus(</a:t>
            </a:r>
            <a:r>
              <a:rPr lang="fi-FI" dirty="0" err="1"/>
              <a:t>citizenship</a:t>
            </a:r>
            <a:r>
              <a:rPr lang="fi-FI" dirty="0"/>
              <a:t>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830834"/>
            <a:ext cx="9231630" cy="4752528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3D2589-C6FC-4750-AF15-F6616D870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835" y="1170909"/>
            <a:ext cx="8551545" cy="5687091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6B0A8A99-496F-4E97-A9F2-1E2E6E3AE047}"/>
              </a:ext>
            </a:extLst>
          </p:cNvPr>
          <p:cNvSpPr/>
          <p:nvPr/>
        </p:nvSpPr>
        <p:spPr>
          <a:xfrm rot="1803129">
            <a:off x="5761290" y="720967"/>
            <a:ext cx="484632" cy="97840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08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52508" y="180954"/>
            <a:ext cx="8401080" cy="857256"/>
          </a:xfrm>
        </p:spPr>
        <p:txBody>
          <a:bodyPr>
            <a:noAutofit/>
          </a:bodyPr>
          <a:lstStyle/>
          <a:p>
            <a:br>
              <a:rPr lang="fi-FI" sz="3600" dirty="0"/>
            </a:br>
            <a:r>
              <a:rPr lang="fi-FI" sz="3600" dirty="0"/>
              <a:t>Nationality= country + </a:t>
            </a:r>
            <a:r>
              <a:rPr lang="fi-FI" sz="3600" dirty="0">
                <a:solidFill>
                  <a:srgbClr val="FF0000"/>
                </a:solidFill>
              </a:rPr>
              <a:t>lainen/läinen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9651" y="1419225"/>
            <a:ext cx="9572624" cy="476250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Kotimaa                Olen</a:t>
            </a:r>
          </a:p>
          <a:p>
            <a:r>
              <a:rPr lang="fi-FI" dirty="0">
                <a:solidFill>
                  <a:srgbClr val="FF0000"/>
                </a:solidFill>
              </a:rPr>
              <a:t>E</a:t>
            </a:r>
            <a:r>
              <a:rPr lang="fi-FI" dirty="0"/>
              <a:t>nglanti                 </a:t>
            </a:r>
            <a:r>
              <a:rPr lang="fi-FI" u="sng" dirty="0"/>
              <a:t>e</a:t>
            </a:r>
            <a:r>
              <a:rPr lang="fi-FI" dirty="0"/>
              <a:t>nglanti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Turkki                     turkki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Japani                    japani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Kiina                       kiina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Espanja                 espanja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Saksa                     saksa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Irlanti                    irlanti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Unkari                   unkari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Korea                    korea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Thaimaa               thaimaa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r>
              <a:rPr lang="fi-FI" dirty="0"/>
              <a:t>Venäjä </a:t>
            </a:r>
            <a:r>
              <a:rPr lang="fi-FI" dirty="0">
                <a:solidFill>
                  <a:srgbClr val="FF0000"/>
                </a:solidFill>
              </a:rPr>
              <a:t>!!!              </a:t>
            </a:r>
            <a:r>
              <a:rPr lang="fi-FI" dirty="0"/>
              <a:t>venä</a:t>
            </a:r>
            <a:r>
              <a:rPr lang="fi-FI" dirty="0">
                <a:solidFill>
                  <a:srgbClr val="FF0000"/>
                </a:solidFill>
              </a:rPr>
              <a:t>läinen !!!</a:t>
            </a:r>
          </a:p>
          <a:p>
            <a:r>
              <a:rPr lang="fi-FI" dirty="0"/>
              <a:t>Vietnam                vietnam</a:t>
            </a:r>
            <a:r>
              <a:rPr lang="fi-FI" dirty="0">
                <a:highlight>
                  <a:srgbClr val="FFFF00"/>
                </a:highlight>
              </a:rPr>
              <a:t>i</a:t>
            </a:r>
            <a:r>
              <a:rPr lang="fi-FI" dirty="0">
                <a:solidFill>
                  <a:srgbClr val="FF0000"/>
                </a:solidFill>
              </a:rPr>
              <a:t>lainen </a:t>
            </a:r>
            <a:r>
              <a:rPr lang="fi-FI" dirty="0"/>
              <a:t>   </a:t>
            </a:r>
          </a:p>
          <a:p>
            <a:r>
              <a:rPr lang="fi-FI" dirty="0"/>
              <a:t>Pakistan                 pakistan</a:t>
            </a:r>
            <a:r>
              <a:rPr lang="fi-FI" dirty="0">
                <a:highlight>
                  <a:srgbClr val="FFFF00"/>
                </a:highlight>
              </a:rPr>
              <a:t>i</a:t>
            </a:r>
            <a:r>
              <a:rPr lang="fi-FI" dirty="0">
                <a:solidFill>
                  <a:srgbClr val="FF0000"/>
                </a:solidFill>
              </a:rPr>
              <a:t>lainen</a:t>
            </a:r>
            <a:r>
              <a:rPr lang="fi-FI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382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Minkä maa</a:t>
            </a:r>
            <a:r>
              <a:rPr lang="fi-FI" u="sng" dirty="0">
                <a:solidFill>
                  <a:srgbClr val="FF0000"/>
                </a:solidFill>
              </a:rPr>
              <a:t>lainen</a:t>
            </a:r>
            <a:r>
              <a:rPr lang="fi-FI" dirty="0">
                <a:solidFill>
                  <a:srgbClr val="FF0000"/>
                </a:solidFill>
              </a:rPr>
              <a:t> sinä olet?</a:t>
            </a:r>
            <a:br>
              <a:rPr lang="fi-FI" dirty="0">
                <a:solidFill>
                  <a:srgbClr val="FF0000"/>
                </a:solidFill>
              </a:rPr>
            </a:br>
            <a:endParaRPr lang="fi-FI" sz="2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" y="1600200"/>
            <a:ext cx="8229600" cy="4983162"/>
          </a:xfrm>
        </p:spPr>
        <p:txBody>
          <a:bodyPr/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Maa                              </a:t>
            </a:r>
            <a:r>
              <a:rPr lang="fi-FI" b="1" dirty="0">
                <a:solidFill>
                  <a:srgbClr val="FF0000"/>
                </a:solidFill>
              </a:rPr>
              <a:t> </a:t>
            </a:r>
            <a:r>
              <a:rPr lang="fi-FI" b="1" dirty="0">
                <a:solidFill>
                  <a:schemeClr val="tx2"/>
                </a:solidFill>
              </a:rPr>
              <a:t>minkä maalainen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Saksa                              </a:t>
            </a:r>
            <a:r>
              <a:rPr lang="fi-FI" b="1" dirty="0">
                <a:solidFill>
                  <a:schemeClr val="tx2"/>
                </a:solidFill>
              </a:rPr>
              <a:t>saksa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Sveitsi                             </a:t>
            </a:r>
            <a:r>
              <a:rPr lang="fi-FI" b="1" dirty="0">
                <a:solidFill>
                  <a:schemeClr val="tx2"/>
                </a:solidFill>
              </a:rPr>
              <a:t>sveitsi</a:t>
            </a:r>
            <a:r>
              <a:rPr lang="fi-FI" dirty="0">
                <a:solidFill>
                  <a:srgbClr val="FF0000"/>
                </a:solidFill>
              </a:rPr>
              <a:t>läinen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  <a:highlight>
                  <a:srgbClr val="FFFF00"/>
                </a:highlight>
              </a:rPr>
              <a:t>POIKKEUS!!!!!!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! Suomi                           </a:t>
            </a:r>
            <a:r>
              <a:rPr lang="fi-FI" b="1" dirty="0">
                <a:solidFill>
                  <a:schemeClr val="tx2"/>
                </a:solidFill>
              </a:rPr>
              <a:t>suom</a:t>
            </a:r>
            <a:r>
              <a:rPr lang="fi-FI" b="1" dirty="0">
                <a:solidFill>
                  <a:srgbClr val="00B050"/>
                </a:solidFill>
              </a:rPr>
              <a:t>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  Ruotsi                            </a:t>
            </a:r>
            <a:r>
              <a:rPr lang="fi-FI" b="1" dirty="0">
                <a:solidFill>
                  <a:schemeClr val="tx2"/>
                </a:solidFill>
              </a:rPr>
              <a:t>ruots</a:t>
            </a:r>
            <a:r>
              <a:rPr lang="fi-FI" b="1" dirty="0">
                <a:solidFill>
                  <a:srgbClr val="00B050"/>
                </a:solidFill>
              </a:rPr>
              <a:t>a</a:t>
            </a:r>
            <a:r>
              <a:rPr lang="fi-FI" dirty="0">
                <a:solidFill>
                  <a:srgbClr val="FF0000"/>
                </a:solidFill>
              </a:rPr>
              <a:t>lainen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  Venäjä                            </a:t>
            </a:r>
            <a:r>
              <a:rPr lang="fi-FI" b="1" dirty="0">
                <a:solidFill>
                  <a:schemeClr val="tx2"/>
                </a:solidFill>
              </a:rPr>
              <a:t>venä</a:t>
            </a:r>
            <a:r>
              <a:rPr lang="fi-FI" dirty="0">
                <a:solidFill>
                  <a:srgbClr val="FF0000"/>
                </a:solidFill>
              </a:rPr>
              <a:t>läinen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pPr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AB9E88F9-7921-BD4B-5CB8-11B2C62BFA98}"/>
              </a:ext>
            </a:extLst>
          </p:cNvPr>
          <p:cNvSpPr/>
          <p:nvPr/>
        </p:nvSpPr>
        <p:spPr>
          <a:xfrm rot="523098">
            <a:off x="6661168" y="2445276"/>
            <a:ext cx="5147313" cy="243649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What is your nationality?</a:t>
            </a:r>
          </a:p>
        </p:txBody>
      </p:sp>
    </p:spTree>
    <p:extLst>
      <p:ext uri="{BB962C8B-B14F-4D97-AF65-F5344CB8AC3E}">
        <p14:creationId xmlns:p14="http://schemas.microsoft.com/office/powerpoint/2010/main" val="27711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433D9B-301C-D6CF-28BC-65946E6F95B0}"/>
              </a:ext>
            </a:extLst>
          </p:cNvPr>
          <p:cNvSpPr txBox="1"/>
          <p:nvPr/>
        </p:nvSpPr>
        <p:spPr>
          <a:xfrm>
            <a:off x="877824" y="816864"/>
            <a:ext cx="10546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At home</a:t>
            </a:r>
          </a:p>
          <a:p>
            <a:endParaRPr lang="en-FI" sz="2800" dirty="0"/>
          </a:p>
          <a:p>
            <a:pPr marL="342900" indent="-342900">
              <a:buAutoNum type="arabicParenR"/>
            </a:pPr>
            <a:r>
              <a:rPr lang="en-FI" sz="2800" dirty="0"/>
              <a:t>Revise the things we went through today (pages 6 to 11)</a:t>
            </a:r>
          </a:p>
          <a:p>
            <a:pPr marL="342900" indent="-342900">
              <a:buAutoNum type="arabicParenR"/>
            </a:pPr>
            <a:endParaRPr lang="en-FI" sz="2800" dirty="0"/>
          </a:p>
          <a:p>
            <a:pPr marL="342900" indent="-342900">
              <a:buAutoNum type="arabicParenR"/>
            </a:pPr>
            <a:r>
              <a:rPr lang="en-FI" sz="2800" dirty="0"/>
              <a:t>Do exercises 5 and 8 in the book. We will go through some of them and you can ask about possibly problematic issues!</a:t>
            </a:r>
          </a:p>
        </p:txBody>
      </p:sp>
    </p:spTree>
    <p:extLst>
      <p:ext uri="{BB962C8B-B14F-4D97-AF65-F5344CB8AC3E}">
        <p14:creationId xmlns:p14="http://schemas.microsoft.com/office/powerpoint/2010/main" val="2887511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1376392" y="268584"/>
            <a:ext cx="8401080" cy="857256"/>
          </a:xfrm>
        </p:spPr>
        <p:txBody>
          <a:bodyPr>
            <a:noAutofit/>
          </a:bodyPr>
          <a:lstStyle/>
          <a:p>
            <a:br>
              <a:rPr lang="fi-FI" sz="3600" dirty="0"/>
            </a:br>
            <a:r>
              <a:rPr lang="fi-FI" sz="3600" dirty="0"/>
              <a:t>               </a:t>
            </a:r>
            <a:r>
              <a:rPr lang="fi-FI" sz="3600" dirty="0" err="1"/>
              <a:t>Homeland</a:t>
            </a:r>
            <a:r>
              <a:rPr lang="fi-FI" sz="3600" dirty="0"/>
              <a:t>, mother tongue</a:t>
            </a:r>
            <a:br>
              <a:rPr lang="fi-FI" sz="3600" dirty="0"/>
            </a:br>
            <a:endParaRPr lang="fi-FI" sz="3600" dirty="0">
              <a:solidFill>
                <a:srgbClr val="FF0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2910" y="1383030"/>
            <a:ext cx="9772650" cy="5303520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Kotimaa                 </a:t>
            </a:r>
            <a:r>
              <a:rPr lang="fi-FI" dirty="0">
                <a:highlight>
                  <a:srgbClr val="FFFF00"/>
                </a:highlight>
              </a:rPr>
              <a:t>äidin</a:t>
            </a:r>
            <a:r>
              <a:rPr lang="fi-FI" dirty="0"/>
              <a:t>kieli              </a:t>
            </a:r>
          </a:p>
          <a:p>
            <a:r>
              <a:rPr lang="fi-FI" dirty="0">
                <a:solidFill>
                  <a:srgbClr val="FF0000"/>
                </a:solidFill>
              </a:rPr>
              <a:t>E</a:t>
            </a:r>
            <a:r>
              <a:rPr lang="fi-FI" dirty="0"/>
              <a:t>nglanti                  </a:t>
            </a:r>
            <a:r>
              <a:rPr lang="fi-FI" dirty="0" err="1">
                <a:solidFill>
                  <a:srgbClr val="FF0000"/>
                </a:solidFill>
              </a:rPr>
              <a:t>e</a:t>
            </a:r>
            <a:r>
              <a:rPr lang="fi-FI" dirty="0" err="1"/>
              <a:t>nglanti</a:t>
            </a:r>
            <a:r>
              <a:rPr lang="fi-FI" dirty="0"/>
              <a:t>           </a:t>
            </a:r>
          </a:p>
          <a:p>
            <a:r>
              <a:rPr lang="fi-FI" dirty="0"/>
              <a:t>Turkki                      </a:t>
            </a:r>
            <a:r>
              <a:rPr lang="fi-FI" dirty="0" err="1"/>
              <a:t>turkki</a:t>
            </a:r>
            <a:r>
              <a:rPr lang="fi-FI" dirty="0"/>
              <a:t>                </a:t>
            </a:r>
          </a:p>
          <a:p>
            <a:r>
              <a:rPr lang="fi-FI" dirty="0"/>
              <a:t>Japani                     </a:t>
            </a:r>
            <a:r>
              <a:rPr lang="fi-FI" dirty="0" err="1"/>
              <a:t>japani</a:t>
            </a:r>
            <a:r>
              <a:rPr lang="fi-FI" dirty="0"/>
              <a:t>              </a:t>
            </a:r>
          </a:p>
          <a:p>
            <a:r>
              <a:rPr lang="fi-FI" dirty="0"/>
              <a:t>Kiina                        </a:t>
            </a:r>
            <a:r>
              <a:rPr lang="fi-FI" dirty="0" err="1"/>
              <a:t>kiina</a:t>
            </a:r>
            <a:r>
              <a:rPr lang="fi-FI" dirty="0"/>
              <a:t>                </a:t>
            </a:r>
          </a:p>
          <a:p>
            <a:r>
              <a:rPr lang="fi-FI" dirty="0"/>
              <a:t>Espanja                   </a:t>
            </a:r>
            <a:r>
              <a:rPr lang="fi-FI" dirty="0" err="1"/>
              <a:t>espanja</a:t>
            </a:r>
            <a:r>
              <a:rPr lang="fi-FI" dirty="0"/>
              <a:t>           </a:t>
            </a:r>
          </a:p>
          <a:p>
            <a:r>
              <a:rPr lang="fi-FI" dirty="0"/>
              <a:t>Saksa                       </a:t>
            </a:r>
            <a:r>
              <a:rPr lang="fi-FI" dirty="0" err="1"/>
              <a:t>saksa</a:t>
            </a:r>
            <a:r>
              <a:rPr lang="fi-FI" dirty="0"/>
              <a:t>               </a:t>
            </a:r>
          </a:p>
          <a:p>
            <a:r>
              <a:rPr lang="fi-FI" dirty="0"/>
              <a:t>Ranska                    </a:t>
            </a:r>
            <a:r>
              <a:rPr lang="fi-FI" dirty="0" err="1"/>
              <a:t>ranska</a:t>
            </a:r>
            <a:r>
              <a:rPr lang="fi-FI" dirty="0"/>
              <a:t>             </a:t>
            </a:r>
          </a:p>
          <a:p>
            <a:r>
              <a:rPr lang="fi-FI" dirty="0"/>
              <a:t>Unkari                     </a:t>
            </a:r>
            <a:r>
              <a:rPr lang="fi-FI" dirty="0" err="1"/>
              <a:t>unkari</a:t>
            </a:r>
            <a:r>
              <a:rPr lang="fi-FI" dirty="0"/>
              <a:t>              </a:t>
            </a:r>
          </a:p>
          <a:p>
            <a:r>
              <a:rPr lang="fi-FI" dirty="0"/>
              <a:t>Latvia                       </a:t>
            </a:r>
            <a:r>
              <a:rPr lang="fi-FI" dirty="0" err="1"/>
              <a:t>latvia</a:t>
            </a:r>
            <a:r>
              <a:rPr lang="fi-FI" dirty="0"/>
              <a:t>            </a:t>
            </a:r>
          </a:p>
          <a:p>
            <a:r>
              <a:rPr lang="fi-FI" dirty="0"/>
              <a:t>Korea                       </a:t>
            </a:r>
            <a:r>
              <a:rPr lang="fi-FI" dirty="0" err="1"/>
              <a:t>korea</a:t>
            </a:r>
            <a:r>
              <a:rPr lang="fi-FI" dirty="0"/>
              <a:t>  </a:t>
            </a:r>
          </a:p>
          <a:p>
            <a:r>
              <a:rPr lang="fi-FI" dirty="0"/>
              <a:t>Kanada                   </a:t>
            </a:r>
            <a:r>
              <a:rPr lang="fi-FI" dirty="0" err="1"/>
              <a:t>englanti,ranska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/>
              <a:t>Venäjä                    </a:t>
            </a:r>
            <a:r>
              <a:rPr lang="fi-FI" dirty="0" err="1"/>
              <a:t>venäjä</a:t>
            </a:r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5" name="Picture 4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FF31BE55-5B79-46CF-BD3F-4C73D8F044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5797" y="484638"/>
            <a:ext cx="1949763" cy="6104778"/>
          </a:xfrm>
          <a:prstGeom prst="rect">
            <a:avLst/>
          </a:prstGeom>
        </p:spPr>
      </p:pic>
      <p:sp>
        <p:nvSpPr>
          <p:cNvPr id="6" name="Wave 5">
            <a:extLst>
              <a:ext uri="{FF2B5EF4-FFF2-40B4-BE49-F238E27FC236}">
                <a16:creationId xmlns:a16="http://schemas.microsoft.com/office/drawing/2014/main" id="{C12161E9-B102-4366-ADB9-5F0413338510}"/>
              </a:ext>
            </a:extLst>
          </p:cNvPr>
          <p:cNvSpPr/>
          <p:nvPr/>
        </p:nvSpPr>
        <p:spPr>
          <a:xfrm>
            <a:off x="4514851" y="1383029"/>
            <a:ext cx="3425192" cy="243649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Puhun</a:t>
            </a:r>
            <a:r>
              <a:rPr lang="en-US" sz="3600" dirty="0"/>
              <a:t>…</a:t>
            </a:r>
          </a:p>
          <a:p>
            <a:pPr algn="ctr"/>
            <a:r>
              <a:rPr lang="en-US" sz="3600" dirty="0"/>
              <a:t>language+ a/ä</a:t>
            </a:r>
          </a:p>
        </p:txBody>
      </p:sp>
    </p:spTree>
    <p:extLst>
      <p:ext uri="{BB962C8B-B14F-4D97-AF65-F5344CB8AC3E}">
        <p14:creationId xmlns:p14="http://schemas.microsoft.com/office/powerpoint/2010/main" val="30042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4AB9-D62A-9F5A-B0FA-05F60CAABC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FI" dirty="0"/>
              <a:t>SUOMI I intensiivi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15B74-8767-E8F0-72B9-2678F16EF5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FI" sz="3200" dirty="0"/>
              <a:t>26.4.2024</a:t>
            </a:r>
          </a:p>
          <a:p>
            <a:r>
              <a:rPr lang="en-FI" sz="3200" dirty="0"/>
              <a:t>Markku Haakana</a:t>
            </a:r>
          </a:p>
        </p:txBody>
      </p:sp>
    </p:spTree>
    <p:extLst>
      <p:ext uri="{BB962C8B-B14F-4D97-AF65-F5344CB8AC3E}">
        <p14:creationId xmlns:p14="http://schemas.microsoft.com/office/powerpoint/2010/main" val="2547443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D06F95-E817-E505-5F33-D12D3F790520}"/>
              </a:ext>
            </a:extLst>
          </p:cNvPr>
          <p:cNvSpPr txBox="1"/>
          <p:nvPr/>
        </p:nvSpPr>
        <p:spPr>
          <a:xfrm>
            <a:off x="1584960" y="1158240"/>
            <a:ext cx="49499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Tänään / today</a:t>
            </a:r>
          </a:p>
          <a:p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Introducing yourself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Some basic features of F</a:t>
            </a:r>
            <a:r>
              <a:rPr lang="en-GB" sz="2400" dirty="0" err="1"/>
              <a:t>i</a:t>
            </a:r>
            <a:r>
              <a:rPr lang="en-FI" sz="2400" dirty="0"/>
              <a:t>nnish language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Vowel harmony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Conjugation of verbs: first look</a:t>
            </a:r>
          </a:p>
          <a:p>
            <a:pPr marL="342900" indent="-342900">
              <a:buAutoNum type="arabicParenR"/>
            </a:pPr>
            <a:endParaRPr lang="en-FI" dirty="0"/>
          </a:p>
          <a:p>
            <a:pPr marL="342900" indent="-342900">
              <a:buAutoNum type="arabicParenR"/>
            </a:pP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525417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758021-69F7-E15B-96F4-C724BBFE27D4}"/>
              </a:ext>
            </a:extLst>
          </p:cNvPr>
          <p:cNvSpPr txBox="1"/>
          <p:nvPr/>
        </p:nvSpPr>
        <p:spPr>
          <a:xfrm>
            <a:off x="1780674" y="962526"/>
            <a:ext cx="79288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dirty="0"/>
              <a:t>Hei kaikki!</a:t>
            </a:r>
          </a:p>
          <a:p>
            <a:endParaRPr lang="en-FI" sz="2800" dirty="0"/>
          </a:p>
          <a:p>
            <a:r>
              <a:rPr lang="en-FI" sz="2800" dirty="0"/>
              <a:t>Tervetuloa suomen kielen kurssille!</a:t>
            </a:r>
          </a:p>
          <a:p>
            <a:endParaRPr lang="en-FI" sz="2800" dirty="0"/>
          </a:p>
          <a:p>
            <a:r>
              <a:rPr lang="en-FI" sz="2800" dirty="0"/>
              <a:t>Minä olen Markku ja olen teidän suomen kielen opettaja.</a:t>
            </a:r>
          </a:p>
          <a:p>
            <a:endParaRPr lang="en-FI" sz="2800" dirty="0"/>
          </a:p>
          <a:p>
            <a:r>
              <a:rPr lang="en-FI" sz="2800" dirty="0"/>
              <a:t>Hauska tavata!</a:t>
            </a:r>
          </a:p>
          <a:p>
            <a:endParaRPr lang="en-FI" sz="2800" dirty="0"/>
          </a:p>
          <a:p>
            <a:r>
              <a:rPr lang="en-FI" sz="2800" dirty="0"/>
              <a:t>Kuka sinä olet?</a:t>
            </a:r>
          </a:p>
          <a:p>
            <a:endParaRPr lang="en-FI" sz="2800" dirty="0"/>
          </a:p>
          <a:p>
            <a:r>
              <a:rPr lang="en-FI" sz="2800" dirty="0"/>
              <a:t>GREETING + minä olen + NAME</a:t>
            </a:r>
          </a:p>
        </p:txBody>
      </p:sp>
    </p:spTree>
    <p:extLst>
      <p:ext uri="{BB962C8B-B14F-4D97-AF65-F5344CB8AC3E}">
        <p14:creationId xmlns:p14="http://schemas.microsoft.com/office/powerpoint/2010/main" val="241092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E1AC26-975A-D896-B55D-884D49B97576}"/>
              </a:ext>
            </a:extLst>
          </p:cNvPr>
          <p:cNvSpPr txBox="1"/>
          <p:nvPr/>
        </p:nvSpPr>
        <p:spPr>
          <a:xfrm>
            <a:off x="1106905" y="697832"/>
            <a:ext cx="93244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FI" sz="2400" b="1" dirty="0"/>
          </a:p>
          <a:p>
            <a:r>
              <a:rPr lang="en-FI" sz="2400" b="1" dirty="0"/>
              <a:t>First:</a:t>
            </a:r>
            <a:r>
              <a:rPr lang="en-FI" sz="2400" dirty="0"/>
              <a:t> How do you ask in F</a:t>
            </a:r>
            <a:r>
              <a:rPr lang="en-GB" sz="2400" dirty="0" err="1"/>
              <a:t>i</a:t>
            </a:r>
            <a:r>
              <a:rPr lang="en-FI" sz="2400" dirty="0"/>
              <a:t>nnish “How are you?” / “How is it going?” And how do you typically answer these questions?</a:t>
            </a:r>
          </a:p>
          <a:p>
            <a:endParaRPr lang="en-FI" sz="2400" dirty="0"/>
          </a:p>
          <a:p>
            <a:endParaRPr lang="en-FI" sz="2400" dirty="0"/>
          </a:p>
          <a:p>
            <a:r>
              <a:rPr lang="en-FI" sz="2400" dirty="0"/>
              <a:t>-- Mitä kuuluu?	</a:t>
            </a:r>
          </a:p>
          <a:p>
            <a:r>
              <a:rPr lang="en-FI" sz="2400" dirty="0"/>
              <a:t>-- (ihan) hyvää  //  ei mitään erikoista // mitäs tässä </a:t>
            </a:r>
          </a:p>
          <a:p>
            <a:pPr marL="285750" indent="-285750">
              <a:buFont typeface="Wingdings" pitchFamily="2" charset="2"/>
              <a:buChar char="n"/>
            </a:pPr>
            <a:endParaRPr lang="en-FI" sz="2400" dirty="0"/>
          </a:p>
          <a:p>
            <a:endParaRPr lang="en-FI" sz="2400" dirty="0"/>
          </a:p>
          <a:p>
            <a:r>
              <a:rPr lang="en-FI" sz="2400" dirty="0"/>
              <a:t>-- Miten menee?</a:t>
            </a:r>
          </a:p>
          <a:p>
            <a:r>
              <a:rPr lang="en-FI" sz="2400" dirty="0"/>
              <a:t>-- (ihan) hyvin // ihan ookoo (ok)</a:t>
            </a:r>
          </a:p>
          <a:p>
            <a:pPr marL="285750" indent="-285750">
              <a:buFont typeface="Wingdings" pitchFamily="2" charset="2"/>
              <a:buChar char="n"/>
            </a:pPr>
            <a:endParaRPr lang="en-FI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71209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A12174-E4C7-0770-A7D4-FF3CFC041D81}"/>
              </a:ext>
            </a:extLst>
          </p:cNvPr>
          <p:cNvSpPr txBox="1"/>
          <p:nvPr/>
        </p:nvSpPr>
        <p:spPr>
          <a:xfrm>
            <a:off x="406400" y="469900"/>
            <a:ext cx="10871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Esittele itsesi seuraavan mallin mukaan // Introduce yourself in the following way</a:t>
            </a:r>
          </a:p>
          <a:p>
            <a:endParaRPr lang="en-FI" sz="2800" b="1" dirty="0"/>
          </a:p>
          <a:p>
            <a:pPr marL="457200" indent="-457200">
              <a:buAutoNum type="arabicPeriod"/>
            </a:pPr>
            <a:r>
              <a:rPr lang="en-FI" sz="2800" dirty="0"/>
              <a:t>Tervehdys / Greeting (choose your favorite one :)</a:t>
            </a:r>
          </a:p>
          <a:p>
            <a:pPr marL="457200" indent="-457200">
              <a:buAutoNum type="arabicPeriod"/>
            </a:pPr>
            <a:endParaRPr lang="en-FI" sz="2800" dirty="0"/>
          </a:p>
          <a:p>
            <a:pPr marL="457200" indent="-457200">
              <a:buAutoNum type="arabicPeriod"/>
            </a:pPr>
            <a:r>
              <a:rPr lang="en-FI" sz="2800" dirty="0"/>
              <a:t>Minä olen (mä oon)  +  NAME</a:t>
            </a:r>
          </a:p>
          <a:p>
            <a:pPr marL="457200" indent="-457200">
              <a:buAutoNum type="arabicPeriod"/>
            </a:pPr>
            <a:endParaRPr lang="en-FI" sz="2800" dirty="0"/>
          </a:p>
          <a:p>
            <a:pPr marL="457200" indent="-457200">
              <a:buAutoNum type="arabicPeriod"/>
            </a:pPr>
            <a:r>
              <a:rPr lang="en-FI" sz="2800" dirty="0"/>
              <a:t>Olen kotoisin +  COUNTRY-sta</a:t>
            </a:r>
          </a:p>
          <a:p>
            <a:pPr marL="457200" indent="-457200">
              <a:buAutoNum type="arabicPeriod"/>
            </a:pPr>
            <a:endParaRPr lang="en-FI" sz="2800" dirty="0"/>
          </a:p>
          <a:p>
            <a:pPr marL="457200" indent="-457200">
              <a:buAutoNum type="arabicPeriod"/>
            </a:pPr>
            <a:r>
              <a:rPr lang="en-FI" sz="2800" dirty="0"/>
              <a:t>Olen NATIONALITY</a:t>
            </a:r>
          </a:p>
          <a:p>
            <a:pPr marL="457200" indent="-457200">
              <a:buAutoNum type="arabicPeriod"/>
            </a:pPr>
            <a:endParaRPr lang="en-FI" sz="2800" dirty="0"/>
          </a:p>
          <a:p>
            <a:pPr marL="457200" indent="-457200">
              <a:buAutoNum type="arabicPeriod"/>
            </a:pPr>
            <a:r>
              <a:rPr lang="en-FI" sz="2800" dirty="0"/>
              <a:t>Äidinkieleni on LANGUAGE</a:t>
            </a:r>
          </a:p>
          <a:p>
            <a:pPr marL="457200" indent="-457200">
              <a:buAutoNum type="arabicPeriod"/>
            </a:pPr>
            <a:endParaRPr lang="en-FI" sz="2800" dirty="0"/>
          </a:p>
          <a:p>
            <a:pPr marL="457200" indent="-457200">
              <a:buAutoNum type="arabicPeriod"/>
            </a:pPr>
            <a:r>
              <a:rPr lang="en-FI" sz="2800" dirty="0"/>
              <a:t>Lisäksi puhun  LANGUAGE-a + LANGUAGE-a  </a:t>
            </a:r>
            <a:r>
              <a:rPr lang="en-FI" sz="2400" dirty="0"/>
              <a:t>….  =&gt; EXAMPLE</a:t>
            </a:r>
          </a:p>
        </p:txBody>
      </p:sp>
    </p:spTree>
    <p:extLst>
      <p:ext uri="{BB962C8B-B14F-4D97-AF65-F5344CB8AC3E}">
        <p14:creationId xmlns:p14="http://schemas.microsoft.com/office/powerpoint/2010/main" val="2382368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A12174-E4C7-0770-A7D4-FF3CFC041D81}"/>
              </a:ext>
            </a:extLst>
          </p:cNvPr>
          <p:cNvSpPr txBox="1"/>
          <p:nvPr/>
        </p:nvSpPr>
        <p:spPr>
          <a:xfrm>
            <a:off x="406400" y="469900"/>
            <a:ext cx="10871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Esittele itsesi seuraavan mallin mukaan // Introduce yourself in the following way</a:t>
            </a:r>
          </a:p>
          <a:p>
            <a:endParaRPr lang="en-FI" sz="2400" b="1" dirty="0"/>
          </a:p>
          <a:p>
            <a:pPr marL="457200" indent="-457200">
              <a:buAutoNum type="arabicPeriod"/>
            </a:pPr>
            <a:r>
              <a:rPr lang="en-FI" sz="2400" dirty="0"/>
              <a:t>Tervehdys / Greeting (choose your favorite).    </a:t>
            </a:r>
            <a:r>
              <a:rPr lang="en-FI" sz="2400" b="1" dirty="0"/>
              <a:t>Hei!</a:t>
            </a:r>
          </a:p>
          <a:p>
            <a:pPr marL="457200" indent="-457200">
              <a:buAutoNum type="arabicPeriod"/>
            </a:pPr>
            <a:endParaRPr lang="en-FI" sz="2400" dirty="0"/>
          </a:p>
          <a:p>
            <a:pPr marL="457200" indent="-457200">
              <a:buAutoNum type="arabicPeriod"/>
            </a:pPr>
            <a:r>
              <a:rPr lang="en-FI" sz="2400" dirty="0"/>
              <a:t>Minä olen (mä oon)  +  NAME.    </a:t>
            </a:r>
            <a:r>
              <a:rPr lang="en-FI" sz="2400" b="1" dirty="0"/>
              <a:t>Markku (Haakana)</a:t>
            </a:r>
          </a:p>
          <a:p>
            <a:pPr marL="457200" indent="-457200">
              <a:buAutoNum type="arabicPeriod"/>
            </a:pPr>
            <a:endParaRPr lang="en-FI" sz="2400" dirty="0"/>
          </a:p>
          <a:p>
            <a:pPr marL="457200" indent="-457200">
              <a:buAutoNum type="arabicPeriod"/>
            </a:pPr>
            <a:r>
              <a:rPr lang="en-FI" sz="2400" dirty="0"/>
              <a:t>Olen kotoisin +  COUNTRY-sta.   </a:t>
            </a:r>
            <a:r>
              <a:rPr lang="en-FI" sz="2400" b="1" dirty="0"/>
              <a:t>Suome</a:t>
            </a:r>
            <a:r>
              <a:rPr lang="en-FI" sz="2400" b="1" u="sng" dirty="0"/>
              <a:t>sta</a:t>
            </a:r>
          </a:p>
          <a:p>
            <a:pPr marL="457200" indent="-457200">
              <a:buAutoNum type="arabicPeriod"/>
            </a:pPr>
            <a:endParaRPr lang="en-FI" sz="2400" dirty="0"/>
          </a:p>
          <a:p>
            <a:pPr marL="457200" indent="-457200">
              <a:buAutoNum type="arabicPeriod"/>
            </a:pPr>
            <a:r>
              <a:rPr lang="en-FI" sz="2400" dirty="0"/>
              <a:t>Olen NATIONALITY.     </a:t>
            </a:r>
            <a:r>
              <a:rPr lang="en-FI" sz="2400" b="1" dirty="0"/>
              <a:t>suomalainen</a:t>
            </a:r>
          </a:p>
          <a:p>
            <a:pPr marL="457200" indent="-457200">
              <a:buAutoNum type="arabicPeriod"/>
            </a:pPr>
            <a:endParaRPr lang="en-FI" sz="2400" dirty="0"/>
          </a:p>
          <a:p>
            <a:pPr marL="457200" indent="-457200">
              <a:buAutoNum type="arabicPeriod"/>
            </a:pPr>
            <a:r>
              <a:rPr lang="en-FI" sz="2400" dirty="0"/>
              <a:t>Äidinkieleni on LANGUAGE.   </a:t>
            </a:r>
            <a:r>
              <a:rPr lang="en-FI" sz="2400" b="1" dirty="0"/>
              <a:t>suomi</a:t>
            </a:r>
          </a:p>
          <a:p>
            <a:pPr marL="457200" indent="-457200">
              <a:buAutoNum type="arabicPeriod"/>
            </a:pPr>
            <a:endParaRPr lang="en-FI" sz="2400" dirty="0"/>
          </a:p>
          <a:p>
            <a:pPr marL="457200" indent="-457200">
              <a:buAutoNum type="arabicPeriod"/>
            </a:pPr>
            <a:r>
              <a:rPr lang="en-FI" sz="2400" dirty="0"/>
              <a:t>Lisäksi puhun  LANGUAGE-a + LANGUAGE-a  ….  </a:t>
            </a:r>
            <a:r>
              <a:rPr lang="en-GB" sz="2400" b="1" dirty="0" err="1"/>
              <a:t>ruotsi</a:t>
            </a:r>
            <a:r>
              <a:rPr lang="en-GB" sz="2400" b="1" u="sng" dirty="0" err="1"/>
              <a:t>a</a:t>
            </a:r>
            <a:r>
              <a:rPr lang="en-GB" sz="2400" b="1" dirty="0"/>
              <a:t>, </a:t>
            </a:r>
            <a:r>
              <a:rPr lang="en-GB" sz="2400" b="1" dirty="0" err="1"/>
              <a:t>englanti</a:t>
            </a:r>
            <a:r>
              <a:rPr lang="en-GB" sz="2400" b="1" u="sng" dirty="0" err="1"/>
              <a:t>a</a:t>
            </a:r>
            <a:r>
              <a:rPr lang="en-GB" sz="2400" b="1" dirty="0"/>
              <a:t> </a:t>
            </a:r>
            <a:r>
              <a:rPr lang="en-GB" sz="2400" b="1" dirty="0" err="1"/>
              <a:t>ja</a:t>
            </a:r>
            <a:r>
              <a:rPr lang="en-GB" sz="2400" b="1" dirty="0"/>
              <a:t> </a:t>
            </a:r>
            <a:r>
              <a:rPr lang="en-GB" sz="2400" b="1" dirty="0" err="1"/>
              <a:t>vähän</a:t>
            </a:r>
            <a:r>
              <a:rPr lang="en-GB" sz="2400" b="1" dirty="0"/>
              <a:t> </a:t>
            </a:r>
            <a:r>
              <a:rPr lang="en-GB" sz="2400" b="1" dirty="0" err="1"/>
              <a:t>ranska</a:t>
            </a:r>
            <a:r>
              <a:rPr lang="en-GB" sz="2400" b="1" u="sng" dirty="0" err="1"/>
              <a:t>a</a:t>
            </a:r>
            <a:r>
              <a:rPr lang="en-GB" sz="2400" b="1" dirty="0"/>
              <a:t> </a:t>
            </a:r>
            <a:r>
              <a:rPr lang="en-GB" sz="2400" b="1" dirty="0" err="1"/>
              <a:t>ja</a:t>
            </a:r>
            <a:r>
              <a:rPr lang="en-GB" sz="2400" b="1" dirty="0"/>
              <a:t> </a:t>
            </a:r>
            <a:r>
              <a:rPr lang="en-GB" sz="2400" b="1" dirty="0" err="1"/>
              <a:t>saksa</a:t>
            </a:r>
            <a:r>
              <a:rPr lang="en-GB" sz="2400" b="1" u="sng" dirty="0" err="1"/>
              <a:t>a</a:t>
            </a:r>
            <a:endParaRPr lang="en-GB" sz="2400" b="1" u="sng" dirty="0"/>
          </a:p>
          <a:p>
            <a:pPr marL="457200" indent="-457200">
              <a:buAutoNum type="arabicPeriod"/>
            </a:pPr>
            <a:endParaRPr lang="en-GB" sz="2400" b="1" u="sng" dirty="0"/>
          </a:p>
          <a:p>
            <a:r>
              <a:rPr lang="en-GB" sz="2400" b="1" dirty="0"/>
              <a:t>=&gt; TRY WITH YOUR FELLOW STUDENT FIRST!</a:t>
            </a:r>
            <a:endParaRPr lang="en-FI" sz="2400" b="1" dirty="0"/>
          </a:p>
        </p:txBody>
      </p:sp>
    </p:spTree>
    <p:extLst>
      <p:ext uri="{BB962C8B-B14F-4D97-AF65-F5344CB8AC3E}">
        <p14:creationId xmlns:p14="http://schemas.microsoft.com/office/powerpoint/2010/main" val="662297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F9733B-91AA-F064-487A-26DA0C2F1F23}"/>
              </a:ext>
            </a:extLst>
          </p:cNvPr>
          <p:cNvSpPr txBox="1"/>
          <p:nvPr/>
        </p:nvSpPr>
        <p:spPr>
          <a:xfrm>
            <a:off x="743712" y="475488"/>
            <a:ext cx="99852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Homework</a:t>
            </a:r>
          </a:p>
          <a:p>
            <a:endParaRPr lang="en-FI" sz="2800" dirty="0"/>
          </a:p>
          <a:p>
            <a:r>
              <a:rPr lang="en-FI" sz="2800" dirty="0"/>
              <a:t>Käydään läpi harjoitukset 5 ja 8! / Let’s go through exercises 5 </a:t>
            </a:r>
          </a:p>
          <a:p>
            <a:r>
              <a:rPr lang="en-FI" sz="2800" dirty="0"/>
              <a:t>and 8!</a:t>
            </a:r>
          </a:p>
        </p:txBody>
      </p:sp>
    </p:spTree>
    <p:extLst>
      <p:ext uri="{BB962C8B-B14F-4D97-AF65-F5344CB8AC3E}">
        <p14:creationId xmlns:p14="http://schemas.microsoft.com/office/powerpoint/2010/main" val="1139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1E5A11-DDD8-BE3D-28B1-4142BA5AD4EE}"/>
              </a:ext>
            </a:extLst>
          </p:cNvPr>
          <p:cNvSpPr txBox="1"/>
          <p:nvPr/>
        </p:nvSpPr>
        <p:spPr>
          <a:xfrm>
            <a:off x="1028700" y="711200"/>
            <a:ext cx="100203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3200" b="1" dirty="0"/>
              <a:t>Finnish language: some features</a:t>
            </a:r>
          </a:p>
          <a:p>
            <a:endParaRPr lang="en-FI" sz="3200" b="1" dirty="0"/>
          </a:p>
          <a:p>
            <a:r>
              <a:rPr lang="en-FI" sz="3200" dirty="0"/>
              <a:t>Think about the following questions in groups.</a:t>
            </a:r>
          </a:p>
          <a:p>
            <a:endParaRPr lang="en-FI" sz="3200" dirty="0"/>
          </a:p>
          <a:p>
            <a:r>
              <a:rPr lang="en-FI" sz="3200" dirty="0"/>
              <a:t>Round I:</a:t>
            </a:r>
          </a:p>
          <a:p>
            <a:endParaRPr lang="en-FI" sz="3200" dirty="0"/>
          </a:p>
          <a:p>
            <a:pPr marL="514350" indent="-514350">
              <a:buAutoNum type="arabicPeriod"/>
            </a:pPr>
            <a:r>
              <a:rPr lang="en-FI" sz="3200" dirty="0"/>
              <a:t>True or false: Finnish is a germanic language.</a:t>
            </a:r>
          </a:p>
          <a:p>
            <a:pPr marL="514350" indent="-514350">
              <a:buAutoNum type="arabicPeriod"/>
            </a:pPr>
            <a:r>
              <a:rPr lang="en-FI" sz="3200" dirty="0"/>
              <a:t>Name one language that is a relative of Finnish.</a:t>
            </a:r>
          </a:p>
          <a:p>
            <a:pPr marL="514350" indent="-514350">
              <a:buAutoNum type="arabicPeriod"/>
            </a:pPr>
            <a:r>
              <a:rPr lang="en-FI" sz="3200" dirty="0"/>
              <a:t>Is </a:t>
            </a:r>
            <a:r>
              <a:rPr lang="en-FI" sz="3200" i="1" dirty="0"/>
              <a:t>äita </a:t>
            </a:r>
            <a:r>
              <a:rPr lang="en-FI" sz="3200" dirty="0"/>
              <a:t>a possible word in Finnish?</a:t>
            </a:r>
          </a:p>
          <a:p>
            <a:pPr marL="514350" indent="-514350">
              <a:buAutoNum type="arabicPeriod"/>
            </a:pPr>
            <a:r>
              <a:rPr lang="en-FI" sz="3200" dirty="0"/>
              <a:t>True or false: Finnish is pronounced as it is written.</a:t>
            </a:r>
          </a:p>
        </p:txBody>
      </p:sp>
    </p:spTree>
    <p:extLst>
      <p:ext uri="{BB962C8B-B14F-4D97-AF65-F5344CB8AC3E}">
        <p14:creationId xmlns:p14="http://schemas.microsoft.com/office/powerpoint/2010/main" val="24655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9DEC777-4CA5-F5A0-6252-180FA3CEEAB1}"/>
              </a:ext>
            </a:extLst>
          </p:cNvPr>
          <p:cNvSpPr txBox="1"/>
          <p:nvPr/>
        </p:nvSpPr>
        <p:spPr>
          <a:xfrm>
            <a:off x="965200" y="774700"/>
            <a:ext cx="99441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3200" b="1" dirty="0"/>
              <a:t>Round II</a:t>
            </a:r>
          </a:p>
          <a:p>
            <a:pPr marL="514350" indent="-514350">
              <a:buAutoNum type="arabicPeriod"/>
            </a:pPr>
            <a:r>
              <a:rPr lang="en-FI" sz="3200" dirty="0"/>
              <a:t>T/F: Finnish has articles (like English for instance).</a:t>
            </a:r>
          </a:p>
          <a:p>
            <a:pPr marL="514350" indent="-514350">
              <a:buAutoNum type="arabicPeriod"/>
            </a:pPr>
            <a:r>
              <a:rPr lang="en-FI" sz="3200" dirty="0"/>
              <a:t>T/F: Finnish has no grammatical gender.</a:t>
            </a:r>
          </a:p>
          <a:p>
            <a:pPr marL="514350" indent="-514350">
              <a:buAutoNum type="arabicPeriod"/>
            </a:pPr>
            <a:r>
              <a:rPr lang="en-FI" sz="3200" dirty="0"/>
              <a:t>T/F: Finnish has no future.</a:t>
            </a:r>
          </a:p>
          <a:p>
            <a:endParaRPr lang="en-FI" sz="3200" dirty="0"/>
          </a:p>
          <a:p>
            <a:r>
              <a:rPr lang="en-FI" sz="3200" b="1" dirty="0"/>
              <a:t>Round III</a:t>
            </a:r>
          </a:p>
          <a:p>
            <a:pPr marL="514350" indent="-514350">
              <a:buAutoNum type="arabicPeriod"/>
            </a:pPr>
            <a:r>
              <a:rPr lang="en-FI" sz="3200" dirty="0"/>
              <a:t>True or false: Finnish has 8 cases.</a:t>
            </a:r>
          </a:p>
          <a:p>
            <a:pPr marL="514350" indent="-514350">
              <a:buAutoNum type="arabicPeriod"/>
            </a:pPr>
            <a:r>
              <a:rPr lang="en-FI" sz="3200" dirty="0"/>
              <a:t>Can you name 2 cases that Finnish has? How can one recognize these cases?</a:t>
            </a:r>
          </a:p>
          <a:p>
            <a:pPr marL="514350" indent="-514350">
              <a:buAutoNum type="arabicPeriod"/>
            </a:pPr>
            <a:r>
              <a:rPr lang="en-FI" sz="3200" dirty="0"/>
              <a:t>What does derivation mean in language? Can you give an example from Finnish?</a:t>
            </a:r>
          </a:p>
        </p:txBody>
      </p:sp>
    </p:spTree>
    <p:extLst>
      <p:ext uri="{BB962C8B-B14F-4D97-AF65-F5344CB8AC3E}">
        <p14:creationId xmlns:p14="http://schemas.microsoft.com/office/powerpoint/2010/main" val="428510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08492E-411B-E4AB-D2C6-EC7FEB593AD1}"/>
              </a:ext>
            </a:extLst>
          </p:cNvPr>
          <p:cNvSpPr txBox="1"/>
          <p:nvPr/>
        </p:nvSpPr>
        <p:spPr>
          <a:xfrm>
            <a:off x="963168" y="487025"/>
            <a:ext cx="969264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Vokaalisointu = vowel harmony: a quick look. (see page 13)</a:t>
            </a:r>
          </a:p>
          <a:p>
            <a:endParaRPr lang="en-FI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400" dirty="0"/>
              <a:t>Finnish has 8 vowels: </a:t>
            </a:r>
            <a:r>
              <a:rPr lang="en-FI" sz="2400" i="1" dirty="0"/>
              <a:t>a, e, </a:t>
            </a:r>
            <a:r>
              <a:rPr lang="en-GB" sz="2400" i="1" dirty="0" err="1"/>
              <a:t>i</a:t>
            </a:r>
            <a:r>
              <a:rPr lang="en-GB" sz="2400" i="1" dirty="0"/>
              <a:t>, o, u, y, </a:t>
            </a:r>
            <a:r>
              <a:rPr lang="en-GB" sz="2400" i="1" dirty="0" err="1"/>
              <a:t>ä</a:t>
            </a:r>
            <a:r>
              <a:rPr lang="en-GB" sz="2400" i="1" dirty="0"/>
              <a:t>, </a:t>
            </a:r>
            <a:r>
              <a:rPr lang="en-GB" sz="2400" i="1" dirty="0" err="1"/>
              <a:t>ö</a:t>
            </a:r>
            <a:endParaRPr lang="en-GB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They form 2 groups: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Back vowels (</a:t>
            </a:r>
            <a:r>
              <a:rPr lang="en-GB" sz="2400" dirty="0" err="1"/>
              <a:t>takavokaalit</a:t>
            </a:r>
            <a:r>
              <a:rPr lang="en-GB" sz="2400" dirty="0"/>
              <a:t>): </a:t>
            </a:r>
            <a:r>
              <a:rPr lang="en-GB" sz="2400" i="1" dirty="0"/>
              <a:t>a, o, 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/>
              <a:t>Front vowels (</a:t>
            </a:r>
            <a:r>
              <a:rPr lang="en-GB" sz="2400" dirty="0" err="1"/>
              <a:t>etuvokaalit</a:t>
            </a:r>
            <a:r>
              <a:rPr lang="en-GB" sz="2400" dirty="0"/>
              <a:t>): </a:t>
            </a:r>
            <a:r>
              <a:rPr lang="en-GB" sz="2400" i="1" dirty="0" err="1"/>
              <a:t>ä</a:t>
            </a:r>
            <a:r>
              <a:rPr lang="en-GB" sz="2400" i="1" dirty="0"/>
              <a:t>, </a:t>
            </a:r>
            <a:r>
              <a:rPr lang="en-GB" sz="2400" i="1" dirty="0" err="1"/>
              <a:t>ö</a:t>
            </a:r>
            <a:r>
              <a:rPr lang="en-GB" sz="2400" i="1" dirty="0"/>
              <a:t>, y  </a:t>
            </a:r>
            <a:r>
              <a:rPr lang="en-GB" sz="2400" dirty="0"/>
              <a:t>+ </a:t>
            </a:r>
            <a:r>
              <a:rPr lang="en-GB" sz="2400" i="1" dirty="0" err="1"/>
              <a:t>i</a:t>
            </a:r>
            <a:r>
              <a:rPr lang="en-GB" sz="2400" i="1" dirty="0"/>
              <a:t>, e</a:t>
            </a:r>
          </a:p>
          <a:p>
            <a:pPr lvl="1"/>
            <a:endParaRPr lang="en-GB" sz="2400" i="1" dirty="0"/>
          </a:p>
          <a:p>
            <a:pPr lvl="1"/>
            <a:r>
              <a:rPr lang="en-GB" sz="2400" dirty="0"/>
              <a:t>=&gt; vowel harmony: a single basic word can have only vowels from one group: either </a:t>
            </a:r>
            <a:r>
              <a:rPr lang="en-GB" sz="2400" i="1" dirty="0"/>
              <a:t>a, o, u  </a:t>
            </a:r>
            <a:r>
              <a:rPr lang="en-GB" sz="2400" dirty="0"/>
              <a:t>OR </a:t>
            </a:r>
            <a:r>
              <a:rPr lang="en-GB" sz="2400" i="1" dirty="0" err="1"/>
              <a:t>ä</a:t>
            </a:r>
            <a:r>
              <a:rPr lang="en-GB" sz="2400" i="1" dirty="0"/>
              <a:t>, </a:t>
            </a:r>
            <a:r>
              <a:rPr lang="en-GB" sz="2400" i="1" dirty="0" err="1"/>
              <a:t>ö</a:t>
            </a:r>
            <a:r>
              <a:rPr lang="en-GB" sz="2400" i="1" dirty="0"/>
              <a:t>, y =&gt; </a:t>
            </a:r>
            <a:r>
              <a:rPr lang="en-GB" sz="2400" i="1" dirty="0" err="1"/>
              <a:t>i</a:t>
            </a:r>
            <a:r>
              <a:rPr lang="en-GB" sz="2400" i="1" dirty="0"/>
              <a:t> </a:t>
            </a:r>
            <a:r>
              <a:rPr lang="en-GB" sz="2400" dirty="0"/>
              <a:t>and </a:t>
            </a:r>
            <a:r>
              <a:rPr lang="en-GB" sz="2400" i="1" dirty="0"/>
              <a:t>e </a:t>
            </a:r>
            <a:r>
              <a:rPr lang="en-GB" sz="2400" dirty="0"/>
              <a:t>are neutral in the sense that they can combine with either group</a:t>
            </a:r>
          </a:p>
          <a:p>
            <a:pPr lvl="1"/>
            <a:r>
              <a:rPr lang="en-GB" sz="2400" i="1" dirty="0"/>
              <a:t>	auto, </a:t>
            </a:r>
            <a:r>
              <a:rPr lang="en-GB" sz="2400" i="1" dirty="0" err="1"/>
              <a:t>outo</a:t>
            </a:r>
            <a:r>
              <a:rPr lang="en-GB" sz="2400" i="1" dirty="0"/>
              <a:t>, </a:t>
            </a:r>
            <a:r>
              <a:rPr lang="en-GB" sz="2400" i="1" dirty="0" err="1"/>
              <a:t>aito</a:t>
            </a:r>
            <a:r>
              <a:rPr lang="en-GB" sz="2400" i="1" dirty="0"/>
              <a:t>.    </a:t>
            </a:r>
            <a:r>
              <a:rPr lang="en-GB" sz="2400" dirty="0"/>
              <a:t>NO: </a:t>
            </a:r>
            <a:r>
              <a:rPr lang="en-GB" sz="2400" dirty="0" err="1"/>
              <a:t>ayto</a:t>
            </a:r>
            <a:r>
              <a:rPr lang="en-GB" sz="2400" dirty="0"/>
              <a:t>, </a:t>
            </a:r>
            <a:r>
              <a:rPr lang="en-GB" sz="2400" dirty="0" err="1"/>
              <a:t>öutö</a:t>
            </a:r>
            <a:r>
              <a:rPr lang="en-GB" sz="2400" dirty="0"/>
              <a:t> etc.</a:t>
            </a:r>
          </a:p>
          <a:p>
            <a:pPr lvl="1"/>
            <a:r>
              <a:rPr lang="en-GB" sz="2400" i="1" dirty="0"/>
              <a:t>	</a:t>
            </a:r>
            <a:r>
              <a:rPr lang="en-GB" sz="2400" i="1" dirty="0" err="1"/>
              <a:t>äly</a:t>
            </a:r>
            <a:r>
              <a:rPr lang="en-GB" sz="2400" i="1" dirty="0"/>
              <a:t>, </a:t>
            </a:r>
            <a:r>
              <a:rPr lang="en-GB" sz="2400" i="1" dirty="0" err="1"/>
              <a:t>yö</a:t>
            </a:r>
            <a:r>
              <a:rPr lang="en-GB" sz="2400" i="1" dirty="0"/>
              <a:t>, </a:t>
            </a:r>
            <a:r>
              <a:rPr lang="en-GB" sz="2400" i="1" dirty="0" err="1"/>
              <a:t>äiti</a:t>
            </a:r>
            <a:r>
              <a:rPr lang="en-GB" sz="2400" i="1" dirty="0"/>
              <a:t>		</a:t>
            </a:r>
          </a:p>
          <a:p>
            <a:pPr lvl="1"/>
            <a:endParaRPr lang="en-GB" sz="2400" i="1" dirty="0"/>
          </a:p>
          <a:p>
            <a:pPr lvl="1"/>
            <a:r>
              <a:rPr lang="en-GB" sz="2400" dirty="0"/>
              <a:t>(almost) only exception to the rule: some loan words =&gt; </a:t>
            </a:r>
            <a:r>
              <a:rPr lang="en-GB" sz="2400" i="1" dirty="0" err="1"/>
              <a:t>analyysi</a:t>
            </a:r>
            <a:r>
              <a:rPr lang="en-GB" sz="2400" i="1" dirty="0"/>
              <a:t>, </a:t>
            </a:r>
            <a:r>
              <a:rPr lang="en-GB" sz="2400" i="1" dirty="0" err="1"/>
              <a:t>olympialaiset,dynamiitti</a:t>
            </a:r>
            <a:r>
              <a:rPr lang="en-GB" sz="2400" i="1" dirty="0"/>
              <a:t> etc,</a:t>
            </a:r>
          </a:p>
          <a:p>
            <a:pPr lvl="1"/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72981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FA0AA0-4273-FC63-3CE7-B7B4CC96F093}"/>
              </a:ext>
            </a:extLst>
          </p:cNvPr>
          <p:cNvSpPr txBox="1"/>
          <p:nvPr/>
        </p:nvSpPr>
        <p:spPr>
          <a:xfrm>
            <a:off x="1085088" y="743712"/>
            <a:ext cx="963168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Vokaalisointu = vowel harmony: a quick look</a:t>
            </a:r>
          </a:p>
          <a:p>
            <a:endParaRPr lang="en-FI" dirty="0"/>
          </a:p>
          <a:p>
            <a:endParaRPr lang="en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</a:t>
            </a:r>
            <a:r>
              <a:rPr lang="en-FI" sz="2400" dirty="0"/>
              <a:t>f you have a compound word (yhdyssana), vowel harmony does not work over the different parts of the word</a:t>
            </a:r>
          </a:p>
          <a:p>
            <a:endParaRPr lang="en-FI" sz="2400" dirty="0"/>
          </a:p>
          <a:p>
            <a:r>
              <a:rPr lang="en-FI" sz="2400" dirty="0"/>
              <a:t>	äiti+hahmo =&gt; </a:t>
            </a:r>
            <a:r>
              <a:rPr lang="en-FI" sz="2400" i="1" dirty="0"/>
              <a:t>äitihahmo </a:t>
            </a:r>
            <a:r>
              <a:rPr lang="en-FI" sz="2400" dirty="0"/>
              <a:t>‘mother figure’</a:t>
            </a:r>
          </a:p>
          <a:p>
            <a:r>
              <a:rPr lang="en-FI" sz="2400" dirty="0"/>
              <a:t>	yö+vuoro =&gt; </a:t>
            </a:r>
            <a:r>
              <a:rPr lang="en-FI" sz="2400" i="1" dirty="0"/>
              <a:t>yövuoro. </a:t>
            </a:r>
            <a:r>
              <a:rPr lang="en-FI" sz="2400" dirty="0"/>
              <a:t>‘night shift’</a:t>
            </a:r>
          </a:p>
          <a:p>
            <a:endParaRPr lang="en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V</a:t>
            </a:r>
            <a:r>
              <a:rPr lang="en-FI" sz="2400" dirty="0"/>
              <a:t>owel harmony is present also in some suffixes (e.g. case endings) =&gt; they have two variants =&gt; the word they are attached to dictates the variant</a:t>
            </a:r>
          </a:p>
          <a:p>
            <a:endParaRPr lang="en-FI" sz="2400" dirty="0"/>
          </a:p>
          <a:p>
            <a:r>
              <a:rPr lang="en-FI" sz="2400" dirty="0"/>
              <a:t>For instance: -</a:t>
            </a:r>
          </a:p>
          <a:p>
            <a:r>
              <a:rPr lang="en-FI" sz="2400" dirty="0"/>
              <a:t>	* -ssa/-ssä	</a:t>
            </a:r>
            <a:r>
              <a:rPr lang="en-FI" sz="2400" i="1" dirty="0"/>
              <a:t>talo+ssa</a:t>
            </a:r>
            <a:r>
              <a:rPr lang="en-FI" sz="2400" dirty="0"/>
              <a:t>	</a:t>
            </a:r>
            <a:r>
              <a:rPr lang="en-FI" sz="2400" i="1" dirty="0"/>
              <a:t>möki+ssä  </a:t>
            </a:r>
            <a:r>
              <a:rPr lang="en-FI" sz="2400" dirty="0"/>
              <a:t>	INESSIIVI</a:t>
            </a:r>
          </a:p>
          <a:p>
            <a:r>
              <a:rPr lang="en-FI" sz="2400" dirty="0"/>
              <a:t>	* -a/ä // -ta/tä	   </a:t>
            </a:r>
            <a:r>
              <a:rPr lang="en-FI" sz="2400" i="1" dirty="0"/>
              <a:t>talo+a</a:t>
            </a:r>
            <a:r>
              <a:rPr lang="en-FI" sz="2400" dirty="0"/>
              <a:t>	</a:t>
            </a:r>
            <a:r>
              <a:rPr lang="en-FI" sz="2400" i="1" dirty="0"/>
              <a:t>mökki+ä</a:t>
            </a:r>
            <a:r>
              <a:rPr lang="en-FI" sz="2400" dirty="0"/>
              <a:t>	PARTITIVE</a:t>
            </a:r>
          </a:p>
          <a:p>
            <a:endParaRPr lang="en-FI" sz="2400" dirty="0"/>
          </a:p>
          <a:p>
            <a:r>
              <a:rPr lang="en-FI" sz="2400" dirty="0"/>
              <a:t>	</a:t>
            </a:r>
          </a:p>
          <a:p>
            <a:r>
              <a:rPr lang="en-FI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914545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96A799-68AC-8069-DFD0-4000011C4206}"/>
              </a:ext>
            </a:extLst>
          </p:cNvPr>
          <p:cNvSpPr txBox="1"/>
          <p:nvPr/>
        </p:nvSpPr>
        <p:spPr>
          <a:xfrm>
            <a:off x="1377696" y="731520"/>
            <a:ext cx="92171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Verbien taivutus / Conjugation of verbs: a first look</a:t>
            </a:r>
          </a:p>
          <a:p>
            <a:endParaRPr lang="en-FI" sz="2400" b="1" dirty="0"/>
          </a:p>
          <a:p>
            <a:r>
              <a:rPr lang="en-FI" sz="2400" dirty="0"/>
              <a:t>* Verb has a basic form (perusmuoto): </a:t>
            </a:r>
            <a:r>
              <a:rPr lang="en-FI" sz="2400" i="1" dirty="0"/>
              <a:t>olla </a:t>
            </a:r>
            <a:r>
              <a:rPr lang="en-FI" sz="2400" dirty="0"/>
              <a:t>(‘to be’), </a:t>
            </a:r>
            <a:r>
              <a:rPr lang="en-FI" sz="2400" i="1" dirty="0"/>
              <a:t>asua</a:t>
            </a:r>
            <a:r>
              <a:rPr lang="en-FI" sz="2400" dirty="0"/>
              <a:t> (‘to live’), </a:t>
            </a:r>
            <a:r>
              <a:rPr lang="en-FI" sz="2400" i="1" dirty="0"/>
              <a:t>puhua </a:t>
            </a:r>
            <a:r>
              <a:rPr lang="en-FI" sz="2400" dirty="0"/>
              <a:t>(‘to talk’)</a:t>
            </a:r>
          </a:p>
          <a:p>
            <a:endParaRPr lang="en-FI" sz="24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400" dirty="0"/>
              <a:t>The basic form is used in dictionaries, and in language use it appears in addition with another verb: </a:t>
            </a:r>
            <a:r>
              <a:rPr lang="en-FI" sz="2400" i="1" dirty="0"/>
              <a:t>Minä haluan </a:t>
            </a:r>
            <a:r>
              <a:rPr lang="en-FI" sz="2400" b="1" i="1" dirty="0"/>
              <a:t>puhua </a:t>
            </a:r>
            <a:r>
              <a:rPr lang="en-FI" sz="2400" dirty="0"/>
              <a:t>(‘I want to talk’), </a:t>
            </a:r>
            <a:r>
              <a:rPr lang="en-FI" sz="2400" i="1" dirty="0"/>
              <a:t>Minun </a:t>
            </a:r>
            <a:r>
              <a:rPr lang="en-FI" sz="2400" i="1" u="sng" dirty="0"/>
              <a:t>täytyy</a:t>
            </a:r>
            <a:r>
              <a:rPr lang="en-FI" sz="2400" i="1" dirty="0"/>
              <a:t> </a:t>
            </a:r>
            <a:r>
              <a:rPr lang="en-FI" sz="2400" b="1" i="1" dirty="0"/>
              <a:t>lähteä</a:t>
            </a:r>
            <a:r>
              <a:rPr lang="en-FI" sz="2400" i="1" dirty="0"/>
              <a:t> </a:t>
            </a:r>
            <a:r>
              <a:rPr lang="en-FI" sz="2400" dirty="0"/>
              <a:t>(‘I have to leave’)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FI" sz="2400" dirty="0"/>
              <a:t>BUT: when you want to use the verb in different persons, you need to add the person suffix to the STEM (vartalo) of the verb: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dirty="0"/>
          </a:p>
          <a:p>
            <a:pPr lvl="1"/>
            <a:r>
              <a:rPr lang="en-GB" sz="2400" i="1" dirty="0"/>
              <a:t>ole-n	</a:t>
            </a:r>
            <a:r>
              <a:rPr lang="en-GB" sz="2400" i="1" dirty="0" err="1"/>
              <a:t>asu</a:t>
            </a:r>
            <a:r>
              <a:rPr lang="en-GB" sz="2400" i="1" dirty="0"/>
              <a:t>-t	      </a:t>
            </a:r>
            <a:r>
              <a:rPr lang="en-GB" sz="2400" i="1" dirty="0" err="1"/>
              <a:t>puhu-mme</a:t>
            </a:r>
            <a:endParaRPr lang="en-GB" sz="2400" i="1" dirty="0"/>
          </a:p>
          <a:p>
            <a:pPr lvl="1"/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6981175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D04652-E3F1-C9F2-FD14-22160185B0D8}"/>
              </a:ext>
            </a:extLst>
          </p:cNvPr>
          <p:cNvSpPr txBox="1"/>
          <p:nvPr/>
        </p:nvSpPr>
        <p:spPr>
          <a:xfrm>
            <a:off x="1219200" y="719328"/>
            <a:ext cx="98755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Verbien taivutus / Conjugation of verbs: a first look</a:t>
            </a:r>
          </a:p>
          <a:p>
            <a:endParaRPr lang="en-FI" sz="2400" b="1" dirty="0"/>
          </a:p>
          <a:p>
            <a:r>
              <a:rPr lang="en-FI" sz="2400" dirty="0"/>
              <a:t>* Finnish has several types of verbs (verbityypit) which have different kinds of stems </a:t>
            </a:r>
          </a:p>
          <a:p>
            <a:r>
              <a:rPr lang="en-FI" sz="2400" dirty="0"/>
              <a:t>	* you learn these little by little!</a:t>
            </a:r>
          </a:p>
          <a:p>
            <a:r>
              <a:rPr lang="en-FI" sz="2400" dirty="0"/>
              <a:t>	* now we have a first look at verbs </a:t>
            </a:r>
            <a:r>
              <a:rPr lang="en-FI" sz="2400" i="1" dirty="0"/>
              <a:t>olla</a:t>
            </a:r>
            <a:r>
              <a:rPr lang="en-FI" sz="2400" dirty="0"/>
              <a:t>, </a:t>
            </a:r>
            <a:r>
              <a:rPr lang="en-FI" sz="2400" i="1" dirty="0"/>
              <a:t>asua </a:t>
            </a:r>
            <a:r>
              <a:rPr lang="en-FI" sz="2400" dirty="0"/>
              <a:t>and </a:t>
            </a:r>
            <a:r>
              <a:rPr lang="en-FI" sz="2400" i="1" dirty="0"/>
              <a:t>puhua</a:t>
            </a:r>
          </a:p>
          <a:p>
            <a:r>
              <a:rPr lang="en-FI" sz="2400" i="1" dirty="0"/>
              <a:t>		</a:t>
            </a:r>
            <a:r>
              <a:rPr lang="en-FI" sz="2400" dirty="0"/>
              <a:t>=&gt; what are the person endings?</a:t>
            </a:r>
          </a:p>
          <a:p>
            <a:r>
              <a:rPr lang="en-FI" sz="2400" i="1" dirty="0"/>
              <a:t>		</a:t>
            </a:r>
            <a:r>
              <a:rPr lang="en-FI" sz="2400" dirty="0"/>
              <a:t>=&gt; differences between standard and spoken language?</a:t>
            </a:r>
          </a:p>
          <a:p>
            <a:r>
              <a:rPr lang="en-FI" sz="2400" i="1" dirty="0"/>
              <a:t>		</a:t>
            </a:r>
            <a:r>
              <a:rPr lang="en-FI" sz="2400" dirty="0"/>
              <a:t>=&gt; how is negation formed? (in Finnish negation is a verb!)</a:t>
            </a:r>
          </a:p>
          <a:p>
            <a:endParaRPr lang="en-FI" sz="2400" i="1" dirty="0"/>
          </a:p>
          <a:p>
            <a:endParaRPr lang="en-FI" sz="2400" i="1" dirty="0"/>
          </a:p>
          <a:p>
            <a:r>
              <a:rPr lang="en-FI" sz="2400" dirty="0"/>
              <a:t>=&gt; examples on page 13 in the text book</a:t>
            </a: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71373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F04831-A65E-87F0-A03A-12CF480D22D3}"/>
              </a:ext>
            </a:extLst>
          </p:cNvPr>
          <p:cNvSpPr txBox="1"/>
          <p:nvPr/>
        </p:nvSpPr>
        <p:spPr>
          <a:xfrm>
            <a:off x="1215189" y="757989"/>
            <a:ext cx="928837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Tänään / today</a:t>
            </a:r>
          </a:p>
          <a:p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Some basic things about the course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Finnish alphabet &amp; sounds, pronounciation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Luetaan! Let’s practice reading Finnish =&gt; text on page 6 Tervetuloa!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Numbers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Some phrases</a:t>
            </a:r>
          </a:p>
          <a:p>
            <a:pPr marL="342900" indent="-342900">
              <a:buAutoNum type="arabicParenR"/>
            </a:pPr>
            <a:endParaRPr lang="en-FI" sz="2400" dirty="0"/>
          </a:p>
          <a:p>
            <a:pPr marL="342900" indent="-342900">
              <a:buAutoNum type="arabicParenR"/>
            </a:pPr>
            <a:r>
              <a:rPr lang="en-FI" sz="2400" dirty="0"/>
              <a:t>Countries, nationalities &amp; languages </a:t>
            </a:r>
          </a:p>
        </p:txBody>
      </p:sp>
    </p:spTree>
    <p:extLst>
      <p:ext uri="{BB962C8B-B14F-4D97-AF65-F5344CB8AC3E}">
        <p14:creationId xmlns:p14="http://schemas.microsoft.com/office/powerpoint/2010/main" val="34477266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A6B5D8-09C7-1CEE-FB1E-E31C89F19276}"/>
              </a:ext>
            </a:extLst>
          </p:cNvPr>
          <p:cNvSpPr txBox="1"/>
          <p:nvPr/>
        </p:nvSpPr>
        <p:spPr>
          <a:xfrm>
            <a:off x="1267968" y="426720"/>
            <a:ext cx="820521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First example: verb </a:t>
            </a:r>
            <a:r>
              <a:rPr lang="en-FI" sz="2800" b="1" i="1" dirty="0"/>
              <a:t>asua</a:t>
            </a:r>
          </a:p>
          <a:p>
            <a:endParaRPr lang="en-FI" sz="2800" i="1" dirty="0"/>
          </a:p>
          <a:p>
            <a:r>
              <a:rPr lang="en-GB" sz="2800" dirty="0"/>
              <a:t>S</a:t>
            </a:r>
            <a:r>
              <a:rPr lang="en-FI" sz="2800" dirty="0"/>
              <a:t>tem: </a:t>
            </a:r>
            <a:r>
              <a:rPr lang="en-FI" sz="2800" i="1" dirty="0"/>
              <a:t>asu-</a:t>
            </a:r>
          </a:p>
          <a:p>
            <a:endParaRPr lang="en-FI" sz="2800" i="1" dirty="0"/>
          </a:p>
          <a:p>
            <a:r>
              <a:rPr lang="en-GB" sz="2800" i="1" dirty="0"/>
              <a:t>M</a:t>
            </a:r>
            <a:r>
              <a:rPr lang="en-FI" sz="2800" i="1" dirty="0"/>
              <a:t>inä asu+</a:t>
            </a:r>
            <a:r>
              <a:rPr lang="en-FI" sz="2800" b="1" i="1" dirty="0"/>
              <a:t>n</a:t>
            </a:r>
          </a:p>
          <a:p>
            <a:r>
              <a:rPr lang="en-FI" sz="2800" i="1" dirty="0"/>
              <a:t>Sinä asu+</a:t>
            </a:r>
            <a:r>
              <a:rPr lang="en-FI" sz="2800" b="1" i="1" dirty="0"/>
              <a:t>t</a:t>
            </a:r>
          </a:p>
          <a:p>
            <a:r>
              <a:rPr lang="en-FI" sz="2800" i="1" dirty="0"/>
              <a:t>Hän asu+</a:t>
            </a:r>
            <a:r>
              <a:rPr lang="en-FI" sz="2800" b="1" i="1" dirty="0"/>
              <a:t>u  </a:t>
            </a:r>
            <a:r>
              <a:rPr lang="en-FI" sz="2800" dirty="0"/>
              <a:t>(most often: final vowel duplicated)</a:t>
            </a:r>
          </a:p>
          <a:p>
            <a:endParaRPr lang="en-FI" sz="2800" b="1" i="1" dirty="0"/>
          </a:p>
          <a:p>
            <a:r>
              <a:rPr lang="en-FI" sz="2800" i="1" dirty="0"/>
              <a:t>Me asu+</a:t>
            </a:r>
            <a:r>
              <a:rPr lang="en-FI" sz="2800" b="1" i="1" dirty="0"/>
              <a:t>mme      </a:t>
            </a:r>
          </a:p>
          <a:p>
            <a:r>
              <a:rPr lang="en-FI" sz="2800" i="1" dirty="0"/>
              <a:t>Te asu+</a:t>
            </a:r>
            <a:r>
              <a:rPr lang="en-FI" sz="2800" b="1" i="1" dirty="0"/>
              <a:t>tte</a:t>
            </a:r>
          </a:p>
          <a:p>
            <a:r>
              <a:rPr lang="en-FI" sz="2800" i="1" dirty="0"/>
              <a:t>He asu+</a:t>
            </a:r>
            <a:r>
              <a:rPr lang="en-FI" sz="2800" b="1" i="1" dirty="0"/>
              <a:t>vat</a:t>
            </a:r>
          </a:p>
          <a:p>
            <a:endParaRPr lang="en-FI" sz="2800" b="1" i="1" dirty="0"/>
          </a:p>
          <a:p>
            <a:r>
              <a:rPr lang="en-FI" sz="2800" dirty="0"/>
              <a:t>=&gt; In spoken, colloquial language the system is partly different. Do you know how?</a:t>
            </a:r>
          </a:p>
        </p:txBody>
      </p:sp>
    </p:spTree>
    <p:extLst>
      <p:ext uri="{BB962C8B-B14F-4D97-AF65-F5344CB8AC3E}">
        <p14:creationId xmlns:p14="http://schemas.microsoft.com/office/powerpoint/2010/main" val="36728424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D93C58-30C0-9F61-7151-25AE7371A8AF}"/>
              </a:ext>
            </a:extLst>
          </p:cNvPr>
          <p:cNvSpPr txBox="1"/>
          <p:nvPr/>
        </p:nvSpPr>
        <p:spPr>
          <a:xfrm>
            <a:off x="1231392" y="902208"/>
            <a:ext cx="8839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Second example: verb </a:t>
            </a:r>
            <a:r>
              <a:rPr lang="en-FI" sz="2400" b="1" i="1" dirty="0"/>
              <a:t>olla</a:t>
            </a:r>
          </a:p>
          <a:p>
            <a:endParaRPr lang="en-FI" sz="2400" b="1" i="1" dirty="0"/>
          </a:p>
          <a:p>
            <a:r>
              <a:rPr lang="en-FI" sz="2400" dirty="0"/>
              <a:t>Stem: ole-</a:t>
            </a:r>
          </a:p>
          <a:p>
            <a:endParaRPr lang="en-FI" sz="2400" dirty="0"/>
          </a:p>
          <a:p>
            <a:r>
              <a:rPr lang="en-FI" sz="2400" dirty="0"/>
              <a:t>Minä ole+</a:t>
            </a:r>
            <a:r>
              <a:rPr lang="en-FI" sz="2400" b="1" dirty="0"/>
              <a:t>n</a:t>
            </a:r>
          </a:p>
          <a:p>
            <a:r>
              <a:rPr lang="en-FI" sz="2400" dirty="0"/>
              <a:t>Sinä ole+</a:t>
            </a:r>
            <a:r>
              <a:rPr lang="en-FI" sz="2400" b="1" dirty="0"/>
              <a:t>t</a:t>
            </a:r>
          </a:p>
          <a:p>
            <a:r>
              <a:rPr lang="en-FI" sz="2400" dirty="0"/>
              <a:t>Hän </a:t>
            </a:r>
            <a:r>
              <a:rPr lang="en-FI" sz="2400" b="1" dirty="0"/>
              <a:t>on				Exception to general rules</a:t>
            </a:r>
          </a:p>
          <a:p>
            <a:endParaRPr lang="en-FI" sz="2400" b="1" dirty="0"/>
          </a:p>
          <a:p>
            <a:r>
              <a:rPr lang="en-FI" sz="2400" dirty="0"/>
              <a:t>Me ole+</a:t>
            </a:r>
            <a:r>
              <a:rPr lang="en-FI" sz="2400" b="1" dirty="0"/>
              <a:t>mme</a:t>
            </a:r>
          </a:p>
          <a:p>
            <a:r>
              <a:rPr lang="en-FI" sz="2400" dirty="0"/>
              <a:t>Te ole+</a:t>
            </a:r>
            <a:r>
              <a:rPr lang="en-FI" sz="2400" b="1" dirty="0"/>
              <a:t>tte</a:t>
            </a:r>
          </a:p>
          <a:p>
            <a:r>
              <a:rPr lang="en-FI" sz="2400" dirty="0"/>
              <a:t>He o-</a:t>
            </a:r>
            <a:r>
              <a:rPr lang="en-FI" sz="2400" b="1" dirty="0"/>
              <a:t>vat</a:t>
            </a:r>
            <a:r>
              <a:rPr lang="en-FI" sz="2400" dirty="0"/>
              <a:t>			</a:t>
            </a:r>
            <a:r>
              <a:rPr lang="en-FI" sz="2400" b="1" dirty="0"/>
              <a:t>Exception to general rules</a:t>
            </a:r>
          </a:p>
          <a:p>
            <a:endParaRPr lang="en-FI" sz="2400" b="1" dirty="0"/>
          </a:p>
          <a:p>
            <a:endParaRPr lang="en-FI" sz="2400" b="1" dirty="0"/>
          </a:p>
          <a:p>
            <a:r>
              <a:rPr lang="en-FI" sz="2400" b="1" dirty="0"/>
              <a:t>=&gt; How are the negative forms constructed?</a:t>
            </a:r>
          </a:p>
        </p:txBody>
      </p:sp>
    </p:spTree>
    <p:extLst>
      <p:ext uri="{BB962C8B-B14F-4D97-AF65-F5344CB8AC3E}">
        <p14:creationId xmlns:p14="http://schemas.microsoft.com/office/powerpoint/2010/main" val="1188218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3E2C1F-CDAA-3A70-C607-63BB18706DB2}"/>
              </a:ext>
            </a:extLst>
          </p:cNvPr>
          <p:cNvSpPr txBox="1"/>
          <p:nvPr/>
        </p:nvSpPr>
        <p:spPr>
          <a:xfrm>
            <a:off x="1414272" y="829056"/>
            <a:ext cx="90342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Verbien taivutus / Conjugation of verbs: a first look</a:t>
            </a:r>
          </a:p>
          <a:p>
            <a:endParaRPr lang="en-FI" sz="2400" b="1" dirty="0"/>
          </a:p>
          <a:p>
            <a:r>
              <a:rPr lang="en-FI" sz="2400" b="1" dirty="0"/>
              <a:t>Negative forms</a:t>
            </a:r>
            <a:r>
              <a:rPr lang="en-FI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N</a:t>
            </a:r>
            <a:r>
              <a:rPr lang="en-FI" sz="2400" dirty="0"/>
              <a:t>egation verb shows the person (</a:t>
            </a:r>
            <a:r>
              <a:rPr lang="en-FI" sz="2400" i="1" dirty="0"/>
              <a:t>e-n, e-t, e-mme</a:t>
            </a:r>
            <a:r>
              <a:rPr lang="en-FI" sz="2400" dirty="0"/>
              <a:t>) + the stem of the main verb (</a:t>
            </a:r>
            <a:r>
              <a:rPr lang="en-FI" sz="2400" i="1" dirty="0"/>
              <a:t>asu-, ole-</a:t>
            </a:r>
            <a:r>
              <a:rPr lang="en-FI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dirty="0"/>
          </a:p>
          <a:p>
            <a:r>
              <a:rPr lang="en-FI" sz="2400" dirty="0"/>
              <a:t>Minä e</a:t>
            </a:r>
            <a:r>
              <a:rPr lang="en-FI" sz="2400" b="1" dirty="0"/>
              <a:t>n</a:t>
            </a:r>
            <a:r>
              <a:rPr lang="en-FI" sz="2400" dirty="0"/>
              <a:t> puhu</a:t>
            </a:r>
          </a:p>
          <a:p>
            <a:r>
              <a:rPr lang="en-FI" sz="2400" dirty="0"/>
              <a:t>Sinä e</a:t>
            </a:r>
            <a:r>
              <a:rPr lang="en-FI" sz="2400" b="1" dirty="0"/>
              <a:t>t </a:t>
            </a:r>
            <a:r>
              <a:rPr lang="en-FI" sz="2400" dirty="0"/>
              <a:t>puhu</a:t>
            </a:r>
          </a:p>
          <a:p>
            <a:r>
              <a:rPr lang="en-FI" sz="2400" dirty="0"/>
              <a:t>Hän </a:t>
            </a:r>
            <a:r>
              <a:rPr lang="en-FI" sz="2400" b="1" dirty="0"/>
              <a:t>ei</a:t>
            </a:r>
            <a:r>
              <a:rPr lang="en-FI" sz="2400" dirty="0"/>
              <a:t> puhu                  </a:t>
            </a:r>
            <a:r>
              <a:rPr lang="en-FI" sz="2400" b="1" dirty="0"/>
              <a:t>fixed, exceptional form</a:t>
            </a:r>
          </a:p>
          <a:p>
            <a:endParaRPr lang="en-FI" sz="2400" dirty="0"/>
          </a:p>
          <a:p>
            <a:r>
              <a:rPr lang="en-FI" sz="2400" dirty="0"/>
              <a:t>Me e</a:t>
            </a:r>
            <a:r>
              <a:rPr lang="en-FI" sz="2400" b="1" dirty="0"/>
              <a:t>mme</a:t>
            </a:r>
            <a:r>
              <a:rPr lang="en-FI" sz="2400" dirty="0"/>
              <a:t> puhu</a:t>
            </a:r>
          </a:p>
          <a:p>
            <a:r>
              <a:rPr lang="en-FI" sz="2400" dirty="0"/>
              <a:t>Te </a:t>
            </a:r>
            <a:r>
              <a:rPr lang="en-FI" sz="2400" b="1" dirty="0"/>
              <a:t>ette</a:t>
            </a:r>
            <a:r>
              <a:rPr lang="en-FI" sz="2400" dirty="0"/>
              <a:t> puhu</a:t>
            </a:r>
          </a:p>
          <a:p>
            <a:r>
              <a:rPr lang="en-FI" sz="2400" dirty="0"/>
              <a:t>He </a:t>
            </a:r>
            <a:r>
              <a:rPr lang="en-FI" sz="2400" b="1" dirty="0"/>
              <a:t>eivät</a:t>
            </a:r>
            <a:r>
              <a:rPr lang="en-FI" sz="2400" dirty="0"/>
              <a:t> puhu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FI" sz="2400" b="1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4103927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2D5663-1FA8-E9FA-EECD-272F2FAA95E0}"/>
              </a:ext>
            </a:extLst>
          </p:cNvPr>
          <p:cNvSpPr txBox="1"/>
          <p:nvPr/>
        </p:nvSpPr>
        <p:spPr>
          <a:xfrm>
            <a:off x="1243584" y="938784"/>
            <a:ext cx="942441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800" b="1" dirty="0"/>
              <a:t>Harjoitellaan! Let’s practice!</a:t>
            </a:r>
          </a:p>
          <a:p>
            <a:endParaRPr lang="en-FI" sz="2800" b="1" dirty="0"/>
          </a:p>
          <a:p>
            <a:pPr marL="514350" indent="-514350">
              <a:buAutoNum type="arabicParenR"/>
            </a:pPr>
            <a:r>
              <a:rPr lang="en-FI" sz="2800" dirty="0"/>
              <a:t>Do exercises 9 and 10 together with your pair! Continue to 11 if you have time!</a:t>
            </a:r>
          </a:p>
          <a:p>
            <a:pPr marL="514350" indent="-514350">
              <a:buAutoNum type="arabicParenR"/>
            </a:pPr>
            <a:endParaRPr lang="en-FI" sz="2800" dirty="0"/>
          </a:p>
          <a:p>
            <a:r>
              <a:rPr lang="en-FI" sz="2800" b="1" dirty="0"/>
              <a:t>Home work</a:t>
            </a:r>
          </a:p>
          <a:p>
            <a:endParaRPr lang="en-FI" sz="2800" b="1" dirty="0"/>
          </a:p>
          <a:p>
            <a:pPr marL="514350" indent="-514350">
              <a:buAutoNum type="arabicParenR"/>
            </a:pPr>
            <a:r>
              <a:rPr lang="en-FI" sz="2800" dirty="0"/>
              <a:t>Finish the exercises 9-11 on page 14.</a:t>
            </a:r>
          </a:p>
          <a:p>
            <a:pPr marL="514350" indent="-514350">
              <a:buAutoNum type="arabicParenR"/>
            </a:pPr>
            <a:endParaRPr lang="en-FI" sz="2800" dirty="0"/>
          </a:p>
          <a:p>
            <a:pPr marL="514350" indent="-514350">
              <a:buAutoNum type="arabicParenR"/>
            </a:pPr>
            <a:r>
              <a:rPr lang="en-FI" sz="2800" dirty="0"/>
              <a:t>Read and translate the first text of chapter 2: Susanin naapurit p.24-25 =&gt; talking about one’s family</a:t>
            </a:r>
          </a:p>
          <a:p>
            <a:endParaRPr lang="en-FI" sz="2800" b="1" dirty="0"/>
          </a:p>
          <a:p>
            <a:endParaRPr lang="en-FI" sz="2800" b="1" dirty="0"/>
          </a:p>
        </p:txBody>
      </p:sp>
    </p:spTree>
    <p:extLst>
      <p:ext uri="{BB962C8B-B14F-4D97-AF65-F5344CB8AC3E}">
        <p14:creationId xmlns:p14="http://schemas.microsoft.com/office/powerpoint/2010/main" val="175947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F49089-7709-4D9A-328F-CD54928C4432}"/>
              </a:ext>
            </a:extLst>
          </p:cNvPr>
          <p:cNvSpPr txBox="1"/>
          <p:nvPr/>
        </p:nvSpPr>
        <p:spPr>
          <a:xfrm>
            <a:off x="1179095" y="637674"/>
            <a:ext cx="972151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LC-7210 – Finnish 1 (intensive course), 22.4.-31.5.2024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Mondays (10.15-11.45) and Fridays (14.15-15.45). Room Y309b (on 27.5. in U405)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fi-FI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Markku </a:t>
            </a:r>
            <a:r>
              <a:rPr lang="fi-FI" sz="24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Haakana</a:t>
            </a:r>
            <a:r>
              <a:rPr lang="fi-FI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fi-FI" sz="24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markku.haakana@helsinki.fi</a:t>
            </a:r>
            <a:r>
              <a:rPr lang="fi-FI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fi-FI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Course book: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Oma 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suomi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1</a:t>
            </a:r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(2nd, renewed edition) =&gt; you will need the book during the course! Pdf of the first chapter can be found on MyCourses page</a:t>
            </a:r>
          </a:p>
          <a:p>
            <a:endParaRPr lang="en-US" sz="2400" kern="100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24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Ohjelma</a:t>
            </a:r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alustava</a:t>
            </a:r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) / Course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programme</a:t>
            </a:r>
            <a:r>
              <a:rPr lang="en-US" sz="2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(preliminary) =&gt;</a:t>
            </a:r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FI" sz="24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575535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4A0541-7D3A-5619-1D14-B84C04E27D01}"/>
              </a:ext>
            </a:extLst>
          </p:cNvPr>
          <p:cNvSpPr txBox="1"/>
          <p:nvPr/>
        </p:nvSpPr>
        <p:spPr>
          <a:xfrm>
            <a:off x="697832" y="481263"/>
            <a:ext cx="1085248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1 (22.4. &amp; 26.4.)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1: alphabet &amp; sounds, greetings &amp; presenting yourself, countries &amp; languages, numbers, basics of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2 (29.4. &amp; 3.5.)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2: talking about one’s family, questions, genitive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3 (6.5. &amp; 10.5.)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3: talking about one’s day, week days &amp; telling the time, more about verb conjugation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4 (13.5. &amp; 17.5.)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4: talking about food, shopping, partitive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5 (20.5. &amp; 24.5.)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Chapter 5: talking about one’s home,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colours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places in the city, email,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minulla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on -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rakenne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basics of consonant gradation (k-, p-, t- changes)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Week 6 (27.5. &amp; 31.5)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Some revision, text assignment in class (30 mins for writing a text;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instructions will be given later!)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b="1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Final exam</a:t>
            </a:r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(grammar and vocabulary): 31.5.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endParaRPr lang="en-FI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62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59D555-4672-7829-12A9-60BC168C2ADF}"/>
              </a:ext>
            </a:extLst>
          </p:cNvPr>
          <p:cNvSpPr txBox="1"/>
          <p:nvPr/>
        </p:nvSpPr>
        <p:spPr>
          <a:xfrm>
            <a:off x="1155032" y="818147"/>
            <a:ext cx="98899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There will be a lot of independent work between the classes.</a:t>
            </a:r>
            <a:endParaRPr lang="en-FI" sz="2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Be active in the lessons!</a:t>
            </a:r>
            <a:endParaRPr lang="en-FI" sz="2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28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Two absences during the course are allowed.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en-US" sz="2800" kern="100" dirty="0"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en-US" sz="2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en-US" sz="2800" kern="100" dirty="0"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Any questions about practical issues?</a:t>
            </a:r>
            <a:endParaRPr lang="en-FI" sz="2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5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Instructions in Finnish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Kuuntele!                    </a:t>
            </a:r>
            <a:r>
              <a:rPr lang="fi-FI" dirty="0"/>
              <a:t>Listen!</a:t>
            </a:r>
          </a:p>
          <a:p>
            <a:r>
              <a:rPr lang="fi-FI" dirty="0">
                <a:solidFill>
                  <a:srgbClr val="FF0000"/>
                </a:solidFill>
              </a:rPr>
              <a:t>Toista!                          </a:t>
            </a:r>
            <a:r>
              <a:rPr lang="fi-FI" dirty="0"/>
              <a:t>Repeat !</a:t>
            </a:r>
          </a:p>
          <a:p>
            <a:r>
              <a:rPr lang="fi-FI" dirty="0">
                <a:solidFill>
                  <a:srgbClr val="FF0000"/>
                </a:solidFill>
              </a:rPr>
              <a:t>Kuuntele ja toista!     </a:t>
            </a:r>
            <a:r>
              <a:rPr lang="fi-FI" dirty="0"/>
              <a:t>Listen and repeat!</a:t>
            </a:r>
          </a:p>
          <a:p>
            <a:r>
              <a:rPr lang="fi-FI" dirty="0">
                <a:solidFill>
                  <a:srgbClr val="FF0000"/>
                </a:solidFill>
              </a:rPr>
              <a:t>Avaa kirja sivu 2!       </a:t>
            </a:r>
            <a:r>
              <a:rPr lang="fi-FI" dirty="0"/>
              <a:t>Open your book page….!</a:t>
            </a:r>
          </a:p>
          <a:p>
            <a:r>
              <a:rPr lang="fi-FI" dirty="0">
                <a:solidFill>
                  <a:srgbClr val="FF0000"/>
                </a:solidFill>
              </a:rPr>
              <a:t>Kirjoita!                       </a:t>
            </a:r>
            <a:r>
              <a:rPr lang="fi-FI" dirty="0"/>
              <a:t>Write!</a:t>
            </a:r>
          </a:p>
          <a:p>
            <a:r>
              <a:rPr lang="fi-FI" dirty="0">
                <a:solidFill>
                  <a:srgbClr val="FF0000"/>
                </a:solidFill>
              </a:rPr>
              <a:t>Parityö                         </a:t>
            </a:r>
            <a:r>
              <a:rPr lang="fi-FI" dirty="0" err="1"/>
              <a:t>Pairwork</a:t>
            </a:r>
            <a:endParaRPr lang="fi-FI" dirty="0"/>
          </a:p>
          <a:p>
            <a:r>
              <a:rPr lang="fi-FI" dirty="0">
                <a:solidFill>
                  <a:srgbClr val="FF0000"/>
                </a:solidFill>
              </a:rPr>
              <a:t>Tiimityö                       </a:t>
            </a:r>
            <a:r>
              <a:rPr lang="fi-FI" dirty="0" err="1"/>
              <a:t>Teamwork</a:t>
            </a:r>
            <a:endParaRPr lang="fi-FI" dirty="0"/>
          </a:p>
          <a:p>
            <a:r>
              <a:rPr lang="fi-FI" dirty="0">
                <a:solidFill>
                  <a:srgbClr val="FF0000"/>
                </a:solidFill>
              </a:rPr>
              <a:t>Sano suomeksi!          </a:t>
            </a:r>
            <a:r>
              <a:rPr lang="fi-FI" dirty="0" err="1"/>
              <a:t>Say</a:t>
            </a:r>
            <a:r>
              <a:rPr lang="fi-FI" dirty="0"/>
              <a:t> in Finnish!</a:t>
            </a:r>
          </a:p>
          <a:p>
            <a:r>
              <a:rPr lang="fi-FI" dirty="0">
                <a:solidFill>
                  <a:srgbClr val="FF0000"/>
                </a:solidFill>
              </a:rPr>
              <a:t>Sano englanniksi!       </a:t>
            </a:r>
            <a:r>
              <a:rPr lang="fi-FI" dirty="0" err="1"/>
              <a:t>Say</a:t>
            </a:r>
            <a:r>
              <a:rPr lang="fi-FI" dirty="0"/>
              <a:t> in English!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899006-ADAE-4E37-A3E9-72C4B0CB3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533268"/>
            <a:ext cx="9144000" cy="579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11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631058-956B-BA41-FAF0-8C1387E81A99}"/>
              </a:ext>
            </a:extLst>
          </p:cNvPr>
          <p:cNvSpPr txBox="1"/>
          <p:nvPr/>
        </p:nvSpPr>
        <p:spPr>
          <a:xfrm>
            <a:off x="987552" y="512064"/>
            <a:ext cx="95341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FI" sz="2400" b="1" dirty="0"/>
              <a:t>About Finnish sounds</a:t>
            </a:r>
            <a:r>
              <a:rPr lang="en-FI" sz="2400" dirty="0"/>
              <a:t>:</a:t>
            </a:r>
          </a:p>
          <a:p>
            <a:endParaRPr lang="en-FI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</a:t>
            </a:r>
            <a:r>
              <a:rPr lang="en-FI" sz="2400" dirty="0"/>
              <a:t>he length of the sound (short vs. long) is important, as it can change the meaning of the word</a:t>
            </a:r>
          </a:p>
          <a:p>
            <a:endParaRPr lang="en-FI" sz="2400" dirty="0"/>
          </a:p>
          <a:p>
            <a:r>
              <a:rPr lang="en-FI" sz="2400" dirty="0"/>
              <a:t>For instance:</a:t>
            </a:r>
          </a:p>
          <a:p>
            <a:r>
              <a:rPr lang="en-FI" sz="2400" dirty="0"/>
              <a:t>	t</a:t>
            </a:r>
            <a:r>
              <a:rPr lang="en-FI" sz="2400" u="sng" dirty="0"/>
              <a:t>u</a:t>
            </a:r>
            <a:r>
              <a:rPr lang="en-FI" sz="2400" dirty="0"/>
              <a:t>li (‘fire’)   / t</a:t>
            </a:r>
            <a:r>
              <a:rPr lang="en-FI" sz="2400" u="sng" dirty="0"/>
              <a:t>uu</a:t>
            </a:r>
            <a:r>
              <a:rPr lang="en-FI" sz="2400" dirty="0"/>
              <a:t>li (‘wind’)</a:t>
            </a:r>
          </a:p>
          <a:p>
            <a:r>
              <a:rPr lang="en-FI" sz="2400" dirty="0"/>
              <a:t>	tu</a:t>
            </a:r>
            <a:r>
              <a:rPr lang="en-FI" sz="2400" u="sng" dirty="0"/>
              <a:t>l</a:t>
            </a:r>
            <a:r>
              <a:rPr lang="en-FI" sz="2400" dirty="0"/>
              <a:t>i (‘fire’) / tu</a:t>
            </a:r>
            <a:r>
              <a:rPr lang="en-FI" sz="2400" u="sng" dirty="0"/>
              <a:t>ll</a:t>
            </a:r>
            <a:r>
              <a:rPr lang="en-FI" sz="2400" dirty="0"/>
              <a:t>i (‘customs’)</a:t>
            </a:r>
          </a:p>
          <a:p>
            <a:endParaRPr lang="en-FI" sz="2400" dirty="0"/>
          </a:p>
          <a:p>
            <a:r>
              <a:rPr lang="en-FI" sz="2400" dirty="0"/>
              <a:t>	Hän tapaa ystävänsä (‘s/he meets her/his friend)</a:t>
            </a:r>
          </a:p>
          <a:p>
            <a:r>
              <a:rPr lang="en-FI" sz="2400" dirty="0"/>
              <a:t>	Hän tappaa ystävänsä (‘s/he kills her/his friend)</a:t>
            </a:r>
          </a:p>
          <a:p>
            <a:endParaRPr lang="en-FI" sz="2400" dirty="0"/>
          </a:p>
          <a:p>
            <a:endParaRPr lang="en-FI" sz="2400" dirty="0"/>
          </a:p>
          <a:p>
            <a:r>
              <a:rPr lang="en-FI" sz="2400" b="1" dirty="0"/>
              <a:t>Basic rule: </a:t>
            </a:r>
            <a:r>
              <a:rPr lang="en-FI" sz="2400" dirty="0"/>
              <a:t>Finnish is pronounced as it is written</a:t>
            </a:r>
          </a:p>
          <a:p>
            <a:r>
              <a:rPr lang="en-FI" sz="2400" dirty="0"/>
              <a:t>	Mitä sinä teet? </a:t>
            </a:r>
            <a:r>
              <a:rPr lang="en-GB" sz="2400" dirty="0"/>
              <a:t>V</a:t>
            </a:r>
            <a:r>
              <a:rPr lang="en-FI" sz="2400" dirty="0"/>
              <a:t>s. Eng. What are you doing?</a:t>
            </a:r>
          </a:p>
        </p:txBody>
      </p:sp>
    </p:spTree>
    <p:extLst>
      <p:ext uri="{BB962C8B-B14F-4D97-AF65-F5344CB8AC3E}">
        <p14:creationId xmlns:p14="http://schemas.microsoft.com/office/powerpoint/2010/main" val="301750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1818</Words>
  <Application>Microsoft Office PowerPoint</Application>
  <PresentationFormat>Widescreen</PresentationFormat>
  <Paragraphs>321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Wingdings</vt:lpstr>
      <vt:lpstr>Office Theme</vt:lpstr>
      <vt:lpstr>SUOMI 1 intensiivi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Instructions in Finnish</vt:lpstr>
      <vt:lpstr>PowerPoint Presentation</vt:lpstr>
      <vt:lpstr>PowerPoint Presentation</vt:lpstr>
      <vt:lpstr>PowerPoint Presentation</vt:lpstr>
      <vt:lpstr>PowerPoint Presentation</vt:lpstr>
      <vt:lpstr> Maat </vt:lpstr>
      <vt:lpstr> Kansallisuus (nationality), kansalaisuus(citizenship) </vt:lpstr>
      <vt:lpstr> Nationality= country + lainen/läinen</vt:lpstr>
      <vt:lpstr>Minkä maalainen sinä olet? </vt:lpstr>
      <vt:lpstr>PowerPoint Presentation</vt:lpstr>
      <vt:lpstr>                Homeland, mother tongue </vt:lpstr>
      <vt:lpstr>SUOMI I intensiivi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 intensiivi</dc:title>
  <dc:creator>Microsoft Office User</dc:creator>
  <cp:lastModifiedBy>Haakana Markku</cp:lastModifiedBy>
  <cp:revision>11</cp:revision>
  <dcterms:created xsi:type="dcterms:W3CDTF">2024-04-19T03:54:21Z</dcterms:created>
  <dcterms:modified xsi:type="dcterms:W3CDTF">2024-04-26T06:15:13Z</dcterms:modified>
</cp:coreProperties>
</file>