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sldIdLst>
    <p:sldId id="257" r:id="rId5"/>
    <p:sldId id="555" r:id="rId6"/>
    <p:sldId id="292" r:id="rId7"/>
    <p:sldId id="543" r:id="rId8"/>
    <p:sldId id="546" r:id="rId9"/>
    <p:sldId id="545" r:id="rId10"/>
    <p:sldId id="547" r:id="rId11"/>
    <p:sldId id="554" r:id="rId12"/>
    <p:sldId id="549" r:id="rId13"/>
    <p:sldId id="548" r:id="rId14"/>
    <p:sldId id="560" r:id="rId15"/>
    <p:sldId id="561" r:id="rId16"/>
    <p:sldId id="563" r:id="rId17"/>
    <p:sldId id="564" r:id="rId18"/>
    <p:sldId id="565" r:id="rId19"/>
    <p:sldId id="567" r:id="rId20"/>
    <p:sldId id="580" r:id="rId21"/>
    <p:sldId id="568" r:id="rId22"/>
    <p:sldId id="569" r:id="rId23"/>
    <p:sldId id="570" r:id="rId24"/>
    <p:sldId id="571" r:id="rId25"/>
    <p:sldId id="572" r:id="rId26"/>
    <p:sldId id="577" r:id="rId27"/>
    <p:sldId id="581" r:id="rId28"/>
    <p:sldId id="582" r:id="rId29"/>
    <p:sldId id="583" r:id="rId30"/>
    <p:sldId id="551" r:id="rId31"/>
    <p:sldId id="556" r:id="rId32"/>
    <p:sldId id="557" r:id="rId33"/>
    <p:sldId id="558" r:id="rId34"/>
    <p:sldId id="559" r:id="rId35"/>
    <p:sldId id="260" r:id="rId36"/>
    <p:sldId id="259" r:id="rId37"/>
    <p:sldId id="553" r:id="rId38"/>
    <p:sldId id="541" r:id="rId39"/>
    <p:sldId id="269" r:id="rId40"/>
    <p:sldId id="268" r:id="rId41"/>
    <p:sldId id="278" r:id="rId42"/>
    <p:sldId id="277" r:id="rId43"/>
    <p:sldId id="286" r:id="rId44"/>
    <p:sldId id="287" r:id="rId45"/>
    <p:sldId id="284" r:id="rId46"/>
    <p:sldId id="289" r:id="rId47"/>
    <p:sldId id="285" r:id="rId48"/>
    <p:sldId id="291" r:id="rId49"/>
    <p:sldId id="271" r:id="rId50"/>
    <p:sldId id="272" r:id="rId51"/>
    <p:sldId id="299" r:id="rId52"/>
    <p:sldId id="300" r:id="rId53"/>
    <p:sldId id="301" r:id="rId54"/>
    <p:sldId id="302" r:id="rId55"/>
    <p:sldId id="303" r:id="rId56"/>
    <p:sldId id="304" r:id="rId57"/>
    <p:sldId id="281" r:id="rId58"/>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6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810938-073C-4FB3-9A3A-46985C01E60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EBD6066-068F-40DC-9913-F6222B95D55B}">
      <dgm:prSet/>
      <dgm:spPr/>
      <dgm:t>
        <a:bodyPr/>
        <a:lstStyle/>
        <a:p>
          <a:r>
            <a:rPr lang="en-US" b="1"/>
            <a:t>Ideavirke kappaleen alussa auttaa lukijaa! Tiivistää kappaleen sisällön.</a:t>
          </a:r>
          <a:endParaRPr lang="en-US"/>
        </a:p>
      </dgm:t>
    </dgm:pt>
    <dgm:pt modelId="{14ABDE64-193D-4DB3-AE51-67A76E5F2274}" type="parTrans" cxnId="{832B3D4F-3E95-4429-8730-B3D031A76FCF}">
      <dgm:prSet/>
      <dgm:spPr/>
      <dgm:t>
        <a:bodyPr/>
        <a:lstStyle/>
        <a:p>
          <a:endParaRPr lang="en-US"/>
        </a:p>
      </dgm:t>
    </dgm:pt>
    <dgm:pt modelId="{9A247693-4BB7-40BC-8167-07C0C6785323}" type="sibTrans" cxnId="{832B3D4F-3E95-4429-8730-B3D031A76FCF}">
      <dgm:prSet/>
      <dgm:spPr/>
      <dgm:t>
        <a:bodyPr/>
        <a:lstStyle/>
        <a:p>
          <a:endParaRPr lang="en-US"/>
        </a:p>
      </dgm:t>
    </dgm:pt>
    <dgm:pt modelId="{1027645D-FBC0-4E8B-8500-FB12CBAB9D7D}">
      <dgm:prSet/>
      <dgm:spPr/>
      <dgm:t>
        <a:bodyPr/>
        <a:lstStyle/>
        <a:p>
          <a:r>
            <a:rPr lang="en-US" b="1"/>
            <a:t>Pyri yhdistelemään lyhyitä kappaleita </a:t>
          </a:r>
          <a:r>
            <a:rPr lang="en-US" b="1">
              <a:sym typeface="Wingdings" panose="05000000000000000000" pitchFamily="2" charset="2"/>
            </a:rPr>
            <a:t></a:t>
          </a:r>
          <a:r>
            <a:rPr lang="en-US" b="1"/>
            <a:t> vähentää tekstin pirstaleisuutta</a:t>
          </a:r>
          <a:endParaRPr lang="en-US"/>
        </a:p>
      </dgm:t>
    </dgm:pt>
    <dgm:pt modelId="{CF2E950E-D43F-4471-95AB-BCE65240B9CC}" type="parTrans" cxnId="{025BA717-4E93-4017-AC4B-1CE38EFA4C95}">
      <dgm:prSet/>
      <dgm:spPr/>
      <dgm:t>
        <a:bodyPr/>
        <a:lstStyle/>
        <a:p>
          <a:endParaRPr lang="en-US"/>
        </a:p>
      </dgm:t>
    </dgm:pt>
    <dgm:pt modelId="{4674F21B-CCE3-46CF-BFE8-9C5FAF108312}" type="sibTrans" cxnId="{025BA717-4E93-4017-AC4B-1CE38EFA4C95}">
      <dgm:prSet/>
      <dgm:spPr/>
      <dgm:t>
        <a:bodyPr/>
        <a:lstStyle/>
        <a:p>
          <a:endParaRPr lang="en-US"/>
        </a:p>
      </dgm:t>
    </dgm:pt>
    <dgm:pt modelId="{D6C11692-9E17-4DA7-BE0B-7D64316A94CF}">
      <dgm:prSet/>
      <dgm:spPr/>
      <dgm:t>
        <a:bodyPr/>
        <a:lstStyle/>
        <a:p>
          <a:r>
            <a:rPr lang="en-US" b="1"/>
            <a:t>Tarkista, että kappaleen muodostaa selkeän kokonaisuuden – jaa liian pitkät osiin</a:t>
          </a:r>
          <a:endParaRPr lang="en-US"/>
        </a:p>
      </dgm:t>
    </dgm:pt>
    <dgm:pt modelId="{DE2349D1-83B3-4D80-90A7-4DE660FBFF87}" type="parTrans" cxnId="{31D5B74D-6461-4EA3-B7F0-77EEF245A738}">
      <dgm:prSet/>
      <dgm:spPr/>
      <dgm:t>
        <a:bodyPr/>
        <a:lstStyle/>
        <a:p>
          <a:endParaRPr lang="en-US"/>
        </a:p>
      </dgm:t>
    </dgm:pt>
    <dgm:pt modelId="{DCDC4833-D05A-409C-99D7-84613C0C5B1C}" type="sibTrans" cxnId="{31D5B74D-6461-4EA3-B7F0-77EEF245A738}">
      <dgm:prSet/>
      <dgm:spPr/>
      <dgm:t>
        <a:bodyPr/>
        <a:lstStyle/>
        <a:p>
          <a:endParaRPr lang="en-US"/>
        </a:p>
      </dgm:t>
    </dgm:pt>
    <dgm:pt modelId="{29BF0346-72CC-4B17-BEAD-E84C029CC2B7}" type="pres">
      <dgm:prSet presAssocID="{ED810938-073C-4FB3-9A3A-46985C01E60D}" presName="root" presStyleCnt="0">
        <dgm:presLayoutVars>
          <dgm:dir/>
          <dgm:resizeHandles val="exact"/>
        </dgm:presLayoutVars>
      </dgm:prSet>
      <dgm:spPr/>
    </dgm:pt>
    <dgm:pt modelId="{F2A5EE59-DB2D-40CD-9652-4CA6A067CED2}" type="pres">
      <dgm:prSet presAssocID="{2EBD6066-068F-40DC-9913-F6222B95D55B}" presName="compNode" presStyleCnt="0"/>
      <dgm:spPr/>
    </dgm:pt>
    <dgm:pt modelId="{C460A8ED-BA08-4680-8A66-46971BD00463}" type="pres">
      <dgm:prSet presAssocID="{2EBD6066-068F-40DC-9913-F6222B95D55B}" presName="bgRect" presStyleLbl="bgShp" presStyleIdx="0" presStyleCnt="3"/>
      <dgm:spPr/>
    </dgm:pt>
    <dgm:pt modelId="{C8E39711-46D3-4B6B-9BF0-BDDB30424D55}" type="pres">
      <dgm:prSet presAssocID="{2EBD6066-068F-40DC-9913-F6222B95D55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orkflow"/>
        </a:ext>
      </dgm:extLst>
    </dgm:pt>
    <dgm:pt modelId="{E9DC7C54-3A89-4D88-8D88-51206AC75835}" type="pres">
      <dgm:prSet presAssocID="{2EBD6066-068F-40DC-9913-F6222B95D55B}" presName="spaceRect" presStyleCnt="0"/>
      <dgm:spPr/>
    </dgm:pt>
    <dgm:pt modelId="{F2B9FB5E-FA44-42AD-9582-E1F47E8E93E0}" type="pres">
      <dgm:prSet presAssocID="{2EBD6066-068F-40DC-9913-F6222B95D55B}" presName="parTx" presStyleLbl="revTx" presStyleIdx="0" presStyleCnt="3">
        <dgm:presLayoutVars>
          <dgm:chMax val="0"/>
          <dgm:chPref val="0"/>
        </dgm:presLayoutVars>
      </dgm:prSet>
      <dgm:spPr/>
    </dgm:pt>
    <dgm:pt modelId="{776BB47A-17BD-403C-8A26-5FF6AA6BB84D}" type="pres">
      <dgm:prSet presAssocID="{9A247693-4BB7-40BC-8167-07C0C6785323}" presName="sibTrans" presStyleCnt="0"/>
      <dgm:spPr/>
    </dgm:pt>
    <dgm:pt modelId="{B95D8A43-F9F6-4296-A5BC-BC9322825729}" type="pres">
      <dgm:prSet presAssocID="{1027645D-FBC0-4E8B-8500-FB12CBAB9D7D}" presName="compNode" presStyleCnt="0"/>
      <dgm:spPr/>
    </dgm:pt>
    <dgm:pt modelId="{DC157C96-8EED-4923-A71F-5CC1792F40C0}" type="pres">
      <dgm:prSet presAssocID="{1027645D-FBC0-4E8B-8500-FB12CBAB9D7D}" presName="bgRect" presStyleLbl="bgShp" presStyleIdx="1" presStyleCnt="3"/>
      <dgm:spPr/>
    </dgm:pt>
    <dgm:pt modelId="{C5CAF965-B0A3-44B7-9355-AF46B8A5F0DF}" type="pres">
      <dgm:prSet presAssocID="{1027645D-FBC0-4E8B-8500-FB12CBAB9D7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sic"/>
        </a:ext>
      </dgm:extLst>
    </dgm:pt>
    <dgm:pt modelId="{24EDE1ED-93EF-4582-8BFC-1C98CD7DB073}" type="pres">
      <dgm:prSet presAssocID="{1027645D-FBC0-4E8B-8500-FB12CBAB9D7D}" presName="spaceRect" presStyleCnt="0"/>
      <dgm:spPr/>
    </dgm:pt>
    <dgm:pt modelId="{DB59B940-756F-4E0C-832A-EA58E248309C}" type="pres">
      <dgm:prSet presAssocID="{1027645D-FBC0-4E8B-8500-FB12CBAB9D7D}" presName="parTx" presStyleLbl="revTx" presStyleIdx="1" presStyleCnt="3">
        <dgm:presLayoutVars>
          <dgm:chMax val="0"/>
          <dgm:chPref val="0"/>
        </dgm:presLayoutVars>
      </dgm:prSet>
      <dgm:spPr/>
    </dgm:pt>
    <dgm:pt modelId="{9B4C4FE4-FACE-4EF5-8617-2204A46AA9C4}" type="pres">
      <dgm:prSet presAssocID="{4674F21B-CCE3-46CF-BFE8-9C5FAF108312}" presName="sibTrans" presStyleCnt="0"/>
      <dgm:spPr/>
    </dgm:pt>
    <dgm:pt modelId="{5DD9F2E1-31F9-489B-A21A-939809490476}" type="pres">
      <dgm:prSet presAssocID="{D6C11692-9E17-4DA7-BE0B-7D64316A94CF}" presName="compNode" presStyleCnt="0"/>
      <dgm:spPr/>
    </dgm:pt>
    <dgm:pt modelId="{E8A50759-68B5-4E37-87BC-6DB58383E621}" type="pres">
      <dgm:prSet presAssocID="{D6C11692-9E17-4DA7-BE0B-7D64316A94CF}" presName="bgRect" presStyleLbl="bgShp" presStyleIdx="2" presStyleCnt="3"/>
      <dgm:spPr/>
    </dgm:pt>
    <dgm:pt modelId="{FFD769F4-042B-40D7-8EB2-FBFEF6B94FE9}" type="pres">
      <dgm:prSet presAssocID="{D6C11692-9E17-4DA7-BE0B-7D64316A94C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nglasses Face Outline"/>
        </a:ext>
      </dgm:extLst>
    </dgm:pt>
    <dgm:pt modelId="{27669041-BBD4-4399-9B68-9FAF1FB02BB9}" type="pres">
      <dgm:prSet presAssocID="{D6C11692-9E17-4DA7-BE0B-7D64316A94CF}" presName="spaceRect" presStyleCnt="0"/>
      <dgm:spPr/>
    </dgm:pt>
    <dgm:pt modelId="{78F3340E-003B-48D1-A987-2B1259E9F9F3}" type="pres">
      <dgm:prSet presAssocID="{D6C11692-9E17-4DA7-BE0B-7D64316A94CF}" presName="parTx" presStyleLbl="revTx" presStyleIdx="2" presStyleCnt="3">
        <dgm:presLayoutVars>
          <dgm:chMax val="0"/>
          <dgm:chPref val="0"/>
        </dgm:presLayoutVars>
      </dgm:prSet>
      <dgm:spPr/>
    </dgm:pt>
  </dgm:ptLst>
  <dgm:cxnLst>
    <dgm:cxn modelId="{025BA717-4E93-4017-AC4B-1CE38EFA4C95}" srcId="{ED810938-073C-4FB3-9A3A-46985C01E60D}" destId="{1027645D-FBC0-4E8B-8500-FB12CBAB9D7D}" srcOrd="1" destOrd="0" parTransId="{CF2E950E-D43F-4471-95AB-BCE65240B9CC}" sibTransId="{4674F21B-CCE3-46CF-BFE8-9C5FAF108312}"/>
    <dgm:cxn modelId="{31D5B74D-6461-4EA3-B7F0-77EEF245A738}" srcId="{ED810938-073C-4FB3-9A3A-46985C01E60D}" destId="{D6C11692-9E17-4DA7-BE0B-7D64316A94CF}" srcOrd="2" destOrd="0" parTransId="{DE2349D1-83B3-4D80-90A7-4DE660FBFF87}" sibTransId="{DCDC4833-D05A-409C-99D7-84613C0C5B1C}"/>
    <dgm:cxn modelId="{832B3D4F-3E95-4429-8730-B3D031A76FCF}" srcId="{ED810938-073C-4FB3-9A3A-46985C01E60D}" destId="{2EBD6066-068F-40DC-9913-F6222B95D55B}" srcOrd="0" destOrd="0" parTransId="{14ABDE64-193D-4DB3-AE51-67A76E5F2274}" sibTransId="{9A247693-4BB7-40BC-8167-07C0C6785323}"/>
    <dgm:cxn modelId="{3C45D351-B739-4545-87D6-4D408866C01C}" type="presOf" srcId="{1027645D-FBC0-4E8B-8500-FB12CBAB9D7D}" destId="{DB59B940-756F-4E0C-832A-EA58E248309C}" srcOrd="0" destOrd="0" presId="urn:microsoft.com/office/officeart/2018/2/layout/IconVerticalSolidList"/>
    <dgm:cxn modelId="{C7C3D996-E512-4EF2-812B-584816D361DE}" type="presOf" srcId="{D6C11692-9E17-4DA7-BE0B-7D64316A94CF}" destId="{78F3340E-003B-48D1-A987-2B1259E9F9F3}" srcOrd="0" destOrd="0" presId="urn:microsoft.com/office/officeart/2018/2/layout/IconVerticalSolidList"/>
    <dgm:cxn modelId="{B5C4ACA7-4152-4B23-9623-88DA3E354172}" type="presOf" srcId="{ED810938-073C-4FB3-9A3A-46985C01E60D}" destId="{29BF0346-72CC-4B17-BEAD-E84C029CC2B7}" srcOrd="0" destOrd="0" presId="urn:microsoft.com/office/officeart/2018/2/layout/IconVerticalSolidList"/>
    <dgm:cxn modelId="{F30BF7DB-9B21-45AC-A355-7D7864F0ACFA}" type="presOf" srcId="{2EBD6066-068F-40DC-9913-F6222B95D55B}" destId="{F2B9FB5E-FA44-42AD-9582-E1F47E8E93E0}" srcOrd="0" destOrd="0" presId="urn:microsoft.com/office/officeart/2018/2/layout/IconVerticalSolidList"/>
    <dgm:cxn modelId="{5FEA3E86-7043-4F7F-97BA-5EE25FB97206}" type="presParOf" srcId="{29BF0346-72CC-4B17-BEAD-E84C029CC2B7}" destId="{F2A5EE59-DB2D-40CD-9652-4CA6A067CED2}" srcOrd="0" destOrd="0" presId="urn:microsoft.com/office/officeart/2018/2/layout/IconVerticalSolidList"/>
    <dgm:cxn modelId="{AF1781AD-FE11-4D7A-A3A2-1A62ED118FD1}" type="presParOf" srcId="{F2A5EE59-DB2D-40CD-9652-4CA6A067CED2}" destId="{C460A8ED-BA08-4680-8A66-46971BD00463}" srcOrd="0" destOrd="0" presId="urn:microsoft.com/office/officeart/2018/2/layout/IconVerticalSolidList"/>
    <dgm:cxn modelId="{41789212-E1BB-4431-A56C-D8BB45AE2818}" type="presParOf" srcId="{F2A5EE59-DB2D-40CD-9652-4CA6A067CED2}" destId="{C8E39711-46D3-4B6B-9BF0-BDDB30424D55}" srcOrd="1" destOrd="0" presId="urn:microsoft.com/office/officeart/2018/2/layout/IconVerticalSolidList"/>
    <dgm:cxn modelId="{037739DB-8D48-485C-9593-1CA2049CACD2}" type="presParOf" srcId="{F2A5EE59-DB2D-40CD-9652-4CA6A067CED2}" destId="{E9DC7C54-3A89-4D88-8D88-51206AC75835}" srcOrd="2" destOrd="0" presId="urn:microsoft.com/office/officeart/2018/2/layout/IconVerticalSolidList"/>
    <dgm:cxn modelId="{868988C0-8C5A-4744-AA2F-A98D1A182B67}" type="presParOf" srcId="{F2A5EE59-DB2D-40CD-9652-4CA6A067CED2}" destId="{F2B9FB5E-FA44-42AD-9582-E1F47E8E93E0}" srcOrd="3" destOrd="0" presId="urn:microsoft.com/office/officeart/2018/2/layout/IconVerticalSolidList"/>
    <dgm:cxn modelId="{4CF22BE8-0C86-45DB-92CF-678CF86DBA78}" type="presParOf" srcId="{29BF0346-72CC-4B17-BEAD-E84C029CC2B7}" destId="{776BB47A-17BD-403C-8A26-5FF6AA6BB84D}" srcOrd="1" destOrd="0" presId="urn:microsoft.com/office/officeart/2018/2/layout/IconVerticalSolidList"/>
    <dgm:cxn modelId="{6DBD48A4-A25D-4A31-8C26-273268231917}" type="presParOf" srcId="{29BF0346-72CC-4B17-BEAD-E84C029CC2B7}" destId="{B95D8A43-F9F6-4296-A5BC-BC9322825729}" srcOrd="2" destOrd="0" presId="urn:microsoft.com/office/officeart/2018/2/layout/IconVerticalSolidList"/>
    <dgm:cxn modelId="{D7D9FF31-725B-4FFE-A4D3-1790F7F98BAC}" type="presParOf" srcId="{B95D8A43-F9F6-4296-A5BC-BC9322825729}" destId="{DC157C96-8EED-4923-A71F-5CC1792F40C0}" srcOrd="0" destOrd="0" presId="urn:microsoft.com/office/officeart/2018/2/layout/IconVerticalSolidList"/>
    <dgm:cxn modelId="{700B0ADA-F3C4-48DF-8C01-35C311FD3F03}" type="presParOf" srcId="{B95D8A43-F9F6-4296-A5BC-BC9322825729}" destId="{C5CAF965-B0A3-44B7-9355-AF46B8A5F0DF}" srcOrd="1" destOrd="0" presId="urn:microsoft.com/office/officeart/2018/2/layout/IconVerticalSolidList"/>
    <dgm:cxn modelId="{778D7051-261D-4716-AF89-C1172E535019}" type="presParOf" srcId="{B95D8A43-F9F6-4296-A5BC-BC9322825729}" destId="{24EDE1ED-93EF-4582-8BFC-1C98CD7DB073}" srcOrd="2" destOrd="0" presId="urn:microsoft.com/office/officeart/2018/2/layout/IconVerticalSolidList"/>
    <dgm:cxn modelId="{3563F31F-51AA-4B40-9336-32AEDED86470}" type="presParOf" srcId="{B95D8A43-F9F6-4296-A5BC-BC9322825729}" destId="{DB59B940-756F-4E0C-832A-EA58E248309C}" srcOrd="3" destOrd="0" presId="urn:microsoft.com/office/officeart/2018/2/layout/IconVerticalSolidList"/>
    <dgm:cxn modelId="{F07B3CFD-FE09-4696-8AF6-D953AACBD76E}" type="presParOf" srcId="{29BF0346-72CC-4B17-BEAD-E84C029CC2B7}" destId="{9B4C4FE4-FACE-4EF5-8617-2204A46AA9C4}" srcOrd="3" destOrd="0" presId="urn:microsoft.com/office/officeart/2018/2/layout/IconVerticalSolidList"/>
    <dgm:cxn modelId="{261E41DE-4FD0-4A29-8BC3-CD2AEFCC00BC}" type="presParOf" srcId="{29BF0346-72CC-4B17-BEAD-E84C029CC2B7}" destId="{5DD9F2E1-31F9-489B-A21A-939809490476}" srcOrd="4" destOrd="0" presId="urn:microsoft.com/office/officeart/2018/2/layout/IconVerticalSolidList"/>
    <dgm:cxn modelId="{7A1F50EB-0094-4B67-B549-AB1300EA4284}" type="presParOf" srcId="{5DD9F2E1-31F9-489B-A21A-939809490476}" destId="{E8A50759-68B5-4E37-87BC-6DB58383E621}" srcOrd="0" destOrd="0" presId="urn:microsoft.com/office/officeart/2018/2/layout/IconVerticalSolidList"/>
    <dgm:cxn modelId="{93F7A176-3671-457A-B485-76F5E5C36150}" type="presParOf" srcId="{5DD9F2E1-31F9-489B-A21A-939809490476}" destId="{FFD769F4-042B-40D7-8EB2-FBFEF6B94FE9}" srcOrd="1" destOrd="0" presId="urn:microsoft.com/office/officeart/2018/2/layout/IconVerticalSolidList"/>
    <dgm:cxn modelId="{5D4385BB-D2BF-4BC9-98BC-8A89A9B6E81E}" type="presParOf" srcId="{5DD9F2E1-31F9-489B-A21A-939809490476}" destId="{27669041-BBD4-4399-9B68-9FAF1FB02BB9}" srcOrd="2" destOrd="0" presId="urn:microsoft.com/office/officeart/2018/2/layout/IconVerticalSolidList"/>
    <dgm:cxn modelId="{6CEC46DF-E127-4428-949B-1E83ECC78ED5}" type="presParOf" srcId="{5DD9F2E1-31F9-489B-A21A-939809490476}" destId="{78F3340E-003B-48D1-A987-2B1259E9F9F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0A8ED-BA08-4680-8A66-46971BD00463}">
      <dsp:nvSpPr>
        <dsp:cNvPr id="0" name=""/>
        <dsp:cNvSpPr/>
      </dsp:nvSpPr>
      <dsp:spPr>
        <a:xfrm>
          <a:off x="0" y="552"/>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E39711-46D3-4B6B-9BF0-BDDB30424D55}">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B9FB5E-FA44-42AD-9582-E1F47E8E93E0}">
      <dsp:nvSpPr>
        <dsp:cNvPr id="0" name=""/>
        <dsp:cNvSpPr/>
      </dsp:nvSpPr>
      <dsp:spPr>
        <a:xfrm>
          <a:off x="1493203" y="552"/>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US" sz="2500" b="1" kern="1200"/>
            <a:t>Ideavirke kappaleen alussa auttaa lukijaa! Tiivistää kappaleen sisällön.</a:t>
          </a:r>
          <a:endParaRPr lang="en-US" sz="2500" kern="1200"/>
        </a:p>
      </dsp:txBody>
      <dsp:txXfrm>
        <a:off x="1493203" y="552"/>
        <a:ext cx="6736396" cy="1292816"/>
      </dsp:txXfrm>
    </dsp:sp>
    <dsp:sp modelId="{DC157C96-8EED-4923-A71F-5CC1792F40C0}">
      <dsp:nvSpPr>
        <dsp:cNvPr id="0" name=""/>
        <dsp:cNvSpPr/>
      </dsp:nvSpPr>
      <dsp:spPr>
        <a:xfrm>
          <a:off x="0" y="1616573"/>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CAF965-B0A3-44B7-9355-AF46B8A5F0DF}">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59B940-756F-4E0C-832A-EA58E248309C}">
      <dsp:nvSpPr>
        <dsp:cNvPr id="0" name=""/>
        <dsp:cNvSpPr/>
      </dsp:nvSpPr>
      <dsp:spPr>
        <a:xfrm>
          <a:off x="1493203" y="161657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US" sz="2500" b="1" kern="1200"/>
            <a:t>Pyri yhdistelemään lyhyitä kappaleita </a:t>
          </a:r>
          <a:r>
            <a:rPr lang="en-US" sz="2500" b="1" kern="1200">
              <a:sym typeface="Wingdings" panose="05000000000000000000" pitchFamily="2" charset="2"/>
            </a:rPr>
            <a:t></a:t>
          </a:r>
          <a:r>
            <a:rPr lang="en-US" sz="2500" b="1" kern="1200"/>
            <a:t> vähentää tekstin pirstaleisuutta</a:t>
          </a:r>
          <a:endParaRPr lang="en-US" sz="2500" kern="1200"/>
        </a:p>
      </dsp:txBody>
      <dsp:txXfrm>
        <a:off x="1493203" y="1616573"/>
        <a:ext cx="6736396" cy="1292816"/>
      </dsp:txXfrm>
    </dsp:sp>
    <dsp:sp modelId="{E8A50759-68B5-4E37-87BC-6DB58383E621}">
      <dsp:nvSpPr>
        <dsp:cNvPr id="0" name=""/>
        <dsp:cNvSpPr/>
      </dsp:nvSpPr>
      <dsp:spPr>
        <a:xfrm>
          <a:off x="0" y="3232593"/>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D769F4-042B-40D7-8EB2-FBFEF6B94FE9}">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F3340E-003B-48D1-A987-2B1259E9F9F3}">
      <dsp:nvSpPr>
        <dsp:cNvPr id="0" name=""/>
        <dsp:cNvSpPr/>
      </dsp:nvSpPr>
      <dsp:spPr>
        <a:xfrm>
          <a:off x="1493203" y="323259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US" sz="2500" b="1" kern="1200"/>
            <a:t>Tarkista, että kappaleen muodostaa selkeän kokonaisuuden – jaa liian pitkät osiin</a:t>
          </a:r>
          <a:endParaRPr lang="en-US" sz="2500" kern="1200"/>
        </a:p>
      </dsp:txBody>
      <dsp:txXfrm>
        <a:off x="1493203" y="3232593"/>
        <a:ext cx="6736396" cy="129281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2T14:29:26.9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1 144,'809'0,"-753"-2,57-11,54-2,410 16,-398-13,-40 0,192 8,-232 5,-84-2,0-1,0-1,-1 0,1 0,26-12,18-3,-8 5,0 2,0 3,86-3,256 13,-361-2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2T14:29:29.3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1 287,'30'-1,"0"-2,37-9,-29 5,87-19,-78 14,1 3,0 1,63-1,-50 10,0 0,116-13,-146 8,-4 0,49-13,-35 4,1 2,1 2,0 1,0 3,49-1,27 8,-53 0,1-2,90-13,40-22,-152 29,0 2,57 3,50-3,51-13,-77 9,-35-6,-58 8,38-2,93 7,-114 2,-26-1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2T14:29:44.9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59,'2494'0,"-2460"-1,57-11,-5 1,16-5,-66 9,47-2,328 7,-206 4,-178-2,-3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2T14:29:51.2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0 232,'120'-10,"-46"2,116-9,206-8,-139 27,238-3,-137-27,-104 5,-93 7,77-4,297 40,96-7,-404-15,-181 2,6 1,1-1,-1-4,88-16,-89 9,1 2,61-2,106 8,-205 2,1-1,-1 0,0-1,0-1,-1 0,19-8,-12 5,38-10,-22 12,-1 2,62 3,-74 1,7-1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2T14:29:54.3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31,'572'0,"-553"-1,0-1,36-9,15-1,109 8,-138 4,-11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2T14:29:55.8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1 316,'11'-4,"0"-1,1 2,0 0,0 0,0 1,18-1,5-1,132-21,212-58,-140 26,165 10,-307 39,106 0,-64 4,65-20,-134 11,-39 6,56-4,-38 9,90 7,-120-2,-1 0,0 1,0 1,-1 1,1 0,-1 1,0 1,17 11,-23-12,1 1,-2 0,13 12,-10-6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3C1DB-F4E1-40D3-A24F-B8DFA528C4E6}" type="datetimeFigureOut">
              <a:rPr lang="fi-FI" smtClean="0"/>
              <a:t>14.3.2024</a:t>
            </a:fld>
            <a:endParaRPr lang="fi-FI"/>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C622EA-8D74-46C5-9BE2-9A4B91B201C6}" type="slidenum">
              <a:rPr lang="fi-FI" smtClean="0"/>
              <a:t>‹#›</a:t>
            </a:fld>
            <a:endParaRPr lang="fi-FI"/>
          </a:p>
        </p:txBody>
      </p:sp>
    </p:spTree>
    <p:extLst>
      <p:ext uri="{BB962C8B-B14F-4D97-AF65-F5344CB8AC3E}">
        <p14:creationId xmlns:p14="http://schemas.microsoft.com/office/powerpoint/2010/main" val="1356816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1E83FB80-F574-42FF-9762-336F62FE4F03}" type="datetimeFigureOut">
              <a:rPr lang="fi-FI" smtClean="0"/>
              <a:t>14.3.2024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283A240-9E44-4F4E-9EDA-A0A0C09701AD}" type="slidenum">
              <a:rPr lang="fi-FI" smtClean="0"/>
              <a:t>‹#›</a:t>
            </a:fld>
            <a:endParaRPr lang="fi-FI"/>
          </a:p>
        </p:txBody>
      </p:sp>
    </p:spTree>
    <p:extLst>
      <p:ext uri="{BB962C8B-B14F-4D97-AF65-F5344CB8AC3E}">
        <p14:creationId xmlns:p14="http://schemas.microsoft.com/office/powerpoint/2010/main" val="1621383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1E83FB80-F574-42FF-9762-336F62FE4F03}" type="datetimeFigureOut">
              <a:rPr lang="fi-FI" smtClean="0"/>
              <a:t>14.3.2024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283A240-9E44-4F4E-9EDA-A0A0C09701AD}" type="slidenum">
              <a:rPr lang="fi-FI" smtClean="0"/>
              <a:t>‹#›</a:t>
            </a:fld>
            <a:endParaRPr lang="fi-FI"/>
          </a:p>
        </p:txBody>
      </p:sp>
    </p:spTree>
    <p:extLst>
      <p:ext uri="{BB962C8B-B14F-4D97-AF65-F5344CB8AC3E}">
        <p14:creationId xmlns:p14="http://schemas.microsoft.com/office/powerpoint/2010/main" val="2010748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1E83FB80-F574-42FF-9762-336F62FE4F03}" type="datetimeFigureOut">
              <a:rPr lang="fi-FI" smtClean="0"/>
              <a:t>14.3.2024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283A240-9E44-4F4E-9EDA-A0A0C09701AD}" type="slidenum">
              <a:rPr lang="fi-FI" smtClean="0"/>
              <a:t>‹#›</a:t>
            </a:fld>
            <a:endParaRPr lang="fi-FI"/>
          </a:p>
        </p:txBody>
      </p:sp>
    </p:spTree>
    <p:extLst>
      <p:ext uri="{BB962C8B-B14F-4D97-AF65-F5344CB8AC3E}">
        <p14:creationId xmlns:p14="http://schemas.microsoft.com/office/powerpoint/2010/main" val="3845233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Blu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54641" y="5633463"/>
            <a:ext cx="2473630" cy="112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539750" y="5765800"/>
            <a:ext cx="8085138"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0"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Date Placeholder 12"/>
          <p:cNvSpPr>
            <a:spLocks noGrp="1"/>
          </p:cNvSpPr>
          <p:nvPr>
            <p:ph type="dt" sz="half" idx="15"/>
          </p:nvPr>
        </p:nvSpPr>
        <p:spPr/>
        <p:txBody>
          <a:bodyPr/>
          <a:lstStyle>
            <a:lvl1pPr>
              <a:defRPr/>
            </a:lvl1pPr>
          </a:lstStyle>
          <a:p>
            <a:pPr>
              <a:defRPr/>
            </a:pPr>
            <a:fld id="{E0A7D511-EF24-F248-BEA4-1AD370F38D7A}" type="datetime1">
              <a:rPr lang="fi-FI"/>
              <a:pPr>
                <a:defRPr/>
              </a:pPr>
              <a:t>14.3.2024</a:t>
            </a:fld>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spTree>
    <p:extLst>
      <p:ext uri="{BB962C8B-B14F-4D97-AF65-F5344CB8AC3E}">
        <p14:creationId xmlns:p14="http://schemas.microsoft.com/office/powerpoint/2010/main" val="2911739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463308" y="318135"/>
            <a:ext cx="8212380"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463309" y="1513934"/>
            <a:ext cx="3988079"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0" name="Content Placeholder 10"/>
          <p:cNvSpPr>
            <a:spLocks noGrp="1"/>
          </p:cNvSpPr>
          <p:nvPr>
            <p:ph sz="quarter" idx="18"/>
          </p:nvPr>
        </p:nvSpPr>
        <p:spPr>
          <a:xfrm>
            <a:off x="4687610" y="1513934"/>
            <a:ext cx="3988079"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10"/>
          <p:cNvSpPr>
            <a:spLocks noGrp="1"/>
          </p:cNvSpPr>
          <p:nvPr>
            <p:ph type="dt" sz="half" idx="19"/>
          </p:nvPr>
        </p:nvSpPr>
        <p:spPr/>
        <p:txBody>
          <a:bodyPr/>
          <a:lstStyle>
            <a:lvl1pPr>
              <a:defRPr/>
            </a:lvl1pPr>
          </a:lstStyle>
          <a:p>
            <a:pPr>
              <a:defRPr/>
            </a:pPr>
            <a:fld id="{686F12C3-4421-43A0-8844-8188FCFDF52F}" type="datetime1">
              <a:rPr lang="fi-FI" smtClean="0"/>
              <a:t>14.3.2024</a:t>
            </a:fld>
            <a:endParaRPr lang="fi-FI"/>
          </a:p>
        </p:txBody>
      </p:sp>
      <p:sp>
        <p:nvSpPr>
          <p:cNvPr id="8" name="Footer Placeholder 11"/>
          <p:cNvSpPr>
            <a:spLocks noGrp="1"/>
          </p:cNvSpPr>
          <p:nvPr>
            <p:ph type="ftr" sz="quarter" idx="20"/>
          </p:nvPr>
        </p:nvSpPr>
        <p:spPr/>
        <p:txBody>
          <a:bodyPr/>
          <a:lstStyle>
            <a:lvl1pPr>
              <a:defRPr/>
            </a:lvl1pPr>
          </a:lstStyle>
          <a:p>
            <a:pPr>
              <a:defRPr/>
            </a:pP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468314" y="5847608"/>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148" y="5668792"/>
            <a:ext cx="2209705" cy="1153172"/>
          </a:xfrm>
          <a:prstGeom prst="rect">
            <a:avLst/>
          </a:prstGeom>
        </p:spPr>
      </p:pic>
    </p:spTree>
    <p:extLst>
      <p:ext uri="{BB962C8B-B14F-4D97-AF65-F5344CB8AC3E}">
        <p14:creationId xmlns:p14="http://schemas.microsoft.com/office/powerpoint/2010/main" val="224492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468314" y="318135"/>
            <a:ext cx="8207375"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a:t>Click to edit Master title style</a:t>
            </a:r>
            <a:endParaRPr lang="en-US" dirty="0"/>
          </a:p>
        </p:txBody>
      </p:sp>
      <p:sp>
        <p:nvSpPr>
          <p:cNvPr id="10" name="Content Placeholder 10"/>
          <p:cNvSpPr>
            <a:spLocks noGrp="1"/>
          </p:cNvSpPr>
          <p:nvPr>
            <p:ph sz="quarter" idx="14"/>
          </p:nvPr>
        </p:nvSpPr>
        <p:spPr>
          <a:xfrm>
            <a:off x="468314" y="1513934"/>
            <a:ext cx="8207374"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12"/>
          <p:cNvSpPr>
            <a:spLocks noGrp="1"/>
          </p:cNvSpPr>
          <p:nvPr>
            <p:ph type="dt" sz="half" idx="15"/>
          </p:nvPr>
        </p:nvSpPr>
        <p:spPr/>
        <p:txBody>
          <a:bodyPr/>
          <a:lstStyle>
            <a:lvl1pPr>
              <a:defRPr/>
            </a:lvl1pPr>
          </a:lstStyle>
          <a:p>
            <a:pPr>
              <a:defRPr/>
            </a:pPr>
            <a:fld id="{24CBB682-87B2-4236-AF78-B49807E7713E}" type="datetime1">
              <a:rPr lang="fi-FI" smtClean="0"/>
              <a:t>14.3.2024</a:t>
            </a:fld>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468314" y="5847608"/>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3"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148" y="5668792"/>
            <a:ext cx="2209705" cy="1153172"/>
          </a:xfrm>
          <a:prstGeom prst="rect">
            <a:avLst/>
          </a:prstGeom>
        </p:spPr>
      </p:pic>
    </p:spTree>
    <p:extLst>
      <p:ext uri="{BB962C8B-B14F-4D97-AF65-F5344CB8AC3E}">
        <p14:creationId xmlns:p14="http://schemas.microsoft.com/office/powerpoint/2010/main" val="2132307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1E83FB80-F574-42FF-9762-336F62FE4F03}" type="datetimeFigureOut">
              <a:rPr lang="fi-FI" smtClean="0"/>
              <a:t>14.3.2024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283A240-9E44-4F4E-9EDA-A0A0C09701AD}" type="slidenum">
              <a:rPr lang="fi-FI" smtClean="0"/>
              <a:t>‹#›</a:t>
            </a:fld>
            <a:endParaRPr lang="fi-FI"/>
          </a:p>
        </p:txBody>
      </p:sp>
    </p:spTree>
    <p:extLst>
      <p:ext uri="{BB962C8B-B14F-4D97-AF65-F5344CB8AC3E}">
        <p14:creationId xmlns:p14="http://schemas.microsoft.com/office/powerpoint/2010/main" val="1083782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1E83FB80-F574-42FF-9762-336F62FE4F03}" type="datetimeFigureOut">
              <a:rPr lang="fi-FI" smtClean="0"/>
              <a:t>14.3.2024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283A240-9E44-4F4E-9EDA-A0A0C09701AD}" type="slidenum">
              <a:rPr lang="fi-FI" smtClean="0"/>
              <a:t>‹#›</a:t>
            </a:fld>
            <a:endParaRPr lang="fi-FI"/>
          </a:p>
        </p:txBody>
      </p:sp>
    </p:spTree>
    <p:extLst>
      <p:ext uri="{BB962C8B-B14F-4D97-AF65-F5344CB8AC3E}">
        <p14:creationId xmlns:p14="http://schemas.microsoft.com/office/powerpoint/2010/main" val="3337174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1E83FB80-F574-42FF-9762-336F62FE4F03}" type="datetimeFigureOut">
              <a:rPr lang="fi-FI" smtClean="0"/>
              <a:t>14.3.2024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283A240-9E44-4F4E-9EDA-A0A0C09701AD}" type="slidenum">
              <a:rPr lang="fi-FI" smtClean="0"/>
              <a:t>‹#›</a:t>
            </a:fld>
            <a:endParaRPr lang="fi-FI"/>
          </a:p>
        </p:txBody>
      </p:sp>
    </p:spTree>
    <p:extLst>
      <p:ext uri="{BB962C8B-B14F-4D97-AF65-F5344CB8AC3E}">
        <p14:creationId xmlns:p14="http://schemas.microsoft.com/office/powerpoint/2010/main" val="2016598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1E83FB80-F574-42FF-9762-336F62FE4F03}" type="datetimeFigureOut">
              <a:rPr lang="fi-FI" smtClean="0"/>
              <a:t>14.3.2024</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E283A240-9E44-4F4E-9EDA-A0A0C09701AD}" type="slidenum">
              <a:rPr lang="fi-FI" smtClean="0"/>
              <a:t>‹#›</a:t>
            </a:fld>
            <a:endParaRPr lang="fi-FI"/>
          </a:p>
        </p:txBody>
      </p:sp>
    </p:spTree>
    <p:extLst>
      <p:ext uri="{BB962C8B-B14F-4D97-AF65-F5344CB8AC3E}">
        <p14:creationId xmlns:p14="http://schemas.microsoft.com/office/powerpoint/2010/main" val="2617779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1E83FB80-F574-42FF-9762-336F62FE4F03}" type="datetimeFigureOut">
              <a:rPr lang="fi-FI" smtClean="0"/>
              <a:t>14.3.2024</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E283A240-9E44-4F4E-9EDA-A0A0C09701AD}" type="slidenum">
              <a:rPr lang="fi-FI" smtClean="0"/>
              <a:t>‹#›</a:t>
            </a:fld>
            <a:endParaRPr lang="fi-FI"/>
          </a:p>
        </p:txBody>
      </p:sp>
    </p:spTree>
    <p:extLst>
      <p:ext uri="{BB962C8B-B14F-4D97-AF65-F5344CB8AC3E}">
        <p14:creationId xmlns:p14="http://schemas.microsoft.com/office/powerpoint/2010/main" val="3733410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E83FB80-F574-42FF-9762-336F62FE4F03}" type="datetimeFigureOut">
              <a:rPr lang="fi-FI" smtClean="0"/>
              <a:t>14.3.2024</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E283A240-9E44-4F4E-9EDA-A0A0C09701AD}" type="slidenum">
              <a:rPr lang="fi-FI" smtClean="0"/>
              <a:t>‹#›</a:t>
            </a:fld>
            <a:endParaRPr lang="fi-FI"/>
          </a:p>
        </p:txBody>
      </p:sp>
    </p:spTree>
    <p:extLst>
      <p:ext uri="{BB962C8B-B14F-4D97-AF65-F5344CB8AC3E}">
        <p14:creationId xmlns:p14="http://schemas.microsoft.com/office/powerpoint/2010/main" val="203434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1E83FB80-F574-42FF-9762-336F62FE4F03}" type="datetimeFigureOut">
              <a:rPr lang="fi-FI" smtClean="0"/>
              <a:t>14.3.2024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283A240-9E44-4F4E-9EDA-A0A0C09701AD}" type="slidenum">
              <a:rPr lang="fi-FI" smtClean="0"/>
              <a:t>‹#›</a:t>
            </a:fld>
            <a:endParaRPr lang="fi-FI"/>
          </a:p>
        </p:txBody>
      </p:sp>
    </p:spTree>
    <p:extLst>
      <p:ext uri="{BB962C8B-B14F-4D97-AF65-F5344CB8AC3E}">
        <p14:creationId xmlns:p14="http://schemas.microsoft.com/office/powerpoint/2010/main" val="675337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1E83FB80-F574-42FF-9762-336F62FE4F03}" type="datetimeFigureOut">
              <a:rPr lang="fi-FI" smtClean="0"/>
              <a:t>14.3.2024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283A240-9E44-4F4E-9EDA-A0A0C09701AD}" type="slidenum">
              <a:rPr lang="fi-FI" smtClean="0"/>
              <a:t>‹#›</a:t>
            </a:fld>
            <a:endParaRPr lang="fi-FI"/>
          </a:p>
        </p:txBody>
      </p:sp>
    </p:spTree>
    <p:extLst>
      <p:ext uri="{BB962C8B-B14F-4D97-AF65-F5344CB8AC3E}">
        <p14:creationId xmlns:p14="http://schemas.microsoft.com/office/powerpoint/2010/main" val="2002998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3FB80-F574-42FF-9762-336F62FE4F03}" type="datetimeFigureOut">
              <a:rPr lang="fi-FI" smtClean="0"/>
              <a:t>14.3.2024</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3A240-9E44-4F4E-9EDA-A0A0C09701AD}" type="slidenum">
              <a:rPr lang="fi-FI" smtClean="0"/>
              <a:t>‹#›</a:t>
            </a:fld>
            <a:endParaRPr lang="fi-FI"/>
          </a:p>
        </p:txBody>
      </p:sp>
    </p:spTree>
    <p:extLst>
      <p:ext uri="{BB962C8B-B14F-4D97-AF65-F5344CB8AC3E}">
        <p14:creationId xmlns:p14="http://schemas.microsoft.com/office/powerpoint/2010/main" val="1861459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www.publicdomainpictures.net/en/view-image.php?image=119664&amp;picture=finland-flag" TargetMode="External"/><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www.publicdomainpictures.net/en/view-image.php?image=119664&amp;picture=finland-flag" TargetMode="External"/><Relationship Id="rId2" Type="http://schemas.openxmlformats.org/officeDocument/2006/relationships/image" Target="../media/image15.jpeg"/><Relationship Id="rId1" Type="http://schemas.openxmlformats.org/officeDocument/2006/relationships/slideLayout" Target="../slideLayouts/slideLayout12.xml"/><Relationship Id="rId5" Type="http://schemas.openxmlformats.org/officeDocument/2006/relationships/image" Target="../media/image17.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0.JPG"/><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12.xml"/><Relationship Id="rId4" Type="http://schemas.openxmlformats.org/officeDocument/2006/relationships/hyperlink" Target="https://www.pngall.com/hill-png/download/32182"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2.png"/><Relationship Id="rId12" Type="http://schemas.openxmlformats.org/officeDocument/2006/relationships/customXml" Target="../ink/ink6.xml"/><Relationship Id="rId2" Type="http://schemas.openxmlformats.org/officeDocument/2006/relationships/customXml" Target="../ink/ink1.xml"/><Relationship Id="rId1" Type="http://schemas.openxmlformats.org/officeDocument/2006/relationships/slideLayout" Target="../slideLayouts/slideLayout13.xml"/><Relationship Id="rId6" Type="http://schemas.openxmlformats.org/officeDocument/2006/relationships/customXml" Target="../ink/ink3.xml"/><Relationship Id="rId11" Type="http://schemas.openxmlformats.org/officeDocument/2006/relationships/image" Target="../media/image114.png"/><Relationship Id="rId5" Type="http://schemas.openxmlformats.org/officeDocument/2006/relationships/image" Target="../media/image111.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1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iki.aalto.fi/display/turnitinfi/Opettajan+antaman+palautteen+katsominen+Feedback+Studiossa"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hyperlink" Target="http://www.kielitoimistonohjepankki.fi/ohje/702"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3308" y="318135"/>
            <a:ext cx="8212380" cy="1195798"/>
          </a:xfrm>
        </p:spPr>
        <p:txBody>
          <a:bodyPr anchor="t">
            <a:normAutofit/>
          </a:bodyPr>
          <a:lstStyle/>
          <a:p>
            <a:r>
              <a:rPr lang="fi-FI" dirty="0"/>
              <a:t>Tekstipaja 2</a:t>
            </a:r>
          </a:p>
        </p:txBody>
      </p:sp>
      <p:sp>
        <p:nvSpPr>
          <p:cNvPr id="3" name="Subtitle 2"/>
          <p:cNvSpPr>
            <a:spLocks noGrp="1"/>
          </p:cNvSpPr>
          <p:nvPr>
            <p:ph sz="quarter" idx="14"/>
          </p:nvPr>
        </p:nvSpPr>
        <p:spPr>
          <a:xfrm>
            <a:off x="463309" y="1513934"/>
            <a:ext cx="3988079" cy="4003300"/>
          </a:xfrm>
        </p:spPr>
        <p:txBody>
          <a:bodyPr>
            <a:normAutofit/>
          </a:bodyPr>
          <a:lstStyle/>
          <a:p>
            <a:r>
              <a:rPr lang="fi-FI" dirty="0"/>
              <a:t>18.3.2024</a:t>
            </a:r>
          </a:p>
          <a:p>
            <a:r>
              <a:rPr lang="fi-FI" dirty="0"/>
              <a:t>Anja Keränen</a:t>
            </a:r>
          </a:p>
          <a:p>
            <a:r>
              <a:rPr lang="fi-FI" dirty="0"/>
              <a:t>TIK</a:t>
            </a:r>
          </a:p>
        </p:txBody>
      </p:sp>
      <p:pic>
        <p:nvPicPr>
          <p:cNvPr id="5" name="Picture 4" descr="Laptop on a desk with a backpack and books">
            <a:extLst>
              <a:ext uri="{FF2B5EF4-FFF2-40B4-BE49-F238E27FC236}">
                <a16:creationId xmlns:a16="http://schemas.microsoft.com/office/drawing/2014/main" id="{1C5864DE-96E0-2803-615F-A6389C2FCD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610" y="2319161"/>
            <a:ext cx="3988079" cy="2392845"/>
          </a:xfrm>
          <a:prstGeom prst="rect">
            <a:avLst/>
          </a:prstGeom>
          <a:noFill/>
        </p:spPr>
      </p:pic>
    </p:spTree>
    <p:extLst>
      <p:ext uri="{BB962C8B-B14F-4D97-AF65-F5344CB8AC3E}">
        <p14:creationId xmlns:p14="http://schemas.microsoft.com/office/powerpoint/2010/main" val="3447210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6B9D8D-E254-4C52-8307-4C809F53A1E1}"/>
              </a:ext>
            </a:extLst>
          </p:cNvPr>
          <p:cNvSpPr>
            <a:spLocks noGrp="1"/>
          </p:cNvSpPr>
          <p:nvPr>
            <p:ph type="ctrTitle"/>
          </p:nvPr>
        </p:nvSpPr>
        <p:spPr/>
        <p:txBody>
          <a:bodyPr/>
          <a:lstStyle/>
          <a:p>
            <a:r>
              <a:rPr lang="fi-FI" dirty="0"/>
              <a:t>Pilkut</a:t>
            </a:r>
          </a:p>
        </p:txBody>
      </p:sp>
      <p:sp>
        <p:nvSpPr>
          <p:cNvPr id="3" name="Sisällön paikkamerkki 2">
            <a:extLst>
              <a:ext uri="{FF2B5EF4-FFF2-40B4-BE49-F238E27FC236}">
                <a16:creationId xmlns:a16="http://schemas.microsoft.com/office/drawing/2014/main" id="{66DDD9C4-44C3-4864-9089-428C7E38E47F}"/>
              </a:ext>
            </a:extLst>
          </p:cNvPr>
          <p:cNvSpPr>
            <a:spLocks noGrp="1"/>
          </p:cNvSpPr>
          <p:nvPr>
            <p:ph sz="quarter" idx="14"/>
          </p:nvPr>
        </p:nvSpPr>
        <p:spPr/>
        <p:txBody>
          <a:bodyPr>
            <a:normAutofit fontScale="92500"/>
          </a:bodyPr>
          <a:lstStyle/>
          <a:p>
            <a:r>
              <a:rPr lang="fi-FI" dirty="0"/>
              <a:t>Ei pilkkua</a:t>
            </a:r>
          </a:p>
          <a:p>
            <a:pPr marL="342900" indent="-342900">
              <a:buFontTx/>
              <a:buChar char="-"/>
            </a:pPr>
            <a:r>
              <a:rPr lang="fi-FI" b="0" dirty="0"/>
              <a:t>Lauseenvastikkeen kanssa: </a:t>
            </a:r>
            <a:r>
              <a:rPr lang="fi-FI" b="0" i="1" dirty="0"/>
              <a:t>osa öljystä päätyi kiertokulun mukana palamaan polttoaineen seassa__ aiheuttaen haitallisia pienainepäästöjä</a:t>
            </a:r>
            <a:endParaRPr lang="fi-FI" b="0" dirty="0"/>
          </a:p>
          <a:p>
            <a:pPr marL="342900" indent="-342900">
              <a:buFontTx/>
              <a:buChar char="-"/>
            </a:pPr>
            <a:r>
              <a:rPr lang="fi-FI" b="0" dirty="0"/>
              <a:t>Ennen </a:t>
            </a:r>
            <a:r>
              <a:rPr lang="fi-FI" b="0" i="1" dirty="0"/>
              <a:t>ja</a:t>
            </a:r>
            <a:r>
              <a:rPr lang="fi-FI" b="0" dirty="0"/>
              <a:t>-sanaa (yleensä) tai </a:t>
            </a:r>
            <a:r>
              <a:rPr lang="fi-FI" b="0" i="1" dirty="0"/>
              <a:t>sekä</a:t>
            </a:r>
            <a:r>
              <a:rPr lang="fi-FI" b="0" dirty="0"/>
              <a:t>-sanaa</a:t>
            </a:r>
          </a:p>
          <a:p>
            <a:r>
              <a:rPr lang="fi-FI" b="0" dirty="0"/>
              <a:t>	HUOM! </a:t>
            </a:r>
            <a:r>
              <a:rPr lang="fi-FI" b="0" i="1" dirty="0"/>
              <a:t>sekä</a:t>
            </a:r>
            <a:r>
              <a:rPr lang="fi-FI" b="0" dirty="0"/>
              <a:t> ei yhdistä toisiinsa lauseita, vain luettelon osia</a:t>
            </a:r>
          </a:p>
          <a:p>
            <a:pPr marL="342900" indent="-342900">
              <a:buFontTx/>
              <a:buChar char="-"/>
            </a:pPr>
            <a:r>
              <a:rPr lang="fi-FI" b="0" dirty="0"/>
              <a:t>Ennen </a:t>
            </a:r>
            <a:r>
              <a:rPr lang="fi-FI" b="0" i="1" dirty="0"/>
              <a:t>kuin</a:t>
            </a:r>
            <a:r>
              <a:rPr lang="fi-FI" b="0" dirty="0"/>
              <a:t>-sanaa</a:t>
            </a:r>
          </a:p>
          <a:p>
            <a:pPr marL="342900" indent="-342900">
              <a:buFontTx/>
              <a:buChar char="-"/>
            </a:pPr>
            <a:r>
              <a:rPr lang="fi-FI" b="0" i="1" dirty="0"/>
              <a:t>Sekä</a:t>
            </a:r>
            <a:r>
              <a:rPr lang="fi-FI" b="0" dirty="0"/>
              <a:t>–</a:t>
            </a:r>
            <a:r>
              <a:rPr lang="fi-FI" b="0" i="1" dirty="0"/>
              <a:t>että</a:t>
            </a:r>
            <a:r>
              <a:rPr lang="fi-FI" b="0" dirty="0"/>
              <a:t>-rakenteen väliin</a:t>
            </a:r>
          </a:p>
          <a:p>
            <a:pPr marL="342900" indent="-342900">
              <a:buFontTx/>
              <a:buChar char="-"/>
            </a:pPr>
            <a:r>
              <a:rPr lang="fi-FI" b="0" dirty="0"/>
              <a:t>Pitkienkään verbittömien lausekkeiden jälkeen: </a:t>
            </a:r>
            <a:r>
              <a:rPr lang="fi-FI" b="0" i="1" dirty="0"/>
              <a:t>Tilastokeskuksesta saadun datan mukaan__ vuodesta 2005 lähtien…</a:t>
            </a:r>
          </a:p>
          <a:p>
            <a:endParaRPr lang="fi-FI" b="0" dirty="0"/>
          </a:p>
          <a:p>
            <a:pPr marL="342900" indent="-342900">
              <a:buFont typeface="Wingdings" panose="05000000000000000000" pitchFamily="2" charset="2"/>
              <a:buChar char="Ø"/>
            </a:pPr>
            <a:r>
              <a:rPr lang="fi-FI" b="0" dirty="0"/>
              <a:t>Yleisesti ottaen ei pilkkua muualle kuin lauseiden väliin!</a:t>
            </a:r>
          </a:p>
          <a:p>
            <a:endParaRPr lang="fi-FI" b="0" dirty="0"/>
          </a:p>
          <a:p>
            <a:pPr marL="342900" indent="-342900">
              <a:buFont typeface="Wingdings" panose="05000000000000000000" pitchFamily="2" charset="2"/>
              <a:buChar char="Ø"/>
            </a:pPr>
            <a:endParaRPr lang="fi-FI" b="0" dirty="0"/>
          </a:p>
        </p:txBody>
      </p:sp>
    </p:spTree>
    <p:extLst>
      <p:ext uri="{BB962C8B-B14F-4D97-AF65-F5344CB8AC3E}">
        <p14:creationId xmlns:p14="http://schemas.microsoft.com/office/powerpoint/2010/main" val="1415632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724DA-749F-A246-022B-01A06297DDBC}"/>
              </a:ext>
            </a:extLst>
          </p:cNvPr>
          <p:cNvSpPr>
            <a:spLocks noGrp="1"/>
          </p:cNvSpPr>
          <p:nvPr>
            <p:ph type="ctrTitle"/>
          </p:nvPr>
        </p:nvSpPr>
        <p:spPr>
          <a:xfrm>
            <a:off x="540001" y="381000"/>
            <a:ext cx="8085599" cy="1195798"/>
          </a:xfrm>
        </p:spPr>
        <p:txBody>
          <a:bodyPr anchor="t">
            <a:normAutofit/>
          </a:bodyPr>
          <a:lstStyle/>
          <a:p>
            <a:r>
              <a:rPr lang="en-US" dirty="0" err="1"/>
              <a:t>Esimerkit</a:t>
            </a:r>
            <a:r>
              <a:rPr lang="en-US" dirty="0"/>
              <a:t> </a:t>
            </a:r>
            <a:r>
              <a:rPr lang="en-US" dirty="0" err="1"/>
              <a:t>teksteistänne</a:t>
            </a:r>
            <a:endParaRPr lang="en-US" dirty="0"/>
          </a:p>
        </p:txBody>
      </p:sp>
      <p:pic>
        <p:nvPicPr>
          <p:cNvPr id="9" name="Content Placeholder 8" descr="Floral cup penholder with pencils">
            <a:extLst>
              <a:ext uri="{FF2B5EF4-FFF2-40B4-BE49-F238E27FC236}">
                <a16:creationId xmlns:a16="http://schemas.microsoft.com/office/drawing/2014/main" id="{53BCAF45-1FF9-6418-1335-DABBA0A07595}"/>
              </a:ext>
            </a:extLst>
          </p:cNvPr>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1712720" y="1685675"/>
            <a:ext cx="5740160" cy="3831557"/>
          </a:xfrm>
          <a:noFill/>
        </p:spPr>
      </p:pic>
    </p:spTree>
    <p:extLst>
      <p:ext uri="{BB962C8B-B14F-4D97-AF65-F5344CB8AC3E}">
        <p14:creationId xmlns:p14="http://schemas.microsoft.com/office/powerpoint/2010/main" val="3034697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6440E-6DAC-52C6-328C-D6098C5B0529}"/>
              </a:ext>
            </a:extLst>
          </p:cNvPr>
          <p:cNvSpPr>
            <a:spLocks noGrp="1"/>
          </p:cNvSpPr>
          <p:nvPr>
            <p:ph type="ctrTitle"/>
          </p:nvPr>
        </p:nvSpPr>
        <p:spPr>
          <a:xfrm>
            <a:off x="468314" y="318135"/>
            <a:ext cx="8207375" cy="1195798"/>
          </a:xfrm>
        </p:spPr>
        <p:txBody>
          <a:bodyPr anchor="t">
            <a:normAutofit/>
          </a:bodyPr>
          <a:lstStyle/>
          <a:p>
            <a:r>
              <a:rPr lang="en-US" dirty="0" err="1"/>
              <a:t>Pilkunviilaamista</a:t>
            </a:r>
            <a:r>
              <a:rPr lang="en-US" dirty="0"/>
              <a:t> ja </a:t>
            </a:r>
            <a:r>
              <a:rPr lang="en-US" dirty="0" err="1"/>
              <a:t>yhdysviivoja</a:t>
            </a:r>
            <a:r>
              <a:rPr lang="en-US" dirty="0"/>
              <a:t> ja </a:t>
            </a:r>
            <a:r>
              <a:rPr lang="en-US" dirty="0" err="1"/>
              <a:t>välilyöntejä</a:t>
            </a:r>
            <a:r>
              <a:rPr lang="en-US" dirty="0"/>
              <a:t> (</a:t>
            </a:r>
            <a:r>
              <a:rPr lang="en-US" dirty="0" err="1"/>
              <a:t>sekä</a:t>
            </a:r>
            <a:r>
              <a:rPr lang="en-US" dirty="0"/>
              <a:t> = </a:t>
            </a:r>
            <a:r>
              <a:rPr lang="en-US" i="1" dirty="0"/>
              <a:t>ja</a:t>
            </a:r>
            <a:r>
              <a:rPr lang="en-US" dirty="0"/>
              <a:t>)</a:t>
            </a:r>
          </a:p>
        </p:txBody>
      </p:sp>
      <p:pic>
        <p:nvPicPr>
          <p:cNvPr id="17" name="Graphic 16" descr="Magnifying glass with solid fill">
            <a:extLst>
              <a:ext uri="{FF2B5EF4-FFF2-40B4-BE49-F238E27FC236}">
                <a16:creationId xmlns:a16="http://schemas.microsoft.com/office/drawing/2014/main" id="{65AC2AC3-A1C4-613F-D60E-FC84846C03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07757" y="4941168"/>
            <a:ext cx="914400" cy="914400"/>
          </a:xfrm>
          <a:prstGeom prst="rect">
            <a:avLst/>
          </a:prstGeom>
        </p:spPr>
      </p:pic>
      <p:pic>
        <p:nvPicPr>
          <p:cNvPr id="6" name="Content Placeholder 5">
            <a:extLst>
              <a:ext uri="{FF2B5EF4-FFF2-40B4-BE49-F238E27FC236}">
                <a16:creationId xmlns:a16="http://schemas.microsoft.com/office/drawing/2014/main" id="{47DD3BDF-DF83-2097-4FFB-7AC8CA290369}"/>
              </a:ext>
            </a:extLst>
          </p:cNvPr>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772778" y="1563259"/>
            <a:ext cx="7121860" cy="546109"/>
          </a:xfrm>
        </p:spPr>
      </p:pic>
      <p:pic>
        <p:nvPicPr>
          <p:cNvPr id="9" name="Picture 8" descr="A close up of a text&#10;&#10;Description automatically generated">
            <a:extLst>
              <a:ext uri="{FF2B5EF4-FFF2-40B4-BE49-F238E27FC236}">
                <a16:creationId xmlns:a16="http://schemas.microsoft.com/office/drawing/2014/main" id="{B9A39E5D-7567-0839-783E-70AE442ADD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170" y="2158694"/>
            <a:ext cx="6844468" cy="1581646"/>
          </a:xfrm>
          <a:prstGeom prst="rect">
            <a:avLst/>
          </a:prstGeom>
        </p:spPr>
      </p:pic>
      <p:pic>
        <p:nvPicPr>
          <p:cNvPr id="11" name="Picture 10" descr="A close up of a text&#10;&#10;Description automatically generated">
            <a:extLst>
              <a:ext uri="{FF2B5EF4-FFF2-40B4-BE49-F238E27FC236}">
                <a16:creationId xmlns:a16="http://schemas.microsoft.com/office/drawing/2014/main" id="{4FC1D313-6675-500D-2398-F2DE831104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1408" y="4156943"/>
            <a:ext cx="6324600" cy="1568450"/>
          </a:xfrm>
          <a:prstGeom prst="rect">
            <a:avLst/>
          </a:prstGeom>
        </p:spPr>
      </p:pic>
    </p:spTree>
    <p:extLst>
      <p:ext uri="{BB962C8B-B14F-4D97-AF65-F5344CB8AC3E}">
        <p14:creationId xmlns:p14="http://schemas.microsoft.com/office/powerpoint/2010/main" val="874998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39ACA-C857-0B6C-15D9-6B81E7874FC8}"/>
              </a:ext>
            </a:extLst>
          </p:cNvPr>
          <p:cNvSpPr>
            <a:spLocks noGrp="1"/>
          </p:cNvSpPr>
          <p:nvPr>
            <p:ph type="ctrTitle"/>
          </p:nvPr>
        </p:nvSpPr>
        <p:spPr>
          <a:xfrm>
            <a:off x="468314" y="318135"/>
            <a:ext cx="8207375" cy="1195798"/>
          </a:xfrm>
        </p:spPr>
        <p:txBody>
          <a:bodyPr anchor="t">
            <a:normAutofit/>
          </a:bodyPr>
          <a:lstStyle/>
          <a:p>
            <a:r>
              <a:rPr lang="en-US" dirty="0" err="1"/>
              <a:t>Välilyönnit</a:t>
            </a:r>
            <a:endParaRPr lang="en-US" dirty="0"/>
          </a:p>
        </p:txBody>
      </p:sp>
      <p:pic>
        <p:nvPicPr>
          <p:cNvPr id="4" name="Picture 3">
            <a:extLst>
              <a:ext uri="{FF2B5EF4-FFF2-40B4-BE49-F238E27FC236}">
                <a16:creationId xmlns:a16="http://schemas.microsoft.com/office/drawing/2014/main" id="{960AED7D-46E0-8273-4768-6349441C3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573016"/>
            <a:ext cx="6400800" cy="762000"/>
          </a:xfrm>
          <a:prstGeom prst="rect">
            <a:avLst/>
          </a:prstGeom>
        </p:spPr>
      </p:pic>
      <p:pic>
        <p:nvPicPr>
          <p:cNvPr id="11" name="Picture 10">
            <a:extLst>
              <a:ext uri="{FF2B5EF4-FFF2-40B4-BE49-F238E27FC236}">
                <a16:creationId xmlns:a16="http://schemas.microsoft.com/office/drawing/2014/main" id="{0EF70743-04DB-D82A-2EB7-18F40BAFF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700808"/>
            <a:ext cx="6210300" cy="1435100"/>
          </a:xfrm>
          <a:prstGeom prst="rect">
            <a:avLst/>
          </a:prstGeom>
        </p:spPr>
      </p:pic>
    </p:spTree>
    <p:extLst>
      <p:ext uri="{BB962C8B-B14F-4D97-AF65-F5344CB8AC3E}">
        <p14:creationId xmlns:p14="http://schemas.microsoft.com/office/powerpoint/2010/main" val="2764036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F62C-FB51-6A15-C302-E2253D1E380E}"/>
              </a:ext>
            </a:extLst>
          </p:cNvPr>
          <p:cNvSpPr>
            <a:spLocks noGrp="1"/>
          </p:cNvSpPr>
          <p:nvPr>
            <p:ph type="ctrTitle"/>
          </p:nvPr>
        </p:nvSpPr>
        <p:spPr>
          <a:xfrm>
            <a:off x="540001" y="381000"/>
            <a:ext cx="8085599" cy="1195798"/>
          </a:xfrm>
        </p:spPr>
        <p:txBody>
          <a:bodyPr anchor="t">
            <a:normAutofit/>
          </a:bodyPr>
          <a:lstStyle/>
          <a:p>
            <a:r>
              <a:rPr lang="en-US" dirty="0" err="1"/>
              <a:t>Pisteen</a:t>
            </a:r>
            <a:r>
              <a:rPr lang="en-US" dirty="0"/>
              <a:t> </a:t>
            </a:r>
            <a:r>
              <a:rPr lang="en-US" dirty="0" err="1"/>
              <a:t>paikka</a:t>
            </a:r>
            <a:r>
              <a:rPr lang="en-US" dirty="0"/>
              <a:t> </a:t>
            </a:r>
            <a:r>
              <a:rPr lang="en-US" dirty="0" err="1"/>
              <a:t>lopussa</a:t>
            </a:r>
            <a:r>
              <a:rPr lang="en-US" dirty="0"/>
              <a:t> ja </a:t>
            </a:r>
            <a:r>
              <a:rPr lang="en-US" dirty="0" err="1"/>
              <a:t>sulkeet</a:t>
            </a:r>
            <a:r>
              <a:rPr lang="en-US" dirty="0"/>
              <a:t> </a:t>
            </a:r>
            <a:r>
              <a:rPr lang="en-US" dirty="0" err="1"/>
              <a:t>käsitteissä</a:t>
            </a:r>
            <a:endParaRPr lang="en-US" dirty="0"/>
          </a:p>
        </p:txBody>
      </p:sp>
      <p:pic>
        <p:nvPicPr>
          <p:cNvPr id="14" name="Picture 13" descr="A blue and white flag&#10;&#10;Description automatically generated">
            <a:extLst>
              <a:ext uri="{FF2B5EF4-FFF2-40B4-BE49-F238E27FC236}">
                <a16:creationId xmlns:a16="http://schemas.microsoft.com/office/drawing/2014/main" id="{EE45B4D8-71DD-B4F8-F79C-F90ED495A7E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29452" y="754586"/>
            <a:ext cx="1589148" cy="1105782"/>
          </a:xfrm>
          <a:prstGeom prst="rect">
            <a:avLst/>
          </a:prstGeom>
        </p:spPr>
      </p:pic>
      <p:pic>
        <p:nvPicPr>
          <p:cNvPr id="4" name="Picture 3">
            <a:extLst>
              <a:ext uri="{FF2B5EF4-FFF2-40B4-BE49-F238E27FC236}">
                <a16:creationId xmlns:a16="http://schemas.microsoft.com/office/drawing/2014/main" id="{32368739-74BF-0A32-DCB0-B63D5A2DD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913" y="2220409"/>
            <a:ext cx="7320495" cy="2167441"/>
          </a:xfrm>
          <a:prstGeom prst="rect">
            <a:avLst/>
          </a:prstGeom>
        </p:spPr>
      </p:pic>
    </p:spTree>
    <p:extLst>
      <p:ext uri="{BB962C8B-B14F-4D97-AF65-F5344CB8AC3E}">
        <p14:creationId xmlns:p14="http://schemas.microsoft.com/office/powerpoint/2010/main" val="1749781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E1944ED-B6F9-1CD4-5E98-E5FAA773C069}"/>
              </a:ext>
            </a:extLst>
          </p:cNvPr>
          <p:cNvSpPr>
            <a:spLocks noGrp="1"/>
          </p:cNvSpPr>
          <p:nvPr>
            <p:ph type="ctrTitle"/>
          </p:nvPr>
        </p:nvSpPr>
        <p:spPr>
          <a:xfrm>
            <a:off x="468314" y="318135"/>
            <a:ext cx="8207375" cy="1195798"/>
          </a:xfrm>
        </p:spPr>
        <p:txBody>
          <a:bodyPr/>
          <a:lstStyle/>
          <a:p>
            <a:r>
              <a:rPr lang="en-US" dirty="0" err="1"/>
              <a:t>Puhekielisyyksistä</a:t>
            </a:r>
            <a:r>
              <a:rPr lang="en-US" dirty="0"/>
              <a:t> ja </a:t>
            </a:r>
            <a:r>
              <a:rPr lang="en-US" dirty="0" err="1"/>
              <a:t>sanavalinnoista</a:t>
            </a:r>
            <a:r>
              <a:rPr lang="en-US" dirty="0"/>
              <a:t> (</a:t>
            </a:r>
            <a:r>
              <a:rPr lang="en-US" dirty="0" err="1"/>
              <a:t>myös</a:t>
            </a:r>
            <a:r>
              <a:rPr lang="en-US" dirty="0"/>
              <a:t> </a:t>
            </a:r>
            <a:r>
              <a:rPr lang="en-US" dirty="0" err="1"/>
              <a:t>yhdysviivat</a:t>
            </a:r>
            <a:r>
              <a:rPr lang="en-US" dirty="0"/>
              <a:t>)</a:t>
            </a:r>
          </a:p>
        </p:txBody>
      </p:sp>
      <p:pic>
        <p:nvPicPr>
          <p:cNvPr id="11" name="Picture 10" descr="A close up of a text&#10;&#10;Description automatically generated">
            <a:extLst>
              <a:ext uri="{FF2B5EF4-FFF2-40B4-BE49-F238E27FC236}">
                <a16:creationId xmlns:a16="http://schemas.microsoft.com/office/drawing/2014/main" id="{ECB8E94F-5A7D-FB10-3674-E70EE1594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78" y="1513933"/>
            <a:ext cx="6914243" cy="881881"/>
          </a:xfrm>
          <a:prstGeom prst="rect">
            <a:avLst/>
          </a:prstGeom>
        </p:spPr>
      </p:pic>
      <p:pic>
        <p:nvPicPr>
          <p:cNvPr id="13" name="Picture 12" descr="A text on a white background&#10;&#10;Description automatically generated">
            <a:extLst>
              <a:ext uri="{FF2B5EF4-FFF2-40B4-BE49-F238E27FC236}">
                <a16:creationId xmlns:a16="http://schemas.microsoft.com/office/drawing/2014/main" id="{EAE72E52-7191-6213-EEBD-32E95A2B3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4149" y="3212976"/>
            <a:ext cx="6235700" cy="1930400"/>
          </a:xfrm>
          <a:prstGeom prst="rect">
            <a:avLst/>
          </a:prstGeom>
        </p:spPr>
      </p:pic>
    </p:spTree>
    <p:extLst>
      <p:ext uri="{BB962C8B-B14F-4D97-AF65-F5344CB8AC3E}">
        <p14:creationId xmlns:p14="http://schemas.microsoft.com/office/powerpoint/2010/main" val="2001177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66CB081-460F-FD51-762C-E4E6E5FB8AB7}"/>
              </a:ext>
            </a:extLst>
          </p:cNvPr>
          <p:cNvSpPr>
            <a:spLocks noGrp="1"/>
          </p:cNvSpPr>
          <p:nvPr>
            <p:ph type="ctrTitle"/>
          </p:nvPr>
        </p:nvSpPr>
        <p:spPr>
          <a:xfrm>
            <a:off x="540001" y="381000"/>
            <a:ext cx="8085599" cy="1195798"/>
          </a:xfrm>
        </p:spPr>
        <p:txBody>
          <a:bodyPr/>
          <a:lstStyle/>
          <a:p>
            <a:r>
              <a:rPr lang="en-US" dirty="0" err="1"/>
              <a:t>Enkunkieliset</a:t>
            </a:r>
            <a:r>
              <a:rPr lang="en-US" dirty="0"/>
              <a:t> </a:t>
            </a:r>
            <a:r>
              <a:rPr lang="en-US" dirty="0" err="1"/>
              <a:t>termit</a:t>
            </a:r>
            <a:r>
              <a:rPr lang="en-US" dirty="0"/>
              <a:t> </a:t>
            </a:r>
            <a:r>
              <a:rPr lang="en-US" dirty="0" err="1"/>
              <a:t>tekstissä</a:t>
            </a:r>
            <a:endParaRPr lang="en-US" dirty="0"/>
          </a:p>
        </p:txBody>
      </p:sp>
      <p:pic>
        <p:nvPicPr>
          <p:cNvPr id="9" name="Picture 8" descr="A blue and white flag&#10;&#10;Description automatically generated">
            <a:extLst>
              <a:ext uri="{FF2B5EF4-FFF2-40B4-BE49-F238E27FC236}">
                <a16:creationId xmlns:a16="http://schemas.microsoft.com/office/drawing/2014/main" id="{944CE094-ABCB-75D0-EDA4-28A5B6AC528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52320" y="4509120"/>
            <a:ext cx="1414478" cy="984241"/>
          </a:xfrm>
          <a:prstGeom prst="rect">
            <a:avLst/>
          </a:prstGeom>
        </p:spPr>
      </p:pic>
      <p:pic>
        <p:nvPicPr>
          <p:cNvPr id="8" name="Picture 7" descr="A close up of a text&#10;&#10;Description automatically generated">
            <a:extLst>
              <a:ext uri="{FF2B5EF4-FFF2-40B4-BE49-F238E27FC236}">
                <a16:creationId xmlns:a16="http://schemas.microsoft.com/office/drawing/2014/main" id="{C9EC2CC1-07C9-5EC9-2144-B5AC54DE7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775" y="1124744"/>
            <a:ext cx="6634082" cy="2304256"/>
          </a:xfrm>
          <a:prstGeom prst="rect">
            <a:avLst/>
          </a:prstGeom>
        </p:spPr>
      </p:pic>
      <p:pic>
        <p:nvPicPr>
          <p:cNvPr id="12" name="Picture 11" descr="A close up of a text&#10;&#10;Description automatically generated">
            <a:extLst>
              <a:ext uri="{FF2B5EF4-FFF2-40B4-BE49-F238E27FC236}">
                <a16:creationId xmlns:a16="http://schemas.microsoft.com/office/drawing/2014/main" id="{5D0FD486-9B6B-E431-D291-68F22B21DF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563" y="3717032"/>
            <a:ext cx="6975423" cy="1080393"/>
          </a:xfrm>
          <a:prstGeom prst="rect">
            <a:avLst/>
          </a:prstGeom>
        </p:spPr>
      </p:pic>
    </p:spTree>
    <p:extLst>
      <p:ext uri="{BB962C8B-B14F-4D97-AF65-F5344CB8AC3E}">
        <p14:creationId xmlns:p14="http://schemas.microsoft.com/office/powerpoint/2010/main" val="2719639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7AEF1D4-3132-FAA9-F269-B9F313BD5F4A}"/>
              </a:ext>
            </a:extLst>
          </p:cNvPr>
          <p:cNvSpPr>
            <a:spLocks noGrp="1"/>
          </p:cNvSpPr>
          <p:nvPr>
            <p:ph type="ctrTitle"/>
          </p:nvPr>
        </p:nvSpPr>
        <p:spPr>
          <a:xfrm>
            <a:off x="540001" y="381000"/>
            <a:ext cx="8085599" cy="1195798"/>
          </a:xfrm>
        </p:spPr>
        <p:txBody>
          <a:bodyPr/>
          <a:lstStyle/>
          <a:p>
            <a:r>
              <a:rPr lang="en-US" dirty="0" err="1"/>
              <a:t>Yhdysviivat</a:t>
            </a:r>
            <a:endParaRPr lang="en-US" dirty="0"/>
          </a:p>
        </p:txBody>
      </p:sp>
      <p:pic>
        <p:nvPicPr>
          <p:cNvPr id="5" name="Content Placeholder 4" descr="A close up of text&#10;&#10;Description automatically generated">
            <a:extLst>
              <a:ext uri="{FF2B5EF4-FFF2-40B4-BE49-F238E27FC236}">
                <a16:creationId xmlns:a16="http://schemas.microsoft.com/office/drawing/2014/main" id="{C0E8547C-B988-B7AC-ED1A-58823B8F9BE3}"/>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971600" y="1576798"/>
            <a:ext cx="7520656" cy="1708186"/>
          </a:xfrm>
        </p:spPr>
      </p:pic>
      <p:pic>
        <p:nvPicPr>
          <p:cNvPr id="13" name="Picture 12" descr="A close up of a text&#10;&#10;Description automatically generated">
            <a:extLst>
              <a:ext uri="{FF2B5EF4-FFF2-40B4-BE49-F238E27FC236}">
                <a16:creationId xmlns:a16="http://schemas.microsoft.com/office/drawing/2014/main" id="{64B3DE6E-5181-CF38-EFD0-C6A925B26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3933056"/>
            <a:ext cx="6076950" cy="755650"/>
          </a:xfrm>
          <a:prstGeom prst="rect">
            <a:avLst/>
          </a:prstGeom>
        </p:spPr>
      </p:pic>
    </p:spTree>
    <p:extLst>
      <p:ext uri="{BB962C8B-B14F-4D97-AF65-F5344CB8AC3E}">
        <p14:creationId xmlns:p14="http://schemas.microsoft.com/office/powerpoint/2010/main" val="607943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F299-8C20-E1E9-6A18-A81449192D81}"/>
              </a:ext>
            </a:extLst>
          </p:cNvPr>
          <p:cNvSpPr>
            <a:spLocks noGrp="1"/>
          </p:cNvSpPr>
          <p:nvPr>
            <p:ph type="ctrTitle"/>
          </p:nvPr>
        </p:nvSpPr>
        <p:spPr>
          <a:xfrm>
            <a:off x="540001" y="381000"/>
            <a:ext cx="8085599" cy="1195798"/>
          </a:xfrm>
        </p:spPr>
        <p:txBody>
          <a:bodyPr anchor="t">
            <a:normAutofit/>
          </a:bodyPr>
          <a:lstStyle/>
          <a:p>
            <a:r>
              <a:rPr lang="en-US" dirty="0" err="1"/>
              <a:t>Toisto</a:t>
            </a:r>
            <a:r>
              <a:rPr lang="en-US" dirty="0"/>
              <a:t> (</a:t>
            </a:r>
            <a:r>
              <a:rPr lang="en-US" dirty="0" err="1"/>
              <a:t>vauhtisokeus</a:t>
            </a:r>
            <a:r>
              <a:rPr lang="en-US" dirty="0"/>
              <a:t>) </a:t>
            </a:r>
          </a:p>
        </p:txBody>
      </p:sp>
      <p:pic>
        <p:nvPicPr>
          <p:cNvPr id="6" name="Picture 5" descr="A close up of a text&#10;&#10;Description automatically generated">
            <a:extLst>
              <a:ext uri="{FF2B5EF4-FFF2-40B4-BE49-F238E27FC236}">
                <a16:creationId xmlns:a16="http://schemas.microsoft.com/office/drawing/2014/main" id="{5106A846-43BF-AFCC-A357-1CB3DE7AC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175" y="3519645"/>
            <a:ext cx="6343650" cy="958850"/>
          </a:xfrm>
          <a:prstGeom prst="rect">
            <a:avLst/>
          </a:prstGeom>
        </p:spPr>
      </p:pic>
      <p:pic>
        <p:nvPicPr>
          <p:cNvPr id="8" name="Picture 7" descr="Motion-blurred view of the city lights">
            <a:extLst>
              <a:ext uri="{FF2B5EF4-FFF2-40B4-BE49-F238E27FC236}">
                <a16:creationId xmlns:a16="http://schemas.microsoft.com/office/drawing/2014/main" id="{6E93269E-FB7E-1CE9-6C27-9B10B879E9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8138" y="381000"/>
            <a:ext cx="3131840" cy="2027471"/>
          </a:xfrm>
          <a:prstGeom prst="rect">
            <a:avLst/>
          </a:prstGeom>
        </p:spPr>
      </p:pic>
    </p:spTree>
    <p:extLst>
      <p:ext uri="{BB962C8B-B14F-4D97-AF65-F5344CB8AC3E}">
        <p14:creationId xmlns:p14="http://schemas.microsoft.com/office/powerpoint/2010/main" val="3951179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4763B-8FB9-281C-9D74-0B524DB4C978}"/>
              </a:ext>
            </a:extLst>
          </p:cNvPr>
          <p:cNvSpPr>
            <a:spLocks noGrp="1"/>
          </p:cNvSpPr>
          <p:nvPr>
            <p:ph type="ctrTitle"/>
          </p:nvPr>
        </p:nvSpPr>
        <p:spPr>
          <a:xfrm>
            <a:off x="540001" y="381000"/>
            <a:ext cx="8085599" cy="1195798"/>
          </a:xfrm>
        </p:spPr>
        <p:txBody>
          <a:bodyPr anchor="t">
            <a:normAutofit/>
          </a:bodyPr>
          <a:lstStyle/>
          <a:p>
            <a:r>
              <a:rPr lang="en-US" dirty="0" err="1"/>
              <a:t>Erisnimet</a:t>
            </a:r>
            <a:endParaRPr lang="en-US" dirty="0"/>
          </a:p>
        </p:txBody>
      </p:sp>
      <p:pic>
        <p:nvPicPr>
          <p:cNvPr id="12" name="Picture 11" descr="Businessman thumbs up">
            <a:extLst>
              <a:ext uri="{FF2B5EF4-FFF2-40B4-BE49-F238E27FC236}">
                <a16:creationId xmlns:a16="http://schemas.microsoft.com/office/drawing/2014/main" id="{00094B3A-DBAB-9906-FCF6-9493546C0F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956376" y="2998933"/>
            <a:ext cx="949316" cy="2675665"/>
          </a:xfrm>
          <a:prstGeom prst="rect">
            <a:avLst/>
          </a:prstGeom>
        </p:spPr>
      </p:pic>
      <p:pic>
        <p:nvPicPr>
          <p:cNvPr id="11" name="Picture 10" descr="A close up of a text">
            <a:extLst>
              <a:ext uri="{FF2B5EF4-FFF2-40B4-BE49-F238E27FC236}">
                <a16:creationId xmlns:a16="http://schemas.microsoft.com/office/drawing/2014/main" id="{09F70ECF-C6E4-9900-D0AE-ADABA9EFB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916832"/>
            <a:ext cx="5657850" cy="1231900"/>
          </a:xfrm>
          <a:prstGeom prst="rect">
            <a:avLst/>
          </a:prstGeom>
        </p:spPr>
      </p:pic>
    </p:spTree>
    <p:extLst>
      <p:ext uri="{BB962C8B-B14F-4D97-AF65-F5344CB8AC3E}">
        <p14:creationId xmlns:p14="http://schemas.microsoft.com/office/powerpoint/2010/main" val="3782810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07ABA-DD5D-58F9-C0DC-F2C4441E9F9A}"/>
              </a:ext>
            </a:extLst>
          </p:cNvPr>
          <p:cNvSpPr>
            <a:spLocks noGrp="1"/>
          </p:cNvSpPr>
          <p:nvPr>
            <p:ph type="ctrTitle"/>
          </p:nvPr>
        </p:nvSpPr>
        <p:spPr>
          <a:xfrm>
            <a:off x="540001" y="381000"/>
            <a:ext cx="8085599" cy="1195798"/>
          </a:xfrm>
        </p:spPr>
        <p:txBody>
          <a:bodyPr anchor="t">
            <a:normAutofit/>
          </a:bodyPr>
          <a:lstStyle/>
          <a:p>
            <a:r>
              <a:rPr lang="en-US" dirty="0" err="1"/>
              <a:t>Tänään</a:t>
            </a:r>
            <a:r>
              <a:rPr lang="en-US" dirty="0"/>
              <a:t> </a:t>
            </a:r>
            <a:r>
              <a:rPr lang="en-US" dirty="0" err="1"/>
              <a:t>ohjelmassa</a:t>
            </a:r>
            <a:endParaRPr lang="fi-FI" dirty="0"/>
          </a:p>
        </p:txBody>
      </p:sp>
      <p:sp>
        <p:nvSpPr>
          <p:cNvPr id="3" name="Content Placeholder 2">
            <a:extLst>
              <a:ext uri="{FF2B5EF4-FFF2-40B4-BE49-F238E27FC236}">
                <a16:creationId xmlns:a16="http://schemas.microsoft.com/office/drawing/2014/main" id="{74C48173-FD0B-2C72-27E8-5CF4CEAD2220}"/>
              </a:ext>
            </a:extLst>
          </p:cNvPr>
          <p:cNvSpPr>
            <a:spLocks noGrp="1"/>
          </p:cNvSpPr>
          <p:nvPr>
            <p:ph sz="quarter" idx="14"/>
          </p:nvPr>
        </p:nvSpPr>
        <p:spPr>
          <a:xfrm>
            <a:off x="540001" y="1685675"/>
            <a:ext cx="8085599" cy="3831557"/>
          </a:xfrm>
        </p:spPr>
        <p:txBody>
          <a:bodyPr>
            <a:normAutofit/>
          </a:bodyPr>
          <a:lstStyle/>
          <a:p>
            <a:r>
              <a:rPr lang="en-US" dirty="0"/>
              <a:t>1) </a:t>
            </a:r>
            <a:r>
              <a:rPr lang="en-US" dirty="0" err="1"/>
              <a:t>Yleisiä</a:t>
            </a:r>
            <a:r>
              <a:rPr lang="en-US" dirty="0"/>
              <a:t> ja </a:t>
            </a:r>
            <a:r>
              <a:rPr lang="en-US" dirty="0" err="1"/>
              <a:t>yhteisiä</a:t>
            </a:r>
            <a:r>
              <a:rPr lang="en-US" dirty="0"/>
              <a:t> </a:t>
            </a:r>
            <a:r>
              <a:rPr lang="en-US" dirty="0" err="1"/>
              <a:t>huomioita</a:t>
            </a:r>
            <a:r>
              <a:rPr lang="en-US" dirty="0"/>
              <a:t> </a:t>
            </a:r>
            <a:r>
              <a:rPr lang="en-US" dirty="0" err="1"/>
              <a:t>teksteistä</a:t>
            </a:r>
            <a:endParaRPr lang="en-US" dirty="0"/>
          </a:p>
          <a:p>
            <a:r>
              <a:rPr lang="en-US" dirty="0"/>
              <a:t>2) </a:t>
            </a:r>
            <a:r>
              <a:rPr lang="en-US" dirty="0" err="1"/>
              <a:t>Metatekstistä</a:t>
            </a:r>
            <a:r>
              <a:rPr lang="en-US" dirty="0"/>
              <a:t> ja </a:t>
            </a:r>
            <a:r>
              <a:rPr lang="en-US" dirty="0" err="1"/>
              <a:t>sen</a:t>
            </a:r>
            <a:r>
              <a:rPr lang="en-US" dirty="0"/>
              <a:t> </a:t>
            </a:r>
            <a:r>
              <a:rPr lang="en-US" dirty="0" err="1"/>
              <a:t>tehtävistä</a:t>
            </a:r>
            <a:r>
              <a:rPr lang="en-US" dirty="0"/>
              <a:t>, </a:t>
            </a:r>
            <a:r>
              <a:rPr lang="en-US" dirty="0" err="1"/>
              <a:t>viittaamisesta</a:t>
            </a:r>
            <a:r>
              <a:rPr lang="en-US" dirty="0"/>
              <a:t>, </a:t>
            </a:r>
            <a:r>
              <a:rPr lang="en-US" dirty="0" err="1"/>
              <a:t>lähteiden</a:t>
            </a:r>
            <a:r>
              <a:rPr lang="en-US" dirty="0"/>
              <a:t> </a:t>
            </a:r>
            <a:r>
              <a:rPr lang="en-US" dirty="0" err="1"/>
              <a:t>käytöstä</a:t>
            </a:r>
            <a:endParaRPr lang="en-US" dirty="0"/>
          </a:p>
          <a:p>
            <a:r>
              <a:rPr lang="en-US" dirty="0"/>
              <a:t>3) </a:t>
            </a:r>
            <a:r>
              <a:rPr lang="en-US" dirty="0" err="1"/>
              <a:t>Vertaispalautetta</a:t>
            </a:r>
            <a:r>
              <a:rPr lang="en-US" dirty="0"/>
              <a:t> </a:t>
            </a:r>
            <a:r>
              <a:rPr lang="en-US" dirty="0" err="1"/>
              <a:t>parin</a:t>
            </a:r>
            <a:r>
              <a:rPr lang="en-US" dirty="0"/>
              <a:t> </a:t>
            </a:r>
            <a:r>
              <a:rPr lang="en-US" dirty="0" err="1"/>
              <a:t>kanssa</a:t>
            </a:r>
            <a:endParaRPr lang="en-US" dirty="0"/>
          </a:p>
          <a:p>
            <a:r>
              <a:rPr lang="en-US" dirty="0"/>
              <a:t>4) </a:t>
            </a:r>
            <a:r>
              <a:rPr lang="en-US" dirty="0" err="1"/>
              <a:t>Tekstin</a:t>
            </a:r>
            <a:r>
              <a:rPr lang="en-US" dirty="0"/>
              <a:t> </a:t>
            </a:r>
            <a:r>
              <a:rPr lang="en-US" dirty="0" err="1"/>
              <a:t>sidosteisuus</a:t>
            </a:r>
            <a:r>
              <a:rPr lang="en-US" dirty="0"/>
              <a:t>, </a:t>
            </a:r>
            <a:r>
              <a:rPr lang="en-US" dirty="0" err="1"/>
              <a:t>koheesio</a:t>
            </a:r>
            <a:r>
              <a:rPr lang="en-US" dirty="0"/>
              <a:t>, </a:t>
            </a:r>
            <a:r>
              <a:rPr lang="en-US" dirty="0" err="1"/>
              <a:t>informaatiorakenne</a:t>
            </a:r>
            <a:endParaRPr lang="en-US" dirty="0"/>
          </a:p>
          <a:p>
            <a:r>
              <a:rPr lang="en-US" dirty="0"/>
              <a:t>5) </a:t>
            </a:r>
            <a:r>
              <a:rPr lang="en-US" dirty="0" err="1"/>
              <a:t>Argumentaatio</a:t>
            </a:r>
            <a:r>
              <a:rPr lang="en-US" dirty="0"/>
              <a:t> ja </a:t>
            </a:r>
            <a:r>
              <a:rPr lang="en-US" dirty="0" err="1"/>
              <a:t>tyyli</a:t>
            </a:r>
            <a:endParaRPr lang="en-US" dirty="0"/>
          </a:p>
          <a:p>
            <a:r>
              <a:rPr lang="en-US" dirty="0"/>
              <a:t>6) </a:t>
            </a:r>
            <a:r>
              <a:rPr lang="en-US" dirty="0" err="1"/>
              <a:t>Mitä</a:t>
            </a:r>
            <a:r>
              <a:rPr lang="en-US" dirty="0"/>
              <a:t> </a:t>
            </a:r>
            <a:r>
              <a:rPr lang="en-US" dirty="0" err="1"/>
              <a:t>tekstipajan</a:t>
            </a:r>
            <a:r>
              <a:rPr lang="en-US" dirty="0"/>
              <a:t> </a:t>
            </a:r>
            <a:r>
              <a:rPr lang="en-US" dirty="0" err="1"/>
              <a:t>jälkeen</a:t>
            </a:r>
            <a:r>
              <a:rPr lang="en-US" dirty="0"/>
              <a:t>?</a:t>
            </a:r>
            <a:endParaRPr lang="fi-FI" dirty="0"/>
          </a:p>
        </p:txBody>
      </p:sp>
    </p:spTree>
    <p:extLst>
      <p:ext uri="{BB962C8B-B14F-4D97-AF65-F5344CB8AC3E}">
        <p14:creationId xmlns:p14="http://schemas.microsoft.com/office/powerpoint/2010/main" val="732445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1C4B20A-A3E1-B117-3BD0-96E98D70C9A4}"/>
              </a:ext>
            </a:extLst>
          </p:cNvPr>
          <p:cNvSpPr>
            <a:spLocks noGrp="1"/>
          </p:cNvSpPr>
          <p:nvPr>
            <p:ph type="ctrTitle"/>
          </p:nvPr>
        </p:nvSpPr>
        <p:spPr>
          <a:xfrm>
            <a:off x="540001" y="381000"/>
            <a:ext cx="8085599" cy="1195798"/>
          </a:xfrm>
        </p:spPr>
        <p:txBody>
          <a:bodyPr/>
          <a:lstStyle/>
          <a:p>
            <a:r>
              <a:rPr lang="en-US" dirty="0" err="1"/>
              <a:t>Kaavat</a:t>
            </a:r>
            <a:r>
              <a:rPr lang="en-US" dirty="0"/>
              <a:t> </a:t>
            </a:r>
            <a:r>
              <a:rPr lang="en-US" dirty="0" err="1"/>
              <a:t>yms</a:t>
            </a:r>
            <a:r>
              <a:rPr lang="en-US" dirty="0"/>
              <a:t>. </a:t>
            </a:r>
            <a:r>
              <a:rPr lang="en-US" dirty="0" err="1"/>
              <a:t>tekstissä</a:t>
            </a:r>
            <a:r>
              <a:rPr lang="en-US" dirty="0"/>
              <a:t> (</a:t>
            </a:r>
            <a:r>
              <a:rPr lang="en-US" dirty="0" err="1"/>
              <a:t>pilkut</a:t>
            </a:r>
            <a:r>
              <a:rPr lang="en-US" dirty="0"/>
              <a:t> ja </a:t>
            </a:r>
            <a:r>
              <a:rPr lang="en-US" dirty="0" err="1"/>
              <a:t>pisteet</a:t>
            </a:r>
            <a:r>
              <a:rPr lang="en-US" dirty="0"/>
              <a:t>!)</a:t>
            </a:r>
          </a:p>
        </p:txBody>
      </p:sp>
      <p:pic>
        <p:nvPicPr>
          <p:cNvPr id="9" name="Picture 8" descr="Businessman thinking">
            <a:extLst>
              <a:ext uri="{FF2B5EF4-FFF2-40B4-BE49-F238E27FC236}">
                <a16:creationId xmlns:a16="http://schemas.microsoft.com/office/drawing/2014/main" id="{7D848226-862C-F824-4720-14C53938B3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956376" y="3983936"/>
            <a:ext cx="834897" cy="2492896"/>
          </a:xfrm>
          <a:prstGeom prst="rect">
            <a:avLst/>
          </a:prstGeom>
        </p:spPr>
      </p:pic>
      <p:pic>
        <p:nvPicPr>
          <p:cNvPr id="8" name="Content Placeholder 7" descr="A white background with black text&#10;&#10;Description automatically generated">
            <a:extLst>
              <a:ext uri="{FF2B5EF4-FFF2-40B4-BE49-F238E27FC236}">
                <a16:creationId xmlns:a16="http://schemas.microsoft.com/office/drawing/2014/main" id="{A165B419-A2EB-5CB8-DDA3-886C28476492}"/>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971600" y="1936408"/>
            <a:ext cx="6432550" cy="1377950"/>
          </a:xfrm>
        </p:spPr>
      </p:pic>
      <p:pic>
        <p:nvPicPr>
          <p:cNvPr id="12" name="Picture 11" descr="A text on a white background&#10;&#10;Description automatically generated">
            <a:extLst>
              <a:ext uri="{FF2B5EF4-FFF2-40B4-BE49-F238E27FC236}">
                <a16:creationId xmlns:a16="http://schemas.microsoft.com/office/drawing/2014/main" id="{30482776-DB09-AA72-0578-55476BDD59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890" y="3312684"/>
            <a:ext cx="6477000" cy="1917700"/>
          </a:xfrm>
          <a:prstGeom prst="rect">
            <a:avLst/>
          </a:prstGeom>
        </p:spPr>
      </p:pic>
    </p:spTree>
    <p:extLst>
      <p:ext uri="{BB962C8B-B14F-4D97-AF65-F5344CB8AC3E}">
        <p14:creationId xmlns:p14="http://schemas.microsoft.com/office/powerpoint/2010/main" val="1682554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A51F3B7-D5D8-1AAC-55B5-5D2881585757}"/>
              </a:ext>
            </a:extLst>
          </p:cNvPr>
          <p:cNvSpPr>
            <a:spLocks noGrp="1"/>
          </p:cNvSpPr>
          <p:nvPr>
            <p:ph type="ctrTitle"/>
          </p:nvPr>
        </p:nvSpPr>
        <p:spPr>
          <a:xfrm>
            <a:off x="540001" y="381000"/>
            <a:ext cx="8085599" cy="1195798"/>
          </a:xfrm>
        </p:spPr>
        <p:txBody>
          <a:bodyPr/>
          <a:lstStyle/>
          <a:p>
            <a:r>
              <a:rPr lang="en-US" dirty="0" err="1"/>
              <a:t>Käsitteiden</a:t>
            </a:r>
            <a:r>
              <a:rPr lang="en-US" dirty="0"/>
              <a:t> </a:t>
            </a:r>
            <a:r>
              <a:rPr lang="en-US" dirty="0" err="1"/>
              <a:t>avaaminen</a:t>
            </a:r>
            <a:r>
              <a:rPr lang="en-US" dirty="0"/>
              <a:t> </a:t>
            </a:r>
          </a:p>
        </p:txBody>
      </p:sp>
      <p:pic>
        <p:nvPicPr>
          <p:cNvPr id="7" name="Content Placeholder 6">
            <a:extLst>
              <a:ext uri="{FF2B5EF4-FFF2-40B4-BE49-F238E27FC236}">
                <a16:creationId xmlns:a16="http://schemas.microsoft.com/office/drawing/2014/main" id="{811D9BDC-51CA-7A5D-2A83-20B7171E82E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187624" y="1844824"/>
            <a:ext cx="6400800" cy="762000"/>
          </a:xfrm>
        </p:spPr>
      </p:pic>
      <p:pic>
        <p:nvPicPr>
          <p:cNvPr id="9" name="Picture 8" descr="A text on a page&#10;&#10;Description automatically generated">
            <a:extLst>
              <a:ext uri="{FF2B5EF4-FFF2-40B4-BE49-F238E27FC236}">
                <a16:creationId xmlns:a16="http://schemas.microsoft.com/office/drawing/2014/main" id="{2FF7A21D-97D1-A90A-FB02-7753817F0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3356992"/>
            <a:ext cx="6254750" cy="1651000"/>
          </a:xfrm>
          <a:prstGeom prst="rect">
            <a:avLst/>
          </a:prstGeom>
        </p:spPr>
      </p:pic>
      <p:pic>
        <p:nvPicPr>
          <p:cNvPr id="12" name="Picture 11" descr="Two vintage UFOs throwing beam of light">
            <a:extLst>
              <a:ext uri="{FF2B5EF4-FFF2-40B4-BE49-F238E27FC236}">
                <a16:creationId xmlns:a16="http://schemas.microsoft.com/office/drawing/2014/main" id="{66890338-EF2E-044F-F768-AD4A412F3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155589"/>
            <a:ext cx="2195736" cy="1646620"/>
          </a:xfrm>
          <a:prstGeom prst="rect">
            <a:avLst/>
          </a:prstGeom>
        </p:spPr>
      </p:pic>
    </p:spTree>
    <p:extLst>
      <p:ext uri="{BB962C8B-B14F-4D97-AF65-F5344CB8AC3E}">
        <p14:creationId xmlns:p14="http://schemas.microsoft.com/office/powerpoint/2010/main" val="3690812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342BEB8-677C-FEDB-13D6-FA4217E0C972}"/>
              </a:ext>
            </a:extLst>
          </p:cNvPr>
          <p:cNvSpPr>
            <a:spLocks noGrp="1"/>
          </p:cNvSpPr>
          <p:nvPr>
            <p:ph type="ctrTitle"/>
          </p:nvPr>
        </p:nvSpPr>
        <p:spPr>
          <a:xfrm>
            <a:off x="540001" y="381000"/>
            <a:ext cx="8085599" cy="1195798"/>
          </a:xfrm>
        </p:spPr>
        <p:txBody>
          <a:bodyPr/>
          <a:lstStyle/>
          <a:p>
            <a:r>
              <a:rPr lang="en-US" dirty="0" err="1"/>
              <a:t>Liian</a:t>
            </a:r>
            <a:r>
              <a:rPr lang="en-US" dirty="0"/>
              <a:t> </a:t>
            </a:r>
            <a:r>
              <a:rPr lang="en-US" dirty="0" err="1"/>
              <a:t>suoraan</a:t>
            </a:r>
            <a:r>
              <a:rPr lang="en-US" dirty="0"/>
              <a:t> </a:t>
            </a:r>
            <a:r>
              <a:rPr lang="en-US" dirty="0" err="1"/>
              <a:t>asiaan</a:t>
            </a:r>
            <a:endParaRPr lang="en-US" dirty="0"/>
          </a:p>
        </p:txBody>
      </p:sp>
      <p:pic>
        <p:nvPicPr>
          <p:cNvPr id="8" name="Content Placeholder 7" descr="A close up of text&#10;&#10;Description automatically generated">
            <a:extLst>
              <a:ext uri="{FF2B5EF4-FFF2-40B4-BE49-F238E27FC236}">
                <a16:creationId xmlns:a16="http://schemas.microsoft.com/office/drawing/2014/main" id="{04046503-115B-EA82-87BA-296052E3065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53976" y="1124744"/>
            <a:ext cx="6197600" cy="1130300"/>
          </a:xfrm>
        </p:spPr>
      </p:pic>
      <p:pic>
        <p:nvPicPr>
          <p:cNvPr id="11" name="Picture 10" descr="A close up of a text&#10;&#10;Description automatically generated">
            <a:extLst>
              <a:ext uri="{FF2B5EF4-FFF2-40B4-BE49-F238E27FC236}">
                <a16:creationId xmlns:a16="http://schemas.microsoft.com/office/drawing/2014/main" id="{DEA6E8F8-77A5-8BAF-D0F4-1AD84C981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725174"/>
            <a:ext cx="5994400" cy="1930400"/>
          </a:xfrm>
          <a:prstGeom prst="rect">
            <a:avLst/>
          </a:prstGeom>
        </p:spPr>
      </p:pic>
    </p:spTree>
    <p:extLst>
      <p:ext uri="{BB962C8B-B14F-4D97-AF65-F5344CB8AC3E}">
        <p14:creationId xmlns:p14="http://schemas.microsoft.com/office/powerpoint/2010/main" val="1302541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59268-7B8B-3411-7D6D-6AE98B119D18}"/>
              </a:ext>
            </a:extLst>
          </p:cNvPr>
          <p:cNvSpPr>
            <a:spLocks noGrp="1"/>
          </p:cNvSpPr>
          <p:nvPr>
            <p:ph type="ctrTitle"/>
          </p:nvPr>
        </p:nvSpPr>
        <p:spPr>
          <a:xfrm>
            <a:off x="468314" y="318135"/>
            <a:ext cx="8207375" cy="1195798"/>
          </a:xfrm>
        </p:spPr>
        <p:txBody>
          <a:bodyPr anchor="t">
            <a:normAutofit/>
          </a:bodyPr>
          <a:lstStyle/>
          <a:p>
            <a:r>
              <a:rPr lang="en-US" dirty="0"/>
              <a:t>Et al. -&gt; </a:t>
            </a:r>
            <a:r>
              <a:rPr lang="en-US" dirty="0" err="1"/>
              <a:t>ym</a:t>
            </a:r>
            <a:r>
              <a:rPr lang="en-US" dirty="0"/>
              <a:t>. ja </a:t>
            </a:r>
            <a:r>
              <a:rPr lang="en-US" dirty="0" err="1"/>
              <a:t>sama</a:t>
            </a:r>
            <a:r>
              <a:rPr lang="en-US" dirty="0"/>
              <a:t> </a:t>
            </a:r>
            <a:r>
              <a:rPr lang="en-US" dirty="0" err="1"/>
              <a:t>viite</a:t>
            </a:r>
            <a:r>
              <a:rPr lang="en-US" dirty="0"/>
              <a:t> </a:t>
            </a:r>
            <a:r>
              <a:rPr lang="en-US" dirty="0" err="1"/>
              <a:t>peräkkäin</a:t>
            </a:r>
            <a:endParaRPr lang="en-US" dirty="0"/>
          </a:p>
        </p:txBody>
      </p:sp>
      <p:pic>
        <p:nvPicPr>
          <p:cNvPr id="9" name="Content Placeholder 8" descr="A close up of a text&#10;&#10;Description automatically generated">
            <a:extLst>
              <a:ext uri="{FF2B5EF4-FFF2-40B4-BE49-F238E27FC236}">
                <a16:creationId xmlns:a16="http://schemas.microsoft.com/office/drawing/2014/main" id="{D0461BD8-6535-DA1C-99F4-971D1519660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87351" y="3933056"/>
            <a:ext cx="8207374" cy="1333698"/>
          </a:xfrm>
          <a:noFill/>
        </p:spPr>
      </p:pic>
      <p:pic>
        <p:nvPicPr>
          <p:cNvPr id="11" name="Picture 10" descr="A close up of a text&#10;&#10;Description automatically generated">
            <a:extLst>
              <a:ext uri="{FF2B5EF4-FFF2-40B4-BE49-F238E27FC236}">
                <a16:creationId xmlns:a16="http://schemas.microsoft.com/office/drawing/2014/main" id="{FA62222F-3A8C-FBCD-1980-5CFCFBEBC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844824"/>
            <a:ext cx="6704342" cy="1333698"/>
          </a:xfrm>
          <a:prstGeom prst="rect">
            <a:avLst/>
          </a:prstGeom>
        </p:spPr>
      </p:pic>
    </p:spTree>
    <p:extLst>
      <p:ext uri="{BB962C8B-B14F-4D97-AF65-F5344CB8AC3E}">
        <p14:creationId xmlns:p14="http://schemas.microsoft.com/office/powerpoint/2010/main" val="1343866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1646BD-8AD9-29BB-23BA-A078135DF51F}"/>
              </a:ext>
            </a:extLst>
          </p:cNvPr>
          <p:cNvSpPr>
            <a:spLocks noGrp="1"/>
          </p:cNvSpPr>
          <p:nvPr>
            <p:ph type="ctrTitle"/>
          </p:nvPr>
        </p:nvSpPr>
        <p:spPr>
          <a:xfrm>
            <a:off x="540001" y="381000"/>
            <a:ext cx="8085599" cy="1195798"/>
          </a:xfrm>
        </p:spPr>
        <p:txBody>
          <a:bodyPr/>
          <a:lstStyle/>
          <a:p>
            <a:r>
              <a:rPr lang="en-US" dirty="0" err="1"/>
              <a:t>Kiilalauseet</a:t>
            </a:r>
            <a:r>
              <a:rPr lang="en-US" dirty="0"/>
              <a:t> </a:t>
            </a:r>
          </a:p>
        </p:txBody>
      </p:sp>
      <p:pic>
        <p:nvPicPr>
          <p:cNvPr id="5" name="Content Placeholder 4" descr="A close up of text&#10;&#10;Description automatically generated">
            <a:extLst>
              <a:ext uri="{FF2B5EF4-FFF2-40B4-BE49-F238E27FC236}">
                <a16:creationId xmlns:a16="http://schemas.microsoft.com/office/drawing/2014/main" id="{4C7732CA-EF3F-1D35-DF29-F70F5DE0A24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877058" y="2924944"/>
            <a:ext cx="6975511" cy="1273200"/>
          </a:xfrm>
        </p:spPr>
      </p:pic>
      <p:pic>
        <p:nvPicPr>
          <p:cNvPr id="7" name="Picture 6" descr="A green hill with black background&#10;&#10;Description automatically generated">
            <a:extLst>
              <a:ext uri="{FF2B5EF4-FFF2-40B4-BE49-F238E27FC236}">
                <a16:creationId xmlns:a16="http://schemas.microsoft.com/office/drawing/2014/main" id="{B6A6444D-9248-688C-DDE2-755EE2F55D0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08104" y="803292"/>
            <a:ext cx="1823483" cy="991519"/>
          </a:xfrm>
          <a:prstGeom prst="rect">
            <a:avLst/>
          </a:prstGeom>
        </p:spPr>
      </p:pic>
    </p:spTree>
    <p:extLst>
      <p:ext uri="{BB962C8B-B14F-4D97-AF65-F5344CB8AC3E}">
        <p14:creationId xmlns:p14="http://schemas.microsoft.com/office/powerpoint/2010/main" val="3559422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85F21A3-616B-4D0D-CBCE-2B422DFA54A4}"/>
              </a:ext>
            </a:extLst>
          </p:cNvPr>
          <p:cNvSpPr>
            <a:spLocks noGrp="1"/>
          </p:cNvSpPr>
          <p:nvPr>
            <p:ph type="ctrTitle"/>
          </p:nvPr>
        </p:nvSpPr>
        <p:spPr>
          <a:xfrm>
            <a:off x="540001" y="381000"/>
            <a:ext cx="8085599" cy="1195798"/>
          </a:xfrm>
        </p:spPr>
        <p:txBody>
          <a:bodyPr/>
          <a:lstStyle/>
          <a:p>
            <a:r>
              <a:rPr lang="en-US" dirty="0" err="1"/>
              <a:t>Työ</a:t>
            </a:r>
            <a:r>
              <a:rPr lang="en-US" dirty="0"/>
              <a:t> </a:t>
            </a:r>
            <a:r>
              <a:rPr lang="en-US" dirty="0" err="1"/>
              <a:t>saa</a:t>
            </a:r>
            <a:r>
              <a:rPr lang="en-US" dirty="0"/>
              <a:t> </a:t>
            </a:r>
            <a:r>
              <a:rPr lang="en-US" dirty="0" err="1"/>
              <a:t>tarkentua</a:t>
            </a:r>
            <a:r>
              <a:rPr lang="en-US" dirty="0"/>
              <a:t> </a:t>
            </a:r>
            <a:r>
              <a:rPr lang="en-US" dirty="0" err="1"/>
              <a:t>edetessään</a:t>
            </a:r>
            <a:r>
              <a:rPr lang="en-US" dirty="0"/>
              <a:t> (</a:t>
            </a:r>
            <a:r>
              <a:rPr lang="en-US" dirty="0" err="1"/>
              <a:t>hämärä</a:t>
            </a:r>
            <a:r>
              <a:rPr lang="en-US" dirty="0"/>
              <a:t> </a:t>
            </a:r>
            <a:r>
              <a:rPr lang="en-US" dirty="0" err="1"/>
              <a:t>määritelmä</a:t>
            </a:r>
            <a:r>
              <a:rPr lang="en-US" dirty="0"/>
              <a:t>)</a:t>
            </a:r>
          </a:p>
        </p:txBody>
      </p:sp>
      <p:pic>
        <p:nvPicPr>
          <p:cNvPr id="11" name="Content Placeholder 10" descr="A white paper with black text&#10;&#10;Description automatically generated">
            <a:extLst>
              <a:ext uri="{FF2B5EF4-FFF2-40B4-BE49-F238E27FC236}">
                <a16:creationId xmlns:a16="http://schemas.microsoft.com/office/drawing/2014/main" id="{AC1B9D38-51CC-16CF-5B6C-17C23D6E6595}"/>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534319" y="2096294"/>
            <a:ext cx="6096000" cy="3009900"/>
          </a:xfrm>
        </p:spPr>
      </p:pic>
    </p:spTree>
    <p:extLst>
      <p:ext uri="{BB962C8B-B14F-4D97-AF65-F5344CB8AC3E}">
        <p14:creationId xmlns:p14="http://schemas.microsoft.com/office/powerpoint/2010/main" val="3109758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7B418-5907-B829-EB87-40E912C6CE53}"/>
              </a:ext>
            </a:extLst>
          </p:cNvPr>
          <p:cNvSpPr>
            <a:spLocks noGrp="1"/>
          </p:cNvSpPr>
          <p:nvPr>
            <p:ph type="ctrTitle"/>
          </p:nvPr>
        </p:nvSpPr>
        <p:spPr>
          <a:xfrm>
            <a:off x="540001" y="381000"/>
            <a:ext cx="8085599" cy="1195798"/>
          </a:xfrm>
        </p:spPr>
        <p:txBody>
          <a:bodyPr anchor="t">
            <a:normAutofit/>
          </a:bodyPr>
          <a:lstStyle/>
          <a:p>
            <a:r>
              <a:rPr lang="en-US" dirty="0" err="1"/>
              <a:t>Miten</a:t>
            </a:r>
            <a:r>
              <a:rPr lang="en-US" dirty="0"/>
              <a:t> </a:t>
            </a:r>
            <a:r>
              <a:rPr lang="en-US" dirty="0" err="1"/>
              <a:t>merkataan</a:t>
            </a:r>
            <a:r>
              <a:rPr lang="en-US" dirty="0"/>
              <a:t> </a:t>
            </a:r>
            <a:r>
              <a:rPr lang="en-US" dirty="0" err="1"/>
              <a:t>jotkut</a:t>
            </a:r>
            <a:r>
              <a:rPr lang="en-US" dirty="0"/>
              <a:t> </a:t>
            </a:r>
            <a:r>
              <a:rPr lang="en-US" dirty="0" err="1"/>
              <a:t>nimitykset</a:t>
            </a:r>
            <a:r>
              <a:rPr lang="en-US" dirty="0"/>
              <a:t> </a:t>
            </a:r>
            <a:r>
              <a:rPr lang="en-US" dirty="0" err="1"/>
              <a:t>yms</a:t>
            </a:r>
            <a:r>
              <a:rPr lang="en-US" dirty="0"/>
              <a:t>.</a:t>
            </a:r>
          </a:p>
        </p:txBody>
      </p:sp>
      <p:pic>
        <p:nvPicPr>
          <p:cNvPr id="5" name="Content Placeholder 4" descr="A close up of a text&#10;&#10;Description automatically generated">
            <a:extLst>
              <a:ext uri="{FF2B5EF4-FFF2-40B4-BE49-F238E27FC236}">
                <a16:creationId xmlns:a16="http://schemas.microsoft.com/office/drawing/2014/main" id="{C2414B9C-82CB-6DF1-ECEC-6D73D7B512F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40001" y="2782787"/>
            <a:ext cx="8085599" cy="1637333"/>
          </a:xfrm>
          <a:noFill/>
        </p:spPr>
      </p:pic>
    </p:spTree>
    <p:extLst>
      <p:ext uri="{BB962C8B-B14F-4D97-AF65-F5344CB8AC3E}">
        <p14:creationId xmlns:p14="http://schemas.microsoft.com/office/powerpoint/2010/main" val="3759123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390032-5949-4151-96C4-514B832DE774}"/>
              </a:ext>
            </a:extLst>
          </p:cNvPr>
          <p:cNvSpPr>
            <a:spLocks noGrp="1"/>
          </p:cNvSpPr>
          <p:nvPr>
            <p:ph type="title"/>
          </p:nvPr>
        </p:nvSpPr>
        <p:spPr>
          <a:xfrm>
            <a:off x="457200" y="274638"/>
            <a:ext cx="8229600" cy="1143000"/>
          </a:xfrm>
        </p:spPr>
        <p:txBody>
          <a:bodyPr anchor="ctr">
            <a:normAutofit/>
          </a:bodyPr>
          <a:lstStyle/>
          <a:p>
            <a:r>
              <a:rPr lang="fi-FI" dirty="0">
                <a:highlight>
                  <a:srgbClr val="FFFF00"/>
                </a:highlight>
              </a:rPr>
              <a:t>Tehtävä: vertaispalaute tekstistä</a:t>
            </a:r>
          </a:p>
        </p:txBody>
      </p:sp>
      <p:sp>
        <p:nvSpPr>
          <p:cNvPr id="3" name="Sisällön paikkamerkki 2">
            <a:extLst>
              <a:ext uri="{FF2B5EF4-FFF2-40B4-BE49-F238E27FC236}">
                <a16:creationId xmlns:a16="http://schemas.microsoft.com/office/drawing/2014/main" id="{CC5B6EAD-496D-452C-B5F7-049F3AB62D5B}"/>
              </a:ext>
            </a:extLst>
          </p:cNvPr>
          <p:cNvSpPr>
            <a:spLocks noGrp="1"/>
          </p:cNvSpPr>
          <p:nvPr>
            <p:ph idx="1"/>
          </p:nvPr>
        </p:nvSpPr>
        <p:spPr>
          <a:xfrm>
            <a:off x="457200" y="1600200"/>
            <a:ext cx="8229600" cy="4525963"/>
          </a:xfrm>
        </p:spPr>
        <p:txBody>
          <a:bodyPr>
            <a:normAutofit/>
          </a:bodyPr>
          <a:lstStyle/>
          <a:p>
            <a:pPr>
              <a:lnSpc>
                <a:spcPct val="90000"/>
              </a:lnSpc>
            </a:pPr>
            <a:r>
              <a:rPr lang="fi-FI" sz="2700" dirty="0">
                <a:solidFill>
                  <a:schemeClr val="tx2">
                    <a:lumMod val="50000"/>
                  </a:schemeClr>
                </a:solidFill>
              </a:rPr>
              <a:t>Onko teksti riittävän yleistajuista? Avataanko niin termejä kuin ilmiöitäkin siten, että lukija pysyy kärryillä?</a:t>
            </a:r>
          </a:p>
          <a:p>
            <a:pPr>
              <a:lnSpc>
                <a:spcPct val="90000"/>
              </a:lnSpc>
            </a:pPr>
            <a:r>
              <a:rPr lang="fi-FI" sz="2700" dirty="0">
                <a:solidFill>
                  <a:schemeClr val="tx2">
                    <a:lumMod val="50000"/>
                  </a:schemeClr>
                </a:solidFill>
              </a:rPr>
              <a:t>Onko tekstissä näkyvissä punainen lanka? Seuraavatko tekstikappaleet ja luvut toisiaan loogisesti?</a:t>
            </a:r>
          </a:p>
          <a:p>
            <a:pPr>
              <a:lnSpc>
                <a:spcPct val="90000"/>
              </a:lnSpc>
            </a:pPr>
            <a:r>
              <a:rPr lang="fi-FI" sz="2700" dirty="0">
                <a:solidFill>
                  <a:schemeClr val="tx2">
                    <a:lumMod val="50000"/>
                  </a:schemeClr>
                </a:solidFill>
              </a:rPr>
              <a:t>Onko tekstin tyyli tieteelliselle tekstille sopivaa? Onko asiat ilmaistu täsmällisesti, asiakielisesti ja perustellen?</a:t>
            </a:r>
          </a:p>
          <a:p>
            <a:pPr>
              <a:lnSpc>
                <a:spcPct val="90000"/>
              </a:lnSpc>
            </a:pPr>
            <a:r>
              <a:rPr lang="fi-FI" sz="2700" dirty="0">
                <a:solidFill>
                  <a:schemeClr val="tx2">
                    <a:lumMod val="50000"/>
                  </a:schemeClr>
                </a:solidFill>
              </a:rPr>
              <a:t>Onko lähteitä käytetty johdonmukaisesti? Selviääkö tekstistä helposti, mikä on omaa, mikä lainattua?</a:t>
            </a:r>
          </a:p>
        </p:txBody>
      </p:sp>
      <p:pic>
        <p:nvPicPr>
          <p:cNvPr id="5" name="Picture 4" descr="Athletic woman thumbs up smiling">
            <a:extLst>
              <a:ext uri="{FF2B5EF4-FFF2-40B4-BE49-F238E27FC236}">
                <a16:creationId xmlns:a16="http://schemas.microsoft.com/office/drawing/2014/main" id="{0900E7A6-2B06-3105-2EDE-0C666B0A21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740352" y="4873425"/>
            <a:ext cx="946448" cy="1782997"/>
          </a:xfrm>
          <a:prstGeom prst="rect">
            <a:avLst/>
          </a:prstGeom>
        </p:spPr>
      </p:pic>
    </p:spTree>
    <p:extLst>
      <p:ext uri="{BB962C8B-B14F-4D97-AF65-F5344CB8AC3E}">
        <p14:creationId xmlns:p14="http://schemas.microsoft.com/office/powerpoint/2010/main" val="2448852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83A78-E123-865D-DF97-54E7E6444D35}"/>
              </a:ext>
            </a:extLst>
          </p:cNvPr>
          <p:cNvSpPr>
            <a:spLocks noGrp="1"/>
          </p:cNvSpPr>
          <p:nvPr>
            <p:ph type="ctrTitle"/>
          </p:nvPr>
        </p:nvSpPr>
        <p:spPr>
          <a:xfrm>
            <a:off x="463308" y="318135"/>
            <a:ext cx="8212380" cy="1195798"/>
          </a:xfrm>
        </p:spPr>
        <p:txBody>
          <a:bodyPr anchor="t">
            <a:normAutofit/>
          </a:bodyPr>
          <a:lstStyle/>
          <a:p>
            <a:r>
              <a:rPr lang="en-US" dirty="0" err="1"/>
              <a:t>Metateksti</a:t>
            </a:r>
            <a:endParaRPr lang="fi-FI" dirty="0"/>
          </a:p>
        </p:txBody>
      </p:sp>
      <p:sp>
        <p:nvSpPr>
          <p:cNvPr id="4" name="Content Placeholder 3">
            <a:extLst>
              <a:ext uri="{FF2B5EF4-FFF2-40B4-BE49-F238E27FC236}">
                <a16:creationId xmlns:a16="http://schemas.microsoft.com/office/drawing/2014/main" id="{7C867DD6-7F57-8040-96EB-280A1A831BDE}"/>
              </a:ext>
            </a:extLst>
          </p:cNvPr>
          <p:cNvSpPr>
            <a:spLocks noGrp="1"/>
          </p:cNvSpPr>
          <p:nvPr>
            <p:ph sz="quarter" idx="14"/>
          </p:nvPr>
        </p:nvSpPr>
        <p:spPr>
          <a:xfrm>
            <a:off x="463309" y="1513934"/>
            <a:ext cx="3988079" cy="4003300"/>
          </a:xfrm>
        </p:spPr>
        <p:txBody>
          <a:bodyPr>
            <a:normAutofit/>
          </a:bodyPr>
          <a:lstStyle/>
          <a:p>
            <a:pPr marL="0" indent="0">
              <a:buNone/>
            </a:pPr>
            <a:r>
              <a:rPr lang="fi-FI" i="1"/>
              <a:t>Samalla kun suunnittelumallien tutkimus ja käytännön sovellukset ovat lisääntyneet, on ilmennyt myös suunnittelumalleihin liittyviä ongelmia. Seuraavaksi tarkastellaan näitä ongelmia ja suunnittelumalleihin kohdistunutta kritiikkiä.</a:t>
            </a:r>
            <a:endParaRPr lang="en-AU"/>
          </a:p>
          <a:p>
            <a:pPr marL="0" indent="0">
              <a:buNone/>
            </a:pPr>
            <a:endParaRPr lang="fi-FI" dirty="0"/>
          </a:p>
        </p:txBody>
      </p:sp>
      <p:sp>
        <p:nvSpPr>
          <p:cNvPr id="3" name="Content Placeholder 2">
            <a:extLst>
              <a:ext uri="{FF2B5EF4-FFF2-40B4-BE49-F238E27FC236}">
                <a16:creationId xmlns:a16="http://schemas.microsoft.com/office/drawing/2014/main" id="{991C302F-DC19-B125-75C5-68022542D104}"/>
              </a:ext>
            </a:extLst>
          </p:cNvPr>
          <p:cNvSpPr>
            <a:spLocks noGrp="1"/>
          </p:cNvSpPr>
          <p:nvPr>
            <p:ph sz="quarter" idx="18"/>
          </p:nvPr>
        </p:nvSpPr>
        <p:spPr>
          <a:xfrm>
            <a:off x="4687610" y="1513934"/>
            <a:ext cx="3988079" cy="4003300"/>
          </a:xfrm>
        </p:spPr>
        <p:txBody>
          <a:bodyPr>
            <a:normAutofit/>
          </a:bodyPr>
          <a:lstStyle/>
          <a:p>
            <a:r>
              <a:rPr lang="en-US" dirty="0">
                <a:solidFill>
                  <a:schemeClr val="accent3">
                    <a:lumMod val="50000"/>
                  </a:schemeClr>
                </a:solidFill>
              </a:rPr>
              <a:t>Mihin </a:t>
            </a:r>
            <a:r>
              <a:rPr lang="en-US" dirty="0" err="1">
                <a:solidFill>
                  <a:schemeClr val="accent3">
                    <a:lumMod val="50000"/>
                  </a:schemeClr>
                </a:solidFill>
              </a:rPr>
              <a:t>tarvitaan</a:t>
            </a:r>
            <a:r>
              <a:rPr lang="en-US" dirty="0">
                <a:solidFill>
                  <a:schemeClr val="accent3">
                    <a:lumMod val="50000"/>
                  </a:schemeClr>
                </a:solidFill>
              </a:rPr>
              <a:t> </a:t>
            </a:r>
            <a:r>
              <a:rPr lang="en-US" dirty="0" err="1">
                <a:solidFill>
                  <a:schemeClr val="accent3">
                    <a:lumMod val="50000"/>
                  </a:schemeClr>
                </a:solidFill>
              </a:rPr>
              <a:t>metatekstiä</a:t>
            </a:r>
            <a:r>
              <a:rPr lang="en-US" dirty="0">
                <a:solidFill>
                  <a:schemeClr val="accent3">
                    <a:lumMod val="50000"/>
                  </a:schemeClr>
                </a:solidFill>
              </a:rPr>
              <a:t>?</a:t>
            </a:r>
          </a:p>
          <a:p>
            <a:r>
              <a:rPr lang="en-US" dirty="0" err="1">
                <a:solidFill>
                  <a:schemeClr val="accent3">
                    <a:lumMod val="50000"/>
                  </a:schemeClr>
                </a:solidFill>
              </a:rPr>
              <a:t>Missä</a:t>
            </a:r>
            <a:r>
              <a:rPr lang="en-US" dirty="0">
                <a:solidFill>
                  <a:schemeClr val="accent3">
                    <a:lumMod val="50000"/>
                  </a:schemeClr>
                </a:solidFill>
              </a:rPr>
              <a:t> </a:t>
            </a:r>
            <a:r>
              <a:rPr lang="en-US" dirty="0" err="1">
                <a:solidFill>
                  <a:schemeClr val="accent3">
                    <a:lumMod val="50000"/>
                  </a:schemeClr>
                </a:solidFill>
              </a:rPr>
              <a:t>muualla</a:t>
            </a:r>
            <a:r>
              <a:rPr lang="en-US" dirty="0">
                <a:solidFill>
                  <a:schemeClr val="accent3">
                    <a:lumMod val="50000"/>
                  </a:schemeClr>
                </a:solidFill>
              </a:rPr>
              <a:t> </a:t>
            </a:r>
            <a:r>
              <a:rPr lang="en-US" dirty="0" err="1">
                <a:solidFill>
                  <a:schemeClr val="accent3">
                    <a:lumMod val="50000"/>
                  </a:schemeClr>
                </a:solidFill>
              </a:rPr>
              <a:t>kuin</a:t>
            </a:r>
            <a:r>
              <a:rPr lang="en-US" dirty="0">
                <a:solidFill>
                  <a:schemeClr val="accent3">
                    <a:lumMod val="50000"/>
                  </a:schemeClr>
                </a:solidFill>
              </a:rPr>
              <a:t> </a:t>
            </a:r>
            <a:r>
              <a:rPr lang="en-US" dirty="0" err="1">
                <a:solidFill>
                  <a:schemeClr val="accent3">
                    <a:lumMod val="50000"/>
                  </a:schemeClr>
                </a:solidFill>
              </a:rPr>
              <a:t>johdannossa</a:t>
            </a:r>
            <a:r>
              <a:rPr lang="en-US" dirty="0">
                <a:solidFill>
                  <a:schemeClr val="accent3">
                    <a:lumMod val="50000"/>
                  </a:schemeClr>
                </a:solidFill>
              </a:rPr>
              <a:t> ?</a:t>
            </a:r>
          </a:p>
          <a:p>
            <a:r>
              <a:rPr lang="en-US" dirty="0" err="1">
                <a:solidFill>
                  <a:schemeClr val="accent3">
                    <a:lumMod val="50000"/>
                  </a:schemeClr>
                </a:solidFill>
              </a:rPr>
              <a:t>Mitä</a:t>
            </a:r>
            <a:r>
              <a:rPr lang="en-US" dirty="0">
                <a:solidFill>
                  <a:schemeClr val="accent3">
                    <a:lumMod val="50000"/>
                  </a:schemeClr>
                </a:solidFill>
              </a:rPr>
              <a:t> </a:t>
            </a:r>
            <a:r>
              <a:rPr lang="en-US" dirty="0" err="1">
                <a:solidFill>
                  <a:schemeClr val="accent3">
                    <a:lumMod val="50000"/>
                  </a:schemeClr>
                </a:solidFill>
              </a:rPr>
              <a:t>metateksti</a:t>
            </a:r>
            <a:r>
              <a:rPr lang="en-US" dirty="0">
                <a:solidFill>
                  <a:schemeClr val="accent3">
                    <a:lumMod val="50000"/>
                  </a:schemeClr>
                </a:solidFill>
              </a:rPr>
              <a:t> </a:t>
            </a:r>
            <a:r>
              <a:rPr lang="en-US" dirty="0" err="1">
                <a:solidFill>
                  <a:schemeClr val="accent3">
                    <a:lumMod val="50000"/>
                  </a:schemeClr>
                </a:solidFill>
              </a:rPr>
              <a:t>olikaan</a:t>
            </a:r>
            <a:r>
              <a:rPr lang="en-US" dirty="0">
                <a:solidFill>
                  <a:schemeClr val="accent3">
                    <a:lumMod val="50000"/>
                  </a:schemeClr>
                </a:solidFill>
              </a:rPr>
              <a:t>?</a:t>
            </a:r>
            <a:endParaRPr lang="fi-FI" dirty="0">
              <a:solidFill>
                <a:schemeClr val="accent3">
                  <a:lumMod val="50000"/>
                </a:schemeClr>
              </a:solidFill>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65C2D5B-D962-352F-AE73-65E57F19962D}"/>
                  </a:ext>
                </a:extLst>
              </p14:cNvPr>
              <p14:cNvContentPartPr/>
              <p14:nvPr/>
            </p14:nvContentPartPr>
            <p14:xfrm>
              <a:off x="1643800" y="2906802"/>
              <a:ext cx="1209600" cy="52200"/>
            </p14:xfrm>
          </p:contentPart>
        </mc:Choice>
        <mc:Fallback xmlns="">
          <p:pic>
            <p:nvPicPr>
              <p:cNvPr id="5" name="Ink 4">
                <a:extLst>
                  <a:ext uri="{FF2B5EF4-FFF2-40B4-BE49-F238E27FC236}">
                    <a16:creationId xmlns:a16="http://schemas.microsoft.com/office/drawing/2014/main" id="{265C2D5B-D962-352F-AE73-65E57F19962D}"/>
                  </a:ext>
                </a:extLst>
              </p:cNvPr>
              <p:cNvPicPr/>
              <p:nvPr/>
            </p:nvPicPr>
            <p:blipFill>
              <a:blip r:embed="rId3"/>
              <a:stretch>
                <a:fillRect/>
              </a:stretch>
            </p:blipFill>
            <p:spPr>
              <a:xfrm>
                <a:off x="1590160" y="2798802"/>
                <a:ext cx="13172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01A7E2AA-45F1-09B6-F491-9DFCE40174AD}"/>
                  </a:ext>
                </a:extLst>
              </p14:cNvPr>
              <p14:cNvContentPartPr/>
              <p14:nvPr/>
            </p14:nvContentPartPr>
            <p14:xfrm>
              <a:off x="503320" y="3286962"/>
              <a:ext cx="1078200" cy="103680"/>
            </p14:xfrm>
          </p:contentPart>
        </mc:Choice>
        <mc:Fallback xmlns="">
          <p:pic>
            <p:nvPicPr>
              <p:cNvPr id="7" name="Ink 6">
                <a:extLst>
                  <a:ext uri="{FF2B5EF4-FFF2-40B4-BE49-F238E27FC236}">
                    <a16:creationId xmlns:a16="http://schemas.microsoft.com/office/drawing/2014/main" id="{01A7E2AA-45F1-09B6-F491-9DFCE40174AD}"/>
                  </a:ext>
                </a:extLst>
              </p:cNvPr>
              <p:cNvPicPr/>
              <p:nvPr/>
            </p:nvPicPr>
            <p:blipFill>
              <a:blip r:embed="rId5"/>
              <a:stretch>
                <a:fillRect/>
              </a:stretch>
            </p:blipFill>
            <p:spPr>
              <a:xfrm>
                <a:off x="449680" y="3178962"/>
                <a:ext cx="11858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7C8A6BAE-73C5-7EAC-E5F7-1EEE6F1D3F05}"/>
                  </a:ext>
                </a:extLst>
              </p14:cNvPr>
              <p14:cNvContentPartPr/>
              <p14:nvPr/>
            </p14:nvContentPartPr>
            <p14:xfrm>
              <a:off x="482440" y="1673442"/>
              <a:ext cx="1293840" cy="21600"/>
            </p14:xfrm>
          </p:contentPart>
        </mc:Choice>
        <mc:Fallback xmlns="">
          <p:pic>
            <p:nvPicPr>
              <p:cNvPr id="8" name="Ink 7">
                <a:extLst>
                  <a:ext uri="{FF2B5EF4-FFF2-40B4-BE49-F238E27FC236}">
                    <a16:creationId xmlns:a16="http://schemas.microsoft.com/office/drawing/2014/main" id="{7C8A6BAE-73C5-7EAC-E5F7-1EEE6F1D3F05}"/>
                  </a:ext>
                </a:extLst>
              </p:cNvPr>
              <p:cNvPicPr/>
              <p:nvPr/>
            </p:nvPicPr>
            <p:blipFill>
              <a:blip r:embed="rId7"/>
              <a:stretch>
                <a:fillRect/>
              </a:stretch>
            </p:blipFill>
            <p:spPr>
              <a:xfrm>
                <a:off x="428440" y="1565802"/>
                <a:ext cx="14014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B2866F6B-E598-A144-9D07-E9B9E7908035}"/>
                  </a:ext>
                </a:extLst>
              </p14:cNvPr>
              <p14:cNvContentPartPr/>
              <p14:nvPr/>
            </p14:nvContentPartPr>
            <p14:xfrm>
              <a:off x="492880" y="2228202"/>
              <a:ext cx="1846440" cy="83880"/>
            </p14:xfrm>
          </p:contentPart>
        </mc:Choice>
        <mc:Fallback xmlns="">
          <p:pic>
            <p:nvPicPr>
              <p:cNvPr id="9" name="Ink 8">
                <a:extLst>
                  <a:ext uri="{FF2B5EF4-FFF2-40B4-BE49-F238E27FC236}">
                    <a16:creationId xmlns:a16="http://schemas.microsoft.com/office/drawing/2014/main" id="{B2866F6B-E598-A144-9D07-E9B9E7908035}"/>
                  </a:ext>
                </a:extLst>
              </p:cNvPr>
              <p:cNvPicPr/>
              <p:nvPr/>
            </p:nvPicPr>
            <p:blipFill>
              <a:blip r:embed="rId9"/>
              <a:stretch>
                <a:fillRect/>
              </a:stretch>
            </p:blipFill>
            <p:spPr>
              <a:xfrm>
                <a:off x="438880" y="2120202"/>
                <a:ext cx="195408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66D02F76-F45E-A49B-E645-1426BA3429D3}"/>
                  </a:ext>
                </a:extLst>
              </p14:cNvPr>
              <p14:cNvContentPartPr/>
              <p14:nvPr/>
            </p14:nvContentPartPr>
            <p14:xfrm>
              <a:off x="1591960" y="3286602"/>
              <a:ext cx="355320" cy="11160"/>
            </p14:xfrm>
          </p:contentPart>
        </mc:Choice>
        <mc:Fallback xmlns="">
          <p:pic>
            <p:nvPicPr>
              <p:cNvPr id="10" name="Ink 9">
                <a:extLst>
                  <a:ext uri="{FF2B5EF4-FFF2-40B4-BE49-F238E27FC236}">
                    <a16:creationId xmlns:a16="http://schemas.microsoft.com/office/drawing/2014/main" id="{66D02F76-F45E-A49B-E645-1426BA3429D3}"/>
                  </a:ext>
                </a:extLst>
              </p:cNvPr>
              <p:cNvPicPr/>
              <p:nvPr/>
            </p:nvPicPr>
            <p:blipFill>
              <a:blip r:embed="rId11"/>
              <a:stretch>
                <a:fillRect/>
              </a:stretch>
            </p:blipFill>
            <p:spPr>
              <a:xfrm>
                <a:off x="1538320" y="3178962"/>
                <a:ext cx="4629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780857AB-E87C-5F03-BB26-857A9728C8CA}"/>
                  </a:ext>
                </a:extLst>
              </p14:cNvPr>
              <p14:cNvContentPartPr/>
              <p14:nvPr/>
            </p14:nvContentPartPr>
            <p14:xfrm>
              <a:off x="451480" y="3779802"/>
              <a:ext cx="932400" cy="114120"/>
            </p14:xfrm>
          </p:contentPart>
        </mc:Choice>
        <mc:Fallback xmlns="">
          <p:pic>
            <p:nvPicPr>
              <p:cNvPr id="11" name="Ink 10">
                <a:extLst>
                  <a:ext uri="{FF2B5EF4-FFF2-40B4-BE49-F238E27FC236}">
                    <a16:creationId xmlns:a16="http://schemas.microsoft.com/office/drawing/2014/main" id="{780857AB-E87C-5F03-BB26-857A9728C8CA}"/>
                  </a:ext>
                </a:extLst>
              </p:cNvPr>
              <p:cNvPicPr/>
              <p:nvPr/>
            </p:nvPicPr>
            <p:blipFill>
              <a:blip r:embed="rId13"/>
              <a:stretch>
                <a:fillRect/>
              </a:stretch>
            </p:blipFill>
            <p:spPr>
              <a:xfrm>
                <a:off x="397840" y="3671802"/>
                <a:ext cx="1040040" cy="329760"/>
              </a:xfrm>
              <a:prstGeom prst="rect">
                <a:avLst/>
              </a:prstGeom>
            </p:spPr>
          </p:pic>
        </mc:Fallback>
      </mc:AlternateContent>
    </p:spTree>
    <p:extLst>
      <p:ext uri="{BB962C8B-B14F-4D97-AF65-F5344CB8AC3E}">
        <p14:creationId xmlns:p14="http://schemas.microsoft.com/office/powerpoint/2010/main" val="4199332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DF48-6EFB-1223-1B47-A3DC32626BA3}"/>
              </a:ext>
            </a:extLst>
          </p:cNvPr>
          <p:cNvSpPr>
            <a:spLocks noGrp="1"/>
          </p:cNvSpPr>
          <p:nvPr>
            <p:ph type="title"/>
          </p:nvPr>
        </p:nvSpPr>
        <p:spPr/>
        <p:txBody>
          <a:bodyPr/>
          <a:lstStyle/>
          <a:p>
            <a:r>
              <a:rPr lang="en-US" dirty="0" err="1"/>
              <a:t>Metateksti</a:t>
            </a:r>
            <a:r>
              <a:rPr lang="en-US" dirty="0"/>
              <a:t>: </a:t>
            </a:r>
            <a:r>
              <a:rPr lang="en-US" dirty="0" err="1"/>
              <a:t>tehtäviä</a:t>
            </a:r>
            <a:endParaRPr lang="fi-FI" dirty="0"/>
          </a:p>
        </p:txBody>
      </p:sp>
      <p:sp>
        <p:nvSpPr>
          <p:cNvPr id="3" name="Content Placeholder 2">
            <a:extLst>
              <a:ext uri="{FF2B5EF4-FFF2-40B4-BE49-F238E27FC236}">
                <a16:creationId xmlns:a16="http://schemas.microsoft.com/office/drawing/2014/main" id="{13323B40-66DB-0C4E-CB83-1D47686BE938}"/>
              </a:ext>
            </a:extLst>
          </p:cNvPr>
          <p:cNvSpPr>
            <a:spLocks noGrp="1"/>
          </p:cNvSpPr>
          <p:nvPr>
            <p:ph sz="half" idx="1"/>
          </p:nvPr>
        </p:nvSpPr>
        <p:spPr/>
        <p:txBody>
          <a:bodyPr>
            <a:normAutofit fontScale="85000" lnSpcReduction="10000"/>
          </a:bodyPr>
          <a:lstStyle/>
          <a:p>
            <a:pPr marL="0" indent="0">
              <a:buNone/>
            </a:pPr>
            <a:r>
              <a:rPr lang="en-US" b="1" dirty="0" err="1"/>
              <a:t>Kertoo</a:t>
            </a:r>
            <a:r>
              <a:rPr lang="en-US" b="1" dirty="0"/>
              <a:t> </a:t>
            </a:r>
            <a:r>
              <a:rPr lang="en-US" b="1" dirty="0" err="1"/>
              <a:t>tekstin</a:t>
            </a:r>
            <a:r>
              <a:rPr lang="en-US" b="1" dirty="0"/>
              <a:t> </a:t>
            </a:r>
            <a:r>
              <a:rPr lang="en-US" b="1" dirty="0" err="1"/>
              <a:t>rakenteesta</a:t>
            </a:r>
            <a:r>
              <a:rPr lang="en-US" b="1" dirty="0"/>
              <a:t> ja </a:t>
            </a:r>
            <a:r>
              <a:rPr lang="en-US" b="1" dirty="0" err="1"/>
              <a:t>siitä</a:t>
            </a:r>
            <a:r>
              <a:rPr lang="en-US" b="1" dirty="0"/>
              <a:t>, </a:t>
            </a:r>
            <a:r>
              <a:rPr lang="en-US" b="1" dirty="0" err="1"/>
              <a:t>mitä</a:t>
            </a:r>
            <a:r>
              <a:rPr lang="en-US" b="1" dirty="0"/>
              <a:t> </a:t>
            </a:r>
            <a:r>
              <a:rPr lang="en-US" b="1" dirty="0" err="1"/>
              <a:t>tekstissä</a:t>
            </a:r>
            <a:r>
              <a:rPr lang="en-US" b="1" dirty="0"/>
              <a:t> </a:t>
            </a:r>
            <a:r>
              <a:rPr lang="en-US" b="1" dirty="0" err="1"/>
              <a:t>tehdään</a:t>
            </a:r>
            <a:endParaRPr lang="en-US" b="1" dirty="0"/>
          </a:p>
          <a:p>
            <a:r>
              <a:rPr lang="en-US" i="1" dirty="0" err="1"/>
              <a:t>Seuraavaksi</a:t>
            </a:r>
            <a:r>
              <a:rPr lang="en-US" i="1" dirty="0"/>
              <a:t> </a:t>
            </a:r>
            <a:r>
              <a:rPr lang="en-US" i="1" dirty="0" err="1"/>
              <a:t>käsitellään</a:t>
            </a:r>
            <a:r>
              <a:rPr lang="en-US" i="1" dirty="0"/>
              <a:t>…</a:t>
            </a:r>
          </a:p>
          <a:p>
            <a:r>
              <a:rPr lang="en-US" i="1" dirty="0" err="1"/>
              <a:t>Edellä</a:t>
            </a:r>
            <a:r>
              <a:rPr lang="en-US" i="1" dirty="0"/>
              <a:t> </a:t>
            </a:r>
            <a:r>
              <a:rPr lang="en-US" i="1" dirty="0" err="1"/>
              <a:t>esitetyt</a:t>
            </a:r>
            <a:r>
              <a:rPr lang="en-US" i="1" dirty="0"/>
              <a:t> </a:t>
            </a:r>
            <a:r>
              <a:rPr lang="en-US" i="1" dirty="0" err="1"/>
              <a:t>tiedot</a:t>
            </a:r>
            <a:r>
              <a:rPr lang="en-US" i="1" dirty="0"/>
              <a:t>…</a:t>
            </a:r>
          </a:p>
          <a:p>
            <a:r>
              <a:rPr lang="en-US" i="1" dirty="0" err="1"/>
              <a:t>Ensiksi</a:t>
            </a:r>
            <a:r>
              <a:rPr lang="en-US" i="1" dirty="0"/>
              <a:t>… / </a:t>
            </a:r>
            <a:r>
              <a:rPr lang="en-US" i="1" dirty="0" err="1"/>
              <a:t>Toiseksi</a:t>
            </a:r>
            <a:r>
              <a:rPr lang="en-US" i="1" dirty="0"/>
              <a:t>… / </a:t>
            </a:r>
            <a:r>
              <a:rPr lang="en-US" i="1" dirty="0" err="1"/>
              <a:t>Viimeiseksi</a:t>
            </a:r>
            <a:r>
              <a:rPr lang="en-US" i="1" dirty="0"/>
              <a:t>…</a:t>
            </a:r>
          </a:p>
          <a:p>
            <a:r>
              <a:rPr lang="en-US" i="1" dirty="0" err="1"/>
              <a:t>Kokoavasti</a:t>
            </a:r>
            <a:r>
              <a:rPr lang="en-US" i="1" dirty="0"/>
              <a:t> </a:t>
            </a:r>
            <a:r>
              <a:rPr lang="en-US" i="1" dirty="0" err="1"/>
              <a:t>voidaan</a:t>
            </a:r>
            <a:r>
              <a:rPr lang="en-US" i="1" dirty="0"/>
              <a:t> </a:t>
            </a:r>
            <a:r>
              <a:rPr lang="en-US" i="1" dirty="0" err="1"/>
              <a:t>todeta</a:t>
            </a:r>
            <a:r>
              <a:rPr lang="en-US" i="1" dirty="0"/>
              <a:t>, </a:t>
            </a:r>
            <a:r>
              <a:rPr lang="en-US" i="1" dirty="0" err="1"/>
              <a:t>että</a:t>
            </a:r>
            <a:r>
              <a:rPr lang="en-US" i="1" dirty="0"/>
              <a:t>…</a:t>
            </a:r>
          </a:p>
          <a:p>
            <a:pPr marL="0" indent="0">
              <a:buNone/>
            </a:pPr>
            <a:r>
              <a:rPr lang="fi-FI" b="1" dirty="0"/>
              <a:t>Usein tekstin osien alussa ja lopussa</a:t>
            </a:r>
          </a:p>
        </p:txBody>
      </p:sp>
      <p:sp>
        <p:nvSpPr>
          <p:cNvPr id="4" name="Content Placeholder 3">
            <a:extLst>
              <a:ext uri="{FF2B5EF4-FFF2-40B4-BE49-F238E27FC236}">
                <a16:creationId xmlns:a16="http://schemas.microsoft.com/office/drawing/2014/main" id="{22986B02-07F1-076D-6795-D73EE2363EA8}"/>
              </a:ext>
            </a:extLst>
          </p:cNvPr>
          <p:cNvSpPr>
            <a:spLocks noGrp="1"/>
          </p:cNvSpPr>
          <p:nvPr>
            <p:ph sz="half" idx="2"/>
          </p:nvPr>
        </p:nvSpPr>
        <p:spPr/>
        <p:txBody>
          <a:bodyPr>
            <a:normAutofit fontScale="85000" lnSpcReduction="10000"/>
          </a:bodyPr>
          <a:lstStyle/>
          <a:p>
            <a:pPr marL="0" indent="0">
              <a:buNone/>
            </a:pPr>
            <a:r>
              <a:rPr lang="en-US" b="1" dirty="0" err="1"/>
              <a:t>Toimii</a:t>
            </a:r>
            <a:r>
              <a:rPr lang="en-US" b="1" dirty="0"/>
              <a:t> </a:t>
            </a:r>
            <a:r>
              <a:rPr lang="en-US" b="1" dirty="0" err="1"/>
              <a:t>määrittelemisen</a:t>
            </a:r>
            <a:r>
              <a:rPr lang="en-US" b="1" dirty="0"/>
              <a:t>, </a:t>
            </a:r>
            <a:r>
              <a:rPr lang="en-US" b="1" dirty="0" err="1"/>
              <a:t>selittämisen</a:t>
            </a:r>
            <a:r>
              <a:rPr lang="en-US" b="1" dirty="0"/>
              <a:t>, </a:t>
            </a:r>
            <a:r>
              <a:rPr lang="en-US" b="1" dirty="0" err="1"/>
              <a:t>argumentoinnin</a:t>
            </a:r>
            <a:r>
              <a:rPr lang="en-US" b="1" dirty="0"/>
              <a:t>, </a:t>
            </a:r>
            <a:r>
              <a:rPr lang="en-US" b="1" dirty="0" err="1"/>
              <a:t>kommentoinnin</a:t>
            </a:r>
            <a:r>
              <a:rPr lang="en-US" b="1" dirty="0"/>
              <a:t> ja </a:t>
            </a:r>
            <a:r>
              <a:rPr lang="en-US" b="1" dirty="0" err="1"/>
              <a:t>referoinnin</a:t>
            </a:r>
            <a:r>
              <a:rPr lang="en-US" b="1" dirty="0"/>
              <a:t> </a:t>
            </a:r>
            <a:r>
              <a:rPr lang="en-US" b="1" dirty="0" err="1"/>
              <a:t>välineenä</a:t>
            </a:r>
            <a:endParaRPr lang="en-US" b="1" dirty="0"/>
          </a:p>
          <a:p>
            <a:r>
              <a:rPr lang="en-US" i="1" dirty="0"/>
              <a:t>X:llä </a:t>
            </a:r>
            <a:r>
              <a:rPr lang="en-US" i="1" dirty="0" err="1"/>
              <a:t>tarkoitetaan</a:t>
            </a:r>
            <a:r>
              <a:rPr lang="en-US" i="1" dirty="0"/>
              <a:t> Y:tä</a:t>
            </a:r>
          </a:p>
          <a:p>
            <a:r>
              <a:rPr lang="en-US" i="1" dirty="0" err="1"/>
              <a:t>Tulos</a:t>
            </a:r>
            <a:r>
              <a:rPr lang="en-US" i="1" dirty="0"/>
              <a:t> </a:t>
            </a:r>
            <a:r>
              <a:rPr lang="en-US" i="1" dirty="0" err="1"/>
              <a:t>toisin</a:t>
            </a:r>
            <a:r>
              <a:rPr lang="en-US" i="1" dirty="0"/>
              <a:t> </a:t>
            </a:r>
            <a:r>
              <a:rPr lang="en-US" i="1" dirty="0" err="1"/>
              <a:t>sanoen</a:t>
            </a:r>
            <a:r>
              <a:rPr lang="en-US" i="1" dirty="0"/>
              <a:t> </a:t>
            </a:r>
            <a:r>
              <a:rPr lang="en-US" i="1" dirty="0" err="1"/>
              <a:t>osoittaa</a:t>
            </a:r>
            <a:r>
              <a:rPr lang="en-US" i="1" dirty="0"/>
              <a:t>, </a:t>
            </a:r>
            <a:r>
              <a:rPr lang="en-US" i="1" dirty="0" err="1"/>
              <a:t>että</a:t>
            </a:r>
            <a:r>
              <a:rPr lang="en-US" i="1" dirty="0"/>
              <a:t>…</a:t>
            </a:r>
          </a:p>
          <a:p>
            <a:r>
              <a:rPr lang="en-US" i="1" dirty="0" err="1"/>
              <a:t>Oletus</a:t>
            </a:r>
            <a:r>
              <a:rPr lang="en-US" i="1" dirty="0"/>
              <a:t> </a:t>
            </a:r>
            <a:r>
              <a:rPr lang="en-US" i="1" dirty="0" err="1"/>
              <a:t>perustuu</a:t>
            </a:r>
            <a:r>
              <a:rPr lang="en-US" i="1" dirty="0"/>
              <a:t> </a:t>
            </a:r>
            <a:r>
              <a:rPr lang="en-US" i="1" dirty="0" err="1"/>
              <a:t>siihen</a:t>
            </a:r>
            <a:r>
              <a:rPr lang="en-US" i="1" dirty="0"/>
              <a:t>, </a:t>
            </a:r>
            <a:r>
              <a:rPr lang="en-US" i="1" dirty="0" err="1"/>
              <a:t>että</a:t>
            </a:r>
            <a:r>
              <a:rPr lang="en-US" i="1" dirty="0"/>
              <a:t>…</a:t>
            </a:r>
          </a:p>
          <a:p>
            <a:r>
              <a:rPr lang="en-US" i="1" dirty="0" err="1"/>
              <a:t>oletettavasti</a:t>
            </a:r>
            <a:r>
              <a:rPr lang="en-US" i="1" dirty="0"/>
              <a:t> / </a:t>
            </a:r>
            <a:r>
              <a:rPr lang="en-US" i="1" dirty="0" err="1"/>
              <a:t>mahdollisesti</a:t>
            </a:r>
            <a:r>
              <a:rPr lang="en-US" i="1" dirty="0"/>
              <a:t> / …</a:t>
            </a:r>
          </a:p>
          <a:p>
            <a:r>
              <a:rPr lang="en-US" i="1" dirty="0"/>
              <a:t>A:n </a:t>
            </a:r>
            <a:r>
              <a:rPr lang="en-US" i="1" dirty="0" err="1"/>
              <a:t>mukaan</a:t>
            </a:r>
            <a:r>
              <a:rPr lang="en-US" i="1" dirty="0"/>
              <a:t>…</a:t>
            </a:r>
            <a:endParaRPr lang="fi-FI" i="1" dirty="0"/>
          </a:p>
        </p:txBody>
      </p:sp>
    </p:spTree>
    <p:extLst>
      <p:ext uri="{BB962C8B-B14F-4D97-AF65-F5344CB8AC3E}">
        <p14:creationId xmlns:p14="http://schemas.microsoft.com/office/powerpoint/2010/main" val="870545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1" y="293217"/>
            <a:ext cx="8085599" cy="1195798"/>
          </a:xfrm>
        </p:spPr>
        <p:txBody>
          <a:bodyPr/>
          <a:lstStyle/>
          <a:p>
            <a:r>
              <a:rPr lang="fi-FI" dirty="0"/>
              <a:t>Yleistä: hyvää työtä, </a:t>
            </a:r>
            <a:br>
              <a:rPr lang="fi-FI" dirty="0"/>
            </a:br>
            <a:r>
              <a:rPr lang="fi-FI" dirty="0"/>
              <a:t>ja työt ilahduttavan hyvällä mallilla!</a:t>
            </a:r>
          </a:p>
        </p:txBody>
      </p:sp>
      <p:sp>
        <p:nvSpPr>
          <p:cNvPr id="3" name="Content Placeholder 2"/>
          <p:cNvSpPr>
            <a:spLocks noGrp="1"/>
          </p:cNvSpPr>
          <p:nvPr>
            <p:ph sz="quarter" idx="14"/>
          </p:nvPr>
        </p:nvSpPr>
        <p:spPr/>
        <p:txBody>
          <a:bodyPr>
            <a:normAutofit fontScale="92500" lnSpcReduction="20000"/>
          </a:bodyPr>
          <a:lstStyle/>
          <a:p>
            <a:endParaRPr lang="fi-FI" dirty="0"/>
          </a:p>
          <a:p>
            <a:r>
              <a:rPr lang="fi-FI" dirty="0"/>
              <a:t>+</a:t>
            </a:r>
            <a:r>
              <a:rPr lang="fi-FI" b="0" dirty="0"/>
              <a:t> Tekstit johdonmukaisesti eteneviä ja helposti seurattavia</a:t>
            </a:r>
          </a:p>
          <a:p>
            <a:r>
              <a:rPr lang="fi-FI" dirty="0"/>
              <a:t>+</a:t>
            </a:r>
            <a:r>
              <a:rPr lang="fi-FI" b="0" dirty="0"/>
              <a:t> Yleisesti sekä oikeinkirjoitus että virkerakenteet siistejä, ei kovin paljon 	kapulakieltä tai koukeroisia lauseita</a:t>
            </a:r>
          </a:p>
          <a:p>
            <a:r>
              <a:rPr lang="fi-FI" dirty="0"/>
              <a:t>+ </a:t>
            </a:r>
            <a:r>
              <a:rPr lang="fi-FI" b="0" dirty="0"/>
              <a:t>Tekstien kokonaisjäsennyksessä ja lähdeluetteloissa (siltä osin kuin niitä näin) </a:t>
            </a:r>
          </a:p>
          <a:p>
            <a:r>
              <a:rPr lang="fi-FI" b="0" dirty="0"/>
              <a:t>	ei erityisesti huomautettavaa</a:t>
            </a:r>
          </a:p>
          <a:p>
            <a:r>
              <a:rPr lang="fi-FI" dirty="0"/>
              <a:t>+ </a:t>
            </a:r>
            <a:r>
              <a:rPr lang="fi-FI" b="0" dirty="0"/>
              <a:t>Metatekstiä ja koheesiokeinoja voi vielä paikoin lisätä – pidetään lukijaa kädestä</a:t>
            </a:r>
          </a:p>
          <a:p>
            <a:r>
              <a:rPr lang="fi-FI" dirty="0"/>
              <a:t>+ </a:t>
            </a:r>
            <a:r>
              <a:rPr lang="fi-FI" b="0" dirty="0"/>
              <a:t>Viittaustekniikka: pääosin hyvä!</a:t>
            </a:r>
          </a:p>
          <a:p>
            <a:endParaRPr lang="fi-FI" b="0" dirty="0"/>
          </a:p>
          <a:p>
            <a:r>
              <a:rPr lang="fi-FI" b="0" dirty="0"/>
              <a:t>Opettajan palaute </a:t>
            </a:r>
            <a:r>
              <a:rPr lang="fi-FI" b="0" dirty="0" err="1"/>
              <a:t>MyCoursesin</a:t>
            </a:r>
            <a:r>
              <a:rPr lang="fi-FI" b="0" dirty="0"/>
              <a:t> </a:t>
            </a:r>
            <a:r>
              <a:rPr lang="fi-FI" b="0" dirty="0" err="1"/>
              <a:t>Turnitinissa</a:t>
            </a:r>
            <a:r>
              <a:rPr lang="fi-FI" b="0" dirty="0"/>
              <a:t> viimeistään tänään! </a:t>
            </a:r>
          </a:p>
          <a:p>
            <a:r>
              <a:rPr lang="fi-FI" b="0" dirty="0"/>
              <a:t>Kuinka katson palautteen: </a:t>
            </a:r>
            <a:r>
              <a:rPr lang="fi-FI" b="0" dirty="0">
                <a:hlinkClick r:id="rId2"/>
              </a:rPr>
              <a:t>https://wiki.aalto.fi/display/turnitinfi/Opettajan+antaman+palautteen+katsominen+Feedback+Studiossa</a:t>
            </a:r>
            <a:endParaRPr lang="fi-FI" b="0" dirty="0"/>
          </a:p>
          <a:p>
            <a:endParaRPr lang="fi-FI" b="0" dirty="0"/>
          </a:p>
          <a:p>
            <a:endParaRPr lang="fi-FI" b="0" dirty="0"/>
          </a:p>
        </p:txBody>
      </p:sp>
      <p:sp>
        <p:nvSpPr>
          <p:cNvPr id="4" name="Date Placeholder 3"/>
          <p:cNvSpPr>
            <a:spLocks noGrp="1"/>
          </p:cNvSpPr>
          <p:nvPr>
            <p:ph type="dt" sz="half" idx="15"/>
          </p:nvPr>
        </p:nvSpPr>
        <p:spPr/>
        <p:txBody>
          <a:bodyPr/>
          <a:lstStyle/>
          <a:p>
            <a:pPr>
              <a:defRPr/>
            </a:pPr>
            <a:fld id="{E0A7D511-EF24-F248-BEA4-1AD370F38D7A}" type="datetime1">
              <a:rPr lang="fi-FI" smtClean="0"/>
              <a:pPr>
                <a:defRPr/>
              </a:pPr>
              <a:t>14.3.2024</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3</a:t>
            </a:fld>
            <a:endParaRPr lang="fi-FI"/>
          </a:p>
        </p:txBody>
      </p:sp>
    </p:spTree>
    <p:extLst>
      <p:ext uri="{BB962C8B-B14F-4D97-AF65-F5344CB8AC3E}">
        <p14:creationId xmlns:p14="http://schemas.microsoft.com/office/powerpoint/2010/main" val="2013421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601C1-8951-6441-7AD9-46BDC8D1C4D5}"/>
              </a:ext>
            </a:extLst>
          </p:cNvPr>
          <p:cNvSpPr>
            <a:spLocks noGrp="1"/>
          </p:cNvSpPr>
          <p:nvPr>
            <p:ph type="title"/>
          </p:nvPr>
        </p:nvSpPr>
        <p:spPr/>
        <p:txBody>
          <a:bodyPr/>
          <a:lstStyle/>
          <a:p>
            <a:r>
              <a:rPr lang="en-US" dirty="0" err="1"/>
              <a:t>Metateksti</a:t>
            </a:r>
            <a:r>
              <a:rPr lang="en-US" dirty="0"/>
              <a:t>: </a:t>
            </a:r>
            <a:r>
              <a:rPr lang="en-US" dirty="0" err="1"/>
              <a:t>sudenkuoppia</a:t>
            </a:r>
            <a:endParaRPr lang="fi-FI" dirty="0"/>
          </a:p>
        </p:txBody>
      </p:sp>
      <p:sp>
        <p:nvSpPr>
          <p:cNvPr id="5" name="Content Placeholder 4">
            <a:extLst>
              <a:ext uri="{FF2B5EF4-FFF2-40B4-BE49-F238E27FC236}">
                <a16:creationId xmlns:a16="http://schemas.microsoft.com/office/drawing/2014/main" id="{CEFBDA42-65E6-8771-642F-9D6EC79C9AEE}"/>
              </a:ext>
            </a:extLst>
          </p:cNvPr>
          <p:cNvSpPr>
            <a:spLocks noGrp="1"/>
          </p:cNvSpPr>
          <p:nvPr>
            <p:ph idx="1"/>
          </p:nvPr>
        </p:nvSpPr>
        <p:spPr/>
        <p:txBody>
          <a:bodyPr>
            <a:normAutofit fontScale="77500" lnSpcReduction="20000"/>
          </a:bodyPr>
          <a:lstStyle/>
          <a:p>
            <a:pPr marL="0" indent="0">
              <a:buNone/>
            </a:pPr>
            <a:r>
              <a:rPr lang="en-US" b="1" dirty="0" err="1"/>
              <a:t>Osoita</a:t>
            </a:r>
            <a:r>
              <a:rPr lang="en-US" b="1" dirty="0"/>
              <a:t> </a:t>
            </a:r>
            <a:r>
              <a:rPr lang="en-US" b="1" dirty="0" err="1"/>
              <a:t>miksi</a:t>
            </a:r>
            <a:r>
              <a:rPr lang="en-US" b="1" dirty="0"/>
              <a:t>, </a:t>
            </a:r>
            <a:r>
              <a:rPr lang="en-US" b="1" dirty="0" err="1"/>
              <a:t>älä</a:t>
            </a:r>
            <a:r>
              <a:rPr lang="en-US" b="1" dirty="0"/>
              <a:t> </a:t>
            </a:r>
            <a:r>
              <a:rPr lang="en-US" b="1" dirty="0" err="1"/>
              <a:t>tyydy</a:t>
            </a:r>
            <a:r>
              <a:rPr lang="en-US" b="1" dirty="0"/>
              <a:t> </a:t>
            </a:r>
            <a:r>
              <a:rPr lang="en-US" b="1" dirty="0" err="1"/>
              <a:t>toteamaan</a:t>
            </a:r>
            <a:endParaRPr lang="en-US" b="1" dirty="0"/>
          </a:p>
          <a:p>
            <a:r>
              <a:rPr lang="fi-FI" sz="2900" i="1" dirty="0"/>
              <a:t>Yhteisöllisyys on monimuotoinen ja tärkeä teema.</a:t>
            </a:r>
          </a:p>
          <a:p>
            <a:pPr marL="0" indent="0">
              <a:buNone/>
            </a:pPr>
            <a:r>
              <a:rPr lang="fi-FI" sz="2900" i="1" dirty="0"/>
              <a:t>	&gt; Yhteisöllisyys on organisaatioiden toiminnan kannalta 	merkittävä voimavara, ja sen vaikutuksesta työntekijöiden 	hyvinvointiin on vahvaa empiiristä näyttöä (ks. </a:t>
            </a:r>
            <a:r>
              <a:rPr lang="fi-FI" sz="2900" i="1" dirty="0" err="1"/>
              <a:t>esim</a:t>
            </a:r>
            <a:r>
              <a:rPr lang="fi-FI" sz="2900" i="1" dirty="0"/>
              <a:t>…)</a:t>
            </a:r>
          </a:p>
          <a:p>
            <a:pPr marL="0" indent="0">
              <a:buNone/>
            </a:pPr>
            <a:r>
              <a:rPr lang="en-US" b="1" dirty="0" err="1"/>
              <a:t>Ei</a:t>
            </a:r>
            <a:r>
              <a:rPr lang="en-US" b="1" dirty="0"/>
              <a:t> </a:t>
            </a:r>
            <a:r>
              <a:rPr lang="en-US" b="1" dirty="0" err="1"/>
              <a:t>itsestäänselvyyksiä</a:t>
            </a:r>
            <a:endParaRPr lang="en-US" b="1" dirty="0"/>
          </a:p>
          <a:p>
            <a:r>
              <a:rPr lang="fi-FI" sz="2900" i="1" dirty="0"/>
              <a:t>Jotta aihetta voisi ymmärtää, on tärkeää ensin määritellä keskeiset käsitteet.</a:t>
            </a:r>
          </a:p>
          <a:p>
            <a:pPr marL="0" indent="0">
              <a:buNone/>
            </a:pPr>
            <a:r>
              <a:rPr lang="fi-FI" sz="2900" i="1" dirty="0"/>
              <a:t>	&gt; Yhteisöllisyyden analyysissa keskeinen käsite on X, joka 	voidaan määritellä…</a:t>
            </a:r>
            <a:endParaRPr lang="en-US" sz="2900" b="1" dirty="0"/>
          </a:p>
          <a:p>
            <a:pPr marL="0" indent="0">
              <a:buNone/>
            </a:pPr>
            <a:r>
              <a:rPr lang="en-US" b="1" dirty="0" err="1"/>
              <a:t>Ei</a:t>
            </a:r>
            <a:r>
              <a:rPr lang="en-US" b="1" dirty="0"/>
              <a:t> </a:t>
            </a:r>
            <a:r>
              <a:rPr lang="en-US" b="1" dirty="0" err="1"/>
              <a:t>epämääräisyyksiä</a:t>
            </a:r>
            <a:endParaRPr lang="en-US" sz="2800" b="1" dirty="0"/>
          </a:p>
          <a:p>
            <a:r>
              <a:rPr lang="fi-FI" sz="2900" i="1" dirty="0"/>
              <a:t>Koska aihe on laaja, käsittelen siitä tässä vain pientä osaa.</a:t>
            </a:r>
          </a:p>
          <a:p>
            <a:pPr marL="0" indent="0">
              <a:buNone/>
            </a:pPr>
            <a:r>
              <a:rPr lang="fi-FI" sz="2900" i="1" dirty="0"/>
              <a:t>	&gt; Yhteisöllisyyden eri muodoista tässä keskitytään…</a:t>
            </a:r>
          </a:p>
          <a:p>
            <a:endParaRPr lang="fi-FI" dirty="0"/>
          </a:p>
        </p:txBody>
      </p:sp>
      <p:pic>
        <p:nvPicPr>
          <p:cNvPr id="4" name="Picture 3" descr="Casual woman confused">
            <a:extLst>
              <a:ext uri="{FF2B5EF4-FFF2-40B4-BE49-F238E27FC236}">
                <a16:creationId xmlns:a16="http://schemas.microsoft.com/office/drawing/2014/main" id="{994AB592-18B2-B07D-BED8-913193C167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605780"/>
            <a:ext cx="942735" cy="1988840"/>
          </a:xfrm>
          <a:prstGeom prst="rect">
            <a:avLst/>
          </a:prstGeom>
        </p:spPr>
      </p:pic>
    </p:spTree>
    <p:extLst>
      <p:ext uri="{BB962C8B-B14F-4D97-AF65-F5344CB8AC3E}">
        <p14:creationId xmlns:p14="http://schemas.microsoft.com/office/powerpoint/2010/main" val="1320147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CCE8F-B7DE-C844-8A1F-ACBE96DF8ECC}"/>
              </a:ext>
            </a:extLst>
          </p:cNvPr>
          <p:cNvSpPr>
            <a:spLocks noGrp="1"/>
          </p:cNvSpPr>
          <p:nvPr>
            <p:ph type="title"/>
          </p:nvPr>
        </p:nvSpPr>
        <p:spPr>
          <a:xfrm>
            <a:off x="457200" y="274638"/>
            <a:ext cx="8229600" cy="1143000"/>
          </a:xfrm>
        </p:spPr>
        <p:txBody>
          <a:bodyPr anchor="ctr">
            <a:normAutofit/>
          </a:bodyPr>
          <a:lstStyle/>
          <a:p>
            <a:r>
              <a:rPr lang="en-US" dirty="0" err="1"/>
              <a:t>Viittaaminen</a:t>
            </a:r>
            <a:r>
              <a:rPr lang="en-US" dirty="0"/>
              <a:t> </a:t>
            </a:r>
            <a:r>
              <a:rPr lang="en-US" dirty="0" err="1"/>
              <a:t>kirjoittajaan</a:t>
            </a:r>
            <a:r>
              <a:rPr lang="en-US" dirty="0"/>
              <a:t> </a:t>
            </a:r>
            <a:r>
              <a:rPr lang="en-US" dirty="0" err="1"/>
              <a:t>itseensä</a:t>
            </a:r>
            <a:r>
              <a:rPr lang="en-US" dirty="0"/>
              <a:t>?</a:t>
            </a:r>
            <a:endParaRPr lang="fi-FI" dirty="0"/>
          </a:p>
        </p:txBody>
      </p:sp>
      <p:sp>
        <p:nvSpPr>
          <p:cNvPr id="3" name="Content Placeholder 2">
            <a:extLst>
              <a:ext uri="{FF2B5EF4-FFF2-40B4-BE49-F238E27FC236}">
                <a16:creationId xmlns:a16="http://schemas.microsoft.com/office/drawing/2014/main" id="{2147C774-CCA9-9ED0-EA9D-2C7367B0C2DD}"/>
              </a:ext>
            </a:extLst>
          </p:cNvPr>
          <p:cNvSpPr>
            <a:spLocks noGrp="1"/>
          </p:cNvSpPr>
          <p:nvPr>
            <p:ph idx="1"/>
          </p:nvPr>
        </p:nvSpPr>
        <p:spPr>
          <a:xfrm>
            <a:off x="457200" y="1600200"/>
            <a:ext cx="8229600" cy="4525963"/>
          </a:xfrm>
        </p:spPr>
        <p:txBody>
          <a:bodyPr>
            <a:normAutofit/>
          </a:bodyPr>
          <a:lstStyle/>
          <a:p>
            <a:pPr marL="0" indent="0">
              <a:buNone/>
            </a:pPr>
            <a:r>
              <a:rPr lang="en-US" b="1" dirty="0"/>
              <a:t>3. </a:t>
            </a:r>
            <a:r>
              <a:rPr lang="en-US" b="1" dirty="0" err="1"/>
              <a:t>persoona</a:t>
            </a:r>
            <a:endParaRPr lang="en-US" b="1" dirty="0"/>
          </a:p>
          <a:p>
            <a:r>
              <a:rPr lang="en-US" i="1" dirty="0" err="1"/>
              <a:t>Tämä</a:t>
            </a:r>
            <a:r>
              <a:rPr lang="en-US" i="1" dirty="0"/>
              <a:t> </a:t>
            </a:r>
            <a:r>
              <a:rPr lang="en-US" i="1" dirty="0" err="1"/>
              <a:t>tutkielma</a:t>
            </a:r>
            <a:r>
              <a:rPr lang="en-US" i="1" dirty="0"/>
              <a:t> </a:t>
            </a:r>
            <a:r>
              <a:rPr lang="en-US" i="1" dirty="0" err="1"/>
              <a:t>käsittelee</a:t>
            </a:r>
            <a:r>
              <a:rPr lang="en-US" i="1" dirty="0"/>
              <a:t>…</a:t>
            </a:r>
          </a:p>
          <a:p>
            <a:pPr marL="0" indent="0">
              <a:buNone/>
            </a:pPr>
            <a:r>
              <a:rPr lang="en-US" b="1" dirty="0" err="1"/>
              <a:t>Passiivi</a:t>
            </a:r>
            <a:endParaRPr lang="en-US" b="1" dirty="0"/>
          </a:p>
          <a:p>
            <a:r>
              <a:rPr lang="en-US" i="1" dirty="0" err="1"/>
              <a:t>Tässä</a:t>
            </a:r>
            <a:r>
              <a:rPr lang="en-US" i="1" dirty="0"/>
              <a:t> </a:t>
            </a:r>
            <a:r>
              <a:rPr lang="en-US" i="1" dirty="0" err="1"/>
              <a:t>tutkielmassa</a:t>
            </a:r>
            <a:r>
              <a:rPr lang="en-US" i="1" dirty="0"/>
              <a:t> </a:t>
            </a:r>
            <a:r>
              <a:rPr lang="en-US" i="1" dirty="0" err="1"/>
              <a:t>tarkastellaan</a:t>
            </a:r>
            <a:r>
              <a:rPr lang="en-US" i="1" dirty="0"/>
              <a:t>…</a:t>
            </a:r>
          </a:p>
          <a:p>
            <a:pPr marL="0" indent="0">
              <a:buNone/>
            </a:pPr>
            <a:r>
              <a:rPr lang="en-US" b="1" dirty="0" err="1"/>
              <a:t>Minä-muoto</a:t>
            </a:r>
            <a:r>
              <a:rPr lang="en-US" b="1" dirty="0"/>
              <a:t> (me, </a:t>
            </a:r>
            <a:r>
              <a:rPr lang="en-US" b="1" dirty="0" err="1"/>
              <a:t>jos</a:t>
            </a:r>
            <a:r>
              <a:rPr lang="en-US" b="1" dirty="0"/>
              <a:t> </a:t>
            </a:r>
            <a:r>
              <a:rPr lang="en-US" b="1" dirty="0" err="1"/>
              <a:t>kirjoittajia</a:t>
            </a:r>
            <a:r>
              <a:rPr lang="en-US" b="1" dirty="0"/>
              <a:t> on </a:t>
            </a:r>
            <a:r>
              <a:rPr lang="en-US" b="1" dirty="0" err="1"/>
              <a:t>useita</a:t>
            </a:r>
            <a:r>
              <a:rPr lang="en-US" b="1" dirty="0"/>
              <a:t>)</a:t>
            </a:r>
          </a:p>
          <a:p>
            <a:r>
              <a:rPr lang="fi-FI" dirty="0"/>
              <a:t>Vertaa: </a:t>
            </a:r>
            <a:r>
              <a:rPr lang="fi-FI" i="1" dirty="0"/>
              <a:t>Olen laatinut Reevesin mallista kyselylomakkeen… / Reevesin mallista on laadittu kyselylomake...</a:t>
            </a:r>
            <a:endParaRPr lang="fi-FI" dirty="0"/>
          </a:p>
        </p:txBody>
      </p:sp>
    </p:spTree>
    <p:extLst>
      <p:ext uri="{BB962C8B-B14F-4D97-AF65-F5344CB8AC3E}">
        <p14:creationId xmlns:p14="http://schemas.microsoft.com/office/powerpoint/2010/main" val="2930973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468314" y="318135"/>
            <a:ext cx="8207375" cy="1195798"/>
          </a:xfrm>
        </p:spPr>
        <p:txBody>
          <a:bodyPr anchor="t">
            <a:normAutofit/>
          </a:bodyPr>
          <a:lstStyle/>
          <a:p>
            <a:r>
              <a:rPr lang="fi-FI" dirty="0"/>
              <a:t>Otsikot ja sisällysluettelo</a:t>
            </a:r>
          </a:p>
        </p:txBody>
      </p:sp>
      <p:sp>
        <p:nvSpPr>
          <p:cNvPr id="3" name="Sisällön paikkamerkki 2"/>
          <p:cNvSpPr>
            <a:spLocks noGrp="1"/>
          </p:cNvSpPr>
          <p:nvPr>
            <p:ph sz="quarter" idx="14"/>
          </p:nvPr>
        </p:nvSpPr>
        <p:spPr>
          <a:xfrm>
            <a:off x="468314" y="1513934"/>
            <a:ext cx="8207374" cy="4003300"/>
          </a:xfrm>
        </p:spPr>
        <p:txBody>
          <a:bodyPr>
            <a:normAutofit/>
          </a:bodyPr>
          <a:lstStyle/>
          <a:p>
            <a:r>
              <a:rPr lang="fi-FI" dirty="0"/>
              <a:t>Otsikot</a:t>
            </a:r>
          </a:p>
          <a:p>
            <a:pPr lvl="1"/>
            <a:r>
              <a:rPr lang="fi-FI" sz="2100"/>
              <a:t>Ytimekkyys, informatiivisuus, houkuttelevuus?</a:t>
            </a:r>
          </a:p>
          <a:p>
            <a:r>
              <a:rPr lang="fi-FI" dirty="0"/>
              <a:t>Sisällysluettelo</a:t>
            </a:r>
          </a:p>
          <a:p>
            <a:pPr lvl="1"/>
            <a:r>
              <a:rPr lang="fi-FI" sz="2100"/>
              <a:t>johdonmukainen eteneminen, hierarkia, tasapaino</a:t>
            </a:r>
          </a:p>
          <a:p>
            <a:pPr lvl="1"/>
            <a:r>
              <a:rPr lang="fi-FI" sz="2100"/>
              <a:t>lukujen otsikot (mm. informatiivisuus) ja niiden väliset suhteet</a:t>
            </a:r>
          </a:p>
        </p:txBody>
      </p:sp>
    </p:spTree>
    <p:extLst>
      <p:ext uri="{BB962C8B-B14F-4D97-AF65-F5344CB8AC3E}">
        <p14:creationId xmlns:p14="http://schemas.microsoft.com/office/powerpoint/2010/main" val="4035432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4" y="318135"/>
            <a:ext cx="8207375" cy="1195798"/>
          </a:xfrm>
        </p:spPr>
        <p:txBody>
          <a:bodyPr anchor="t">
            <a:normAutofit/>
          </a:bodyPr>
          <a:lstStyle/>
          <a:p>
            <a:r>
              <a:rPr lang="fi-FI" dirty="0"/>
              <a:t>Sisällysluettelo</a:t>
            </a:r>
          </a:p>
        </p:txBody>
      </p:sp>
      <p:sp>
        <p:nvSpPr>
          <p:cNvPr id="3" name="Content Placeholder 2"/>
          <p:cNvSpPr>
            <a:spLocks noGrp="1"/>
          </p:cNvSpPr>
          <p:nvPr>
            <p:ph sz="quarter" idx="14"/>
          </p:nvPr>
        </p:nvSpPr>
        <p:spPr>
          <a:xfrm>
            <a:off x="468314" y="1513934"/>
            <a:ext cx="8207374" cy="4003300"/>
          </a:xfrm>
        </p:spPr>
        <p:txBody>
          <a:bodyPr>
            <a:normAutofit/>
          </a:bodyPr>
          <a:lstStyle/>
          <a:p>
            <a:r>
              <a:rPr lang="fi-FI"/>
              <a:t>Lukujen numerointi: ei pistettä viimeisen numeron perään:</a:t>
            </a:r>
          </a:p>
          <a:p>
            <a:pPr marL="0" indent="0">
              <a:buNone/>
            </a:pPr>
            <a:r>
              <a:rPr lang="fi-FI"/>
              <a:t>	3 Kaupunkitilalliset haasteet ja ongelmat</a:t>
            </a:r>
          </a:p>
          <a:p>
            <a:pPr marL="0" indent="0">
              <a:buNone/>
            </a:pPr>
            <a:r>
              <a:rPr lang="fi-FI"/>
              <a:t>		3.1 Rinnakkaiset katuverkostot</a:t>
            </a:r>
          </a:p>
          <a:p>
            <a:pPr marL="0" indent="0">
              <a:buNone/>
            </a:pPr>
            <a:r>
              <a:rPr lang="fi-FI"/>
              <a:t>		3.2 Tilallinen laatu</a:t>
            </a:r>
          </a:p>
          <a:p>
            <a:r>
              <a:rPr lang="fi-FI"/>
              <a:t>Myös johdanto ja loppuluku numeroidaan</a:t>
            </a:r>
          </a:p>
          <a:p>
            <a:r>
              <a:rPr lang="fi-FI"/>
              <a:t>Ei yksittäisiä alalukuja </a:t>
            </a:r>
          </a:p>
          <a:p>
            <a:r>
              <a:rPr lang="fi-FI"/>
              <a:t>Lähteet: ei numeroa, mutta merkitään sisällysluetteloon</a:t>
            </a:r>
          </a:p>
          <a:p>
            <a:pPr marL="0" indent="0">
              <a:buNone/>
            </a:pPr>
            <a:endParaRPr lang="fi-FI"/>
          </a:p>
          <a:p>
            <a:pPr marL="0" indent="0">
              <a:buNone/>
            </a:pPr>
            <a:endParaRPr lang="fi-FI"/>
          </a:p>
          <a:p>
            <a:pPr>
              <a:buFontTx/>
              <a:buChar char="-"/>
            </a:pPr>
            <a:endParaRPr lang="fi-FI" dirty="0"/>
          </a:p>
        </p:txBody>
      </p:sp>
    </p:spTree>
    <p:extLst>
      <p:ext uri="{BB962C8B-B14F-4D97-AF65-F5344CB8AC3E}">
        <p14:creationId xmlns:p14="http://schemas.microsoft.com/office/powerpoint/2010/main" val="1137685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18D65-612E-48A4-ADA5-1713AF81BBFC}"/>
              </a:ext>
            </a:extLst>
          </p:cNvPr>
          <p:cNvSpPr>
            <a:spLocks noGrp="1"/>
          </p:cNvSpPr>
          <p:nvPr>
            <p:ph type="title"/>
          </p:nvPr>
        </p:nvSpPr>
        <p:spPr>
          <a:xfrm>
            <a:off x="457200" y="274638"/>
            <a:ext cx="8229600" cy="1143000"/>
          </a:xfrm>
        </p:spPr>
        <p:txBody>
          <a:bodyPr anchor="ctr">
            <a:normAutofit/>
          </a:bodyPr>
          <a:lstStyle/>
          <a:p>
            <a:r>
              <a:rPr lang="en-US" dirty="0" err="1"/>
              <a:t>Johdanto</a:t>
            </a:r>
            <a:r>
              <a:rPr lang="en-US" dirty="0"/>
              <a:t>: </a:t>
            </a:r>
            <a:r>
              <a:rPr lang="en-US" dirty="0" err="1"/>
              <a:t>alalukuja</a:t>
            </a:r>
            <a:r>
              <a:rPr lang="en-US" dirty="0"/>
              <a:t> </a:t>
            </a:r>
            <a:r>
              <a:rPr lang="en-US" dirty="0" err="1"/>
              <a:t>vai</a:t>
            </a:r>
            <a:r>
              <a:rPr lang="en-US" dirty="0"/>
              <a:t> </a:t>
            </a:r>
            <a:r>
              <a:rPr lang="en-US" dirty="0" err="1"/>
              <a:t>ei</a:t>
            </a:r>
            <a:r>
              <a:rPr lang="en-US" dirty="0"/>
              <a:t>?</a:t>
            </a:r>
            <a:endParaRPr lang="fi-FI" dirty="0"/>
          </a:p>
        </p:txBody>
      </p:sp>
      <p:sp>
        <p:nvSpPr>
          <p:cNvPr id="3" name="Content Placeholder 2">
            <a:extLst>
              <a:ext uri="{FF2B5EF4-FFF2-40B4-BE49-F238E27FC236}">
                <a16:creationId xmlns:a16="http://schemas.microsoft.com/office/drawing/2014/main" id="{4275B765-0645-4C5F-A02C-E229755AD53B}"/>
              </a:ext>
            </a:extLst>
          </p:cNvPr>
          <p:cNvSpPr>
            <a:spLocks noGrp="1"/>
          </p:cNvSpPr>
          <p:nvPr>
            <p:ph idx="1"/>
          </p:nvPr>
        </p:nvSpPr>
        <p:spPr>
          <a:xfrm>
            <a:off x="457200" y="1600200"/>
            <a:ext cx="8229600" cy="4525963"/>
          </a:xfrm>
        </p:spPr>
        <p:txBody>
          <a:bodyPr>
            <a:normAutofit/>
          </a:bodyPr>
          <a:lstStyle/>
          <a:p>
            <a:r>
              <a:rPr lang="en-US" dirty="0" err="1"/>
              <a:t>Alalukuja</a:t>
            </a:r>
            <a:r>
              <a:rPr lang="en-US" dirty="0"/>
              <a:t> </a:t>
            </a:r>
            <a:r>
              <a:rPr lang="en-US" dirty="0" err="1"/>
              <a:t>voi</a:t>
            </a:r>
            <a:r>
              <a:rPr lang="en-US" dirty="0"/>
              <a:t> olla tai olla </a:t>
            </a:r>
            <a:r>
              <a:rPr lang="en-US" dirty="0" err="1"/>
              <a:t>olematta</a:t>
            </a:r>
            <a:endParaRPr lang="en-US" dirty="0"/>
          </a:p>
          <a:p>
            <a:pPr>
              <a:buFont typeface="Wingdings" panose="05000000000000000000" pitchFamily="2" charset="2"/>
              <a:buChar char="Ø"/>
            </a:pPr>
            <a:r>
              <a:rPr lang="en-US" dirty="0"/>
              <a:t> </a:t>
            </a:r>
            <a:r>
              <a:rPr lang="en-US" dirty="0" err="1"/>
              <a:t>riippuu</a:t>
            </a:r>
            <a:r>
              <a:rPr lang="en-US" dirty="0"/>
              <a:t> </a:t>
            </a:r>
            <a:r>
              <a:rPr lang="en-US" dirty="0" err="1"/>
              <a:t>johdannon</a:t>
            </a:r>
            <a:r>
              <a:rPr lang="en-US" dirty="0"/>
              <a:t> </a:t>
            </a:r>
            <a:r>
              <a:rPr lang="en-US" dirty="0" err="1"/>
              <a:t>laajuudesta</a:t>
            </a:r>
            <a:endParaRPr lang="en-US" dirty="0"/>
          </a:p>
          <a:p>
            <a:pPr>
              <a:buFont typeface="Wingdings" panose="05000000000000000000" pitchFamily="2" charset="2"/>
              <a:buChar char="Ø"/>
            </a:pPr>
            <a:r>
              <a:rPr lang="en-US" dirty="0"/>
              <a:t> </a:t>
            </a:r>
            <a:r>
              <a:rPr lang="en-US" dirty="0" err="1"/>
              <a:t>jokaisessa</a:t>
            </a:r>
            <a:r>
              <a:rPr lang="en-US" dirty="0"/>
              <a:t> (ala)</a:t>
            </a:r>
            <a:r>
              <a:rPr lang="en-US" dirty="0" err="1"/>
              <a:t>luvussa</a:t>
            </a:r>
            <a:r>
              <a:rPr lang="en-US" dirty="0"/>
              <a:t> </a:t>
            </a:r>
            <a:r>
              <a:rPr lang="en-US" dirty="0" err="1"/>
              <a:t>tulee</a:t>
            </a:r>
            <a:r>
              <a:rPr lang="en-US" dirty="0"/>
              <a:t> olla </a:t>
            </a:r>
            <a:r>
              <a:rPr lang="en-US" dirty="0" err="1"/>
              <a:t>vähintään</a:t>
            </a:r>
            <a:r>
              <a:rPr lang="en-US" dirty="0"/>
              <a:t> </a:t>
            </a:r>
            <a:r>
              <a:rPr lang="en-US" dirty="0" err="1"/>
              <a:t>kaksi</a:t>
            </a:r>
            <a:r>
              <a:rPr lang="en-US" dirty="0"/>
              <a:t> </a:t>
            </a:r>
            <a:r>
              <a:rPr lang="en-US" dirty="0" err="1"/>
              <a:t>tekstikappaletta</a:t>
            </a:r>
            <a:r>
              <a:rPr lang="en-US" dirty="0"/>
              <a:t> </a:t>
            </a:r>
          </a:p>
          <a:p>
            <a:r>
              <a:rPr lang="en-US" dirty="0" err="1"/>
              <a:t>Vaikka</a:t>
            </a:r>
            <a:r>
              <a:rPr lang="en-US" dirty="0"/>
              <a:t> </a:t>
            </a:r>
            <a:r>
              <a:rPr lang="en-US" dirty="0" err="1"/>
              <a:t>olisi</a:t>
            </a:r>
            <a:r>
              <a:rPr lang="en-US" dirty="0"/>
              <a:t> </a:t>
            </a:r>
            <a:r>
              <a:rPr lang="en-US" dirty="0" err="1"/>
              <a:t>erillinen</a:t>
            </a:r>
            <a:r>
              <a:rPr lang="en-US" dirty="0"/>
              <a:t> </a:t>
            </a:r>
            <a:r>
              <a:rPr lang="en-US" dirty="0" err="1"/>
              <a:t>metodiluku</a:t>
            </a:r>
            <a:r>
              <a:rPr lang="en-US" dirty="0"/>
              <a:t>, </a:t>
            </a:r>
            <a:r>
              <a:rPr lang="en-US" dirty="0" err="1"/>
              <a:t>johdannossa</a:t>
            </a:r>
            <a:r>
              <a:rPr lang="en-US" dirty="0"/>
              <a:t> </a:t>
            </a:r>
            <a:r>
              <a:rPr lang="en-US" dirty="0" err="1"/>
              <a:t>tulee</a:t>
            </a:r>
            <a:r>
              <a:rPr lang="en-US" dirty="0"/>
              <a:t> </a:t>
            </a:r>
            <a:r>
              <a:rPr lang="en-US" dirty="0" err="1"/>
              <a:t>esitellä</a:t>
            </a:r>
            <a:r>
              <a:rPr lang="en-US" dirty="0"/>
              <a:t> </a:t>
            </a:r>
            <a:r>
              <a:rPr lang="en-US" dirty="0" err="1"/>
              <a:t>aihe</a:t>
            </a:r>
            <a:r>
              <a:rPr lang="en-US" dirty="0"/>
              <a:t>, </a:t>
            </a:r>
            <a:r>
              <a:rPr lang="en-US" dirty="0" err="1"/>
              <a:t>tavoitteet</a:t>
            </a:r>
            <a:r>
              <a:rPr lang="en-US" dirty="0"/>
              <a:t> ja </a:t>
            </a:r>
            <a:r>
              <a:rPr lang="en-US" dirty="0" err="1"/>
              <a:t>metodi</a:t>
            </a:r>
            <a:endParaRPr lang="en-US" dirty="0"/>
          </a:p>
          <a:p>
            <a:endParaRPr lang="fi-FI" dirty="0"/>
          </a:p>
        </p:txBody>
      </p:sp>
    </p:spTree>
    <p:extLst>
      <p:ext uri="{BB962C8B-B14F-4D97-AF65-F5344CB8AC3E}">
        <p14:creationId xmlns:p14="http://schemas.microsoft.com/office/powerpoint/2010/main" val="1104750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26B882-27F1-4037-BC3D-60345F99BEE8}"/>
              </a:ext>
            </a:extLst>
          </p:cNvPr>
          <p:cNvSpPr>
            <a:spLocks noGrp="1"/>
          </p:cNvSpPr>
          <p:nvPr>
            <p:ph type="ctrTitle"/>
          </p:nvPr>
        </p:nvSpPr>
        <p:spPr>
          <a:xfrm>
            <a:off x="468314" y="318135"/>
            <a:ext cx="8207375" cy="1195798"/>
          </a:xfrm>
        </p:spPr>
        <p:txBody>
          <a:bodyPr anchor="t">
            <a:normAutofit/>
          </a:bodyPr>
          <a:lstStyle/>
          <a:p>
            <a:r>
              <a:rPr lang="fi-FI" dirty="0"/>
              <a:t>Tehtävä: johdanto</a:t>
            </a:r>
          </a:p>
        </p:txBody>
      </p:sp>
      <p:sp>
        <p:nvSpPr>
          <p:cNvPr id="3" name="Sisällön paikkamerkki 2">
            <a:extLst>
              <a:ext uri="{FF2B5EF4-FFF2-40B4-BE49-F238E27FC236}">
                <a16:creationId xmlns:a16="http://schemas.microsoft.com/office/drawing/2014/main" id="{3510EE69-46F2-43F9-930A-4B21A9BFD824}"/>
              </a:ext>
            </a:extLst>
          </p:cNvPr>
          <p:cNvSpPr>
            <a:spLocks noGrp="1"/>
          </p:cNvSpPr>
          <p:nvPr>
            <p:ph sz="quarter" idx="14"/>
          </p:nvPr>
        </p:nvSpPr>
        <p:spPr>
          <a:xfrm>
            <a:off x="468314" y="1513934"/>
            <a:ext cx="8207374" cy="4003300"/>
          </a:xfrm>
        </p:spPr>
        <p:txBody>
          <a:bodyPr>
            <a:normAutofit/>
          </a:bodyPr>
          <a:lstStyle/>
          <a:p>
            <a:r>
              <a:rPr lang="fi-FI" dirty="0"/>
              <a:t>Tarkastelkaa toistenne johdantoja:</a:t>
            </a:r>
          </a:p>
          <a:p>
            <a:pPr lvl="1"/>
            <a:r>
              <a:rPr lang="fi-FI" sz="2100"/>
              <a:t>Miten lukija johdatellaan aiheeseen?</a:t>
            </a:r>
          </a:p>
          <a:p>
            <a:pPr lvl="1"/>
            <a:r>
              <a:rPr lang="fi-FI" sz="2100"/>
              <a:t>Onko taustaa sopivasti/liikaa/liian vähän?</a:t>
            </a:r>
          </a:p>
          <a:p>
            <a:pPr lvl="1"/>
            <a:r>
              <a:rPr lang="fi-FI" sz="2100"/>
              <a:t>Esitelläänkö aihe selvästi, ja onko työn tavoite selvä? Entä motivointi?</a:t>
            </a:r>
          </a:p>
          <a:p>
            <a:pPr lvl="1"/>
            <a:r>
              <a:rPr lang="fi-FI" sz="2100"/>
              <a:t>Kerrotaanko tutkimusmenetelmästä oleellinen?</a:t>
            </a:r>
          </a:p>
          <a:p>
            <a:pPr lvl="1"/>
            <a:r>
              <a:rPr lang="fi-FI" sz="2100"/>
              <a:t>Esitelläänkö työn rakennetta?</a:t>
            </a:r>
          </a:p>
          <a:p>
            <a:pPr lvl="1"/>
            <a:endParaRPr lang="fi-FI" sz="2100"/>
          </a:p>
        </p:txBody>
      </p:sp>
    </p:spTree>
    <p:extLst>
      <p:ext uri="{BB962C8B-B14F-4D97-AF65-F5344CB8AC3E}">
        <p14:creationId xmlns:p14="http://schemas.microsoft.com/office/powerpoint/2010/main" val="35471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pPr>
              <a:lnSpc>
                <a:spcPct val="90000"/>
              </a:lnSpc>
            </a:pPr>
            <a:r>
              <a:rPr lang="fi-FI" sz="3700"/>
              <a:t>Luvun esittely ennen ensimmäistä alalukua</a:t>
            </a:r>
          </a:p>
        </p:txBody>
      </p:sp>
      <p:sp>
        <p:nvSpPr>
          <p:cNvPr id="3" name="Content Placeholder 2"/>
          <p:cNvSpPr>
            <a:spLocks noGrp="1"/>
          </p:cNvSpPr>
          <p:nvPr>
            <p:ph idx="1"/>
          </p:nvPr>
        </p:nvSpPr>
        <p:spPr>
          <a:xfrm>
            <a:off x="457200" y="1600200"/>
            <a:ext cx="8229600" cy="4525963"/>
          </a:xfrm>
        </p:spPr>
        <p:txBody>
          <a:bodyPr>
            <a:normAutofit/>
          </a:bodyPr>
          <a:lstStyle/>
          <a:p>
            <a:r>
              <a:rPr lang="fi-FI" dirty="0"/>
              <a:t>Vain luvun sisällön/rakenteen lyhyt esittely, sidotaan alaluvut kokonaisuuteen</a:t>
            </a:r>
          </a:p>
          <a:p>
            <a:r>
              <a:rPr lang="fi-FI" dirty="0"/>
              <a:t>Ei uutta tietoa, ei lähdeviitteitä</a:t>
            </a:r>
          </a:p>
          <a:p>
            <a:r>
              <a:rPr lang="fi-FI" dirty="0"/>
              <a:t>Jos tekstiä tulee enemmän, voi ehkä erottaa omaksi alaluvuksi, esim. ”3.1 Opiskelija-asuntojen yhteistilat” tai ”3.1 Yleistä”</a:t>
            </a:r>
          </a:p>
        </p:txBody>
      </p:sp>
    </p:spTree>
    <p:extLst>
      <p:ext uri="{BB962C8B-B14F-4D97-AF65-F5344CB8AC3E}">
        <p14:creationId xmlns:p14="http://schemas.microsoft.com/office/powerpoint/2010/main" val="1336149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pPr>
              <a:lnSpc>
                <a:spcPct val="90000"/>
              </a:lnSpc>
            </a:pPr>
            <a:r>
              <a:rPr lang="fi-FI" sz="3700"/>
              <a:t>Luvun esittely ennen ensimmäistä alalukua: esimerkki</a:t>
            </a:r>
          </a:p>
        </p:txBody>
      </p:sp>
      <p:sp>
        <p:nvSpPr>
          <p:cNvPr id="3" name="Content Placeholder 2"/>
          <p:cNvSpPr>
            <a:spLocks noGrp="1"/>
          </p:cNvSpPr>
          <p:nvPr>
            <p:ph idx="1"/>
          </p:nvPr>
        </p:nvSpPr>
        <p:spPr>
          <a:xfrm>
            <a:off x="457200" y="1600200"/>
            <a:ext cx="8229600" cy="4525963"/>
          </a:xfrm>
        </p:spPr>
        <p:txBody>
          <a:bodyPr>
            <a:normAutofit/>
          </a:bodyPr>
          <a:lstStyle/>
          <a:p>
            <a:pPr marL="0" indent="0">
              <a:lnSpc>
                <a:spcPct val="90000"/>
              </a:lnSpc>
              <a:buNone/>
            </a:pPr>
            <a:r>
              <a:rPr lang="fi-FI" sz="2200"/>
              <a:t>2 Maanalaisen rakentamisen motiiveja</a:t>
            </a:r>
          </a:p>
          <a:p>
            <a:pPr marL="0" indent="0">
              <a:lnSpc>
                <a:spcPct val="90000"/>
              </a:lnSpc>
              <a:buNone/>
            </a:pPr>
            <a:r>
              <a:rPr lang="fi-FI" sz="2200"/>
              <a:t>Tässä luvussa esitellään erilaisia motiiveja sijoittaa jalankulkutoimintoja maanalaisiin tiloihin. Maanalaisilla jalankulkutoiminnoilla tarkoitetaan tässä työssä maanalaisia kulkuväyliä, jotka yhdistävät tiloja ja palveluita tai toimivat maan alla julkisen tilan tapaan esimerkiksi aukiona.</a:t>
            </a:r>
          </a:p>
          <a:p>
            <a:pPr marL="0" indent="0">
              <a:lnSpc>
                <a:spcPct val="90000"/>
              </a:lnSpc>
              <a:buNone/>
            </a:pPr>
            <a:r>
              <a:rPr lang="fi-FI" sz="2200"/>
              <a:t>2.1 Maankäyttöpaineet</a:t>
            </a:r>
          </a:p>
          <a:p>
            <a:pPr marL="0" indent="0">
              <a:lnSpc>
                <a:spcPct val="90000"/>
              </a:lnSpc>
              <a:buNone/>
            </a:pPr>
            <a:r>
              <a:rPr lang="fi-FI" sz="2200" err="1"/>
              <a:t>Blaa</a:t>
            </a:r>
            <a:r>
              <a:rPr lang="fi-FI" sz="2200"/>
              <a:t> </a:t>
            </a:r>
            <a:r>
              <a:rPr lang="fi-FI" sz="2200" err="1"/>
              <a:t>blaa</a:t>
            </a:r>
            <a:r>
              <a:rPr lang="fi-FI" sz="2200"/>
              <a:t> </a:t>
            </a:r>
            <a:r>
              <a:rPr lang="fi-FI" sz="2200" err="1"/>
              <a:t>blaa</a:t>
            </a:r>
            <a:endParaRPr lang="fi-FI" sz="2200"/>
          </a:p>
          <a:p>
            <a:pPr marL="0" indent="0">
              <a:lnSpc>
                <a:spcPct val="90000"/>
              </a:lnSpc>
              <a:buNone/>
            </a:pPr>
            <a:r>
              <a:rPr lang="fi-FI" sz="2200"/>
              <a:t>2.2 Turvallisuuden lisääminen</a:t>
            </a:r>
          </a:p>
          <a:p>
            <a:pPr marL="0" indent="0">
              <a:lnSpc>
                <a:spcPct val="90000"/>
              </a:lnSpc>
              <a:buNone/>
            </a:pPr>
            <a:r>
              <a:rPr lang="fi-FI" sz="2200" err="1"/>
              <a:t>Blaa</a:t>
            </a:r>
            <a:r>
              <a:rPr lang="fi-FI" sz="2200"/>
              <a:t> </a:t>
            </a:r>
            <a:r>
              <a:rPr lang="fi-FI" sz="2200" err="1"/>
              <a:t>blaa</a:t>
            </a:r>
            <a:r>
              <a:rPr lang="fi-FI" sz="2200"/>
              <a:t> </a:t>
            </a:r>
            <a:r>
              <a:rPr lang="fi-FI" sz="2200" err="1"/>
              <a:t>blaa</a:t>
            </a:r>
            <a:endParaRPr lang="fi-FI" sz="2200"/>
          </a:p>
          <a:p>
            <a:pPr marL="0" indent="0">
              <a:lnSpc>
                <a:spcPct val="90000"/>
              </a:lnSpc>
              <a:buNone/>
            </a:pPr>
            <a:r>
              <a:rPr lang="fi-FI" sz="2200"/>
              <a:t>2.3 Visuaalinen vaikutus</a:t>
            </a:r>
          </a:p>
          <a:p>
            <a:pPr marL="0" indent="0">
              <a:lnSpc>
                <a:spcPct val="90000"/>
              </a:lnSpc>
              <a:buNone/>
            </a:pPr>
            <a:r>
              <a:rPr lang="fi-FI" sz="2200" err="1"/>
              <a:t>Blaa</a:t>
            </a:r>
            <a:r>
              <a:rPr lang="fi-FI" sz="2200"/>
              <a:t> </a:t>
            </a:r>
            <a:r>
              <a:rPr lang="fi-FI" sz="2200" err="1"/>
              <a:t>blaa</a:t>
            </a:r>
            <a:r>
              <a:rPr lang="fi-FI" sz="2200"/>
              <a:t> </a:t>
            </a:r>
            <a:r>
              <a:rPr lang="fi-FI" sz="2200" err="1"/>
              <a:t>blaa</a:t>
            </a:r>
            <a:endParaRPr lang="fi-FI" sz="2200"/>
          </a:p>
        </p:txBody>
      </p:sp>
    </p:spTree>
    <p:extLst>
      <p:ext uri="{BB962C8B-B14F-4D97-AF65-F5344CB8AC3E}">
        <p14:creationId xmlns:p14="http://schemas.microsoft.com/office/powerpoint/2010/main" val="3347065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1" y="381000"/>
            <a:ext cx="8085599" cy="1195798"/>
          </a:xfrm>
        </p:spPr>
        <p:txBody>
          <a:bodyPr anchor="t">
            <a:normAutofit/>
          </a:bodyPr>
          <a:lstStyle/>
          <a:p>
            <a:r>
              <a:rPr lang="fi-FI" dirty="0"/>
              <a:t>Suhteet asioiden väleillä: </a:t>
            </a:r>
            <a:br>
              <a:rPr lang="fi-FI" dirty="0"/>
            </a:br>
            <a:r>
              <a:rPr lang="fi-FI" dirty="0"/>
              <a:t>sidosteisuus (koheesio)</a:t>
            </a:r>
          </a:p>
        </p:txBody>
      </p:sp>
      <p:sp>
        <p:nvSpPr>
          <p:cNvPr id="3" name="Content Placeholder 2"/>
          <p:cNvSpPr>
            <a:spLocks noGrp="1"/>
          </p:cNvSpPr>
          <p:nvPr>
            <p:ph sz="quarter" idx="14"/>
          </p:nvPr>
        </p:nvSpPr>
        <p:spPr>
          <a:xfrm>
            <a:off x="540001" y="1685675"/>
            <a:ext cx="8085599" cy="3831557"/>
          </a:xfrm>
        </p:spPr>
        <p:txBody>
          <a:bodyPr>
            <a:normAutofit/>
          </a:bodyPr>
          <a:lstStyle/>
          <a:p>
            <a:r>
              <a:rPr lang="fi-FI" dirty="0"/>
              <a:t>Lauseiden yhdistäminen toisiinsa </a:t>
            </a:r>
          </a:p>
          <a:p>
            <a:pPr marL="342900" indent="-342900">
              <a:buFontTx/>
              <a:buChar char="-"/>
            </a:pPr>
            <a:r>
              <a:rPr lang="fi-FI" dirty="0"/>
              <a:t>Mieti, mikä suhde lauseiden sisällöllä on toisiinsa ja valitse konjunktio (</a:t>
            </a:r>
            <a:r>
              <a:rPr lang="fi-FI" i="1" dirty="0"/>
              <a:t>mutta, ja, siksi </a:t>
            </a:r>
            <a:r>
              <a:rPr lang="fi-FI" dirty="0"/>
              <a:t>jne.) ja muut suhteita luovat sanat (</a:t>
            </a:r>
            <a:r>
              <a:rPr lang="fi-FI" i="1" dirty="0"/>
              <a:t>lisäksi, myös, toisaalta, ehkä, silti</a:t>
            </a:r>
            <a:r>
              <a:rPr lang="fi-FI" dirty="0"/>
              <a:t> jne.) sen mukaisesti.</a:t>
            </a:r>
          </a:p>
          <a:p>
            <a:pPr marL="342900" indent="-342900">
              <a:buFontTx/>
              <a:buChar char="-"/>
            </a:pPr>
            <a:endParaRPr lang="fi-FI" dirty="0"/>
          </a:p>
          <a:p>
            <a:r>
              <a:rPr lang="fi-FI" dirty="0"/>
              <a:t>Tee asioiden/lauseiden väliset suhteet selviksi ja näkyviksi: METATEKSTI! Älä luota siihen, että lukija arvaa ajatuksenjuoksusi.</a:t>
            </a:r>
          </a:p>
        </p:txBody>
      </p:sp>
    </p:spTree>
    <p:extLst>
      <p:ext uri="{BB962C8B-B14F-4D97-AF65-F5344CB8AC3E}">
        <p14:creationId xmlns:p14="http://schemas.microsoft.com/office/powerpoint/2010/main" val="2738052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p:cNvSpPr>
            <a:spLocks noGrp="1"/>
          </p:cNvSpPr>
          <p:nvPr>
            <p:ph type="ctrTitle"/>
          </p:nvPr>
        </p:nvSpPr>
        <p:spPr>
          <a:xfrm>
            <a:off x="468314" y="318135"/>
            <a:ext cx="8207375" cy="1195798"/>
          </a:xfrm>
        </p:spPr>
        <p:txBody>
          <a:bodyPr anchor="t">
            <a:normAutofit/>
          </a:bodyPr>
          <a:lstStyle/>
          <a:p>
            <a:r>
              <a:rPr lang="fi-FI" dirty="0" err="1"/>
              <a:t>Sidosteisuus</a:t>
            </a:r>
            <a:r>
              <a:rPr lang="fi-FI" dirty="0"/>
              <a:t> (koheesio)</a:t>
            </a:r>
          </a:p>
        </p:txBody>
      </p:sp>
      <p:sp>
        <p:nvSpPr>
          <p:cNvPr id="3" name="Sisällön paikkamerkki 2"/>
          <p:cNvSpPr>
            <a:spLocks noGrp="1"/>
          </p:cNvSpPr>
          <p:nvPr>
            <p:ph sz="quarter" idx="14"/>
          </p:nvPr>
        </p:nvSpPr>
        <p:spPr>
          <a:xfrm>
            <a:off x="468314" y="1513934"/>
            <a:ext cx="8207374" cy="4003300"/>
          </a:xfrm>
        </p:spPr>
        <p:txBody>
          <a:bodyPr>
            <a:normAutofit/>
          </a:bodyPr>
          <a:lstStyle/>
          <a:p>
            <a:r>
              <a:rPr lang="fi-FI" dirty="0"/>
              <a:t>Lue katkelma parisi sisältöluvusta ja etsi kaikki sanat, jotka sitovat lausetta edeltävään tekstiin.</a:t>
            </a:r>
          </a:p>
          <a:p>
            <a:pPr lvl="1"/>
            <a:r>
              <a:rPr lang="fi-FI" sz="2100"/>
              <a:t>Konjunktiot / </a:t>
            </a:r>
            <a:r>
              <a:rPr lang="fi-FI" sz="2100" err="1"/>
              <a:t>konnektorit</a:t>
            </a:r>
            <a:r>
              <a:rPr lang="fi-FI" sz="2100"/>
              <a:t> (koska, myös…)</a:t>
            </a:r>
          </a:p>
          <a:p>
            <a:pPr lvl="1"/>
            <a:r>
              <a:rPr lang="fi-FI" sz="2100"/>
              <a:t>Toisto, pronominit (tämä…)</a:t>
            </a:r>
          </a:p>
          <a:p>
            <a:pPr lvl="1"/>
            <a:r>
              <a:rPr lang="fi-FI" sz="2100"/>
              <a:t>Vertailusanat (sama, eri…)</a:t>
            </a:r>
          </a:p>
          <a:p>
            <a:pPr lvl="1"/>
            <a:r>
              <a:rPr lang="fi-FI" sz="2100"/>
              <a:t>…</a:t>
            </a:r>
          </a:p>
        </p:txBody>
      </p:sp>
    </p:spTree>
    <p:extLst>
      <p:ext uri="{BB962C8B-B14F-4D97-AF65-F5344CB8AC3E}">
        <p14:creationId xmlns:p14="http://schemas.microsoft.com/office/powerpoint/2010/main" val="221578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73ABCF-6E39-45D0-8BA4-C5EBBA62B6AB}"/>
              </a:ext>
            </a:extLst>
          </p:cNvPr>
          <p:cNvSpPr>
            <a:spLocks noGrp="1"/>
          </p:cNvSpPr>
          <p:nvPr>
            <p:ph type="ctrTitle"/>
          </p:nvPr>
        </p:nvSpPr>
        <p:spPr/>
        <p:txBody>
          <a:bodyPr/>
          <a:lstStyle/>
          <a:p>
            <a:r>
              <a:rPr lang="fi-FI" dirty="0"/>
              <a:t>Lähdeviitteet</a:t>
            </a:r>
          </a:p>
        </p:txBody>
      </p:sp>
      <p:sp>
        <p:nvSpPr>
          <p:cNvPr id="3" name="Sisällön paikkamerkki 2">
            <a:extLst>
              <a:ext uri="{FF2B5EF4-FFF2-40B4-BE49-F238E27FC236}">
                <a16:creationId xmlns:a16="http://schemas.microsoft.com/office/drawing/2014/main" id="{0EB90050-375B-44C5-8DDA-13E90CBDC60B}"/>
              </a:ext>
            </a:extLst>
          </p:cNvPr>
          <p:cNvSpPr>
            <a:spLocks noGrp="1"/>
          </p:cNvSpPr>
          <p:nvPr>
            <p:ph sz="quarter" idx="14"/>
          </p:nvPr>
        </p:nvSpPr>
        <p:spPr/>
        <p:txBody>
          <a:bodyPr>
            <a:normAutofit fontScale="92500"/>
          </a:bodyPr>
          <a:lstStyle/>
          <a:p>
            <a:r>
              <a:rPr lang="fi-FI" dirty="0"/>
              <a:t>Piste oikeaan kohtaan:</a:t>
            </a:r>
          </a:p>
          <a:p>
            <a:r>
              <a:rPr lang="fi-FI" b="0" dirty="0"/>
              <a:t>Tämä lause on referoitu Lähteestä x </a:t>
            </a:r>
            <a:r>
              <a:rPr lang="fi-FI" b="0" dirty="0">
                <a:solidFill>
                  <a:srgbClr val="FF0000"/>
                </a:solidFill>
              </a:rPr>
              <a:t>(</a:t>
            </a:r>
            <a:r>
              <a:rPr lang="fi-FI" b="0" dirty="0"/>
              <a:t>Lähde x, 2022</a:t>
            </a:r>
            <a:r>
              <a:rPr lang="fi-FI" b="0" dirty="0">
                <a:solidFill>
                  <a:srgbClr val="FF0000"/>
                </a:solidFill>
              </a:rPr>
              <a:t>).</a:t>
            </a:r>
          </a:p>
          <a:p>
            <a:r>
              <a:rPr lang="fi-FI" b="0" dirty="0"/>
              <a:t>Tämä lause on referoitu Lähteestä x. Tämäkin lause on referoitu siitä samasta Lähteestä x</a:t>
            </a:r>
            <a:r>
              <a:rPr lang="fi-FI" b="0" dirty="0">
                <a:solidFill>
                  <a:srgbClr val="FF0000"/>
                </a:solidFill>
              </a:rPr>
              <a:t>.</a:t>
            </a:r>
            <a:r>
              <a:rPr lang="fi-FI" b="0" dirty="0"/>
              <a:t> </a:t>
            </a:r>
            <a:r>
              <a:rPr lang="fi-FI" b="0" dirty="0">
                <a:solidFill>
                  <a:srgbClr val="FF0000"/>
                </a:solidFill>
              </a:rPr>
              <a:t>(</a:t>
            </a:r>
            <a:r>
              <a:rPr lang="fi-FI" b="0" dirty="0"/>
              <a:t>Lähde x, 2022</a:t>
            </a:r>
            <a:r>
              <a:rPr lang="fi-FI" b="0" dirty="0">
                <a:solidFill>
                  <a:srgbClr val="FF0000"/>
                </a:solidFill>
              </a:rPr>
              <a:t>.)</a:t>
            </a:r>
          </a:p>
          <a:p>
            <a:endParaRPr lang="fi-FI" b="0" dirty="0"/>
          </a:p>
          <a:p>
            <a:r>
              <a:rPr lang="fi-FI" dirty="0"/>
              <a:t>Ei kaikkia viitteitä kappaleen loppuun:</a:t>
            </a:r>
          </a:p>
          <a:p>
            <a:pPr marL="342900" indent="-342900">
              <a:buFont typeface="Wingdings" panose="05000000000000000000" pitchFamily="2" charset="2"/>
              <a:buChar char="Ø"/>
            </a:pPr>
            <a:r>
              <a:rPr lang="fi-FI" b="0" dirty="0"/>
              <a:t>Muista erilaiset referointitekniikat</a:t>
            </a:r>
          </a:p>
          <a:p>
            <a:endParaRPr lang="fi-FI" b="0" dirty="0"/>
          </a:p>
          <a:p>
            <a:r>
              <a:rPr lang="fi-FI" dirty="0"/>
              <a:t>Lähteet merkitään pääsääntöisesti: </a:t>
            </a:r>
            <a:r>
              <a:rPr lang="fi-FI" b="0" dirty="0"/>
              <a:t>Sukunimi (vuosi) </a:t>
            </a:r>
          </a:p>
          <a:p>
            <a:pPr marL="342900" indent="-342900">
              <a:buFont typeface="Wingdings" panose="05000000000000000000" pitchFamily="2" charset="2"/>
              <a:buChar char="Ø"/>
            </a:pPr>
            <a:r>
              <a:rPr lang="fi-FI" b="0" dirty="0"/>
              <a:t>Ei etunimiä tai tekstilajeja: </a:t>
            </a:r>
            <a:r>
              <a:rPr lang="fi-FI" i="1" dirty="0"/>
              <a:t>Anja</a:t>
            </a:r>
            <a:r>
              <a:rPr lang="fi-FI" b="0" i="1" dirty="0"/>
              <a:t> Keränen (2022) kirjoittaa </a:t>
            </a:r>
            <a:r>
              <a:rPr lang="fi-FI" i="1" dirty="0"/>
              <a:t>artikkelissaan</a:t>
            </a:r>
            <a:r>
              <a:rPr lang="fi-FI" b="0" i="1" dirty="0"/>
              <a:t>, että…</a:t>
            </a:r>
          </a:p>
          <a:p>
            <a:pPr marL="342900" indent="-342900">
              <a:buFont typeface="Wingdings" panose="05000000000000000000" pitchFamily="2" charset="2"/>
              <a:buChar char="Ø"/>
            </a:pPr>
            <a:r>
              <a:rPr lang="fi-FI" b="0" i="1" dirty="0"/>
              <a:t>et al. </a:t>
            </a:r>
            <a:r>
              <a:rPr lang="fi-FI" b="0" dirty="0"/>
              <a:t>&gt; mieluummin </a:t>
            </a:r>
            <a:r>
              <a:rPr lang="fi-FI" b="0" i="1" dirty="0"/>
              <a:t>ym. </a:t>
            </a:r>
            <a:r>
              <a:rPr lang="fi-FI" b="0" dirty="0"/>
              <a:t>(etenkin tekstissä) &gt; muista monikkomuoto verbissä!</a:t>
            </a:r>
          </a:p>
          <a:p>
            <a:endParaRPr lang="fi-FI" b="0" i="1" dirty="0"/>
          </a:p>
          <a:p>
            <a:pPr marL="342900" indent="-342900">
              <a:buFont typeface="Wingdings" panose="05000000000000000000" pitchFamily="2" charset="2"/>
              <a:buChar char="Ø"/>
            </a:pPr>
            <a:endParaRPr lang="fi-FI" b="0" dirty="0"/>
          </a:p>
          <a:p>
            <a:pPr marL="342900" indent="-342900">
              <a:buFont typeface="Wingdings" panose="05000000000000000000" pitchFamily="2" charset="2"/>
              <a:buChar char="Ø"/>
            </a:pPr>
            <a:endParaRPr lang="fi-FI" b="0" dirty="0"/>
          </a:p>
        </p:txBody>
      </p:sp>
      <p:sp>
        <p:nvSpPr>
          <p:cNvPr id="5" name="Tekstiruutu 4">
            <a:extLst>
              <a:ext uri="{FF2B5EF4-FFF2-40B4-BE49-F238E27FC236}">
                <a16:creationId xmlns:a16="http://schemas.microsoft.com/office/drawing/2014/main" id="{63FA276F-F454-434B-BF1C-C86DCD1B181B}"/>
              </a:ext>
            </a:extLst>
          </p:cNvPr>
          <p:cNvSpPr txBox="1"/>
          <p:nvPr/>
        </p:nvSpPr>
        <p:spPr>
          <a:xfrm>
            <a:off x="4582800" y="3284984"/>
            <a:ext cx="3672408" cy="738664"/>
          </a:xfrm>
          <a:prstGeom prst="rect">
            <a:avLst/>
          </a:prstGeom>
          <a:solidFill>
            <a:schemeClr val="accent3">
              <a:lumMod val="20000"/>
              <a:lumOff val="80000"/>
            </a:schemeClr>
          </a:solidFill>
        </p:spPr>
        <p:txBody>
          <a:bodyPr wrap="square" rtlCol="0">
            <a:spAutoFit/>
          </a:bodyPr>
          <a:lstStyle/>
          <a:p>
            <a:r>
              <a:rPr lang="fi-FI" sz="1400" dirty="0"/>
              <a:t>Tekstiä tekstiä </a:t>
            </a:r>
            <a:r>
              <a:rPr lang="fi-FI" sz="1400" dirty="0" err="1"/>
              <a:t>tekstiä</a:t>
            </a:r>
            <a:r>
              <a:rPr lang="fi-FI" sz="1400" dirty="0"/>
              <a:t> </a:t>
            </a:r>
            <a:r>
              <a:rPr lang="fi-FI" sz="1400" dirty="0" err="1"/>
              <a:t>tekstiä</a:t>
            </a:r>
            <a:r>
              <a:rPr lang="fi-FI" sz="1400" dirty="0"/>
              <a:t>. Tekstiä tekstiä </a:t>
            </a:r>
            <a:r>
              <a:rPr lang="fi-FI" sz="1400" dirty="0" err="1"/>
              <a:t>tekstiä</a:t>
            </a:r>
            <a:r>
              <a:rPr lang="fi-FI" sz="1400" dirty="0"/>
              <a:t> </a:t>
            </a:r>
            <a:r>
              <a:rPr lang="fi-FI" sz="1400" dirty="0" err="1"/>
              <a:t>tekstiä</a:t>
            </a:r>
            <a:r>
              <a:rPr lang="fi-FI" sz="1400" dirty="0"/>
              <a:t> </a:t>
            </a:r>
            <a:r>
              <a:rPr lang="fi-FI" sz="1400" dirty="0" err="1"/>
              <a:t>tekstiä</a:t>
            </a:r>
            <a:r>
              <a:rPr lang="fi-FI" sz="1400" dirty="0"/>
              <a:t> </a:t>
            </a:r>
            <a:r>
              <a:rPr lang="fi-FI" sz="1400" dirty="0" err="1"/>
              <a:t>tekstiä</a:t>
            </a:r>
            <a:r>
              <a:rPr lang="fi-FI" sz="1400" dirty="0"/>
              <a:t>. Tekstiä tekstiä </a:t>
            </a:r>
            <a:r>
              <a:rPr lang="fi-FI" sz="1400" dirty="0" err="1"/>
              <a:t>tekstiä</a:t>
            </a:r>
            <a:r>
              <a:rPr lang="fi-FI" sz="1400" dirty="0"/>
              <a:t> </a:t>
            </a:r>
            <a:r>
              <a:rPr lang="fi-FI" sz="1400" dirty="0" err="1"/>
              <a:t>tekstiä</a:t>
            </a:r>
            <a:r>
              <a:rPr lang="fi-FI" sz="1400" dirty="0"/>
              <a:t> </a:t>
            </a:r>
            <a:r>
              <a:rPr lang="fi-FI" sz="1400" dirty="0" err="1"/>
              <a:t>tekstiä</a:t>
            </a:r>
            <a:r>
              <a:rPr lang="fi-FI" sz="1400" dirty="0"/>
              <a:t> </a:t>
            </a:r>
            <a:r>
              <a:rPr lang="fi-FI" sz="1400" dirty="0" err="1"/>
              <a:t>tekstiä</a:t>
            </a:r>
            <a:r>
              <a:rPr lang="fi-FI" sz="1400" dirty="0"/>
              <a:t>. (Lähdeviite, 2022.)</a:t>
            </a:r>
          </a:p>
        </p:txBody>
      </p:sp>
    </p:spTree>
    <p:extLst>
      <p:ext uri="{BB962C8B-B14F-4D97-AF65-F5344CB8AC3E}">
        <p14:creationId xmlns:p14="http://schemas.microsoft.com/office/powerpoint/2010/main" val="1809350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r>
              <a:rPr lang="en-US" dirty="0" err="1"/>
              <a:t>Esimerkki</a:t>
            </a:r>
            <a:r>
              <a:rPr lang="en-US" dirty="0"/>
              <a:t>: </a:t>
            </a:r>
            <a:r>
              <a:rPr lang="en-US" dirty="0" err="1"/>
              <a:t>sidosteisuus</a:t>
            </a:r>
            <a:endParaRPr lang="fi-FI" dirty="0"/>
          </a:p>
        </p:txBody>
      </p:sp>
      <p:sp>
        <p:nvSpPr>
          <p:cNvPr id="3" name="Content Placeholder 2"/>
          <p:cNvSpPr>
            <a:spLocks noGrp="1"/>
          </p:cNvSpPr>
          <p:nvPr>
            <p:ph idx="1"/>
          </p:nvPr>
        </p:nvSpPr>
        <p:spPr>
          <a:xfrm>
            <a:off x="457200" y="1600200"/>
            <a:ext cx="8229600" cy="4525963"/>
          </a:xfrm>
        </p:spPr>
        <p:txBody>
          <a:bodyPr>
            <a:normAutofit/>
          </a:bodyPr>
          <a:lstStyle/>
          <a:p>
            <a:pPr marL="0" indent="0">
              <a:lnSpc>
                <a:spcPct val="90000"/>
              </a:lnSpc>
              <a:buNone/>
            </a:pPr>
            <a:r>
              <a:rPr lang="fi-FI" sz="2200"/>
              <a:t>Samansuuntaisia tuloksia ovat saaneet esimerkiksi </a:t>
            </a:r>
            <a:r>
              <a:rPr lang="fi-FI" sz="2200" err="1"/>
              <a:t>McFrederick</a:t>
            </a:r>
            <a:r>
              <a:rPr lang="fi-FI" sz="2200"/>
              <a:t> ja </a:t>
            </a:r>
            <a:r>
              <a:rPr lang="fi-FI" sz="2200" err="1"/>
              <a:t>LeBuhn</a:t>
            </a:r>
            <a:r>
              <a:rPr lang="fi-FI" sz="2200"/>
              <a:t> (2006), jotka havaitsivat ympäröivän alueen avoimuuden lisäävän kimalaisten laji- ja yksilömäärää </a:t>
            </a:r>
            <a:r>
              <a:rPr lang="fi-FI" sz="2200" err="1"/>
              <a:t>sanfransiscolaisissa</a:t>
            </a:r>
            <a:r>
              <a:rPr lang="fi-FI" sz="2200"/>
              <a:t> puistoissa. Vastaavasti chicagolaisilla viherkatoilla ja puistoissa positiivisesti vaikuttavaksi tekijäksi havaittiin ympäröivän viheralueen määrä (</a:t>
            </a:r>
            <a:r>
              <a:rPr lang="fi-FI" sz="2200" err="1"/>
              <a:t>Tonetti</a:t>
            </a:r>
            <a:r>
              <a:rPr lang="fi-FI" sz="2200"/>
              <a:t> ym. 2011). Huomattavaa kuitenkin on, että vaikka ympäröivän alueen vaikuttava tekijä on kaikissa tutkimuksissa samansuuntainen, se ei ole sama. Esimerkiksi </a:t>
            </a:r>
            <a:r>
              <a:rPr lang="fi-FI" sz="2200" err="1"/>
              <a:t>Ahrnén</a:t>
            </a:r>
            <a:r>
              <a:rPr lang="fi-FI" sz="2200"/>
              <a:t> ym. (2009) tutkimuksessa ympäröivien viheralueiden osuudella ei ollut vaikutusta lajirikkauteen, vaikka ajatuksen tasolla läpäisemättömien pintojen määrä on vahvasti yhteydessä viheralueiden määrään.</a:t>
            </a:r>
          </a:p>
        </p:txBody>
      </p:sp>
    </p:spTree>
    <p:extLst>
      <p:ext uri="{BB962C8B-B14F-4D97-AF65-F5344CB8AC3E}">
        <p14:creationId xmlns:p14="http://schemas.microsoft.com/office/powerpoint/2010/main" val="2286818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pPr>
              <a:lnSpc>
                <a:spcPct val="90000"/>
              </a:lnSpc>
            </a:pPr>
            <a:r>
              <a:rPr lang="en-US" sz="3700" err="1"/>
              <a:t>Esimerkki</a:t>
            </a:r>
            <a:r>
              <a:rPr lang="en-US" sz="3700"/>
              <a:t>: </a:t>
            </a:r>
            <a:r>
              <a:rPr lang="en-US" sz="3700" err="1"/>
              <a:t>koheesiota</a:t>
            </a:r>
            <a:r>
              <a:rPr lang="en-US" sz="3700"/>
              <a:t> </a:t>
            </a:r>
            <a:r>
              <a:rPr lang="en-US" sz="3700" err="1"/>
              <a:t>toiston</a:t>
            </a:r>
            <a:r>
              <a:rPr lang="en-US" sz="3700"/>
              <a:t> ja </a:t>
            </a:r>
            <a:r>
              <a:rPr lang="en-US" sz="3700" err="1"/>
              <a:t>pronominien</a:t>
            </a:r>
            <a:r>
              <a:rPr lang="en-US" sz="3700"/>
              <a:t> </a:t>
            </a:r>
            <a:r>
              <a:rPr lang="en-US" sz="3700" err="1"/>
              <a:t>avulla</a:t>
            </a:r>
            <a:endParaRPr lang="fi-FI" sz="3700"/>
          </a:p>
        </p:txBody>
      </p:sp>
      <p:sp>
        <p:nvSpPr>
          <p:cNvPr id="3" name="Content Placeholder 2"/>
          <p:cNvSpPr>
            <a:spLocks noGrp="1"/>
          </p:cNvSpPr>
          <p:nvPr>
            <p:ph idx="1"/>
          </p:nvPr>
        </p:nvSpPr>
        <p:spPr>
          <a:xfrm>
            <a:off x="457200" y="1600200"/>
            <a:ext cx="8229600" cy="4525963"/>
          </a:xfrm>
        </p:spPr>
        <p:txBody>
          <a:bodyPr>
            <a:normAutofit/>
          </a:bodyPr>
          <a:lstStyle/>
          <a:p>
            <a:pPr marL="0" indent="0">
              <a:lnSpc>
                <a:spcPct val="90000"/>
              </a:lnSpc>
              <a:buNone/>
            </a:pPr>
            <a:r>
              <a:rPr lang="fi-FI" sz="3000"/>
              <a:t>Symmetria on eräs ihmiskehon universaalisti todettu kauneuden mittari. Se viestittää terveydestä, joten evolutiivisen estetiikan näkökulmasta ihmiselle on hyödyksi pyrkiä valitsemaan piirteiltään mahdollisimman symmetrinen kumppani. Vaikka voi olla todennäköistä, että symmetrian ihannointi on meihin hyvin sisäänrakennettuna, se ei kuitenkaan riitä selittämään sitä, miksi symmetria koetaan niin miellyttäväksi myös arkkitehtuurissa.</a:t>
            </a:r>
          </a:p>
        </p:txBody>
      </p:sp>
    </p:spTree>
    <p:extLst>
      <p:ext uri="{BB962C8B-B14F-4D97-AF65-F5344CB8AC3E}">
        <p14:creationId xmlns:p14="http://schemas.microsoft.com/office/powerpoint/2010/main" val="4243877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r>
              <a:rPr lang="en-US" dirty="0" err="1"/>
              <a:t>Kappaleen</a:t>
            </a:r>
            <a:r>
              <a:rPr lang="en-US" dirty="0"/>
              <a:t> </a:t>
            </a:r>
            <a:r>
              <a:rPr lang="en-US" dirty="0" err="1"/>
              <a:t>rakenne</a:t>
            </a:r>
            <a:endParaRPr lang="fi-FI" dirty="0"/>
          </a:p>
        </p:txBody>
      </p:sp>
      <p:graphicFrame>
        <p:nvGraphicFramePr>
          <p:cNvPr id="5" name="Content Placeholder 2">
            <a:extLst>
              <a:ext uri="{FF2B5EF4-FFF2-40B4-BE49-F238E27FC236}">
                <a16:creationId xmlns:a16="http://schemas.microsoft.com/office/drawing/2014/main" id="{FD798E55-9998-A308-2875-7D6B8495CA7F}"/>
              </a:ext>
            </a:extLst>
          </p:cNvPr>
          <p:cNvGraphicFramePr>
            <a:graphicFrameLocks noGrp="1"/>
          </p:cNvGraphicFramePr>
          <p:nvPr>
            <p:ph idx="1"/>
            <p:extLst>
              <p:ext uri="{D42A27DB-BD31-4B8C-83A1-F6EECF244321}">
                <p14:modId xmlns:p14="http://schemas.microsoft.com/office/powerpoint/2010/main" val="301046045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61111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Esimerkki</a:t>
            </a:r>
            <a:r>
              <a:rPr lang="en-US" dirty="0"/>
              <a:t>: </a:t>
            </a:r>
            <a:r>
              <a:rPr lang="en-US" dirty="0" err="1"/>
              <a:t>kappale</a:t>
            </a:r>
            <a:endParaRPr lang="fi-FI" dirty="0"/>
          </a:p>
        </p:txBody>
      </p:sp>
      <p:sp>
        <p:nvSpPr>
          <p:cNvPr id="3" name="Content Placeholder 2"/>
          <p:cNvSpPr>
            <a:spLocks noGrp="1"/>
          </p:cNvSpPr>
          <p:nvPr>
            <p:ph idx="1"/>
          </p:nvPr>
        </p:nvSpPr>
        <p:spPr/>
        <p:txBody>
          <a:bodyPr>
            <a:normAutofit fontScale="85000" lnSpcReduction="20000"/>
          </a:bodyPr>
          <a:lstStyle/>
          <a:p>
            <a:pPr marL="0" indent="0">
              <a:buNone/>
            </a:pPr>
            <a:r>
              <a:rPr lang="fi-FI">
                <a:solidFill>
                  <a:srgbClr val="FF0000"/>
                </a:solidFill>
              </a:rPr>
              <a:t>Ympäristöt oli jaoteltu kolmeen ryhmään: kommentoiviin, suunnittelua puoltaviin ja suunnittelun vastaisiin ympäristöihin. Kommentoivassa</a:t>
            </a:r>
            <a:r>
              <a:rPr lang="fi-FI"/>
              <a:t> </a:t>
            </a:r>
            <a:r>
              <a:rPr lang="fi-FI" dirty="0"/>
              <a:t>ryhmässä oli vain yksi työ, </a:t>
            </a:r>
            <a:r>
              <a:rPr lang="fi-FI" dirty="0" err="1"/>
              <a:t>Gaetano</a:t>
            </a:r>
            <a:r>
              <a:rPr lang="fi-FI" dirty="0"/>
              <a:t> </a:t>
            </a:r>
            <a:r>
              <a:rPr lang="fi-FI" dirty="0" err="1"/>
              <a:t>Pescen</a:t>
            </a:r>
            <a:r>
              <a:rPr lang="fi-FI" dirty="0"/>
              <a:t> postapokalyptiseksi arkeologiaseksi kaivaukseksi lavastettu </a:t>
            </a:r>
            <a:r>
              <a:rPr lang="fi-FI" dirty="0" err="1"/>
              <a:t>Archeological</a:t>
            </a:r>
            <a:r>
              <a:rPr lang="fi-FI" dirty="0"/>
              <a:t> Environment</a:t>
            </a:r>
            <a:r>
              <a:rPr lang="fi-FI"/>
              <a:t>. </a:t>
            </a:r>
            <a:r>
              <a:rPr lang="fi-FI">
                <a:solidFill>
                  <a:srgbClr val="FF0000"/>
                </a:solidFill>
              </a:rPr>
              <a:t>Suunnittelua puoltavat </a:t>
            </a:r>
            <a:r>
              <a:rPr lang="fi-FI"/>
              <a:t>työt </a:t>
            </a:r>
            <a:r>
              <a:rPr lang="fi-FI" dirty="0"/>
              <a:t>uskoivat suunnitteluun keinona vaikuttaa ympäristöllisiin ja </a:t>
            </a:r>
            <a:r>
              <a:rPr lang="fi-FI" dirty="0" err="1"/>
              <a:t>sosiokulttuurisiin</a:t>
            </a:r>
            <a:r>
              <a:rPr lang="fi-FI" dirty="0"/>
              <a:t> ongelmiin</a:t>
            </a:r>
            <a:r>
              <a:rPr lang="fi-FI"/>
              <a:t>. </a:t>
            </a:r>
            <a:r>
              <a:rPr lang="fi-FI">
                <a:solidFill>
                  <a:srgbClr val="FF0000"/>
                </a:solidFill>
              </a:rPr>
              <a:t>Suunnittelun vastaiset </a:t>
            </a:r>
            <a:r>
              <a:rPr lang="fi-FI"/>
              <a:t>ympäristöt </a:t>
            </a:r>
            <a:r>
              <a:rPr lang="fi-FI">
                <a:solidFill>
                  <a:srgbClr val="FF0000"/>
                </a:solidFill>
              </a:rPr>
              <a:t>taas</a:t>
            </a:r>
            <a:r>
              <a:rPr lang="fi-FI"/>
              <a:t> </a:t>
            </a:r>
            <a:r>
              <a:rPr lang="fi-FI" dirty="0"/>
              <a:t>näkivät filosofisen keskustelun uudelleenherättämisen ja sosiaalisen ja poliittisen osallistumisen tärkeimpinä keinoina ajaa muutosta yhteiskunnassa (Scott, 2007, s. 127–130).</a:t>
            </a:r>
          </a:p>
          <a:p>
            <a:endParaRPr lang="fi-FI" dirty="0"/>
          </a:p>
        </p:txBody>
      </p:sp>
    </p:spTree>
    <p:extLst>
      <p:ext uri="{BB962C8B-B14F-4D97-AF65-F5344CB8AC3E}">
        <p14:creationId xmlns:p14="http://schemas.microsoft.com/office/powerpoint/2010/main" val="1377235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Informaatiorakenne</a:t>
            </a:r>
            <a:endParaRPr lang="fi-FI" dirty="0"/>
          </a:p>
        </p:txBody>
      </p:sp>
      <p:sp>
        <p:nvSpPr>
          <p:cNvPr id="3" name="Content Placeholder 2"/>
          <p:cNvSpPr>
            <a:spLocks noGrp="1"/>
          </p:cNvSpPr>
          <p:nvPr>
            <p:ph idx="1"/>
          </p:nvPr>
        </p:nvSpPr>
        <p:spPr/>
        <p:txBody>
          <a:bodyPr/>
          <a:lstStyle/>
          <a:p>
            <a:r>
              <a:rPr lang="en-US" dirty="0" err="1"/>
              <a:t>Etene</a:t>
            </a:r>
            <a:r>
              <a:rPr lang="en-US" dirty="0"/>
              <a:t> </a:t>
            </a:r>
            <a:r>
              <a:rPr lang="en-US" dirty="0" err="1"/>
              <a:t>tutusta</a:t>
            </a:r>
            <a:r>
              <a:rPr lang="en-US" dirty="0"/>
              <a:t> </a:t>
            </a:r>
            <a:r>
              <a:rPr lang="en-US" dirty="0" err="1"/>
              <a:t>asiasta</a:t>
            </a:r>
            <a:r>
              <a:rPr lang="en-US" dirty="0"/>
              <a:t> </a:t>
            </a:r>
            <a:r>
              <a:rPr lang="en-US" dirty="0" err="1"/>
              <a:t>uuteen</a:t>
            </a:r>
            <a:r>
              <a:rPr lang="en-US" dirty="0"/>
              <a:t>:</a:t>
            </a:r>
          </a:p>
          <a:p>
            <a:pPr lvl="1"/>
            <a:r>
              <a:rPr lang="en-US" dirty="0" err="1"/>
              <a:t>Näitä</a:t>
            </a:r>
            <a:r>
              <a:rPr lang="en-US" dirty="0"/>
              <a:t> </a:t>
            </a:r>
            <a:r>
              <a:rPr lang="en-US" dirty="0" err="1"/>
              <a:t>kysymyksiä</a:t>
            </a:r>
            <a:r>
              <a:rPr lang="en-US" dirty="0"/>
              <a:t> </a:t>
            </a:r>
            <a:r>
              <a:rPr lang="en-US" dirty="0" err="1"/>
              <a:t>tutkii</a:t>
            </a:r>
            <a:r>
              <a:rPr lang="en-US" dirty="0"/>
              <a:t> </a:t>
            </a:r>
            <a:r>
              <a:rPr lang="en-US" dirty="0" err="1">
                <a:solidFill>
                  <a:srgbClr val="FF0000"/>
                </a:solidFill>
              </a:rPr>
              <a:t>estetiikan</a:t>
            </a:r>
            <a:r>
              <a:rPr lang="en-US" dirty="0">
                <a:solidFill>
                  <a:srgbClr val="FF0000"/>
                </a:solidFill>
              </a:rPr>
              <a:t> </a:t>
            </a:r>
            <a:r>
              <a:rPr lang="en-US" dirty="0" err="1">
                <a:solidFill>
                  <a:srgbClr val="FF0000"/>
                </a:solidFill>
              </a:rPr>
              <a:t>oppiala</a:t>
            </a:r>
            <a:r>
              <a:rPr lang="en-US" dirty="0"/>
              <a:t>. Yksi </a:t>
            </a:r>
            <a:r>
              <a:rPr lang="en-US" dirty="0" err="1">
                <a:solidFill>
                  <a:srgbClr val="0070C0"/>
                </a:solidFill>
              </a:rPr>
              <a:t>estetiikan</a:t>
            </a:r>
            <a:r>
              <a:rPr lang="en-US" dirty="0"/>
              <a:t> </a:t>
            </a:r>
            <a:r>
              <a:rPr lang="en-US" dirty="0" err="1"/>
              <a:t>nykysuuntauksista</a:t>
            </a:r>
            <a:r>
              <a:rPr lang="en-US" dirty="0"/>
              <a:t> on </a:t>
            </a:r>
            <a:r>
              <a:rPr lang="en-US" dirty="0" err="1">
                <a:solidFill>
                  <a:srgbClr val="FF0000"/>
                </a:solidFill>
              </a:rPr>
              <a:t>evolutiivinen</a:t>
            </a:r>
            <a:r>
              <a:rPr lang="en-US" dirty="0">
                <a:solidFill>
                  <a:srgbClr val="FF0000"/>
                </a:solidFill>
              </a:rPr>
              <a:t> </a:t>
            </a:r>
            <a:r>
              <a:rPr lang="en-US" dirty="0" err="1">
                <a:solidFill>
                  <a:srgbClr val="FF0000"/>
                </a:solidFill>
              </a:rPr>
              <a:t>estetiikka</a:t>
            </a:r>
            <a:r>
              <a:rPr lang="en-US" dirty="0"/>
              <a:t>.</a:t>
            </a:r>
          </a:p>
          <a:p>
            <a:pPr lvl="1"/>
            <a:r>
              <a:rPr lang="en-US" dirty="0" err="1"/>
              <a:t>Tähän</a:t>
            </a:r>
            <a:r>
              <a:rPr lang="en-US" dirty="0"/>
              <a:t> </a:t>
            </a:r>
            <a:r>
              <a:rPr lang="en-US" dirty="0" err="1"/>
              <a:t>tarpeeseen</a:t>
            </a:r>
            <a:r>
              <a:rPr lang="en-US" dirty="0"/>
              <a:t> on </a:t>
            </a:r>
            <a:r>
              <a:rPr lang="en-US" dirty="0" err="1"/>
              <a:t>kehitetty</a:t>
            </a:r>
            <a:r>
              <a:rPr lang="en-US" dirty="0"/>
              <a:t> [… ] </a:t>
            </a:r>
            <a:r>
              <a:rPr lang="en-US" dirty="0" err="1">
                <a:solidFill>
                  <a:srgbClr val="FF0000"/>
                </a:solidFill>
              </a:rPr>
              <a:t>teollisuusstandardi</a:t>
            </a:r>
            <a:r>
              <a:rPr lang="en-US" dirty="0"/>
              <a:t>. </a:t>
            </a:r>
            <a:r>
              <a:rPr lang="en-US" dirty="0">
                <a:solidFill>
                  <a:srgbClr val="0070C0"/>
                </a:solidFill>
              </a:rPr>
              <a:t>Se </a:t>
            </a:r>
            <a:r>
              <a:rPr lang="en-US" dirty="0" err="1"/>
              <a:t>pyrkii</a:t>
            </a:r>
            <a:r>
              <a:rPr lang="en-US" dirty="0"/>
              <a:t> </a:t>
            </a:r>
            <a:r>
              <a:rPr lang="en-US" dirty="0" err="1"/>
              <a:t>vakioimaan</a:t>
            </a:r>
            <a:r>
              <a:rPr lang="en-US" dirty="0"/>
              <a:t> </a:t>
            </a:r>
            <a:r>
              <a:rPr lang="en-US" dirty="0" err="1"/>
              <a:t>elementtien</a:t>
            </a:r>
            <a:r>
              <a:rPr lang="en-US" dirty="0"/>
              <a:t> </a:t>
            </a:r>
            <a:r>
              <a:rPr lang="en-US" dirty="0" err="1"/>
              <a:t>väliset</a:t>
            </a:r>
            <a:r>
              <a:rPr lang="en-US" dirty="0"/>
              <a:t>…</a:t>
            </a:r>
            <a:endParaRPr lang="fi-FI" dirty="0"/>
          </a:p>
        </p:txBody>
      </p:sp>
    </p:spTree>
    <p:extLst>
      <p:ext uri="{BB962C8B-B14F-4D97-AF65-F5344CB8AC3E}">
        <p14:creationId xmlns:p14="http://schemas.microsoft.com/office/powerpoint/2010/main" val="3112176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4" y="318135"/>
            <a:ext cx="8207375" cy="1195798"/>
          </a:xfrm>
        </p:spPr>
        <p:txBody>
          <a:bodyPr anchor="t">
            <a:normAutofit/>
          </a:bodyPr>
          <a:lstStyle/>
          <a:p>
            <a:r>
              <a:rPr lang="en-US" dirty="0" err="1"/>
              <a:t>Tarkastele</a:t>
            </a:r>
            <a:r>
              <a:rPr lang="en-US" dirty="0"/>
              <a:t> </a:t>
            </a:r>
            <a:r>
              <a:rPr lang="en-US" dirty="0" err="1"/>
              <a:t>omasta</a:t>
            </a:r>
            <a:r>
              <a:rPr lang="en-US" dirty="0"/>
              <a:t> </a:t>
            </a:r>
            <a:r>
              <a:rPr lang="en-US" dirty="0" err="1"/>
              <a:t>tekstistäsi</a:t>
            </a:r>
            <a:r>
              <a:rPr lang="en-US" dirty="0"/>
              <a:t>:</a:t>
            </a:r>
            <a:endParaRPr lang="fi-FI" dirty="0"/>
          </a:p>
        </p:txBody>
      </p:sp>
      <p:sp>
        <p:nvSpPr>
          <p:cNvPr id="3" name="Content Placeholder 2"/>
          <p:cNvSpPr>
            <a:spLocks noGrp="1"/>
          </p:cNvSpPr>
          <p:nvPr>
            <p:ph sz="quarter" idx="14"/>
          </p:nvPr>
        </p:nvSpPr>
        <p:spPr>
          <a:xfrm>
            <a:off x="468314" y="1513934"/>
            <a:ext cx="8207374" cy="4003300"/>
          </a:xfrm>
        </p:spPr>
        <p:txBody>
          <a:bodyPr>
            <a:normAutofit/>
          </a:bodyPr>
          <a:lstStyle/>
          <a:p>
            <a:pPr lvl="1"/>
            <a:r>
              <a:rPr lang="en-US" sz="2100" err="1"/>
              <a:t>Muodostavatko</a:t>
            </a:r>
            <a:r>
              <a:rPr lang="en-US" sz="2100"/>
              <a:t> </a:t>
            </a:r>
            <a:r>
              <a:rPr lang="en-US" sz="2100" err="1"/>
              <a:t>kappaleen</a:t>
            </a:r>
            <a:r>
              <a:rPr lang="en-US" sz="2100"/>
              <a:t> </a:t>
            </a:r>
            <a:r>
              <a:rPr lang="en-US" sz="2100" err="1"/>
              <a:t>asiat</a:t>
            </a:r>
            <a:r>
              <a:rPr lang="en-US" sz="2100"/>
              <a:t> </a:t>
            </a:r>
            <a:r>
              <a:rPr lang="en-US" sz="2100" err="1"/>
              <a:t>selkeän</a:t>
            </a:r>
            <a:r>
              <a:rPr lang="en-US" sz="2100"/>
              <a:t> ja </a:t>
            </a:r>
            <a:r>
              <a:rPr lang="en-US" sz="2100" err="1"/>
              <a:t>sopivan</a:t>
            </a:r>
            <a:r>
              <a:rPr lang="en-US" sz="2100"/>
              <a:t> </a:t>
            </a:r>
            <a:r>
              <a:rPr lang="en-US" sz="2100" err="1"/>
              <a:t>kokoisen</a:t>
            </a:r>
            <a:r>
              <a:rPr lang="en-US" sz="2100"/>
              <a:t> </a:t>
            </a:r>
            <a:r>
              <a:rPr lang="en-US" sz="2100" err="1"/>
              <a:t>kokonaisuuden</a:t>
            </a:r>
            <a:r>
              <a:rPr lang="en-US" sz="2100"/>
              <a:t>?</a:t>
            </a:r>
          </a:p>
          <a:p>
            <a:pPr lvl="1"/>
            <a:r>
              <a:rPr lang="en-US" sz="2100"/>
              <a:t>Onko </a:t>
            </a:r>
            <a:r>
              <a:rPr lang="en-US" sz="2100" err="1"/>
              <a:t>tekstissä</a:t>
            </a:r>
            <a:r>
              <a:rPr lang="en-US" sz="2100"/>
              <a:t> </a:t>
            </a:r>
            <a:r>
              <a:rPr lang="en-US" sz="2100" err="1"/>
              <a:t>riittävästi</a:t>
            </a:r>
            <a:r>
              <a:rPr lang="en-US" sz="2100"/>
              <a:t> </a:t>
            </a:r>
            <a:r>
              <a:rPr lang="en-US" sz="2100" err="1"/>
              <a:t>sidosteisuutta</a:t>
            </a:r>
            <a:r>
              <a:rPr lang="en-US" sz="2100"/>
              <a:t>: </a:t>
            </a:r>
            <a:r>
              <a:rPr lang="en-US" sz="2100" err="1"/>
              <a:t>konjunktiot</a:t>
            </a:r>
            <a:r>
              <a:rPr lang="en-US" sz="2100"/>
              <a:t> / </a:t>
            </a:r>
            <a:r>
              <a:rPr lang="en-US" sz="2100" err="1"/>
              <a:t>konnektorit</a:t>
            </a:r>
            <a:r>
              <a:rPr lang="en-US" sz="2100"/>
              <a:t>, </a:t>
            </a:r>
            <a:r>
              <a:rPr lang="en-US" sz="2100" err="1"/>
              <a:t>toisto</a:t>
            </a:r>
            <a:r>
              <a:rPr lang="en-US" sz="2100"/>
              <a:t>, </a:t>
            </a:r>
            <a:r>
              <a:rPr lang="en-US" sz="2100" err="1"/>
              <a:t>pronominit</a:t>
            </a:r>
            <a:r>
              <a:rPr lang="en-US" sz="2100"/>
              <a:t>, </a:t>
            </a:r>
            <a:r>
              <a:rPr lang="en-US" sz="2100" err="1"/>
              <a:t>vertailusanat</a:t>
            </a:r>
            <a:r>
              <a:rPr lang="en-US" sz="2100"/>
              <a:t>…)</a:t>
            </a:r>
          </a:p>
          <a:p>
            <a:pPr lvl="1"/>
            <a:r>
              <a:rPr lang="en-US" sz="2100" err="1"/>
              <a:t>Voiko</a:t>
            </a:r>
            <a:r>
              <a:rPr lang="en-US" sz="2100"/>
              <a:t> </a:t>
            </a:r>
            <a:r>
              <a:rPr lang="en-US" sz="2100" err="1"/>
              <a:t>kappaleelle</a:t>
            </a:r>
            <a:r>
              <a:rPr lang="en-US" sz="2100"/>
              <a:t> </a:t>
            </a:r>
            <a:r>
              <a:rPr lang="en-US" sz="2100" err="1"/>
              <a:t>muotoilla</a:t>
            </a:r>
            <a:r>
              <a:rPr lang="en-US" sz="2100"/>
              <a:t> </a:t>
            </a:r>
            <a:r>
              <a:rPr lang="en-US" sz="2100" err="1"/>
              <a:t>ydinvirkkeen</a:t>
            </a:r>
            <a:r>
              <a:rPr lang="en-US" sz="2100"/>
              <a:t>?</a:t>
            </a:r>
          </a:p>
          <a:p>
            <a:pPr lvl="1"/>
            <a:r>
              <a:rPr lang="en-US" sz="2100" err="1"/>
              <a:t>Eteneekö</a:t>
            </a:r>
            <a:r>
              <a:rPr lang="en-US" sz="2100"/>
              <a:t> </a:t>
            </a:r>
            <a:r>
              <a:rPr lang="en-US" sz="2100" err="1"/>
              <a:t>asia</a:t>
            </a:r>
            <a:r>
              <a:rPr lang="en-US" sz="2100"/>
              <a:t> </a:t>
            </a:r>
            <a:r>
              <a:rPr lang="en-US" sz="2100" err="1"/>
              <a:t>luontevasti</a:t>
            </a:r>
            <a:r>
              <a:rPr lang="en-US" sz="2100"/>
              <a:t> </a:t>
            </a:r>
            <a:r>
              <a:rPr lang="en-US" sz="2100" err="1"/>
              <a:t>tutusta</a:t>
            </a:r>
            <a:r>
              <a:rPr lang="en-US" sz="2100"/>
              <a:t> </a:t>
            </a:r>
            <a:r>
              <a:rPr lang="en-US" sz="2100" err="1"/>
              <a:t>uuteen</a:t>
            </a:r>
            <a:r>
              <a:rPr lang="en-US" sz="2100"/>
              <a:t>?</a:t>
            </a:r>
            <a:endParaRPr lang="fi-FI" sz="2100"/>
          </a:p>
        </p:txBody>
      </p:sp>
    </p:spTree>
    <p:extLst>
      <p:ext uri="{BB962C8B-B14F-4D97-AF65-F5344CB8AC3E}">
        <p14:creationId xmlns:p14="http://schemas.microsoft.com/office/powerpoint/2010/main" val="14021055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Lähdeviitteet</a:t>
            </a:r>
          </a:p>
        </p:txBody>
      </p:sp>
      <p:sp>
        <p:nvSpPr>
          <p:cNvPr id="3" name="Content Placeholder 2"/>
          <p:cNvSpPr>
            <a:spLocks noGrp="1"/>
          </p:cNvSpPr>
          <p:nvPr>
            <p:ph idx="1"/>
          </p:nvPr>
        </p:nvSpPr>
        <p:spPr/>
        <p:txBody>
          <a:bodyPr>
            <a:normAutofit fontScale="70000" lnSpcReduction="20000"/>
          </a:bodyPr>
          <a:lstStyle/>
          <a:p>
            <a:r>
              <a:rPr lang="fi-FI" dirty="0"/>
              <a:t>Tarkista pisteiden oikea paikka!</a:t>
            </a:r>
          </a:p>
          <a:p>
            <a:r>
              <a:rPr lang="fi-FI" dirty="0">
                <a:effectLst/>
              </a:rPr>
              <a:t>Kun nimettyä kirjoittajaa ei ole, viitteeseen ja lähdeluetteloon merkitään kirjoittajan sijaan julkaiseva/vastuullinen taho: </a:t>
            </a:r>
          </a:p>
          <a:p>
            <a:pPr marL="0" indent="0">
              <a:buNone/>
            </a:pPr>
            <a:r>
              <a:rPr lang="fi-FI" dirty="0"/>
              <a:t>Viite:	</a:t>
            </a:r>
            <a:r>
              <a:rPr lang="fi-FI" dirty="0">
                <a:effectLst/>
              </a:rPr>
              <a:t>(Elinkeino-, liikenne- ja ympäristökeskus 2016)</a:t>
            </a:r>
          </a:p>
          <a:p>
            <a:pPr marL="0" indent="0">
              <a:buNone/>
            </a:pPr>
            <a:r>
              <a:rPr lang="fi-FI" dirty="0">
                <a:effectLst/>
              </a:rPr>
              <a:t>Lähdeluettelo:</a:t>
            </a:r>
          </a:p>
          <a:p>
            <a:pPr marL="0" indent="0">
              <a:buNone/>
            </a:pPr>
            <a:r>
              <a:rPr lang="fi-FI" dirty="0">
                <a:effectLst/>
              </a:rPr>
              <a:t>	</a:t>
            </a:r>
            <a:r>
              <a:rPr lang="fi-FI" sz="2900" dirty="0">
                <a:effectLst/>
              </a:rPr>
              <a:t>Elinkeino-, liikenne- ja ympäristökeskus. Jätehuollon 	tuottajavastuuvalvonta: Kehittämisprojekti 2016. [Verkkoaineisto. 	Viitattu 26.10.2017.] Saatavissa: 	</a:t>
            </a:r>
            <a:r>
              <a:rPr lang="fi-FI" sz="2900" dirty="0"/>
              <a:t>http://www.ymparisto.fi/download/noname/%7B52C9A179-</a:t>
            </a:r>
            <a:r>
              <a:rPr lang="fi-FI" sz="2900" dirty="0">
                <a:effectLst/>
              </a:rPr>
              <a:t>5425-	44F0-B25D-9D08783F2BD7%7D/127889</a:t>
            </a:r>
          </a:p>
          <a:p>
            <a:r>
              <a:rPr lang="fi-FI" dirty="0"/>
              <a:t>Viittaaminen nettisivuun: </a:t>
            </a:r>
            <a:r>
              <a:rPr lang="fi-FI" dirty="0">
                <a:hlinkClick r:id="rId2"/>
              </a:rPr>
              <a:t>http://www.kielitoimistonohjepankki.fi/ohje/702</a:t>
            </a:r>
            <a:endParaRPr lang="fi-FI" dirty="0"/>
          </a:p>
          <a:p>
            <a:pPr lvl="1"/>
            <a:r>
              <a:rPr lang="fi-FI" dirty="0" err="1"/>
              <a:t>Huom</a:t>
            </a:r>
            <a:r>
              <a:rPr lang="fi-FI" dirty="0"/>
              <a:t>! Metateksti suomeksi: [verkkoaineisto]; viitattu/luettu/haettu; saatavilla osoitteessa</a:t>
            </a:r>
          </a:p>
          <a:p>
            <a:endParaRPr lang="fi-FI" dirty="0"/>
          </a:p>
          <a:p>
            <a:pPr>
              <a:buFontTx/>
              <a:buChar char="-"/>
            </a:pPr>
            <a:endParaRPr lang="fi-FI" dirty="0">
              <a:sym typeface="Wingdings" pitchFamily="2" charset="2"/>
            </a:endParaRPr>
          </a:p>
        </p:txBody>
      </p:sp>
    </p:spTree>
    <p:extLst>
      <p:ext uri="{BB962C8B-B14F-4D97-AF65-F5344CB8AC3E}">
        <p14:creationId xmlns:p14="http://schemas.microsoft.com/office/powerpoint/2010/main" val="3511702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nchor="ctr">
            <a:normAutofit/>
          </a:bodyPr>
          <a:lstStyle/>
          <a:p>
            <a:r>
              <a:rPr lang="fi-FI" dirty="0"/>
              <a:t>Hyvää lähteiden käyttöä</a:t>
            </a:r>
          </a:p>
        </p:txBody>
      </p:sp>
      <p:sp>
        <p:nvSpPr>
          <p:cNvPr id="3" name="Sisällön paikkamerkki 2"/>
          <p:cNvSpPr>
            <a:spLocks noGrp="1"/>
          </p:cNvSpPr>
          <p:nvPr>
            <p:ph idx="1"/>
          </p:nvPr>
        </p:nvSpPr>
        <p:spPr>
          <a:xfrm>
            <a:off x="457200" y="1600200"/>
            <a:ext cx="8229600" cy="4525963"/>
          </a:xfrm>
        </p:spPr>
        <p:txBody>
          <a:bodyPr>
            <a:normAutofit/>
          </a:bodyPr>
          <a:lstStyle/>
          <a:p>
            <a:r>
              <a:rPr lang="fi-FI" dirty="0"/>
              <a:t>Pelkät viherkatot eivät riitä tehokkaaksi hulevesien hallintakeinoksi, vaan niiden lisäksi aluetta on tarkasteltava kokonaisuutena. </a:t>
            </a:r>
            <a:r>
              <a:rPr lang="fi-FI" dirty="0" err="1"/>
              <a:t>Prokschin</a:t>
            </a:r>
            <a:r>
              <a:rPr lang="fi-FI" dirty="0"/>
              <a:t> (2014) mukaan hulevesien hallinnan hyödyt saavutetaan myös viljelykäytössä olevilla katoilla. Toisaalta </a:t>
            </a:r>
            <a:r>
              <a:rPr lang="fi-FI" dirty="0" err="1"/>
              <a:t>Berndtsson</a:t>
            </a:r>
            <a:r>
              <a:rPr lang="fi-FI" dirty="0"/>
              <a:t> (2010) huomauttaa, että tutkimus viherkattojen hydrologisista eduista on ristiriitaista. […]</a:t>
            </a:r>
          </a:p>
        </p:txBody>
      </p:sp>
    </p:spTree>
    <p:extLst>
      <p:ext uri="{BB962C8B-B14F-4D97-AF65-F5344CB8AC3E}">
        <p14:creationId xmlns:p14="http://schemas.microsoft.com/office/powerpoint/2010/main" val="1180939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i="1" dirty="0">
                <a:latin typeface="Georgia" panose="02040502050405020303" pitchFamily="18" charset="0"/>
              </a:rPr>
              <a:t>Aikamuodot</a:t>
            </a:r>
          </a:p>
        </p:txBody>
      </p:sp>
      <p:sp>
        <p:nvSpPr>
          <p:cNvPr id="6" name="Content Placeholder 5"/>
          <p:cNvSpPr>
            <a:spLocks noGrp="1"/>
          </p:cNvSpPr>
          <p:nvPr>
            <p:ph sz="quarter" idx="14"/>
          </p:nvPr>
        </p:nvSpPr>
        <p:spPr/>
        <p:txBody>
          <a:bodyPr/>
          <a:lstStyle/>
          <a:p>
            <a:pPr>
              <a:defRPr/>
            </a:pPr>
            <a:r>
              <a:rPr lang="fi-FI" dirty="0"/>
              <a:t>Preesens</a:t>
            </a:r>
          </a:p>
          <a:p>
            <a:pPr lvl="1">
              <a:spcBef>
                <a:spcPts val="550"/>
              </a:spcBef>
              <a:buClr>
                <a:schemeClr val="tx1"/>
              </a:buClr>
              <a:buSzPct val="100000"/>
              <a:defRPr/>
            </a:pPr>
            <a:r>
              <a:rPr lang="fi-FI" dirty="0"/>
              <a:t>Johdanto: viitatessa kirjalliseen työhön</a:t>
            </a:r>
          </a:p>
          <a:p>
            <a:pPr marL="457200" lvl="1" indent="0">
              <a:spcBef>
                <a:spcPts val="550"/>
              </a:spcBef>
              <a:buClr>
                <a:schemeClr val="tx1"/>
              </a:buClr>
              <a:buSzPct val="100000"/>
              <a:buNone/>
              <a:defRPr/>
            </a:pPr>
            <a:r>
              <a:rPr lang="fi-FI" i="1" dirty="0"/>
              <a:t>Tässä kandidaatintyössä käsitellään</a:t>
            </a:r>
            <a:r>
              <a:rPr lang="fi-FI" dirty="0"/>
              <a:t>…</a:t>
            </a:r>
            <a:endParaRPr lang="fi-FI" dirty="0">
              <a:cs typeface="Arial" charset="0"/>
            </a:endParaRPr>
          </a:p>
          <a:p>
            <a:pPr lvl="1">
              <a:spcBef>
                <a:spcPts val="550"/>
              </a:spcBef>
              <a:buClr>
                <a:schemeClr val="tx1"/>
              </a:buClr>
              <a:buSzPct val="100000"/>
              <a:defRPr/>
            </a:pPr>
            <a:r>
              <a:rPr lang="fi-FI" dirty="0">
                <a:cs typeface="Arial" charset="0"/>
              </a:rPr>
              <a:t>Referointi: abstraktiin toimintaan viittaaminen</a:t>
            </a:r>
          </a:p>
          <a:p>
            <a:pPr marL="457200" lvl="1" indent="0">
              <a:spcBef>
                <a:spcPts val="550"/>
              </a:spcBef>
              <a:buClr>
                <a:schemeClr val="tx1"/>
              </a:buClr>
              <a:buSzPct val="100000"/>
              <a:buNone/>
              <a:defRPr/>
            </a:pPr>
            <a:r>
              <a:rPr lang="fi-FI" i="1" dirty="0">
                <a:cs typeface="Arial" charset="0"/>
              </a:rPr>
              <a:t>Karlsson arvelee, että…</a:t>
            </a:r>
            <a:endParaRPr lang="fi-FI" i="1" dirty="0"/>
          </a:p>
          <a:p>
            <a:endParaRPr lang="fi-FI" dirty="0"/>
          </a:p>
        </p:txBody>
      </p:sp>
      <p:sp>
        <p:nvSpPr>
          <p:cNvPr id="7" name="Content Placeholder 6"/>
          <p:cNvSpPr>
            <a:spLocks noGrp="1"/>
          </p:cNvSpPr>
          <p:nvPr>
            <p:ph sz="quarter" idx="18"/>
          </p:nvPr>
        </p:nvSpPr>
        <p:spPr/>
        <p:txBody>
          <a:bodyPr/>
          <a:lstStyle/>
          <a:p>
            <a:pPr>
              <a:defRPr/>
            </a:pPr>
            <a:r>
              <a:rPr lang="fi-FI" dirty="0"/>
              <a:t>Imperfekti (/perfekti)</a:t>
            </a:r>
          </a:p>
          <a:p>
            <a:pPr lvl="1">
              <a:defRPr/>
            </a:pPr>
            <a:r>
              <a:rPr lang="fi-FI" dirty="0"/>
              <a:t>Referointi + konkreettiseen toimintaan viittaaminen</a:t>
            </a:r>
          </a:p>
          <a:p>
            <a:pPr marL="457200" lvl="1" indent="0">
              <a:buNone/>
              <a:defRPr/>
            </a:pPr>
            <a:r>
              <a:rPr lang="fi-FI" i="1" dirty="0"/>
              <a:t>Karlsson on havainnut, että</a:t>
            </a:r>
            <a:r>
              <a:rPr lang="fi-FI" dirty="0"/>
              <a:t>…</a:t>
            </a:r>
          </a:p>
          <a:p>
            <a:pPr marL="457200" lvl="1" indent="0">
              <a:buNone/>
              <a:defRPr/>
            </a:pPr>
            <a:r>
              <a:rPr lang="fi-FI" i="1" dirty="0"/>
              <a:t>Testissään Karlsson havaitsi, että…</a:t>
            </a:r>
            <a:endParaRPr lang="fi-FI" dirty="0"/>
          </a:p>
          <a:p>
            <a:pPr marL="457200" lvl="1" indent="0">
              <a:buNone/>
              <a:defRPr/>
            </a:pPr>
            <a:r>
              <a:rPr lang="fi-FI" i="1" dirty="0"/>
              <a:t>Mallinnus toteutettiin… data kerättiin… haastattelut tehtiin</a:t>
            </a:r>
          </a:p>
          <a:p>
            <a:pPr marL="457200" lvl="1" indent="0">
              <a:buNone/>
              <a:defRPr/>
            </a:pPr>
            <a:endParaRPr lang="fi-FI" dirty="0"/>
          </a:p>
          <a:p>
            <a:endParaRPr lang="fi-FI" dirty="0"/>
          </a:p>
        </p:txBody>
      </p:sp>
      <p:sp>
        <p:nvSpPr>
          <p:cNvPr id="4" name="Date Placeholder 3"/>
          <p:cNvSpPr>
            <a:spLocks noGrp="1"/>
          </p:cNvSpPr>
          <p:nvPr>
            <p:ph type="dt" sz="half" idx="19"/>
          </p:nvPr>
        </p:nvSpPr>
        <p:spPr/>
        <p:txBody>
          <a:bodyPr/>
          <a:lstStyle/>
          <a:p>
            <a:pPr>
              <a:defRPr/>
            </a:pPr>
            <a:fld id="{24CBB682-87B2-4236-AF78-B49807E7713E}" type="datetime1">
              <a:rPr lang="fi-FI" smtClean="0"/>
              <a:t>14.3.2024</a:t>
            </a:fld>
            <a:endParaRPr lang="fi-FI"/>
          </a:p>
        </p:txBody>
      </p:sp>
      <p:sp>
        <p:nvSpPr>
          <p:cNvPr id="5" name="Slide Number Placeholder 4"/>
          <p:cNvSpPr>
            <a:spLocks noGrp="1"/>
          </p:cNvSpPr>
          <p:nvPr>
            <p:ph type="sldNum" sz="quarter" idx="21"/>
          </p:nvPr>
        </p:nvSpPr>
        <p:spPr/>
        <p:txBody>
          <a:bodyPr/>
          <a:lstStyle/>
          <a:p>
            <a:pPr>
              <a:defRPr/>
            </a:pPr>
            <a:fld id="{49EFD4B7-1CC6-864B-A72A-C978B70BBA9B}" type="slidenum">
              <a:rPr lang="fi-FI" smtClean="0"/>
              <a:pPr>
                <a:defRPr/>
              </a:pPr>
              <a:t>48</a:t>
            </a:fld>
            <a:endParaRPr lang="fi-FI"/>
          </a:p>
        </p:txBody>
      </p:sp>
    </p:spTree>
    <p:extLst>
      <p:ext uri="{BB962C8B-B14F-4D97-AF65-F5344CB8AC3E}">
        <p14:creationId xmlns:p14="http://schemas.microsoft.com/office/powerpoint/2010/main" val="38412249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i="1" dirty="0">
                <a:latin typeface="Georgia" panose="02040502050405020303" pitchFamily="18" charset="0"/>
              </a:rPr>
              <a:t>Argumentointi</a:t>
            </a:r>
          </a:p>
        </p:txBody>
      </p:sp>
      <p:sp>
        <p:nvSpPr>
          <p:cNvPr id="3" name="Content Placeholder 2"/>
          <p:cNvSpPr>
            <a:spLocks noGrp="1"/>
          </p:cNvSpPr>
          <p:nvPr>
            <p:ph sz="quarter" idx="14"/>
          </p:nvPr>
        </p:nvSpPr>
        <p:spPr/>
        <p:txBody>
          <a:bodyPr/>
          <a:lstStyle/>
          <a:p>
            <a:r>
              <a:rPr lang="fi-FI" altLang="fi-FI" sz="2000" dirty="0">
                <a:latin typeface="Georgia" panose="02040502050405020303" pitchFamily="18" charset="0"/>
              </a:rPr>
              <a:t>Väite + perustelu (selitys):</a:t>
            </a:r>
          </a:p>
          <a:p>
            <a:pPr lvl="1">
              <a:buFontTx/>
              <a:buNone/>
            </a:pPr>
            <a:r>
              <a:rPr lang="fi-FI" altLang="fi-FI" dirty="0">
                <a:latin typeface="Georgia" panose="02040502050405020303" pitchFamily="18" charset="0"/>
              </a:rPr>
              <a:t>	</a:t>
            </a:r>
            <a:r>
              <a:rPr lang="fi-FI" altLang="fi-FI" i="1" dirty="0">
                <a:latin typeface="Georgia" panose="02040502050405020303" pitchFamily="18" charset="0"/>
              </a:rPr>
              <a:t>Kysymyksiin ”mistä me tulemme / keitä me olemme” annetut vastaukset ovat kuitenkin monella tavoin mielenkiintoisia, </a:t>
            </a:r>
            <a:r>
              <a:rPr lang="fi-FI" altLang="fi-FI" b="1" i="1" dirty="0">
                <a:latin typeface="Georgia" panose="02040502050405020303" pitchFamily="18" charset="0"/>
              </a:rPr>
              <a:t>sillä</a:t>
            </a:r>
            <a:r>
              <a:rPr lang="fi-FI" altLang="fi-FI" i="1" dirty="0">
                <a:latin typeface="Georgia" panose="02040502050405020303" pitchFamily="18" charset="0"/>
              </a:rPr>
              <a:t> ne kertovat aina jotakin siitä ajasta, jolloin ne ymmärretään totuuksiksi. </a:t>
            </a:r>
            <a:r>
              <a:rPr lang="fi-FI" altLang="fi-FI" dirty="0">
                <a:latin typeface="Georgia" panose="02040502050405020303" pitchFamily="18" charset="0"/>
              </a:rPr>
              <a:t>[Teoksesta Ruuska 2004]</a:t>
            </a:r>
          </a:p>
          <a:p>
            <a:r>
              <a:rPr lang="fi-FI" altLang="fi-FI" sz="2000" dirty="0">
                <a:latin typeface="Georgia" panose="02040502050405020303" pitchFamily="18" charset="0"/>
              </a:rPr>
              <a:t>Perustelu + väite (seuraus tai teko):</a:t>
            </a:r>
          </a:p>
          <a:p>
            <a:pPr lvl="1">
              <a:buFontTx/>
              <a:buNone/>
            </a:pPr>
            <a:r>
              <a:rPr lang="fi-FI" altLang="fi-FI" dirty="0">
                <a:latin typeface="Georgia" panose="02040502050405020303" pitchFamily="18" charset="0"/>
              </a:rPr>
              <a:t>	</a:t>
            </a:r>
            <a:r>
              <a:rPr lang="fi-FI" altLang="fi-FI" b="1" i="1" dirty="0">
                <a:latin typeface="Georgia" panose="02040502050405020303" pitchFamily="18" charset="0"/>
              </a:rPr>
              <a:t>Koska</a:t>
            </a:r>
            <a:r>
              <a:rPr lang="fi-FI" altLang="fi-FI" i="1" dirty="0">
                <a:latin typeface="Georgia" panose="02040502050405020303" pitchFamily="18" charset="0"/>
              </a:rPr>
              <a:t> parenteettiset lisäykset voivat olla itsekorjauksia </a:t>
            </a:r>
            <a:r>
              <a:rPr lang="fi-FI" altLang="fi-FI" b="1" i="1" dirty="0">
                <a:latin typeface="Georgia" panose="02040502050405020303" pitchFamily="18" charset="0"/>
              </a:rPr>
              <a:t>mutta</a:t>
            </a:r>
            <a:r>
              <a:rPr lang="fi-FI" altLang="fi-FI" i="1" dirty="0">
                <a:latin typeface="Georgia" panose="02040502050405020303" pitchFamily="18" charset="0"/>
              </a:rPr>
              <a:t> kaikki itsekorjaukset eivät ole parenteettisia lisäyksiä, käyn rajaa tässä luvussa. </a:t>
            </a:r>
            <a:r>
              <a:rPr lang="fi-FI" altLang="fi-FI" dirty="0">
                <a:latin typeface="Georgia" panose="02040502050405020303" pitchFamily="18" charset="0"/>
              </a:rPr>
              <a:t>[Teoksesta Routarinne 2003]</a:t>
            </a:r>
          </a:p>
          <a:p>
            <a:endParaRPr lang="fi-FI" sz="2000" dirty="0">
              <a:latin typeface="Georgia" panose="02040502050405020303" pitchFamily="18" charset="0"/>
            </a:endParaRPr>
          </a:p>
        </p:txBody>
      </p:sp>
      <p:sp>
        <p:nvSpPr>
          <p:cNvPr id="4" name="Date Placeholder 3"/>
          <p:cNvSpPr>
            <a:spLocks noGrp="1"/>
          </p:cNvSpPr>
          <p:nvPr>
            <p:ph type="dt" sz="half" idx="15"/>
          </p:nvPr>
        </p:nvSpPr>
        <p:spPr/>
        <p:txBody>
          <a:bodyPr/>
          <a:lstStyle/>
          <a:p>
            <a:pPr>
              <a:defRPr/>
            </a:pPr>
            <a:fld id="{24CBB682-87B2-4236-AF78-B49807E7713E}" type="datetime1">
              <a:rPr lang="fi-FI" smtClean="0"/>
              <a:t>14.3.2024</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49</a:t>
            </a:fld>
            <a:endParaRPr lang="fi-FI"/>
          </a:p>
        </p:txBody>
      </p:sp>
    </p:spTree>
    <p:extLst>
      <p:ext uri="{BB962C8B-B14F-4D97-AF65-F5344CB8AC3E}">
        <p14:creationId xmlns:p14="http://schemas.microsoft.com/office/powerpoint/2010/main" val="2179821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81F24A-6DB5-492D-B791-8C1950EEC772}"/>
              </a:ext>
            </a:extLst>
          </p:cNvPr>
          <p:cNvSpPr>
            <a:spLocks noGrp="1"/>
          </p:cNvSpPr>
          <p:nvPr>
            <p:ph type="ctrTitle"/>
          </p:nvPr>
        </p:nvSpPr>
        <p:spPr/>
        <p:txBody>
          <a:bodyPr/>
          <a:lstStyle/>
          <a:p>
            <a:r>
              <a:rPr lang="fi-FI" dirty="0"/>
              <a:t>Kuvat, taulukot ja kaaviot</a:t>
            </a:r>
            <a:br>
              <a:rPr lang="fi-FI" dirty="0"/>
            </a:br>
            <a:endParaRPr lang="fi-FI" dirty="0"/>
          </a:p>
        </p:txBody>
      </p:sp>
      <p:sp>
        <p:nvSpPr>
          <p:cNvPr id="3" name="Sisällön paikkamerkki 2">
            <a:extLst>
              <a:ext uri="{FF2B5EF4-FFF2-40B4-BE49-F238E27FC236}">
                <a16:creationId xmlns:a16="http://schemas.microsoft.com/office/drawing/2014/main" id="{FA4F9EB4-2FA7-4823-B112-24EFD0AD65E1}"/>
              </a:ext>
            </a:extLst>
          </p:cNvPr>
          <p:cNvSpPr>
            <a:spLocks noGrp="1"/>
          </p:cNvSpPr>
          <p:nvPr>
            <p:ph sz="quarter" idx="14"/>
          </p:nvPr>
        </p:nvSpPr>
        <p:spPr/>
        <p:txBody>
          <a:bodyPr/>
          <a:lstStyle/>
          <a:p>
            <a:r>
              <a:rPr lang="fi-FI" dirty="0"/>
              <a:t>Nyrkkisäännöt</a:t>
            </a:r>
          </a:p>
          <a:p>
            <a:r>
              <a:rPr lang="fi-FI" b="0" dirty="0"/>
              <a:t>1) Mainitse kuva, mieluusti ennalta</a:t>
            </a:r>
          </a:p>
          <a:p>
            <a:r>
              <a:rPr lang="fi-FI" b="0" dirty="0"/>
              <a:t>2) Käsittele (erittele, kuvaile) kuvaa, mieluusti jälkeenpäin</a:t>
            </a:r>
          </a:p>
          <a:p>
            <a:r>
              <a:rPr lang="fi-FI" b="0" dirty="0"/>
              <a:t>3) Älä sijoita kuvaa välittömästi luvun alkuun tai loppuun</a:t>
            </a:r>
          </a:p>
          <a:p>
            <a:endParaRPr lang="fi-FI" b="0" dirty="0"/>
          </a:p>
          <a:p>
            <a:r>
              <a:rPr lang="fi-FI" b="0" dirty="0"/>
              <a:t>Kuvatekstit: </a:t>
            </a:r>
          </a:p>
          <a:p>
            <a:r>
              <a:rPr lang="fi-FI" b="0" dirty="0"/>
              <a:t>Kuva x. Kuvaus sisällöstä (lähdeviite).</a:t>
            </a:r>
          </a:p>
          <a:p>
            <a:endParaRPr lang="fi-FI" dirty="0"/>
          </a:p>
        </p:txBody>
      </p:sp>
    </p:spTree>
    <p:extLst>
      <p:ext uri="{BB962C8B-B14F-4D97-AF65-F5344CB8AC3E}">
        <p14:creationId xmlns:p14="http://schemas.microsoft.com/office/powerpoint/2010/main" val="34987841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i="1" dirty="0">
                <a:latin typeface="Georgia" panose="02040502050405020303" pitchFamily="18" charset="0"/>
              </a:rPr>
              <a:t>Argumentointi: kielelliset keinot</a:t>
            </a:r>
          </a:p>
        </p:txBody>
      </p:sp>
      <p:sp>
        <p:nvSpPr>
          <p:cNvPr id="3" name="Content Placeholder 2"/>
          <p:cNvSpPr>
            <a:spLocks noGrp="1"/>
          </p:cNvSpPr>
          <p:nvPr>
            <p:ph sz="quarter" idx="14"/>
          </p:nvPr>
        </p:nvSpPr>
        <p:spPr>
          <a:xfrm>
            <a:off x="468314" y="1556793"/>
            <a:ext cx="8207374" cy="3612402"/>
          </a:xfrm>
        </p:spPr>
        <p:txBody>
          <a:bodyPr/>
          <a:lstStyle/>
          <a:p>
            <a:r>
              <a:rPr lang="fi-FI" altLang="fi-FI" sz="1800" b="0" dirty="0">
                <a:solidFill>
                  <a:srgbClr val="000000"/>
                </a:solidFill>
                <a:latin typeface="Georgia" panose="02040502050405020303" pitchFamily="18" charset="0"/>
              </a:rPr>
              <a:t>Asioiden väliset suhteet, erityisesti kausaalisuus (</a:t>
            </a:r>
            <a:r>
              <a:rPr lang="fi-FI" altLang="fi-FI" sz="1800" b="0" i="1" dirty="0">
                <a:solidFill>
                  <a:srgbClr val="000000"/>
                </a:solidFill>
                <a:latin typeface="Georgia" panose="02040502050405020303" pitchFamily="18" charset="0"/>
              </a:rPr>
              <a:t>koska</a:t>
            </a:r>
            <a:r>
              <a:rPr lang="fi-FI" altLang="fi-FI" sz="1800" b="0" dirty="0">
                <a:solidFill>
                  <a:srgbClr val="000000"/>
                </a:solidFill>
                <a:latin typeface="Georgia" panose="02040502050405020303" pitchFamily="18" charset="0"/>
              </a:rPr>
              <a:t>, </a:t>
            </a:r>
            <a:r>
              <a:rPr lang="fi-FI" altLang="fi-FI" sz="1800" b="0" i="1" dirty="0">
                <a:solidFill>
                  <a:srgbClr val="000000"/>
                </a:solidFill>
                <a:latin typeface="Georgia" panose="02040502050405020303" pitchFamily="18" charset="0"/>
              </a:rPr>
              <a:t>siksi, joten</a:t>
            </a:r>
            <a:r>
              <a:rPr lang="fi-FI" altLang="fi-FI" sz="1800" b="0" dirty="0">
                <a:solidFill>
                  <a:srgbClr val="000000"/>
                </a:solidFill>
                <a:latin typeface="Georgia" panose="02040502050405020303" pitchFamily="18" charset="0"/>
              </a:rPr>
              <a:t>)</a:t>
            </a:r>
          </a:p>
          <a:p>
            <a:r>
              <a:rPr lang="fi-FI" altLang="fi-FI" sz="1800" b="0" dirty="0">
                <a:solidFill>
                  <a:srgbClr val="000000"/>
                </a:solidFill>
                <a:latin typeface="Georgia" panose="02040502050405020303" pitchFamily="18" charset="0"/>
              </a:rPr>
              <a:t>Ilmiöiden yleisyys (</a:t>
            </a:r>
            <a:r>
              <a:rPr lang="fi-FI" altLang="fi-FI" sz="1800" b="0" i="1" dirty="0">
                <a:solidFill>
                  <a:srgbClr val="000000"/>
                </a:solidFill>
                <a:latin typeface="Georgia" panose="02040502050405020303" pitchFamily="18" charset="0"/>
              </a:rPr>
              <a:t>yleensä</a:t>
            </a:r>
            <a:r>
              <a:rPr lang="fi-FI" altLang="fi-FI" sz="1800" b="0" dirty="0">
                <a:solidFill>
                  <a:srgbClr val="000000"/>
                </a:solidFill>
                <a:latin typeface="Georgia" panose="02040502050405020303" pitchFamily="18" charset="0"/>
              </a:rPr>
              <a:t>, </a:t>
            </a:r>
            <a:r>
              <a:rPr lang="fi-FI" altLang="fi-FI" sz="1800" b="0" i="1" dirty="0">
                <a:solidFill>
                  <a:srgbClr val="000000"/>
                </a:solidFill>
                <a:latin typeface="Georgia" panose="02040502050405020303" pitchFamily="18" charset="0"/>
              </a:rPr>
              <a:t>poikkeuksetta</a:t>
            </a:r>
            <a:r>
              <a:rPr lang="fi-FI" altLang="fi-FI" sz="1800" b="0" dirty="0">
                <a:solidFill>
                  <a:srgbClr val="000000"/>
                </a:solidFill>
                <a:latin typeface="Georgia" panose="02040502050405020303" pitchFamily="18" charset="0"/>
              </a:rPr>
              <a:t>)</a:t>
            </a:r>
          </a:p>
          <a:p>
            <a:r>
              <a:rPr lang="fi-FI" altLang="fi-FI" sz="1800" b="0" dirty="0">
                <a:solidFill>
                  <a:srgbClr val="000000"/>
                </a:solidFill>
                <a:latin typeface="Georgia" panose="02040502050405020303" pitchFamily="18" charset="0"/>
              </a:rPr>
              <a:t>Vastakohtaiset näkökulmat (</a:t>
            </a:r>
            <a:r>
              <a:rPr lang="fi-FI" altLang="fi-FI" sz="1800" b="0" i="1" dirty="0">
                <a:solidFill>
                  <a:srgbClr val="000000"/>
                </a:solidFill>
                <a:latin typeface="Georgia" panose="02040502050405020303" pitchFamily="18" charset="0"/>
              </a:rPr>
              <a:t>mutta</a:t>
            </a:r>
            <a:r>
              <a:rPr lang="fi-FI" altLang="fi-FI" sz="1800" b="0" dirty="0">
                <a:solidFill>
                  <a:srgbClr val="000000"/>
                </a:solidFill>
                <a:latin typeface="Georgia" panose="02040502050405020303" pitchFamily="18" charset="0"/>
              </a:rPr>
              <a:t>, </a:t>
            </a:r>
            <a:r>
              <a:rPr lang="fi-FI" altLang="fi-FI" sz="1800" b="0" i="1" dirty="0">
                <a:solidFill>
                  <a:srgbClr val="000000"/>
                </a:solidFill>
                <a:latin typeface="Georgia" panose="02040502050405020303" pitchFamily="18" charset="0"/>
              </a:rPr>
              <a:t>toisaalta</a:t>
            </a:r>
            <a:r>
              <a:rPr lang="fi-FI" altLang="fi-FI" sz="1800" b="0" dirty="0">
                <a:solidFill>
                  <a:srgbClr val="000000"/>
                </a:solidFill>
                <a:latin typeface="Georgia" panose="02040502050405020303" pitchFamily="18" charset="0"/>
              </a:rPr>
              <a:t>, </a:t>
            </a:r>
            <a:r>
              <a:rPr lang="fi-FI" altLang="fi-FI" sz="1800" b="0" i="1" dirty="0">
                <a:solidFill>
                  <a:srgbClr val="000000"/>
                </a:solidFill>
                <a:latin typeface="Georgia" panose="02040502050405020303" pitchFamily="18" charset="0"/>
              </a:rPr>
              <a:t>kun taas</a:t>
            </a:r>
            <a:r>
              <a:rPr lang="fi-FI" altLang="fi-FI" sz="1800" b="0" dirty="0">
                <a:solidFill>
                  <a:srgbClr val="000000"/>
                </a:solidFill>
                <a:latin typeface="Georgia" panose="02040502050405020303" pitchFamily="18" charset="0"/>
              </a:rPr>
              <a:t>)</a:t>
            </a:r>
          </a:p>
          <a:p>
            <a:r>
              <a:rPr lang="fi-FI" altLang="fi-FI" sz="1800" b="0" dirty="0">
                <a:solidFill>
                  <a:srgbClr val="000000"/>
                </a:solidFill>
                <a:latin typeface="Georgia" panose="02040502050405020303" pitchFamily="18" charset="0"/>
              </a:rPr>
              <a:t>Tiedon varmuusaste (</a:t>
            </a:r>
            <a:r>
              <a:rPr lang="fi-FI" altLang="fi-FI" sz="1800" b="0" i="1" dirty="0">
                <a:solidFill>
                  <a:srgbClr val="000000"/>
                </a:solidFill>
                <a:latin typeface="Georgia" panose="02040502050405020303" pitchFamily="18" charset="0"/>
              </a:rPr>
              <a:t>voida</a:t>
            </a:r>
            <a:r>
              <a:rPr lang="fi-FI" altLang="fi-FI" sz="1800" b="0" dirty="0">
                <a:solidFill>
                  <a:srgbClr val="000000"/>
                </a:solidFill>
                <a:latin typeface="Georgia" panose="02040502050405020303" pitchFamily="18" charset="0"/>
              </a:rPr>
              <a:t>, </a:t>
            </a:r>
            <a:r>
              <a:rPr lang="fi-FI" altLang="fi-FI" sz="1800" b="0" i="1" dirty="0">
                <a:solidFill>
                  <a:srgbClr val="000000"/>
                </a:solidFill>
                <a:latin typeface="Georgia" panose="02040502050405020303" pitchFamily="18" charset="0"/>
              </a:rPr>
              <a:t>tuskin</a:t>
            </a:r>
            <a:r>
              <a:rPr lang="fi-FI" altLang="fi-FI" sz="1800" b="0" dirty="0">
                <a:solidFill>
                  <a:srgbClr val="000000"/>
                </a:solidFill>
                <a:latin typeface="Georgia" panose="02040502050405020303" pitchFamily="18" charset="0"/>
              </a:rPr>
              <a:t>, </a:t>
            </a:r>
            <a:r>
              <a:rPr lang="fi-FI" altLang="fi-FI" sz="1800" b="0" i="1" dirty="0">
                <a:solidFill>
                  <a:srgbClr val="000000"/>
                </a:solidFill>
                <a:latin typeface="Georgia" panose="02040502050405020303" pitchFamily="18" charset="0"/>
              </a:rPr>
              <a:t>mahdollinen</a:t>
            </a:r>
            <a:r>
              <a:rPr lang="fi-FI" altLang="fi-FI" sz="1800" b="0" dirty="0">
                <a:solidFill>
                  <a:srgbClr val="000000"/>
                </a:solidFill>
                <a:latin typeface="Georgia" panose="02040502050405020303" pitchFamily="18" charset="0"/>
              </a:rPr>
              <a:t>, </a:t>
            </a:r>
            <a:r>
              <a:rPr lang="fi-FI" altLang="fi-FI" sz="1800" b="0" i="1" dirty="0">
                <a:solidFill>
                  <a:srgbClr val="000000"/>
                </a:solidFill>
                <a:latin typeface="Georgia" panose="02040502050405020303" pitchFamily="18" charset="0"/>
              </a:rPr>
              <a:t>ilmiö osoittanee</a:t>
            </a:r>
            <a:r>
              <a:rPr lang="fi-FI" altLang="fi-FI" sz="1800" b="0" dirty="0">
                <a:solidFill>
                  <a:srgbClr val="000000"/>
                </a:solidFill>
                <a:latin typeface="Georgia" panose="02040502050405020303" pitchFamily="18" charset="0"/>
              </a:rPr>
              <a:t>)</a:t>
            </a:r>
          </a:p>
          <a:p>
            <a:endParaRPr lang="fi-FI" altLang="fi-FI" sz="1800" b="0" dirty="0">
              <a:solidFill>
                <a:srgbClr val="000000"/>
              </a:solidFill>
              <a:latin typeface="Georgia" panose="02040502050405020303" pitchFamily="18" charset="0"/>
            </a:endParaRPr>
          </a:p>
          <a:p>
            <a:r>
              <a:rPr lang="fi-FI" sz="1800" b="0" dirty="0">
                <a:latin typeface="Georgia" panose="02040502050405020303" pitchFamily="18" charset="0"/>
              </a:rPr>
              <a:t>Pohjaolosuhteiden, ympäristön ja kaivantorakenteiden vaativuus </a:t>
            </a:r>
            <a:r>
              <a:rPr lang="fi-FI" sz="1800" dirty="0">
                <a:latin typeface="Georgia" panose="02040502050405020303" pitchFamily="18" charset="0"/>
              </a:rPr>
              <a:t>voivat</a:t>
            </a:r>
            <a:r>
              <a:rPr lang="fi-FI" sz="1800" b="0" dirty="0">
                <a:latin typeface="Georgia" panose="02040502050405020303" pitchFamily="18" charset="0"/>
              </a:rPr>
              <a:t> vaihdella </a:t>
            </a:r>
            <a:r>
              <a:rPr lang="fi-FI" sz="1800" dirty="0">
                <a:latin typeface="Georgia" panose="02040502050405020303" pitchFamily="18" charset="0"/>
              </a:rPr>
              <a:t>oleellisesti</a:t>
            </a:r>
            <a:r>
              <a:rPr lang="fi-FI" sz="1800" b="0" dirty="0">
                <a:latin typeface="Georgia" panose="02040502050405020303" pitchFamily="18" charset="0"/>
              </a:rPr>
              <a:t> putkilinjojen eri osissa. </a:t>
            </a:r>
            <a:r>
              <a:rPr lang="fi-FI" sz="1800" dirty="0">
                <a:latin typeface="Georgia" panose="02040502050405020303" pitchFamily="18" charset="0"/>
              </a:rPr>
              <a:t>Tällöin</a:t>
            </a:r>
            <a:r>
              <a:rPr lang="fi-FI" sz="1800" b="0" dirty="0">
                <a:latin typeface="Georgia" panose="02040502050405020303" pitchFamily="18" charset="0"/>
              </a:rPr>
              <a:t> putkilinja </a:t>
            </a:r>
            <a:r>
              <a:rPr lang="fi-FI" sz="1800" dirty="0">
                <a:latin typeface="Georgia" panose="02040502050405020303" pitchFamily="18" charset="0"/>
              </a:rPr>
              <a:t>on syytä </a:t>
            </a:r>
            <a:r>
              <a:rPr lang="fi-FI" sz="1800" b="0" dirty="0">
                <a:latin typeface="Georgia" panose="02040502050405020303" pitchFamily="18" charset="0"/>
              </a:rPr>
              <a:t>jakaa pohjaolosuhteiltaan ja vaativuudeltaan homogeenisiin osuuksiin maasto-katselmusten, maaperäkarttojen ja ympäristön pohjatutkimusten perusteella.</a:t>
            </a:r>
            <a:endParaRPr lang="fi-FI" altLang="fi-FI" sz="1800" b="0" dirty="0">
              <a:solidFill>
                <a:srgbClr val="000000"/>
              </a:solidFill>
              <a:latin typeface="Georgia" panose="02040502050405020303" pitchFamily="18" charset="0"/>
            </a:endParaRPr>
          </a:p>
          <a:p>
            <a:endParaRPr lang="fi-FI"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14.3.2024</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50</a:t>
            </a:fld>
            <a:endParaRPr lang="fi-FI"/>
          </a:p>
        </p:txBody>
      </p:sp>
    </p:spTree>
    <p:extLst>
      <p:ext uri="{BB962C8B-B14F-4D97-AF65-F5344CB8AC3E}">
        <p14:creationId xmlns:p14="http://schemas.microsoft.com/office/powerpoint/2010/main" val="21002381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4" y="836614"/>
            <a:ext cx="8207375" cy="720179"/>
          </a:xfrm>
        </p:spPr>
        <p:txBody>
          <a:bodyPr/>
          <a:lstStyle/>
          <a:p>
            <a:r>
              <a:rPr lang="fi-FI" i="1" dirty="0">
                <a:latin typeface="Georgia" panose="02040502050405020303" pitchFamily="18" charset="0"/>
              </a:rPr>
              <a:t>Argumentointi: esimerkkejä</a:t>
            </a:r>
          </a:p>
        </p:txBody>
      </p:sp>
      <p:sp>
        <p:nvSpPr>
          <p:cNvPr id="3" name="Content Placeholder 2"/>
          <p:cNvSpPr>
            <a:spLocks noGrp="1"/>
          </p:cNvSpPr>
          <p:nvPr>
            <p:ph sz="quarter" idx="14"/>
          </p:nvPr>
        </p:nvSpPr>
        <p:spPr>
          <a:xfrm>
            <a:off x="457200" y="1556793"/>
            <a:ext cx="8207374" cy="4003300"/>
          </a:xfrm>
        </p:spPr>
        <p:txBody>
          <a:bodyPr/>
          <a:lstStyle/>
          <a:p>
            <a:pPr>
              <a:lnSpc>
                <a:spcPct val="80000"/>
              </a:lnSpc>
              <a:spcBef>
                <a:spcPct val="0"/>
              </a:spcBef>
            </a:pPr>
            <a:r>
              <a:rPr lang="fi-FI" altLang="fi-FI" sz="2000" dirty="0">
                <a:latin typeface="Georgia" panose="02040502050405020303" pitchFamily="18" charset="0"/>
              </a:rPr>
              <a:t>Osoita miksi, älä tyydy toteamaan:</a:t>
            </a:r>
            <a:br>
              <a:rPr lang="fi-FI" altLang="fi-FI" sz="2000" dirty="0">
                <a:latin typeface="Georgia" panose="02040502050405020303" pitchFamily="18" charset="0"/>
              </a:rPr>
            </a:br>
            <a:endParaRPr lang="fi-FI" altLang="fi-FI" sz="2000" dirty="0">
              <a:latin typeface="Georgia" panose="02040502050405020303" pitchFamily="18" charset="0"/>
            </a:endParaRPr>
          </a:p>
          <a:p>
            <a:pPr marL="342900" indent="-342900">
              <a:lnSpc>
                <a:spcPct val="80000"/>
              </a:lnSpc>
              <a:spcBef>
                <a:spcPct val="0"/>
              </a:spcBef>
              <a:buFont typeface="Arial" panose="020B0604020202020204" pitchFamily="34" charset="0"/>
              <a:buChar char="•"/>
            </a:pPr>
            <a:r>
              <a:rPr lang="fi-FI" altLang="fi-FI" sz="2000" b="0" i="1" dirty="0">
                <a:latin typeface="Georgia" panose="02040502050405020303" pitchFamily="18" charset="0"/>
              </a:rPr>
              <a:t>Liikenteen ohjaaminen on vaikea ja tärkeä ongelma.</a:t>
            </a:r>
            <a:r>
              <a:rPr lang="fi-FI" altLang="fi-FI" sz="2000" b="0" dirty="0">
                <a:latin typeface="Georgia" panose="02040502050405020303" pitchFamily="18" charset="0"/>
              </a:rPr>
              <a:t>  </a:t>
            </a:r>
          </a:p>
          <a:p>
            <a:pPr>
              <a:spcBef>
                <a:spcPts val="650"/>
              </a:spcBef>
              <a:buClr>
                <a:schemeClr val="tx1"/>
              </a:buClr>
            </a:pPr>
            <a:r>
              <a:rPr lang="fi-FI" altLang="fi-FI" sz="2000" dirty="0">
                <a:solidFill>
                  <a:srgbClr val="000000"/>
                </a:solidFill>
                <a:latin typeface="Georgia" panose="02040502050405020303" pitchFamily="18" charset="0"/>
              </a:rPr>
              <a:t>Tunnista väite ja perustelut:</a:t>
            </a:r>
          </a:p>
          <a:p>
            <a:pPr lvl="1">
              <a:spcBef>
                <a:spcPts val="550"/>
              </a:spcBef>
              <a:buClr>
                <a:schemeClr val="tx1"/>
              </a:buClr>
              <a:buFontTx/>
              <a:buChar char="•"/>
            </a:pPr>
            <a:r>
              <a:rPr lang="fi-FI" altLang="fi-FI" i="1" dirty="0">
                <a:solidFill>
                  <a:srgbClr val="000000"/>
                </a:solidFill>
                <a:latin typeface="Georgia" panose="02040502050405020303" pitchFamily="18" charset="0"/>
              </a:rPr>
              <a:t>Koska kaupunkiasuntoja ei ole suunniteltu majoittamaan useampia sukupolvia, vanhukset kokevat lasten luona asumisen usein hankalaksi.</a:t>
            </a:r>
          </a:p>
          <a:p>
            <a:pPr>
              <a:spcBef>
                <a:spcPts val="550"/>
              </a:spcBef>
              <a:buClr>
                <a:schemeClr val="tx1"/>
              </a:buClr>
            </a:pPr>
            <a:r>
              <a:rPr lang="fi-FI" altLang="fi-FI" sz="2000" dirty="0">
                <a:solidFill>
                  <a:srgbClr val="000000"/>
                </a:solidFill>
                <a:latin typeface="Georgia" panose="02040502050405020303" pitchFamily="18" charset="0"/>
              </a:rPr>
              <a:t>Miksi argumentointi ei ole onnistunut?</a:t>
            </a:r>
          </a:p>
          <a:p>
            <a:pPr lvl="1">
              <a:spcBef>
                <a:spcPts val="550"/>
              </a:spcBef>
              <a:buClr>
                <a:schemeClr val="tx1"/>
              </a:buClr>
              <a:buFontTx/>
              <a:buChar char="•"/>
            </a:pPr>
            <a:r>
              <a:rPr lang="fi-FI" altLang="fi-FI" i="1" dirty="0">
                <a:solidFill>
                  <a:srgbClr val="000000"/>
                </a:solidFill>
                <a:latin typeface="Georgia" panose="02040502050405020303" pitchFamily="18" charset="0"/>
                <a:ea typeface="ＭＳ Ｐゴシック" panose="020B0600070205080204" pitchFamily="34" charset="-128"/>
              </a:rPr>
              <a:t>Projektit ja prosessit muistuttavat osittain paljon toisiaan. Niiden erottaminen voi olla vaikeaa. Nämä toiminnanmuodot tuleekin erottaa selkeästi toisistaan. Niiden pääerot on tärkeää tunnistaa. </a:t>
            </a:r>
          </a:p>
          <a:p>
            <a:endParaRPr lang="fi-FI" sz="2000" dirty="0">
              <a:latin typeface="Georgia" panose="02040502050405020303" pitchFamily="18" charset="0"/>
            </a:endParaRPr>
          </a:p>
        </p:txBody>
      </p:sp>
      <p:sp>
        <p:nvSpPr>
          <p:cNvPr id="4" name="Date Placeholder 3"/>
          <p:cNvSpPr>
            <a:spLocks noGrp="1"/>
          </p:cNvSpPr>
          <p:nvPr>
            <p:ph type="dt" sz="half" idx="15"/>
          </p:nvPr>
        </p:nvSpPr>
        <p:spPr/>
        <p:txBody>
          <a:bodyPr/>
          <a:lstStyle/>
          <a:p>
            <a:pPr>
              <a:defRPr/>
            </a:pPr>
            <a:fld id="{24CBB682-87B2-4236-AF78-B49807E7713E}" type="datetime1">
              <a:rPr lang="fi-FI" smtClean="0"/>
              <a:t>14.3.2024</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51</a:t>
            </a:fld>
            <a:endParaRPr lang="fi-FI"/>
          </a:p>
        </p:txBody>
      </p:sp>
    </p:spTree>
    <p:extLst>
      <p:ext uri="{BB962C8B-B14F-4D97-AF65-F5344CB8AC3E}">
        <p14:creationId xmlns:p14="http://schemas.microsoft.com/office/powerpoint/2010/main" val="29122744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i="1" dirty="0">
                <a:solidFill>
                  <a:schemeClr val="tx1"/>
                </a:solidFill>
                <a:latin typeface="Georgia" panose="02040502050405020303" pitchFamily="18" charset="0"/>
              </a:rPr>
              <a:t>Puhetyyli ≠ arkityyli ≠ asiatyyli </a:t>
            </a:r>
            <a:br>
              <a:rPr lang="fi-FI" i="1" dirty="0">
                <a:latin typeface="Georgia" panose="02040502050405020303" pitchFamily="18" charset="0"/>
              </a:rPr>
            </a:br>
            <a:r>
              <a:rPr lang="fi-FI" b="0" i="1" dirty="0" err="1">
                <a:solidFill>
                  <a:schemeClr val="tx1"/>
                </a:solidFill>
                <a:latin typeface="Georgia" panose="02040502050405020303" pitchFamily="18" charset="0"/>
              </a:rPr>
              <a:t>Asiatyyli</a:t>
            </a:r>
            <a:r>
              <a:rPr lang="fi-FI" b="0" i="1" dirty="0">
                <a:solidFill>
                  <a:schemeClr val="tx1"/>
                </a:solidFill>
                <a:latin typeface="Georgia" panose="02040502050405020303" pitchFamily="18" charset="0"/>
              </a:rPr>
              <a:t> ≠ tieteellinen tyyli</a:t>
            </a:r>
          </a:p>
        </p:txBody>
      </p:sp>
      <p:sp>
        <p:nvSpPr>
          <p:cNvPr id="7" name="Content Placeholder 6"/>
          <p:cNvSpPr>
            <a:spLocks noGrp="1"/>
          </p:cNvSpPr>
          <p:nvPr>
            <p:ph sz="quarter" idx="14"/>
          </p:nvPr>
        </p:nvSpPr>
        <p:spPr/>
        <p:txBody>
          <a:bodyPr/>
          <a:lstStyle/>
          <a:p>
            <a:r>
              <a:rPr lang="fi-FI" sz="2000" dirty="0">
                <a:latin typeface="Georgia" panose="02040502050405020303" pitchFamily="18" charset="0"/>
              </a:rPr>
              <a:t>Asiatyylinen ilmaus ei automaattisesti sovi tieteelliseen tyyliin:</a:t>
            </a:r>
          </a:p>
          <a:p>
            <a:pPr marL="342900" indent="-342900">
              <a:buFontTx/>
              <a:buChar char="-"/>
            </a:pPr>
            <a:r>
              <a:rPr lang="fi-FI" sz="2000" b="0" i="1" dirty="0">
                <a:latin typeface="Georgia" panose="02040502050405020303" pitchFamily="18" charset="0"/>
              </a:rPr>
              <a:t>ikävä kyllä, erinomainen analyysi, yhtäkkiä, valitettavasti</a:t>
            </a:r>
          </a:p>
          <a:p>
            <a:pPr marL="342900" indent="-342900">
              <a:buFontTx/>
              <a:buChar char="-"/>
            </a:pPr>
            <a:r>
              <a:rPr lang="fi-FI" sz="2000" b="0" i="1" dirty="0">
                <a:latin typeface="Georgia" panose="02040502050405020303" pitchFamily="18" charset="0"/>
              </a:rPr>
              <a:t>Lepolan analyysi ei </a:t>
            </a:r>
            <a:r>
              <a:rPr lang="fi-FI" sz="2000" b="0" i="1" strike="sngStrike" dirty="0">
                <a:solidFill>
                  <a:srgbClr val="FF0000"/>
                </a:solidFill>
                <a:latin typeface="Georgia" panose="02040502050405020303" pitchFamily="18" charset="0"/>
              </a:rPr>
              <a:t>ikävä kyllä </a:t>
            </a:r>
            <a:r>
              <a:rPr lang="fi-FI" sz="2000" b="0" i="1" dirty="0">
                <a:latin typeface="Georgia" panose="02040502050405020303" pitchFamily="18" charset="0"/>
              </a:rPr>
              <a:t>ole johdonmukainen, sillä</a:t>
            </a:r>
            <a:r>
              <a:rPr lang="fi-FI" sz="2000" b="0" dirty="0">
                <a:latin typeface="Georgia" panose="02040502050405020303" pitchFamily="18" charset="0"/>
              </a:rPr>
              <a:t>…</a:t>
            </a:r>
          </a:p>
          <a:p>
            <a:endParaRPr lang="fi-FI" dirty="0">
              <a:latin typeface="Georgia" panose="02040502050405020303" pitchFamily="18" charset="0"/>
            </a:endParaRPr>
          </a:p>
          <a:p>
            <a:endParaRPr lang="fi-FI" b="0" dirty="0">
              <a:latin typeface="Georgia" panose="02040502050405020303" pitchFamily="18" charset="0"/>
            </a:endParaRPr>
          </a:p>
        </p:txBody>
      </p:sp>
      <p:sp>
        <p:nvSpPr>
          <p:cNvPr id="5" name="Date Placeholder 4"/>
          <p:cNvSpPr>
            <a:spLocks noGrp="1"/>
          </p:cNvSpPr>
          <p:nvPr>
            <p:ph type="dt" sz="half" idx="15"/>
          </p:nvPr>
        </p:nvSpPr>
        <p:spPr/>
        <p:txBody>
          <a:bodyPr/>
          <a:lstStyle/>
          <a:p>
            <a:pPr>
              <a:defRPr/>
            </a:pPr>
            <a:fld id="{686F12C3-4421-43A0-8844-8188FCFDF52F}" type="datetime1">
              <a:rPr lang="fi-FI" smtClean="0"/>
              <a:t>14.3.2024</a:t>
            </a:fld>
            <a:endParaRPr lang="fi-FI"/>
          </a:p>
        </p:txBody>
      </p:sp>
      <p:sp>
        <p:nvSpPr>
          <p:cNvPr id="6" name="Slide Number Placeholder 5"/>
          <p:cNvSpPr>
            <a:spLocks noGrp="1"/>
          </p:cNvSpPr>
          <p:nvPr>
            <p:ph type="sldNum" sz="quarter" idx="17"/>
          </p:nvPr>
        </p:nvSpPr>
        <p:spPr/>
        <p:txBody>
          <a:bodyPr/>
          <a:lstStyle/>
          <a:p>
            <a:pPr>
              <a:defRPr/>
            </a:pPr>
            <a:fld id="{7D79A8AE-7274-0C4A-AB42-92022833E6E2}" type="slidenum">
              <a:rPr lang="fi-FI" smtClean="0"/>
              <a:pPr>
                <a:defRPr/>
              </a:pPr>
              <a:t>52</a:t>
            </a:fld>
            <a:endParaRPr lang="fi-FI"/>
          </a:p>
        </p:txBody>
      </p:sp>
    </p:spTree>
    <p:extLst>
      <p:ext uri="{BB962C8B-B14F-4D97-AF65-F5344CB8AC3E}">
        <p14:creationId xmlns:p14="http://schemas.microsoft.com/office/powerpoint/2010/main" val="8745396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fi-FI" i="1" dirty="0">
                <a:solidFill>
                  <a:schemeClr val="tx1"/>
                </a:solidFill>
                <a:latin typeface="Georgia" panose="02040502050405020303" pitchFamily="18" charset="0"/>
              </a:rPr>
              <a:t>Tieteellinen tyyli: vältä…</a:t>
            </a:r>
          </a:p>
        </p:txBody>
      </p:sp>
      <p:sp>
        <p:nvSpPr>
          <p:cNvPr id="8" name="Content Placeholder 7"/>
          <p:cNvSpPr>
            <a:spLocks noGrp="1"/>
          </p:cNvSpPr>
          <p:nvPr>
            <p:ph sz="quarter" idx="14"/>
          </p:nvPr>
        </p:nvSpPr>
        <p:spPr/>
        <p:txBody>
          <a:bodyPr/>
          <a:lstStyle/>
          <a:p>
            <a:pPr>
              <a:lnSpc>
                <a:spcPct val="90000"/>
              </a:lnSpc>
            </a:pPr>
            <a:r>
              <a:rPr lang="fi-FI" altLang="fi-FI" b="0" dirty="0">
                <a:latin typeface="Georgia" panose="02040502050405020303" pitchFamily="18" charset="0"/>
              </a:rPr>
              <a:t>… </a:t>
            </a:r>
            <a:r>
              <a:rPr lang="fi-FI" altLang="fi-FI" dirty="0">
                <a:latin typeface="Georgia" panose="02040502050405020303" pitchFamily="18" charset="0"/>
              </a:rPr>
              <a:t>arkityylisiä ilmauksia </a:t>
            </a:r>
            <a:r>
              <a:rPr lang="fi-FI" altLang="fi-FI" b="0" dirty="0">
                <a:latin typeface="Georgia" panose="02040502050405020303" pitchFamily="18" charset="0"/>
              </a:rPr>
              <a:t>(</a:t>
            </a:r>
            <a:r>
              <a:rPr lang="fi-FI" altLang="fi-FI" b="0" i="1" dirty="0">
                <a:latin typeface="Georgia" panose="02040502050405020303" pitchFamily="18" charset="0"/>
              </a:rPr>
              <a:t>näppärä</a:t>
            </a:r>
            <a:r>
              <a:rPr lang="fi-FI" altLang="fi-FI" b="0" dirty="0">
                <a:latin typeface="Georgia" panose="02040502050405020303" pitchFamily="18" charset="0"/>
              </a:rPr>
              <a:t>, </a:t>
            </a:r>
            <a:r>
              <a:rPr lang="fi-FI" altLang="fi-FI" b="0" i="1" dirty="0">
                <a:latin typeface="Georgia" panose="02040502050405020303" pitchFamily="18" charset="0"/>
              </a:rPr>
              <a:t>hienosti, pärjätä, etänä, porukka, meinata, satsata, loistava, mahtava…</a:t>
            </a:r>
            <a:r>
              <a:rPr lang="fi-FI" altLang="fi-FI" b="0" dirty="0">
                <a:latin typeface="Georgia" panose="02040502050405020303" pitchFamily="18" charset="0"/>
              </a:rPr>
              <a:t>)</a:t>
            </a:r>
          </a:p>
          <a:p>
            <a:pPr>
              <a:lnSpc>
                <a:spcPct val="90000"/>
              </a:lnSpc>
            </a:pPr>
            <a:r>
              <a:rPr lang="fi-FI" altLang="fi-FI" b="0" dirty="0">
                <a:latin typeface="Georgia" panose="02040502050405020303" pitchFamily="18" charset="0"/>
              </a:rPr>
              <a:t>… </a:t>
            </a:r>
            <a:r>
              <a:rPr lang="fi-FI" altLang="fi-FI" dirty="0">
                <a:latin typeface="Georgia" panose="02040502050405020303" pitchFamily="18" charset="0"/>
              </a:rPr>
              <a:t>kielikuvia</a:t>
            </a:r>
            <a:r>
              <a:rPr lang="fi-FI" altLang="fi-FI" b="0" dirty="0">
                <a:latin typeface="Georgia" panose="02040502050405020303" pitchFamily="18" charset="0"/>
              </a:rPr>
              <a:t> (</a:t>
            </a:r>
            <a:r>
              <a:rPr lang="fi-FI" altLang="fi-FI" b="0" i="1" dirty="0">
                <a:latin typeface="Georgia" panose="02040502050405020303" pitchFamily="18" charset="0"/>
              </a:rPr>
              <a:t>olla lapsenkengissä, nostaa kissa pöydälle, tulla puun takaa, näyttää vihreää valoa, poimia rusinat pullasta…</a:t>
            </a:r>
            <a:r>
              <a:rPr lang="fi-FI" altLang="fi-FI" b="0" dirty="0">
                <a:latin typeface="Georgia" panose="02040502050405020303" pitchFamily="18" charset="0"/>
              </a:rPr>
              <a:t>) </a:t>
            </a:r>
          </a:p>
          <a:p>
            <a:pPr>
              <a:lnSpc>
                <a:spcPct val="90000"/>
              </a:lnSpc>
            </a:pPr>
            <a:r>
              <a:rPr lang="fi-FI" altLang="fi-FI" b="0" dirty="0">
                <a:latin typeface="Georgia" panose="02040502050405020303" pitchFamily="18" charset="0"/>
              </a:rPr>
              <a:t>… </a:t>
            </a:r>
            <a:r>
              <a:rPr lang="fi-FI" altLang="fi-FI" dirty="0">
                <a:latin typeface="Georgia" panose="02040502050405020303" pitchFamily="18" charset="0"/>
              </a:rPr>
              <a:t>muoti-ilmauksia </a:t>
            </a:r>
            <a:r>
              <a:rPr lang="fi-FI" altLang="fi-FI" b="0" dirty="0">
                <a:latin typeface="Georgia" panose="02040502050405020303" pitchFamily="18" charset="0"/>
              </a:rPr>
              <a:t>(</a:t>
            </a:r>
            <a:r>
              <a:rPr lang="fi-FI" altLang="fi-FI" b="0" i="1" dirty="0">
                <a:latin typeface="Georgia" panose="02040502050405020303" pitchFamily="18" charset="0"/>
              </a:rPr>
              <a:t>pitkässä juoksussa, loppupeleissä, loppukädessä, </a:t>
            </a:r>
            <a:r>
              <a:rPr lang="fi-FI" altLang="fi-FI" b="0" i="1" dirty="0" err="1">
                <a:latin typeface="Georgia" panose="02040502050405020303" pitchFamily="18" charset="0"/>
              </a:rPr>
              <a:t>loppuviimeksi</a:t>
            </a:r>
            <a:r>
              <a:rPr lang="fi-FI" altLang="fi-FI" b="0" i="1" dirty="0">
                <a:latin typeface="Georgia" panose="02040502050405020303" pitchFamily="18" charset="0"/>
              </a:rPr>
              <a:t>, isossa kuvassa, </a:t>
            </a:r>
            <a:r>
              <a:rPr lang="fi-FI" altLang="fi-FI" b="0" i="1" dirty="0" err="1">
                <a:latin typeface="Georgia" panose="02040502050405020303" pitchFamily="18" charset="0"/>
              </a:rPr>
              <a:t>pelittää</a:t>
            </a:r>
            <a:r>
              <a:rPr lang="fi-FI" altLang="fi-FI" b="0" i="1" dirty="0">
                <a:latin typeface="Georgia" panose="02040502050405020303" pitchFamily="18" charset="0"/>
              </a:rPr>
              <a:t>, </a:t>
            </a:r>
            <a:r>
              <a:rPr lang="fi-FI" altLang="fi-FI" b="0" i="1" dirty="0" err="1">
                <a:latin typeface="Georgia" panose="02040502050405020303" pitchFamily="18" charset="0"/>
              </a:rPr>
              <a:t>randomilla</a:t>
            </a:r>
            <a:r>
              <a:rPr lang="fi-FI" altLang="fi-FI" b="0" i="1" dirty="0">
                <a:latin typeface="Georgia" panose="02040502050405020303" pitchFamily="18" charset="0"/>
              </a:rPr>
              <a:t>…</a:t>
            </a:r>
            <a:r>
              <a:rPr lang="fi-FI" altLang="fi-FI" b="0" dirty="0">
                <a:latin typeface="Georgia" panose="02040502050405020303" pitchFamily="18" charset="0"/>
              </a:rPr>
              <a:t>)</a:t>
            </a:r>
          </a:p>
          <a:p>
            <a:pPr>
              <a:lnSpc>
                <a:spcPct val="90000"/>
              </a:lnSpc>
            </a:pPr>
            <a:r>
              <a:rPr lang="fi-FI" altLang="fi-FI" b="0" dirty="0">
                <a:latin typeface="Georgia" panose="02040502050405020303" pitchFamily="18" charset="0"/>
              </a:rPr>
              <a:t>… </a:t>
            </a:r>
            <a:r>
              <a:rPr lang="fi-FI" altLang="fi-FI" dirty="0">
                <a:latin typeface="Georgia" panose="02040502050405020303" pitchFamily="18" charset="0"/>
              </a:rPr>
              <a:t>ja anglismeja </a:t>
            </a:r>
            <a:r>
              <a:rPr lang="fi-FI" altLang="fi-FI" b="0" dirty="0">
                <a:latin typeface="Georgia" panose="02040502050405020303" pitchFamily="18" charset="0"/>
              </a:rPr>
              <a:t>(ks. edellä).</a:t>
            </a:r>
          </a:p>
          <a:p>
            <a:pPr>
              <a:lnSpc>
                <a:spcPct val="90000"/>
              </a:lnSpc>
            </a:pPr>
            <a:endParaRPr lang="fi-FI" altLang="fi-FI" b="0" dirty="0">
              <a:latin typeface="Georgia" panose="02040502050405020303" pitchFamily="18" charset="0"/>
            </a:endParaRPr>
          </a:p>
          <a:p>
            <a:pPr>
              <a:lnSpc>
                <a:spcPct val="90000"/>
              </a:lnSpc>
            </a:pPr>
            <a:r>
              <a:rPr lang="fi-FI" altLang="fi-FI" dirty="0">
                <a:solidFill>
                  <a:srgbClr val="FF0000"/>
                </a:solidFill>
                <a:latin typeface="Georgia" panose="02040502050405020303" pitchFamily="18" charset="0"/>
              </a:rPr>
              <a:t>Vielä: älä käytä puolipistettä virkkeiden jäsentämisessä.</a:t>
            </a:r>
          </a:p>
          <a:p>
            <a:endParaRPr lang="fi-FI" dirty="0"/>
          </a:p>
        </p:txBody>
      </p:sp>
      <p:sp>
        <p:nvSpPr>
          <p:cNvPr id="5" name="Date Placeholder 4"/>
          <p:cNvSpPr>
            <a:spLocks noGrp="1"/>
          </p:cNvSpPr>
          <p:nvPr>
            <p:ph type="dt" sz="half" idx="15"/>
          </p:nvPr>
        </p:nvSpPr>
        <p:spPr/>
        <p:txBody>
          <a:bodyPr/>
          <a:lstStyle/>
          <a:p>
            <a:pPr>
              <a:defRPr/>
            </a:pPr>
            <a:fld id="{686F12C3-4421-43A0-8844-8188FCFDF52F}" type="datetime1">
              <a:rPr lang="fi-FI" smtClean="0"/>
              <a:t>14.3.2024</a:t>
            </a:fld>
            <a:endParaRPr lang="fi-FI"/>
          </a:p>
        </p:txBody>
      </p:sp>
      <p:sp>
        <p:nvSpPr>
          <p:cNvPr id="6" name="Slide Number Placeholder 5"/>
          <p:cNvSpPr>
            <a:spLocks noGrp="1"/>
          </p:cNvSpPr>
          <p:nvPr>
            <p:ph type="sldNum" sz="quarter" idx="17"/>
          </p:nvPr>
        </p:nvSpPr>
        <p:spPr/>
        <p:txBody>
          <a:bodyPr/>
          <a:lstStyle/>
          <a:p>
            <a:pPr>
              <a:defRPr/>
            </a:pPr>
            <a:fld id="{7D79A8AE-7274-0C4A-AB42-92022833E6E2}" type="slidenum">
              <a:rPr lang="fi-FI" smtClean="0"/>
              <a:pPr>
                <a:defRPr/>
              </a:pPr>
              <a:t>53</a:t>
            </a:fld>
            <a:endParaRPr lang="fi-FI"/>
          </a:p>
        </p:txBody>
      </p:sp>
    </p:spTree>
    <p:extLst>
      <p:ext uri="{BB962C8B-B14F-4D97-AF65-F5344CB8AC3E}">
        <p14:creationId xmlns:p14="http://schemas.microsoft.com/office/powerpoint/2010/main" val="19477826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468314" y="318135"/>
            <a:ext cx="8207375" cy="1195798"/>
          </a:xfrm>
        </p:spPr>
        <p:txBody>
          <a:bodyPr anchor="t">
            <a:normAutofit/>
          </a:bodyPr>
          <a:lstStyle/>
          <a:p>
            <a:r>
              <a:rPr lang="fi-FI" dirty="0"/>
              <a:t>Tästä eteenpäin</a:t>
            </a:r>
            <a:endParaRPr lang="en-US" dirty="0"/>
          </a:p>
        </p:txBody>
      </p:sp>
      <p:sp>
        <p:nvSpPr>
          <p:cNvPr id="3" name="Sisällön paikkamerkki 2"/>
          <p:cNvSpPr>
            <a:spLocks noGrp="1"/>
          </p:cNvSpPr>
          <p:nvPr>
            <p:ph sz="quarter" idx="14"/>
          </p:nvPr>
        </p:nvSpPr>
        <p:spPr>
          <a:xfrm>
            <a:off x="468314" y="1513934"/>
            <a:ext cx="8207374" cy="4003300"/>
          </a:xfrm>
        </p:spPr>
        <p:txBody>
          <a:bodyPr>
            <a:normAutofit/>
          </a:bodyPr>
          <a:lstStyle/>
          <a:p>
            <a:pPr>
              <a:lnSpc>
                <a:spcPct val="90000"/>
              </a:lnSpc>
            </a:pPr>
            <a:r>
              <a:rPr lang="fi-FI" sz="1900"/>
              <a:t>Oikeinkirjoitus, kielen rakenteet</a:t>
            </a:r>
          </a:p>
          <a:p>
            <a:pPr lvl="1">
              <a:lnSpc>
                <a:spcPct val="90000"/>
              </a:lnSpc>
            </a:pPr>
            <a:r>
              <a:rPr lang="fi-FI" sz="1900"/>
              <a:t>Tunnista virhetyypit, jotka sinun on hyvä tarkistaa myös muualta tekstistä.</a:t>
            </a:r>
          </a:p>
          <a:p>
            <a:pPr>
              <a:lnSpc>
                <a:spcPct val="90000"/>
              </a:lnSpc>
            </a:pPr>
            <a:r>
              <a:rPr lang="fi-FI" sz="1900"/>
              <a:t>Tyyli, tieteellisyys</a:t>
            </a:r>
          </a:p>
          <a:p>
            <a:pPr lvl="1">
              <a:lnSpc>
                <a:spcPct val="90000"/>
              </a:lnSpc>
            </a:pPr>
            <a:r>
              <a:rPr lang="fi-FI" sz="1900"/>
              <a:t>Miten muokkaisit kandidaatintyöhön sopivaksi?</a:t>
            </a:r>
          </a:p>
          <a:p>
            <a:pPr>
              <a:lnSpc>
                <a:spcPct val="90000"/>
              </a:lnSpc>
            </a:pPr>
            <a:r>
              <a:rPr lang="fi-FI" sz="1900"/>
              <a:t>Tekstin rakenne</a:t>
            </a:r>
          </a:p>
          <a:p>
            <a:pPr lvl="1">
              <a:lnSpc>
                <a:spcPct val="90000"/>
              </a:lnSpc>
            </a:pPr>
            <a:r>
              <a:rPr lang="fi-FI" sz="1900"/>
              <a:t>Miten muokkaisit lukijaystävällisemmäksi?</a:t>
            </a:r>
          </a:p>
          <a:p>
            <a:pPr marL="457200" lvl="1" indent="0">
              <a:lnSpc>
                <a:spcPct val="90000"/>
              </a:lnSpc>
              <a:buNone/>
            </a:pPr>
            <a:endParaRPr lang="fi-FI" sz="1900"/>
          </a:p>
          <a:p>
            <a:pPr>
              <a:lnSpc>
                <a:spcPct val="90000"/>
              </a:lnSpc>
            </a:pPr>
            <a:r>
              <a:rPr lang="fi-FI" sz="1900"/>
              <a:t>Katso palaute </a:t>
            </a:r>
            <a:r>
              <a:rPr lang="fi-FI" sz="1900" err="1"/>
              <a:t>Turnitin</a:t>
            </a:r>
            <a:r>
              <a:rPr lang="fi-FI" sz="1900"/>
              <a:t>-kansiosta – klikkaa auki kommentit!</a:t>
            </a:r>
          </a:p>
          <a:p>
            <a:pPr>
              <a:lnSpc>
                <a:spcPct val="90000"/>
              </a:lnSpc>
            </a:pPr>
            <a:r>
              <a:rPr lang="fi-FI" sz="1900"/>
              <a:t>2/2 = uusi palautus ei tarpeen</a:t>
            </a:r>
          </a:p>
          <a:p>
            <a:pPr>
              <a:lnSpc>
                <a:spcPct val="90000"/>
              </a:lnSpc>
            </a:pPr>
            <a:r>
              <a:rPr lang="fi-FI" sz="1900"/>
              <a:t>1/2 = palauta muokattu versio </a:t>
            </a:r>
            <a:r>
              <a:rPr lang="fi-FI" sz="1900" err="1"/>
              <a:t>Turnitin</a:t>
            </a:r>
            <a:r>
              <a:rPr lang="fi-FI" sz="1900"/>
              <a:t>-kansion toiselle välilehdelle noin viikon kuluessa palautteen saamisesta</a:t>
            </a:r>
          </a:p>
          <a:p>
            <a:pPr lvl="1">
              <a:lnSpc>
                <a:spcPct val="90000"/>
              </a:lnSpc>
            </a:pPr>
            <a:r>
              <a:rPr lang="fi-FI" sz="1900"/>
              <a:t>Tekstinäytteeseen mukaan otsikko, sisällysluettelo, johdanto, käsittelyosuutta ja lähdeluettelo</a:t>
            </a:r>
          </a:p>
        </p:txBody>
      </p:sp>
    </p:spTree>
    <p:extLst>
      <p:ext uri="{BB962C8B-B14F-4D97-AF65-F5344CB8AC3E}">
        <p14:creationId xmlns:p14="http://schemas.microsoft.com/office/powerpoint/2010/main" val="3600882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D15B28-4267-4F9B-B559-532C5DE97D94}"/>
              </a:ext>
            </a:extLst>
          </p:cNvPr>
          <p:cNvSpPr>
            <a:spLocks noGrp="1"/>
          </p:cNvSpPr>
          <p:nvPr>
            <p:ph type="ctrTitle"/>
          </p:nvPr>
        </p:nvSpPr>
        <p:spPr/>
        <p:txBody>
          <a:bodyPr/>
          <a:lstStyle/>
          <a:p>
            <a:r>
              <a:rPr lang="fi-FI" dirty="0"/>
              <a:t>Luku- ja kappalejaottelu</a:t>
            </a:r>
          </a:p>
        </p:txBody>
      </p:sp>
      <p:sp>
        <p:nvSpPr>
          <p:cNvPr id="3" name="Sisällön paikkamerkki 2">
            <a:extLst>
              <a:ext uri="{FF2B5EF4-FFF2-40B4-BE49-F238E27FC236}">
                <a16:creationId xmlns:a16="http://schemas.microsoft.com/office/drawing/2014/main" id="{A65AF205-80E9-431F-ADE7-734603C430B5}"/>
              </a:ext>
            </a:extLst>
          </p:cNvPr>
          <p:cNvSpPr>
            <a:spLocks noGrp="1"/>
          </p:cNvSpPr>
          <p:nvPr>
            <p:ph sz="quarter" idx="14"/>
          </p:nvPr>
        </p:nvSpPr>
        <p:spPr/>
        <p:txBody>
          <a:bodyPr>
            <a:normAutofit fontScale="92500" lnSpcReduction="10000"/>
          </a:bodyPr>
          <a:lstStyle/>
          <a:p>
            <a:r>
              <a:rPr lang="fi-FI" dirty="0"/>
              <a:t>Pääsääntö: </a:t>
            </a:r>
          </a:p>
          <a:p>
            <a:r>
              <a:rPr lang="fi-FI" dirty="0"/>
              <a:t>yhdessä luvussa on vähintään kaksi kappaletta ja </a:t>
            </a:r>
          </a:p>
          <a:p>
            <a:r>
              <a:rPr lang="fi-FI" dirty="0"/>
              <a:t>yhdessä kappaleessa vähintään kaksi virkettä</a:t>
            </a:r>
          </a:p>
          <a:p>
            <a:endParaRPr lang="fi-FI" dirty="0"/>
          </a:p>
          <a:p>
            <a:r>
              <a:rPr lang="fi-FI" dirty="0"/>
              <a:t>Jaa pitkät kappaleet osiin</a:t>
            </a:r>
          </a:p>
          <a:p>
            <a:r>
              <a:rPr lang="fi-FI" b="0" dirty="0"/>
              <a:t>Missä kohtaa asia vaihtuu toiseen? &gt; kappaleenvaihto</a:t>
            </a:r>
          </a:p>
          <a:p>
            <a:endParaRPr lang="fi-FI" b="0" dirty="0"/>
          </a:p>
          <a:p>
            <a:r>
              <a:rPr lang="fi-FI" dirty="0"/>
              <a:t>Yhdistä lyhyet kappaleet toisiinsa</a:t>
            </a:r>
          </a:p>
          <a:p>
            <a:r>
              <a:rPr lang="fi-FI" b="0" dirty="0"/>
              <a:t>Tarkista, että jokaisessa kappaleessa on noin yksi asia </a:t>
            </a:r>
          </a:p>
          <a:p>
            <a:r>
              <a:rPr lang="fi-FI" b="0" dirty="0"/>
              <a:t>ja että kukin asia on esitetty yhdessä ja samassa kappaleessa</a:t>
            </a:r>
          </a:p>
          <a:p>
            <a:endParaRPr lang="fi-FI" b="0" dirty="0"/>
          </a:p>
          <a:p>
            <a:r>
              <a:rPr lang="fi-FI" dirty="0"/>
              <a:t>Asioiden esitysjärjestys: </a:t>
            </a:r>
            <a:r>
              <a:rPr lang="fi-FI" b="0" dirty="0"/>
              <a:t>yleisestä yksittäiseen, tutusta uuteen asiaan</a:t>
            </a:r>
          </a:p>
        </p:txBody>
      </p:sp>
      <p:sp>
        <p:nvSpPr>
          <p:cNvPr id="4" name="Tekstiruutu 3">
            <a:extLst>
              <a:ext uri="{FF2B5EF4-FFF2-40B4-BE49-F238E27FC236}">
                <a16:creationId xmlns:a16="http://schemas.microsoft.com/office/drawing/2014/main" id="{B2FEAAE6-4E17-40D8-8597-798F448272E0}"/>
              </a:ext>
            </a:extLst>
          </p:cNvPr>
          <p:cNvSpPr txBox="1"/>
          <p:nvPr/>
        </p:nvSpPr>
        <p:spPr>
          <a:xfrm>
            <a:off x="6011711" y="2060848"/>
            <a:ext cx="2592288" cy="1077218"/>
          </a:xfrm>
          <a:prstGeom prst="rect">
            <a:avLst/>
          </a:prstGeom>
          <a:solidFill>
            <a:schemeClr val="accent3">
              <a:lumMod val="20000"/>
              <a:lumOff val="80000"/>
            </a:schemeClr>
          </a:solidFill>
        </p:spPr>
        <p:txBody>
          <a:bodyPr wrap="square" rtlCol="0">
            <a:spAutoFit/>
          </a:bodyPr>
          <a:lstStyle/>
          <a:p>
            <a:r>
              <a:rPr lang="fi-FI" sz="1600" dirty="0"/>
              <a:t>Muista myös:</a:t>
            </a:r>
          </a:p>
          <a:p>
            <a:r>
              <a:rPr lang="fi-FI" sz="1600" dirty="0"/>
              <a:t>Luku on luku</a:t>
            </a:r>
          </a:p>
          <a:p>
            <a:r>
              <a:rPr lang="fi-FI" sz="1600" dirty="0"/>
              <a:t>Kappale on kappale</a:t>
            </a:r>
          </a:p>
          <a:p>
            <a:r>
              <a:rPr lang="fi-FI" sz="1600" dirty="0"/>
              <a:t>&gt; Luku koostuu kappaleista</a:t>
            </a:r>
          </a:p>
        </p:txBody>
      </p:sp>
    </p:spTree>
    <p:extLst>
      <p:ext uri="{BB962C8B-B14F-4D97-AF65-F5344CB8AC3E}">
        <p14:creationId xmlns:p14="http://schemas.microsoft.com/office/powerpoint/2010/main" val="3991272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E57BE-D482-4BD1-98C4-541E2206FA96}"/>
              </a:ext>
            </a:extLst>
          </p:cNvPr>
          <p:cNvSpPr>
            <a:spLocks noGrp="1"/>
          </p:cNvSpPr>
          <p:nvPr>
            <p:ph type="ctrTitle"/>
          </p:nvPr>
        </p:nvSpPr>
        <p:spPr/>
        <p:txBody>
          <a:bodyPr/>
          <a:lstStyle/>
          <a:p>
            <a:r>
              <a:rPr lang="fi-FI" dirty="0"/>
              <a:t>Riittävä täsmällisyys vs. liiallinen toisto</a:t>
            </a:r>
          </a:p>
        </p:txBody>
      </p:sp>
      <p:sp>
        <p:nvSpPr>
          <p:cNvPr id="3" name="Sisällön paikkamerkki 2">
            <a:extLst>
              <a:ext uri="{FF2B5EF4-FFF2-40B4-BE49-F238E27FC236}">
                <a16:creationId xmlns:a16="http://schemas.microsoft.com/office/drawing/2014/main" id="{874E7965-E446-406C-A5D7-D343090E0182}"/>
              </a:ext>
            </a:extLst>
          </p:cNvPr>
          <p:cNvSpPr>
            <a:spLocks noGrp="1"/>
          </p:cNvSpPr>
          <p:nvPr>
            <p:ph sz="quarter" idx="14"/>
          </p:nvPr>
        </p:nvSpPr>
        <p:spPr>
          <a:xfrm>
            <a:off x="540001" y="1700808"/>
            <a:ext cx="8085599" cy="3831557"/>
          </a:xfrm>
        </p:spPr>
        <p:txBody>
          <a:bodyPr>
            <a:normAutofit fontScale="85000" lnSpcReduction="20000"/>
          </a:bodyPr>
          <a:lstStyle/>
          <a:p>
            <a:r>
              <a:rPr lang="fi-FI" dirty="0"/>
              <a:t>Rautalanka</a:t>
            </a:r>
          </a:p>
          <a:p>
            <a:endParaRPr lang="fi-FI" dirty="0"/>
          </a:p>
          <a:p>
            <a:r>
              <a:rPr lang="fi-FI" dirty="0"/>
              <a:t>Pronominin viittaussuhde epäselvä</a:t>
            </a:r>
          </a:p>
          <a:p>
            <a:r>
              <a:rPr lang="fi-FI" b="0" dirty="0"/>
              <a:t>- - </a:t>
            </a:r>
            <a:r>
              <a:rPr lang="fi-FI" b="0" i="1" dirty="0"/>
              <a:t>on ollut hyvin vaikeaa tai jopa mahdotonta sen laskennallisen vaativuuden vuoksi. </a:t>
            </a:r>
            <a:r>
              <a:rPr lang="fi-FI" i="1" dirty="0"/>
              <a:t>Tämä</a:t>
            </a:r>
            <a:r>
              <a:rPr lang="fi-FI" b="0" i="1" dirty="0"/>
              <a:t> on kuitenkin ollut suuren kiinnostuksen kohteena ja </a:t>
            </a:r>
            <a:r>
              <a:rPr lang="fi-FI" i="1" dirty="0"/>
              <a:t>sitä</a:t>
            </a:r>
            <a:r>
              <a:rPr lang="fi-FI" b="0" i="1" dirty="0"/>
              <a:t> on tutkittu paljon.</a:t>
            </a:r>
          </a:p>
          <a:p>
            <a:endParaRPr lang="fi-FI" dirty="0"/>
          </a:p>
          <a:p>
            <a:r>
              <a:rPr lang="fi-FI" dirty="0"/>
              <a:t>Poista </a:t>
            </a:r>
            <a:r>
              <a:rPr lang="fi-FI" i="1" dirty="0"/>
              <a:t>tämä</a:t>
            </a:r>
            <a:r>
              <a:rPr lang="fi-FI" dirty="0"/>
              <a:t> substantiivin edeltä</a:t>
            </a:r>
          </a:p>
          <a:p>
            <a:r>
              <a:rPr lang="fi-FI" b="0" i="1" dirty="0"/>
              <a:t>- - tiedon liike on merkittävässä asemassa yhteiskunnassamme. </a:t>
            </a:r>
            <a:r>
              <a:rPr lang="fi-FI" i="1" dirty="0"/>
              <a:t>Tämän </a:t>
            </a:r>
            <a:r>
              <a:rPr lang="fi-FI" b="0" i="1" dirty="0"/>
              <a:t>tiedon liikkeen aiheuttamien liikennevirtojen analysoiminen muodostaa laajan tutkimuskentän - - </a:t>
            </a:r>
            <a:r>
              <a:rPr lang="fi-FI" i="1" dirty="0"/>
              <a:t>Tämä</a:t>
            </a:r>
            <a:r>
              <a:rPr lang="fi-FI" b="0" i="1" dirty="0"/>
              <a:t> tutkimuskenttä - - </a:t>
            </a:r>
          </a:p>
          <a:p>
            <a:endParaRPr lang="fi-FI" b="0" i="1" dirty="0"/>
          </a:p>
          <a:p>
            <a:r>
              <a:rPr lang="fi-FI" dirty="0"/>
              <a:t>Substantiivin voi korvata pronominilla </a:t>
            </a:r>
            <a:r>
              <a:rPr lang="fi-FI" i="1" dirty="0"/>
              <a:t>se</a:t>
            </a:r>
          </a:p>
          <a:p>
            <a:r>
              <a:rPr lang="fi-FI" i="1" dirty="0"/>
              <a:t>[Tekniikka x] </a:t>
            </a:r>
            <a:r>
              <a:rPr lang="fi-FI" b="0" i="1" dirty="0"/>
              <a:t>on moderni tekniikka - - </a:t>
            </a:r>
            <a:r>
              <a:rPr lang="fi-FI" i="1" dirty="0"/>
              <a:t>X</a:t>
            </a:r>
            <a:r>
              <a:rPr lang="fi-FI" b="0" i="1" dirty="0"/>
              <a:t> on ensimmäinen mekaaninen tapa - - </a:t>
            </a:r>
            <a:r>
              <a:rPr lang="fi-FI" i="1" dirty="0"/>
              <a:t>X</a:t>
            </a:r>
            <a:r>
              <a:rPr lang="fi-FI" b="0" i="1" dirty="0"/>
              <a:t> on automaattinen metodi - - </a:t>
            </a:r>
            <a:r>
              <a:rPr lang="fi-FI" i="1" dirty="0"/>
              <a:t>X:n</a:t>
            </a:r>
            <a:r>
              <a:rPr lang="fi-FI" b="0" i="1" dirty="0"/>
              <a:t> avulla voidaan - - </a:t>
            </a:r>
          </a:p>
        </p:txBody>
      </p:sp>
    </p:spTree>
    <p:extLst>
      <p:ext uri="{BB962C8B-B14F-4D97-AF65-F5344CB8AC3E}">
        <p14:creationId xmlns:p14="http://schemas.microsoft.com/office/powerpoint/2010/main" val="1547321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74266-6695-4A16-885D-BC6125489E6C}"/>
              </a:ext>
            </a:extLst>
          </p:cNvPr>
          <p:cNvSpPr>
            <a:spLocks noGrp="1"/>
          </p:cNvSpPr>
          <p:nvPr>
            <p:ph type="ctrTitle"/>
          </p:nvPr>
        </p:nvSpPr>
        <p:spPr/>
        <p:txBody>
          <a:bodyPr/>
          <a:lstStyle/>
          <a:p>
            <a:r>
              <a:rPr lang="en-US" dirty="0" err="1"/>
              <a:t>Selkeys</a:t>
            </a:r>
            <a:r>
              <a:rPr lang="en-US" dirty="0"/>
              <a:t> ja </a:t>
            </a:r>
            <a:r>
              <a:rPr lang="en-US" dirty="0" err="1"/>
              <a:t>yksiselitteisyys</a:t>
            </a:r>
            <a:endParaRPr lang="fi-FI" dirty="0"/>
          </a:p>
        </p:txBody>
      </p:sp>
      <p:sp>
        <p:nvSpPr>
          <p:cNvPr id="3" name="Content Placeholder 2">
            <a:extLst>
              <a:ext uri="{FF2B5EF4-FFF2-40B4-BE49-F238E27FC236}">
                <a16:creationId xmlns:a16="http://schemas.microsoft.com/office/drawing/2014/main" id="{1A27F55E-D094-4125-AAD6-CEF666519D56}"/>
              </a:ext>
            </a:extLst>
          </p:cNvPr>
          <p:cNvSpPr>
            <a:spLocks noGrp="1"/>
          </p:cNvSpPr>
          <p:nvPr>
            <p:ph sz="quarter" idx="14"/>
          </p:nvPr>
        </p:nvSpPr>
        <p:spPr/>
        <p:txBody>
          <a:bodyPr/>
          <a:lstStyle/>
          <a:p>
            <a:r>
              <a:rPr lang="fi-FI" dirty="0"/>
              <a:t>Substantiivilausekkeet / adverbit &gt; aktiiviset verbit</a:t>
            </a:r>
          </a:p>
          <a:p>
            <a:r>
              <a:rPr lang="fi-FI" b="0" i="1" dirty="0"/>
              <a:t>taantuminen vaikuttaa asuintiheyteen laskevasti </a:t>
            </a:r>
            <a:br>
              <a:rPr lang="fi-FI" b="0" i="1" dirty="0"/>
            </a:br>
            <a:r>
              <a:rPr lang="fi-FI" b="0" i="1" dirty="0"/>
              <a:t>&gt; taantumisen seurauksena asumistiheys laskee</a:t>
            </a:r>
          </a:p>
          <a:p>
            <a:r>
              <a:rPr lang="fi-FI" dirty="0"/>
              <a:t>Sanajärjestys: uusi asia lauseen loppuun</a:t>
            </a:r>
          </a:p>
          <a:p>
            <a:r>
              <a:rPr lang="fi-FI" b="0" i="1" dirty="0"/>
              <a:t>Tietylle tarjonnan tilakannalle markkinat määrittävät vuokran.</a:t>
            </a:r>
            <a:br>
              <a:rPr lang="fi-FI" b="0" i="1" dirty="0"/>
            </a:br>
            <a:r>
              <a:rPr lang="fi-FI" b="0" i="1" dirty="0"/>
              <a:t>&gt; Markkinat määrittävät vuokran tietylle tarjonnan tilakannalle.</a:t>
            </a:r>
          </a:p>
        </p:txBody>
      </p:sp>
    </p:spTree>
    <p:extLst>
      <p:ext uri="{BB962C8B-B14F-4D97-AF65-F5344CB8AC3E}">
        <p14:creationId xmlns:p14="http://schemas.microsoft.com/office/powerpoint/2010/main" val="3909322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A6B59C-CA42-4FAB-8F24-70B553C59B91}"/>
              </a:ext>
            </a:extLst>
          </p:cNvPr>
          <p:cNvSpPr>
            <a:spLocks noGrp="1"/>
          </p:cNvSpPr>
          <p:nvPr>
            <p:ph type="ctrTitle"/>
          </p:nvPr>
        </p:nvSpPr>
        <p:spPr/>
        <p:txBody>
          <a:bodyPr/>
          <a:lstStyle/>
          <a:p>
            <a:r>
              <a:rPr lang="fi-FI" dirty="0"/>
              <a:t>Viivat</a:t>
            </a:r>
          </a:p>
        </p:txBody>
      </p:sp>
      <p:sp>
        <p:nvSpPr>
          <p:cNvPr id="3" name="Sisällön paikkamerkki 2">
            <a:extLst>
              <a:ext uri="{FF2B5EF4-FFF2-40B4-BE49-F238E27FC236}">
                <a16:creationId xmlns:a16="http://schemas.microsoft.com/office/drawing/2014/main" id="{A37798A6-E23D-429D-B803-888333C324AF}"/>
              </a:ext>
            </a:extLst>
          </p:cNvPr>
          <p:cNvSpPr>
            <a:spLocks noGrp="1"/>
          </p:cNvSpPr>
          <p:nvPr>
            <p:ph sz="quarter" idx="14"/>
          </p:nvPr>
        </p:nvSpPr>
        <p:spPr/>
        <p:txBody>
          <a:bodyPr>
            <a:normAutofit/>
          </a:bodyPr>
          <a:lstStyle/>
          <a:p>
            <a:r>
              <a:rPr lang="fi-FI" dirty="0"/>
              <a:t>Ajatusviiva aina numeroiden väliin</a:t>
            </a:r>
          </a:p>
          <a:p>
            <a:r>
              <a:rPr lang="fi-FI" b="0" dirty="0"/>
              <a:t>	s. 23–25, 1960–1970-luvuilla</a:t>
            </a:r>
            <a:endParaRPr lang="fi-FI" dirty="0"/>
          </a:p>
          <a:p>
            <a:r>
              <a:rPr lang="fi-FI" dirty="0"/>
              <a:t>Välilyönti ja yhdysmerkki, jos yhdyssanan toisena osana on kaksi- tai useampisanainen ilmaus</a:t>
            </a:r>
          </a:p>
          <a:p>
            <a:r>
              <a:rPr lang="fi-FI" dirty="0"/>
              <a:t>	</a:t>
            </a:r>
            <a:r>
              <a:rPr lang="fi-FI" b="0" i="1" dirty="0"/>
              <a:t>kantavat väliseinät -järjestelmä</a:t>
            </a:r>
          </a:p>
          <a:p>
            <a:r>
              <a:rPr lang="fi-FI" dirty="0"/>
              <a:t>Huomaa myös termit ja nimet</a:t>
            </a:r>
          </a:p>
          <a:p>
            <a:r>
              <a:rPr lang="fi-FI" b="0" i="1" dirty="0"/>
              <a:t>	mikro-</a:t>
            </a:r>
            <a:r>
              <a:rPr lang="fi-FI" b="0" i="1" dirty="0" err="1"/>
              <a:t>frontend</a:t>
            </a:r>
            <a:r>
              <a:rPr lang="fi-FI" b="0" i="1" dirty="0"/>
              <a:t>-arkkitehtuurimalli</a:t>
            </a:r>
          </a:p>
        </p:txBody>
      </p:sp>
    </p:spTree>
    <p:extLst>
      <p:ext uri="{BB962C8B-B14F-4D97-AF65-F5344CB8AC3E}">
        <p14:creationId xmlns:p14="http://schemas.microsoft.com/office/powerpoint/2010/main" val="208131105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640caa5-7d07-48c5-abee-020d631b693e" xsi:nil="true"/>
    <lcf76f155ced4ddcb4097134ff3c332f xmlns="ffbed758-d064-4aa8-b156-261254b03e9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5BDE9164F1EC24C878EAAA3CF6FC2D2" ma:contentTypeVersion="13" ma:contentTypeDescription="Create a new document." ma:contentTypeScope="" ma:versionID="c0c165814d6e43a611a59b1e79735286">
  <xsd:schema xmlns:xsd="http://www.w3.org/2001/XMLSchema" xmlns:xs="http://www.w3.org/2001/XMLSchema" xmlns:p="http://schemas.microsoft.com/office/2006/metadata/properties" xmlns:ns2="ffbed758-d064-4aa8-b156-261254b03e9c" xmlns:ns3="1640caa5-7d07-48c5-abee-020d631b693e" targetNamespace="http://schemas.microsoft.com/office/2006/metadata/properties" ma:root="true" ma:fieldsID="80eead70d46c0f990d6523f8f4df0be2" ns2:_="" ns3:_="">
    <xsd:import namespace="ffbed758-d064-4aa8-b156-261254b03e9c"/>
    <xsd:import namespace="1640caa5-7d07-48c5-abee-020d631b69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bed758-d064-4aa8-b156-261254b03e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d61bb93-c830-477f-800c-34a01ab1e79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40caa5-7d07-48c5-abee-020d631b693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589dec7-6a91-4b1e-b249-faeec7a5ab45}" ma:internalName="TaxCatchAll" ma:showField="CatchAllData" ma:web="1640caa5-7d07-48c5-abee-020d631b693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736C3C-3DB7-4EE0-B6C2-978C107A5910}">
  <ds:schemaRefs>
    <ds:schemaRef ds:uri="http://schemas.microsoft.com/office/2006/metadata/properties"/>
    <ds:schemaRef ds:uri="http://schemas.microsoft.com/office/infopath/2007/PartnerControls"/>
    <ds:schemaRef ds:uri="1640caa5-7d07-48c5-abee-020d631b693e"/>
    <ds:schemaRef ds:uri="ffbed758-d064-4aa8-b156-261254b03e9c"/>
  </ds:schemaRefs>
</ds:datastoreItem>
</file>

<file path=customXml/itemProps2.xml><?xml version="1.0" encoding="utf-8"?>
<ds:datastoreItem xmlns:ds="http://schemas.openxmlformats.org/officeDocument/2006/customXml" ds:itemID="{E59BA432-2861-4EE2-8B19-C8C7E81929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bed758-d064-4aa8-b156-261254b03e9c"/>
    <ds:schemaRef ds:uri="1640caa5-7d07-48c5-abee-020d631b69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174276-4C35-41D4-B2ED-91D2049CD0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18927</TotalTime>
  <Words>2359</Words>
  <Application>Microsoft Office PowerPoint</Application>
  <PresentationFormat>On-screen Show (4:3)</PresentationFormat>
  <Paragraphs>296</Paragraphs>
  <Slides>54</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Courier New</vt:lpstr>
      <vt:lpstr>Georgia</vt:lpstr>
      <vt:lpstr>Lucida Grande</vt:lpstr>
      <vt:lpstr>Wingdings</vt:lpstr>
      <vt:lpstr>Office-teema</vt:lpstr>
      <vt:lpstr>Tekstipaja 2</vt:lpstr>
      <vt:lpstr>Tänään ohjelmassa</vt:lpstr>
      <vt:lpstr>Yleistä: hyvää työtä,  ja työt ilahduttavan hyvällä mallilla!</vt:lpstr>
      <vt:lpstr>Lähdeviitteet</vt:lpstr>
      <vt:lpstr>Kuvat, taulukot ja kaaviot </vt:lpstr>
      <vt:lpstr>Luku- ja kappalejaottelu</vt:lpstr>
      <vt:lpstr>Riittävä täsmällisyys vs. liiallinen toisto</vt:lpstr>
      <vt:lpstr>Selkeys ja yksiselitteisyys</vt:lpstr>
      <vt:lpstr>Viivat</vt:lpstr>
      <vt:lpstr>Pilkut</vt:lpstr>
      <vt:lpstr>Esimerkit teksteistänne</vt:lpstr>
      <vt:lpstr>Pilkunviilaamista ja yhdysviivoja ja välilyöntejä (sekä = ja)</vt:lpstr>
      <vt:lpstr>Välilyönnit</vt:lpstr>
      <vt:lpstr>Pisteen paikka lopussa ja sulkeet käsitteissä</vt:lpstr>
      <vt:lpstr>Puhekielisyyksistä ja sanavalinnoista (myös yhdysviivat)</vt:lpstr>
      <vt:lpstr>Enkunkieliset termit tekstissä</vt:lpstr>
      <vt:lpstr>Yhdysviivat</vt:lpstr>
      <vt:lpstr>Toisto (vauhtisokeus) </vt:lpstr>
      <vt:lpstr>Erisnimet</vt:lpstr>
      <vt:lpstr>Kaavat yms. tekstissä (pilkut ja pisteet!)</vt:lpstr>
      <vt:lpstr>Käsitteiden avaaminen </vt:lpstr>
      <vt:lpstr>Liian suoraan asiaan</vt:lpstr>
      <vt:lpstr>Et al. -&gt; ym. ja sama viite peräkkäin</vt:lpstr>
      <vt:lpstr>Kiilalauseet </vt:lpstr>
      <vt:lpstr>Työ saa tarkentua edetessään (hämärä määritelmä)</vt:lpstr>
      <vt:lpstr>Miten merkataan jotkut nimitykset yms.</vt:lpstr>
      <vt:lpstr>Tehtävä: vertaispalaute tekstistä</vt:lpstr>
      <vt:lpstr>Metateksti</vt:lpstr>
      <vt:lpstr>Metateksti: tehtäviä</vt:lpstr>
      <vt:lpstr>Metateksti: sudenkuoppia</vt:lpstr>
      <vt:lpstr>Viittaaminen kirjoittajaan itseensä?</vt:lpstr>
      <vt:lpstr>Otsikot ja sisällysluettelo</vt:lpstr>
      <vt:lpstr>Sisällysluettelo</vt:lpstr>
      <vt:lpstr>Johdanto: alalukuja vai ei?</vt:lpstr>
      <vt:lpstr>Tehtävä: johdanto</vt:lpstr>
      <vt:lpstr>Luvun esittely ennen ensimmäistä alalukua</vt:lpstr>
      <vt:lpstr>Luvun esittely ennen ensimmäistä alalukua: esimerkki</vt:lpstr>
      <vt:lpstr>Suhteet asioiden väleillä:  sidosteisuus (koheesio)</vt:lpstr>
      <vt:lpstr>Sidosteisuus (koheesio)</vt:lpstr>
      <vt:lpstr>Esimerkki: sidosteisuus</vt:lpstr>
      <vt:lpstr>Esimerkki: koheesiota toiston ja pronominien avulla</vt:lpstr>
      <vt:lpstr>Kappaleen rakenne</vt:lpstr>
      <vt:lpstr>Esimerkki: kappale</vt:lpstr>
      <vt:lpstr>Informaatiorakenne</vt:lpstr>
      <vt:lpstr>Tarkastele omasta tekstistäsi:</vt:lpstr>
      <vt:lpstr>Lähdeviitteet</vt:lpstr>
      <vt:lpstr>Hyvää lähteiden käyttöä</vt:lpstr>
      <vt:lpstr>Aikamuodot</vt:lpstr>
      <vt:lpstr>Argumentointi</vt:lpstr>
      <vt:lpstr>Argumentointi: kielelliset keinot</vt:lpstr>
      <vt:lpstr>Argumentointi: esimerkkejä</vt:lpstr>
      <vt:lpstr>Puhetyyli ≠ arkityyli ≠ asiatyyli  Asiatyyli ≠ tieteellinen tyyli</vt:lpstr>
      <vt:lpstr>Tieteellinen tyyli: vältä…</vt:lpstr>
      <vt:lpstr>Tästä eteenpäin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Tekstipaja 2</dc:title>
  <dc:creator>Inkeri</dc:creator>
  <cp:lastModifiedBy>Keränen Anja</cp:lastModifiedBy>
  <cp:revision>157</cp:revision>
  <dcterms:created xsi:type="dcterms:W3CDTF">2014-11-26T20:11:36Z</dcterms:created>
  <dcterms:modified xsi:type="dcterms:W3CDTF">2024-03-17T12:47:36Z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0x01010055BDE9164F1EC24C878EAAA3CF6FC2D2</vt:lpwstr>
  </property>
</Properties>
</file>