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436" r:id="rId2"/>
    <p:sldId id="402" r:id="rId3"/>
    <p:sldId id="422" r:id="rId4"/>
    <p:sldId id="424" r:id="rId5"/>
    <p:sldId id="373" r:id="rId6"/>
    <p:sldId id="334" r:id="rId7"/>
    <p:sldId id="374" r:id="rId8"/>
    <p:sldId id="376" r:id="rId9"/>
    <p:sldId id="375" r:id="rId10"/>
    <p:sldId id="377" r:id="rId11"/>
    <p:sldId id="378" r:id="rId12"/>
    <p:sldId id="425" r:id="rId13"/>
    <p:sldId id="380" r:id="rId14"/>
    <p:sldId id="426" r:id="rId15"/>
    <p:sldId id="387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389" r:id="rId24"/>
    <p:sldId id="391" r:id="rId25"/>
    <p:sldId id="392" r:id="rId26"/>
    <p:sldId id="393" r:id="rId27"/>
    <p:sldId id="394" r:id="rId28"/>
    <p:sldId id="395" r:id="rId29"/>
    <p:sldId id="390" r:id="rId30"/>
    <p:sldId id="382" r:id="rId31"/>
    <p:sldId id="386" r:id="rId32"/>
    <p:sldId id="388" r:id="rId33"/>
    <p:sldId id="383" r:id="rId34"/>
    <p:sldId id="396" r:id="rId35"/>
    <p:sldId id="397" r:id="rId36"/>
    <p:sldId id="398" r:id="rId37"/>
    <p:sldId id="400" r:id="rId38"/>
    <p:sldId id="434" r:id="rId39"/>
    <p:sldId id="408" r:id="rId40"/>
    <p:sldId id="409" r:id="rId41"/>
    <p:sldId id="410" r:id="rId42"/>
    <p:sldId id="411" r:id="rId43"/>
    <p:sldId id="412" r:id="rId44"/>
    <p:sldId id="416" r:id="rId45"/>
    <p:sldId id="413" r:id="rId46"/>
    <p:sldId id="414" r:id="rId47"/>
    <p:sldId id="435" r:id="rId48"/>
  </p:sldIdLst>
  <p:sldSz cx="9144000" cy="6858000" type="screen4x3"/>
  <p:notesSz cx="6742113" cy="987425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CFFF"/>
    <a:srgbClr val="E7EFE8"/>
    <a:srgbClr val="1E0B91"/>
    <a:srgbClr val="770913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2362" autoAdjust="0"/>
  </p:normalViewPr>
  <p:slideViewPr>
    <p:cSldViewPr>
      <p:cViewPr varScale="1">
        <p:scale>
          <a:sx n="86" d="100"/>
          <a:sy n="86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054" cy="493398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486" y="0"/>
            <a:ext cx="2922054" cy="493398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D8CA111C-067D-419B-A3F7-5CD6A4FFF32A}" type="datetimeFigureOut">
              <a:rPr lang="fi-FI" smtClean="0"/>
              <a:pPr/>
              <a:t>25.6.2019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276"/>
            <a:ext cx="2922054" cy="493398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486" y="9379276"/>
            <a:ext cx="2922054" cy="493398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CABF5141-31BF-4D61-AB12-DFC4A45720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0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158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2" y="0"/>
            <a:ext cx="292158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90269"/>
            <a:ext cx="539369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24"/>
            <a:ext cx="292158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5" tIns="45418" rIns="90835" bIns="454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2" y="9378824"/>
            <a:ext cx="292158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5" tIns="45418" rIns="90835" bIns="454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99934C-D0D3-43C5-89D4-BC2B6C10D3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63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9934C-D0D3-43C5-89D4-BC2B6C10D3A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3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fi-FI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fld id="{CDF7F600-B5BE-466C-8E75-2D8AD30B5798}" type="datetime1">
              <a:rPr lang="en-US"/>
              <a:pPr/>
              <a:t>6/25/2019</a:t>
            </a:fld>
            <a:endParaRPr lang="en-US"/>
          </a:p>
        </p:txBody>
      </p:sp>
      <p:pic>
        <p:nvPicPr>
          <p:cNvPr id="3086" name="Picture 14" descr="aalto_e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B45C2-B71A-46ED-A8D7-AFB999DFC62B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A85DD-45DD-44D1-9AEB-FFE1B98C2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4DF4F-21F8-42A6-8FAE-22B64186D3AB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0EE48-8CA1-4758-B4D2-B8D0AB654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FCBAA-511B-480A-8674-1745922C77B6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1204C-E720-4E18-91B2-51F942EBF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A4A3E-F7D0-4380-8264-6A47180C5468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741C7-5B67-4485-AE03-8B690B257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87B70-5119-47D2-9BEB-DD4A028344F5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CF53B-9B69-494E-9FD7-AF7A0F69D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EB557-81C1-4B90-92A8-0CCD0D725DBB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26361-5D3C-4C4D-BC35-0C9F104A98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9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B506B-95C7-477B-8342-9F7B3EF8638B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7FA47-5540-46F9-A92A-FD0452DCD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A12E9-E7EE-4980-9ABB-0DA4D120C9E0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526E1-8D90-42AF-89E6-9C02AB1F8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80D84-F802-476C-AA6C-26CAFB90FAC5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FF46-4977-4A89-B91D-BDB287BF9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1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BE968-F7F4-4E95-B5F3-32747DB4B987}" type="datetime1">
              <a:rPr lang="en-US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E3C5-0CCF-4242-B682-62366BC3D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7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5F25579A-A171-45A3-A20A-5FF50CD35683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</a:defRPr>
            </a:lvl1pPr>
          </a:lstStyle>
          <a:p>
            <a:fld id="{31567664-FC52-4EEB-99E9-B7660AC10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i-FI">
              <a:solidFill>
                <a:srgbClr val="000000"/>
              </a:solidFill>
            </a:endParaRPr>
          </a:p>
        </p:txBody>
      </p:sp>
      <p:pic>
        <p:nvPicPr>
          <p:cNvPr id="1037" name="Picture 13" descr="aalto_eng_alakulm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2693988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7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79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st3.in/ggg/thesi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st3.in/ggg/thesi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st3.in/ggg/thesi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st3.in/ggg/thesi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mit.edu/academics-admissions/undergraduate-programs/6-p-meng-program/thesis-guide/1-2-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o.aalto.fi/download/attachments/1021746/how_to_write_diploma_thesis.pdf?version=1&amp;modificationDate=13032147440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.dit.ie/dgordon/courses/researchmethods/Lectures/RM0003.pp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.dit.ie/dgordon/courses/researchmethods/Lectures/RM0003.pp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e.carleton.ca/faculty/chinneck/thesis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course/view.php?id=405" TargetMode="External"/><Relationship Id="rId2" Type="http://schemas.openxmlformats.org/officeDocument/2006/relationships/hyperlink" Target="http://sana.aalto.fi/aw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aalto.fi/display/turnitin/Turnitin+for+Studen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75A26B-47EE-4722-8D08-1F612B607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English Slides Session 1 </a:t>
            </a:r>
            <a:br>
              <a:rPr lang="en-GB" dirty="0"/>
            </a:br>
            <a:r>
              <a:rPr lang="en-GB" dirty="0"/>
              <a:t>Audience, Purpose, Form.</a:t>
            </a:r>
            <a:br>
              <a:rPr lang="en-GB" dirty="0"/>
            </a:br>
            <a:r>
              <a:rPr lang="en-GB" dirty="0"/>
              <a:t>Part 2</a:t>
            </a:r>
            <a:endParaRPr lang="en-IE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2414FB-B806-4D93-A3BC-C4FECC3DF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4797152"/>
            <a:ext cx="6283325" cy="684486"/>
          </a:xfrm>
        </p:spPr>
        <p:txBody>
          <a:bodyPr/>
          <a:lstStyle/>
          <a:p>
            <a:r>
              <a:rPr lang="fi-FI" dirty="0" err="1"/>
              <a:t>June</a:t>
            </a:r>
            <a:r>
              <a:rPr lang="fi-FI" dirty="0"/>
              <a:t> </a:t>
            </a:r>
            <a:r>
              <a:rPr lang="fi-FI" dirty="0" err="1"/>
              <a:t>Worlshop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375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8416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8950"/>
            <a:ext cx="8964488" cy="1079500"/>
          </a:xfrm>
        </p:spPr>
        <p:txBody>
          <a:bodyPr/>
          <a:lstStyle/>
          <a:p>
            <a:r>
              <a:rPr lang="fi-FI" sz="3000" dirty="0" err="1">
                <a:solidFill>
                  <a:srgbClr val="0085B4"/>
                </a:solidFill>
              </a:rPr>
              <a:t>What</a:t>
            </a:r>
            <a:r>
              <a:rPr lang="fi-FI" sz="3000" dirty="0">
                <a:solidFill>
                  <a:srgbClr val="0085B4"/>
                </a:solidFill>
              </a:rPr>
              <a:t> </a:t>
            </a:r>
            <a:r>
              <a:rPr lang="fi-FI" sz="3000" dirty="0" err="1">
                <a:solidFill>
                  <a:srgbClr val="0085B4"/>
                </a:solidFill>
              </a:rPr>
              <a:t>are</a:t>
            </a:r>
            <a:r>
              <a:rPr lang="fi-FI" sz="3000" dirty="0">
                <a:solidFill>
                  <a:srgbClr val="0085B4"/>
                </a:solidFill>
              </a:rPr>
              <a:t> the </a:t>
            </a:r>
            <a:r>
              <a:rPr lang="fi-FI" sz="3000" dirty="0" err="1">
                <a:solidFill>
                  <a:srgbClr val="0085B4"/>
                </a:solidFill>
                <a:latin typeface="Arial Black" pitchFamily="34" charset="0"/>
              </a:rPr>
              <a:t>expectations</a:t>
            </a:r>
            <a:r>
              <a:rPr lang="fi-FI" sz="3000" dirty="0">
                <a:solidFill>
                  <a:srgbClr val="0085B4"/>
                </a:solidFill>
              </a:rPr>
              <a:t> of </a:t>
            </a:r>
            <a:r>
              <a:rPr lang="fi-FI" sz="3000" dirty="0" err="1">
                <a:solidFill>
                  <a:srgbClr val="0085B4"/>
                </a:solidFill>
              </a:rPr>
              <a:t>your</a:t>
            </a:r>
            <a:r>
              <a:rPr lang="fi-FI" sz="3000" dirty="0">
                <a:solidFill>
                  <a:srgbClr val="0085B4"/>
                </a:solidFill>
              </a:rPr>
              <a:t> </a:t>
            </a:r>
            <a:r>
              <a:rPr lang="fi-FI" sz="3000" dirty="0" err="1">
                <a:solidFill>
                  <a:srgbClr val="0085B4"/>
                </a:solidFill>
              </a:rPr>
              <a:t>gatekeeper</a:t>
            </a:r>
            <a:r>
              <a:rPr lang="fi-FI" sz="3000" dirty="0">
                <a:solidFill>
                  <a:srgbClr val="0085B4"/>
                </a:solidFill>
              </a:rPr>
              <a:t>?</a:t>
            </a:r>
            <a:endParaRPr lang="en-US" sz="3000" dirty="0">
              <a:solidFill>
                <a:srgbClr val="0085B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26876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must</a:t>
            </a:r>
            <a:r>
              <a:rPr lang="fi-FI" sz="2400" dirty="0"/>
              <a:t> </a:t>
            </a:r>
            <a:r>
              <a:rPr lang="fi-FI" sz="2400" dirty="0" err="1">
                <a:latin typeface="Arial Black" pitchFamily="34" charset="0"/>
              </a:rPr>
              <a:t>prove</a:t>
            </a:r>
            <a:r>
              <a:rPr lang="fi-FI" sz="2400" dirty="0"/>
              <a:t> </a:t>
            </a:r>
            <a:r>
              <a:rPr lang="fi-FI" sz="2400" dirty="0" err="1"/>
              <a:t>what</a:t>
            </a:r>
            <a:r>
              <a:rPr lang="fi-FI" sz="2400" dirty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2140235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8275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b="1" dirty="0"/>
              <a:t>  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Wide </a:t>
            </a:r>
            <a:r>
              <a:rPr lang="fi-FI" sz="2400" dirty="0" err="1">
                <a:solidFill>
                  <a:srgbClr val="C00000"/>
                </a:solidFill>
                <a:latin typeface="Arial Black" pitchFamily="34" charset="0"/>
              </a:rPr>
              <a:t>knowledge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i-FI" sz="2400" dirty="0"/>
              <a:t>in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field</a:t>
            </a:r>
            <a:r>
              <a:rPr lang="fi-FI" sz="2400" dirty="0"/>
              <a:t>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fi-FI" sz="2400" dirty="0" err="1"/>
              <a:t>Expertise</a:t>
            </a:r>
            <a:r>
              <a:rPr lang="fi-FI" sz="2400" dirty="0"/>
              <a:t> in </a:t>
            </a:r>
            <a:r>
              <a:rPr lang="fi-FI" sz="2400" dirty="0" err="1"/>
              <a:t>using</a:t>
            </a:r>
            <a:r>
              <a:rPr lang="fi-FI" sz="2400" dirty="0"/>
              <a:t>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common </a:t>
            </a:r>
            <a:r>
              <a:rPr lang="fi-FI" sz="2400" b="1" dirty="0" err="1">
                <a:solidFill>
                  <a:srgbClr val="C00000"/>
                </a:solidFill>
                <a:latin typeface="Arial Black" pitchFamily="34" charset="0"/>
              </a:rPr>
              <a:t>methods</a:t>
            </a:r>
            <a:r>
              <a:rPr lang="fi-FI" sz="2400" b="1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and </a:t>
            </a:r>
            <a:r>
              <a:rPr lang="fi-FI" sz="2400" dirty="0" err="1"/>
              <a:t>methodologies</a:t>
            </a:r>
            <a:r>
              <a:rPr lang="fi-FI" sz="2400" dirty="0"/>
              <a:t> in </a:t>
            </a:r>
            <a:r>
              <a:rPr lang="fi-FI" sz="2400" dirty="0" err="1"/>
              <a:t>order</a:t>
            </a:r>
            <a:r>
              <a:rPr lang="fi-FI" sz="2400" dirty="0"/>
              <a:t> to </a:t>
            </a:r>
            <a:r>
              <a:rPr lang="fi-FI" sz="2400" b="1" dirty="0" err="1">
                <a:solidFill>
                  <a:srgbClr val="C00000"/>
                </a:solidFill>
              </a:rPr>
              <a:t>solve</a:t>
            </a:r>
            <a:r>
              <a:rPr lang="fi-FI" sz="2400" b="1" dirty="0">
                <a:solidFill>
                  <a:srgbClr val="C00000"/>
                </a:solidFill>
              </a:rPr>
              <a:t> </a:t>
            </a:r>
            <a:r>
              <a:rPr lang="fi-FI" sz="2400" dirty="0" err="1"/>
              <a:t>non</a:t>
            </a:r>
            <a:r>
              <a:rPr lang="fi-FI" sz="2400" dirty="0"/>
              <a:t>-trivial </a:t>
            </a:r>
            <a:r>
              <a:rPr lang="fi-FI" sz="2400" b="1" dirty="0" err="1">
                <a:solidFill>
                  <a:srgbClr val="C00000"/>
                </a:solidFill>
                <a:latin typeface="Arial Black" pitchFamily="34" charset="0"/>
              </a:rPr>
              <a:t>problems</a:t>
            </a:r>
            <a:r>
              <a:rPr lang="fi-FI" sz="2400" b="1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in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field</a:t>
            </a:r>
            <a:r>
              <a:rPr lang="fi-FI" sz="2400" dirty="0"/>
              <a:t>.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fi-FI" sz="2400" dirty="0" err="1"/>
              <a:t>Ability</a:t>
            </a:r>
            <a:r>
              <a:rPr lang="fi-FI" sz="2400" dirty="0"/>
              <a:t> to </a:t>
            </a:r>
            <a:r>
              <a:rPr lang="fi-FI" sz="2400" b="1" dirty="0" err="1">
                <a:solidFill>
                  <a:srgbClr val="C00000"/>
                </a:solidFill>
                <a:latin typeface="Arial Black" pitchFamily="34" charset="0"/>
              </a:rPr>
              <a:t>work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i-FI" sz="2400" b="1" dirty="0" err="1">
                <a:solidFill>
                  <a:srgbClr val="C00000"/>
                </a:solidFill>
                <a:latin typeface="Arial Black" pitchFamily="34" charset="0"/>
              </a:rPr>
              <a:t>independently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fi-FI" sz="2400" dirty="0"/>
              <a:t>(= </a:t>
            </a:r>
            <a:r>
              <a:rPr lang="fi-FI" sz="2400" dirty="0" err="1"/>
              <a:t>original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1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purpose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" y="1268761"/>
            <a:ext cx="28373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70219"/>
            <a:ext cx="1219099" cy="122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5856" y="1268761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Three </a:t>
            </a:r>
            <a:r>
              <a:rPr lang="fi-FI" sz="2400" dirty="0" err="1"/>
              <a:t>types</a:t>
            </a:r>
            <a:r>
              <a:rPr lang="fi-FI" sz="2400" dirty="0"/>
              <a:t> of </a:t>
            </a:r>
            <a:r>
              <a:rPr lang="fi-FI" sz="2400" dirty="0" err="1"/>
              <a:t>purposes</a:t>
            </a:r>
            <a:r>
              <a:rPr lang="fi-FI" sz="2400" dirty="0"/>
              <a:t>:</a:t>
            </a:r>
          </a:p>
          <a:p>
            <a:pPr marL="71755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To </a:t>
            </a:r>
            <a:r>
              <a:rPr lang="fi-FI" sz="2400" b="1" dirty="0"/>
              <a:t>inform / teach</a:t>
            </a:r>
            <a:r>
              <a:rPr lang="fi-FI" sz="2400" dirty="0"/>
              <a:t>?</a:t>
            </a:r>
          </a:p>
          <a:p>
            <a:pPr marL="71755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To </a:t>
            </a:r>
            <a:r>
              <a:rPr lang="fi-FI" sz="2400" b="1" dirty="0" err="1"/>
              <a:t>entertain</a:t>
            </a:r>
            <a:r>
              <a:rPr lang="fi-FI" sz="2400" dirty="0"/>
              <a:t>?</a:t>
            </a:r>
          </a:p>
          <a:p>
            <a:pPr marL="717550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dirty="0"/>
              <a:t>To </a:t>
            </a:r>
            <a:r>
              <a:rPr lang="fi-FI" sz="2400" b="1" dirty="0" err="1"/>
              <a:t>persuade</a:t>
            </a:r>
            <a:r>
              <a:rPr lang="fi-FI" sz="2400" dirty="0"/>
              <a:t>?</a:t>
            </a:r>
          </a:p>
          <a:p>
            <a:pPr marL="260350">
              <a:lnSpc>
                <a:spcPct val="150000"/>
              </a:lnSpc>
            </a:pPr>
            <a:r>
              <a:rPr lang="fi-FI" sz="2400" dirty="0" err="1">
                <a:solidFill>
                  <a:srgbClr val="0000FF"/>
                </a:solidFill>
                <a:latin typeface="Arial Black" pitchFamily="34" charset="0"/>
              </a:rPr>
              <a:t>Which</a:t>
            </a:r>
            <a:r>
              <a:rPr lang="fi-FI" sz="2400" dirty="0">
                <a:solidFill>
                  <a:srgbClr val="0000FF"/>
                </a:solidFill>
                <a:latin typeface="Arial Black" pitchFamily="34" charset="0"/>
              </a:rPr>
              <a:t>?</a:t>
            </a:r>
            <a:endParaRPr lang="en-US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5856" y="2708920"/>
            <a:ext cx="3024336" cy="79208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9EB837-B95B-4453-9986-7C6FE73ABDDE}" type="slidenum">
              <a:rPr lang="en-GB"/>
              <a:pPr/>
              <a:t>12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8367464" cy="609600"/>
          </a:xfrm>
        </p:spPr>
        <p:txBody>
          <a:bodyPr/>
          <a:lstStyle/>
          <a:p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be </a:t>
            </a:r>
            <a:r>
              <a:rPr lang="fi-FI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purpose</a:t>
            </a: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62000" y="1211263"/>
            <a:ext cx="7914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Audience</a:t>
            </a:r>
            <a:r>
              <a:rPr lang="en-US" sz="2800" dirty="0">
                <a:latin typeface="Arial" charset="0"/>
              </a:rPr>
              <a:t> and </a:t>
            </a:r>
            <a:r>
              <a:rPr lang="en-US" sz="2800" dirty="0">
                <a:solidFill>
                  <a:srgbClr val="0000FF"/>
                </a:solidFill>
                <a:latin typeface="Arial Black" pitchFamily="34" charset="0"/>
              </a:rPr>
              <a:t>purpose</a:t>
            </a:r>
            <a:r>
              <a:rPr lang="en-US" sz="2800" dirty="0">
                <a:solidFill>
                  <a:srgbClr val="CC0000"/>
                </a:solidFill>
                <a:latin typeface="Arial" charset="0"/>
              </a:rPr>
              <a:t> </a:t>
            </a:r>
            <a:br>
              <a:rPr lang="en-US" sz="2800" dirty="0">
                <a:solidFill>
                  <a:srgbClr val="CC0000"/>
                </a:solidFill>
                <a:latin typeface="Arial" charset="0"/>
              </a:rPr>
            </a:br>
            <a:r>
              <a:rPr lang="en-US" sz="2800" dirty="0">
                <a:latin typeface="Arial" charset="0"/>
              </a:rPr>
              <a:t>typically interconnected:</a:t>
            </a:r>
            <a:endParaRPr lang="en-GB" sz="2800" dirty="0">
              <a:latin typeface="Arial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77904" y="3165145"/>
            <a:ext cx="2952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Arial" charset="0"/>
              </a:rPr>
              <a:t>If audience knows </a:t>
            </a:r>
            <a:r>
              <a:rPr lang="en-US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less</a:t>
            </a:r>
            <a:r>
              <a:rPr lang="en-US" sz="2400" i="1" dirty="0">
                <a:latin typeface="Arial" charset="0"/>
              </a:rPr>
              <a:t> than the writer</a:t>
            </a:r>
            <a:br>
              <a:rPr lang="en-US" sz="2400" i="1" dirty="0">
                <a:latin typeface="Arial" charset="0"/>
              </a:rPr>
            </a:br>
            <a:r>
              <a:rPr lang="en-US" sz="2400" i="1" dirty="0">
                <a:latin typeface="Arial" charset="0"/>
              </a:rPr>
              <a:t>(=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Client</a:t>
            </a:r>
            <a:r>
              <a:rPr lang="en-US" sz="2400" i="1" dirty="0">
                <a:latin typeface="Arial" charset="0"/>
              </a:rPr>
              <a:t>)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57733" y="4526088"/>
            <a:ext cx="3420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Arial" charset="0"/>
              </a:rPr>
              <a:t>If audience knows </a:t>
            </a:r>
            <a:r>
              <a:rPr lang="en-US" sz="2400" b="1" i="1" dirty="0">
                <a:solidFill>
                  <a:srgbClr val="000099"/>
                </a:solidFill>
                <a:latin typeface="Arial Black" panose="020B0A04020102020204" pitchFamily="34" charset="0"/>
              </a:rPr>
              <a:t>more</a:t>
            </a:r>
            <a:r>
              <a:rPr lang="en-US" sz="2400" i="1" dirty="0">
                <a:latin typeface="Arial" charset="0"/>
              </a:rPr>
              <a:t> than the writer</a:t>
            </a:r>
            <a:br>
              <a:rPr lang="en-US" sz="2400" i="1" dirty="0">
                <a:latin typeface="Arial" charset="0"/>
              </a:rPr>
            </a:br>
            <a:r>
              <a:rPr lang="en-US" sz="2400" i="1" dirty="0">
                <a:latin typeface="Arial" charset="0"/>
              </a:rPr>
              <a:t>(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evaluator/supervisor</a:t>
            </a:r>
            <a:r>
              <a:rPr lang="en-US" sz="2400" i="1" dirty="0">
                <a:latin typeface="Arial" charset="0"/>
              </a:rPr>
              <a:t>)</a:t>
            </a:r>
            <a:r>
              <a:rPr lang="en-US" sz="2400" dirty="0">
                <a:latin typeface="Arial" charset="0"/>
              </a:rPr>
              <a:t> </a:t>
            </a:r>
            <a:endParaRPr lang="en-GB" sz="2400" i="1" dirty="0">
              <a:latin typeface="Arial" charset="0"/>
              <a:cs typeface="Arial" charset="0"/>
            </a:endParaRPr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3708400" y="3765310"/>
            <a:ext cx="9350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3661988" y="5126253"/>
            <a:ext cx="9350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4656152" y="3534476"/>
            <a:ext cx="4427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dirty="0" err="1">
                <a:latin typeface="Arial" charset="0"/>
              </a:rPr>
              <a:t>Purpose</a:t>
            </a:r>
            <a:r>
              <a:rPr lang="fi-FI" sz="2400" dirty="0"/>
              <a:t> = </a:t>
            </a:r>
            <a:r>
              <a:rPr lang="fi-FI" sz="2400" dirty="0" err="1">
                <a:solidFill>
                  <a:srgbClr val="000099"/>
                </a:solidFill>
                <a:latin typeface="Arial Black" pitchFamily="34" charset="0"/>
              </a:rPr>
              <a:t>update</a:t>
            </a:r>
            <a:r>
              <a:rPr lang="fi-FI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fi-FI" sz="2400" dirty="0" err="1">
                <a:solidFill>
                  <a:srgbClr val="000099"/>
                </a:solidFill>
              </a:rPr>
              <a:t>knowledge</a:t>
            </a:r>
            <a:endParaRPr lang="en-US" sz="2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656152" y="4904422"/>
            <a:ext cx="4427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400" dirty="0" err="1">
                <a:latin typeface="Arial" charset="0"/>
              </a:rPr>
              <a:t>Purpose</a:t>
            </a:r>
            <a:r>
              <a:rPr lang="fi-FI" sz="2400" dirty="0"/>
              <a:t> = </a:t>
            </a:r>
            <a:r>
              <a:rPr lang="fi-FI" sz="2400" dirty="0" err="1">
                <a:solidFill>
                  <a:srgbClr val="000099"/>
                </a:solidFill>
                <a:latin typeface="Arial Black" pitchFamily="34" charset="0"/>
              </a:rPr>
              <a:t>display</a:t>
            </a:r>
            <a:r>
              <a:rPr lang="fi-FI" sz="2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fi-FI" sz="2400" dirty="0" err="1">
                <a:solidFill>
                  <a:srgbClr val="000099"/>
                </a:solidFill>
                <a:latin typeface="+mn-lt"/>
              </a:rPr>
              <a:t>knowledge</a:t>
            </a:r>
            <a:endParaRPr lang="en-US" sz="2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6704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06" y="1011200"/>
            <a:ext cx="1080978" cy="10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/>
      <p:bldP spid="1853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fi-FI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PAPER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" y="1268761"/>
            <a:ext cx="28373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70219"/>
            <a:ext cx="1219099" cy="122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1268760"/>
            <a:ext cx="568863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i-FI" sz="2400" dirty="0"/>
              <a:t>to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PERSUADE </a:t>
            </a:r>
            <a:r>
              <a:rPr lang="fi-FI" sz="2400" b="1" u="sng" dirty="0"/>
              <a:t>peers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i-FI" sz="2400" dirty="0"/>
              <a:t>that the </a:t>
            </a:r>
            <a:r>
              <a:rPr lang="fi-FI" sz="2400" dirty="0" err="1"/>
              <a:t>work</a:t>
            </a:r>
            <a:r>
              <a:rPr lang="fi-FI" sz="2400" dirty="0"/>
              <a:t> …</a:t>
            </a:r>
          </a:p>
          <a:p>
            <a:pPr marL="449263" indent="-274638">
              <a:buFont typeface="+mj-lt"/>
              <a:buAutoNum type="arabicPeriod"/>
            </a:pPr>
            <a:r>
              <a:rPr lang="fi-FI" sz="2400" dirty="0"/>
              <a:t> is </a:t>
            </a:r>
            <a:r>
              <a:rPr lang="fi-FI" sz="2400" dirty="0" err="1">
                <a:latin typeface="Arial Black" pitchFamily="34" charset="0"/>
              </a:rPr>
              <a:t>original</a:t>
            </a:r>
            <a:endParaRPr lang="fi-FI" sz="2400" dirty="0">
              <a:latin typeface="Arial Black" pitchFamily="34" charset="0"/>
            </a:endParaRPr>
          </a:p>
          <a:p>
            <a:pPr marL="542925" indent="-354013">
              <a:spcBef>
                <a:spcPts val="1800"/>
              </a:spcBef>
              <a:buFont typeface="+mj-lt"/>
              <a:buAutoNum type="arabicPeriod"/>
            </a:pPr>
            <a:r>
              <a:rPr lang="fi-FI" sz="2400" dirty="0"/>
              <a:t>offers a </a:t>
            </a:r>
            <a:r>
              <a:rPr lang="fi-FI" sz="2400" dirty="0">
                <a:latin typeface="Arial Black" pitchFamily="34" charset="0"/>
              </a:rPr>
              <a:t>novel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(major) </a:t>
            </a:r>
            <a:r>
              <a:rPr lang="fi-FI" sz="2400" dirty="0">
                <a:latin typeface="Arial Black" pitchFamily="34" charset="0"/>
              </a:rPr>
              <a:t>contribution </a:t>
            </a:r>
            <a:r>
              <a:rPr lang="fi-FI" sz="2400" dirty="0"/>
              <a:t>to the field</a:t>
            </a:r>
          </a:p>
          <a:p>
            <a:pPr marL="455613" indent="-280988">
              <a:spcBef>
                <a:spcPts val="1800"/>
              </a:spcBef>
              <a:buFont typeface="+mj-lt"/>
              <a:buAutoNum type="arabicPeriod"/>
            </a:pPr>
            <a:r>
              <a:rPr lang="fi-FI" sz="2400" dirty="0"/>
              <a:t> </a:t>
            </a:r>
            <a:r>
              <a:rPr lang="fi-FI" sz="2400" dirty="0" err="1"/>
              <a:t>deserves</a:t>
            </a:r>
            <a:r>
              <a:rPr lang="fi-FI" sz="2400" dirty="0"/>
              <a:t> to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published</a:t>
            </a:r>
            <a:r>
              <a:rPr lang="fi-FI" sz="2400" dirty="0"/>
              <a:t> in a </a:t>
            </a:r>
            <a:r>
              <a:rPr lang="fi-FI" sz="2400" dirty="0" err="1"/>
              <a:t>highly</a:t>
            </a:r>
            <a:r>
              <a:rPr lang="fi-FI" sz="2400" dirty="0"/>
              <a:t> </a:t>
            </a:r>
            <a:r>
              <a:rPr lang="fi-FI" sz="2400" dirty="0" err="1"/>
              <a:t>ranked</a:t>
            </a:r>
            <a:r>
              <a:rPr lang="fi-FI" sz="2400" dirty="0"/>
              <a:t> </a:t>
            </a:r>
            <a:r>
              <a:rPr lang="fi-FI" sz="2400" dirty="0" err="1"/>
              <a:t>journal</a:t>
            </a:r>
            <a:r>
              <a:rPr lang="fi-FI" sz="2400" dirty="0"/>
              <a:t> and to </a:t>
            </a:r>
            <a:r>
              <a:rPr lang="fi-FI" sz="2400" dirty="0" err="1"/>
              <a:t>receive</a:t>
            </a:r>
            <a:r>
              <a:rPr lang="fi-FI" sz="2400" dirty="0"/>
              <a:t> a </a:t>
            </a:r>
            <a:r>
              <a:rPr lang="fi-FI" sz="2400" dirty="0" err="1">
                <a:latin typeface="Arial Black" pitchFamily="34" charset="0"/>
              </a:rPr>
              <a:t>high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citation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index</a:t>
            </a:r>
            <a:endParaRPr lang="fi-FI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188155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Cite</a:t>
            </a:r>
            <a:r>
              <a:rPr lang="fi-FI" sz="2400" dirty="0">
                <a:solidFill>
                  <a:srgbClr val="C00000"/>
                </a:solidFill>
                <a:sym typeface="Wingdings" pitchFamily="2" charset="2"/>
              </a:rPr>
              <a:t> a </a:t>
            </a:r>
            <a:r>
              <a:rPr lang="fi-FI" sz="2400" dirty="0" err="1">
                <a:solidFill>
                  <a:srgbClr val="C00000"/>
                </a:solidFill>
                <a:sym typeface="Wingdings" pitchFamily="2" charset="2"/>
              </a:rPr>
              <a:t>lot</a:t>
            </a:r>
            <a:r>
              <a:rPr lang="fi-FI" sz="2400" dirty="0">
                <a:solidFill>
                  <a:srgbClr val="C00000"/>
                </a:solidFill>
                <a:sym typeface="Wingdings" pitchFamily="2" charset="2"/>
              </a:rPr>
              <a:t>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127"/>
            <a:ext cx="7985125" cy="1079500"/>
          </a:xfrm>
        </p:spPr>
        <p:txBody>
          <a:bodyPr/>
          <a:lstStyle/>
          <a:p>
            <a:r>
              <a:rPr lang="fi-FI" u="sng" dirty="0"/>
              <a:t>Your</a:t>
            </a:r>
            <a:r>
              <a:rPr lang="fi-FI" dirty="0"/>
              <a:t> </a:t>
            </a:r>
            <a:r>
              <a:rPr lang="fi-FI" dirty="0" err="1"/>
              <a:t>purpose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7119" y="2888454"/>
            <a:ext cx="457445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2400" dirty="0">
                <a:sym typeface="Wingdings" pitchFamily="2" charset="2"/>
              </a:rPr>
              <a:t> </a:t>
            </a:r>
            <a:r>
              <a:rPr lang="fi-FI" sz="2400" dirty="0">
                <a:latin typeface="Arial Black" pitchFamily="34" charset="0"/>
                <a:sym typeface="Wingdings" pitchFamily="2" charset="2"/>
              </a:rPr>
              <a:t>Cite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many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different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sources</a:t>
            </a:r>
            <a:r>
              <a:rPr lang="fi-FI" sz="2400" dirty="0">
                <a:sym typeface="Wingdings" pitchFamily="2" charset="2"/>
              </a:rPr>
              <a:t>!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8512" y="4287470"/>
            <a:ext cx="552569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ym typeface="Wingdings" pitchFamily="2" charset="2"/>
              </a:rPr>
              <a:t> </a:t>
            </a:r>
            <a:r>
              <a:rPr lang="fi-FI" sz="2400" dirty="0" err="1">
                <a:latin typeface="Arial Black" pitchFamily="34" charset="0"/>
                <a:sym typeface="Wingdings" pitchFamily="2" charset="2"/>
              </a:rPr>
              <a:t>Describe</a:t>
            </a:r>
            <a:r>
              <a:rPr lang="fi-FI" sz="2400" dirty="0">
                <a:sym typeface="Wingdings" pitchFamily="2" charset="2"/>
              </a:rPr>
              <a:t> and </a:t>
            </a:r>
            <a:r>
              <a:rPr lang="fi-FI" sz="2400" u="sng" dirty="0" err="1">
                <a:latin typeface="Arial Black" pitchFamily="34" charset="0"/>
                <a:sym typeface="Wingdings" pitchFamily="2" charset="2"/>
              </a:rPr>
              <a:t>justify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the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process</a:t>
            </a:r>
            <a:r>
              <a:rPr lang="fi-FI" sz="2400" dirty="0">
                <a:sym typeface="Wingdings" pitchFamily="2" charset="2"/>
              </a:rPr>
              <a:t>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5697" y="5267049"/>
            <a:ext cx="80459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2400" dirty="0">
                <a:sym typeface="Wingdings" pitchFamily="2" charset="2"/>
              </a:rPr>
              <a:t> </a:t>
            </a:r>
            <a:r>
              <a:rPr lang="fi-FI" sz="2400" dirty="0" err="1">
                <a:latin typeface="Arial Black" pitchFamily="34" charset="0"/>
                <a:sym typeface="Wingdings" pitchFamily="2" charset="2"/>
              </a:rPr>
              <a:t>Avoid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taking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up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latin typeface="Arial Black" pitchFamily="34" charset="0"/>
                <a:sym typeface="Wingdings" pitchFamily="2" charset="2"/>
              </a:rPr>
              <a:t>too</a:t>
            </a:r>
            <a:r>
              <a:rPr lang="fi-FI" sz="2400" dirty="0">
                <a:latin typeface="Arial Black" pitchFamily="34" charset="0"/>
                <a:sym typeface="Wingdings" pitchFamily="2" charset="2"/>
              </a:rPr>
              <a:t> </a:t>
            </a:r>
            <a:r>
              <a:rPr lang="fi-FI" sz="2400" dirty="0" err="1">
                <a:latin typeface="Arial Black" pitchFamily="34" charset="0"/>
                <a:sym typeface="Wingdings" pitchFamily="2" charset="2"/>
              </a:rPr>
              <a:t>much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time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from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you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supervisor</a:t>
            </a:r>
            <a:r>
              <a:rPr lang="fi-FI" sz="2400" dirty="0">
                <a:sym typeface="Wingdings" pitchFamily="2" charset="2"/>
              </a:rPr>
              <a:t>!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88" y="583966"/>
            <a:ext cx="2545685" cy="2196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01" y="619039"/>
            <a:ext cx="1080120" cy="10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251" y="1173486"/>
            <a:ext cx="837139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dirty="0"/>
              <a:t>to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DISPLAY</a:t>
            </a:r>
            <a:r>
              <a:rPr lang="fi-FI" sz="2400" dirty="0"/>
              <a:t> (= </a:t>
            </a:r>
            <a:r>
              <a:rPr lang="fi-FI" sz="2400" i="1" dirty="0" err="1"/>
              <a:t>give</a:t>
            </a:r>
            <a:r>
              <a:rPr lang="fi-FI" sz="2400" i="1" dirty="0"/>
              <a:t> </a:t>
            </a:r>
            <a:r>
              <a:rPr lang="fi-FI" sz="2400" i="1" dirty="0" err="1"/>
              <a:t>evidence</a:t>
            </a:r>
            <a:r>
              <a:rPr lang="fi-FI" sz="2400" dirty="0"/>
              <a:t>) to </a:t>
            </a:r>
            <a:r>
              <a:rPr lang="fi-FI" sz="2400" dirty="0" err="1"/>
              <a:t>evaluators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…</a:t>
            </a:r>
          </a:p>
          <a:p>
            <a:pPr marL="534988" indent="-455613">
              <a:buFont typeface="+mj-lt"/>
              <a:buAutoNum type="arabicPeriod"/>
            </a:pP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b="1" dirty="0" err="1"/>
              <a:t>read</a:t>
            </a:r>
            <a:r>
              <a:rPr lang="fi-FI" sz="2400" dirty="0"/>
              <a:t> </a:t>
            </a:r>
            <a:r>
              <a:rPr lang="fi-FI" sz="2400" b="1" dirty="0" err="1">
                <a:latin typeface="Arial Black" pitchFamily="34" charset="0"/>
              </a:rPr>
              <a:t>extensively</a:t>
            </a:r>
            <a:r>
              <a:rPr lang="fi-FI" sz="2400" b="1" dirty="0"/>
              <a:t> </a:t>
            </a:r>
            <a:r>
              <a:rPr lang="fi-FI" sz="2400" dirty="0"/>
              <a:t>and </a:t>
            </a:r>
            <a:r>
              <a:rPr lang="fi-FI" sz="2400" dirty="0" err="1"/>
              <a:t>understand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literature</a:t>
            </a:r>
            <a:r>
              <a:rPr lang="fi-FI" sz="2400" dirty="0"/>
              <a:t> on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topic</a:t>
            </a:r>
            <a:r>
              <a:rPr lang="fi-FI" sz="2400" dirty="0"/>
              <a:t>.</a:t>
            </a:r>
            <a:br>
              <a:rPr lang="fi-FI" sz="2400" dirty="0"/>
            </a:br>
            <a:endParaRPr lang="fi-FI" sz="2400" dirty="0"/>
          </a:p>
          <a:p>
            <a:pPr marL="534988" indent="-455613">
              <a:spcBef>
                <a:spcPts val="1800"/>
              </a:spcBef>
              <a:buFont typeface="+mj-lt"/>
              <a:buAutoNum type="arabicPeriod"/>
            </a:pPr>
            <a:r>
              <a:rPr lang="fi-FI" sz="2400" dirty="0"/>
              <a:t> </a:t>
            </a:r>
            <a:r>
              <a:rPr lang="fi-FI" sz="2400" b="1" dirty="0" err="1">
                <a:latin typeface="Arial Black" pitchFamily="34" charset="0"/>
              </a:rPr>
              <a:t>understand</a:t>
            </a:r>
            <a:r>
              <a:rPr lang="fi-FI" sz="2400" dirty="0"/>
              <a:t> and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successfully</a:t>
            </a:r>
            <a:r>
              <a:rPr lang="fi-FI" sz="2400" dirty="0"/>
              <a:t> </a:t>
            </a:r>
            <a:r>
              <a:rPr lang="fi-FI" sz="2400" b="1" dirty="0" err="1">
                <a:latin typeface="Arial Black" pitchFamily="34" charset="0"/>
              </a:rPr>
              <a:t>apply</a:t>
            </a:r>
            <a:r>
              <a:rPr lang="fi-FI" sz="2400" b="1" dirty="0"/>
              <a:t> </a:t>
            </a:r>
            <a:r>
              <a:rPr lang="fi-FI" sz="2400" dirty="0"/>
              <a:t>the</a:t>
            </a:r>
            <a:r>
              <a:rPr lang="fi-FI" sz="2400" b="1" dirty="0"/>
              <a:t> </a:t>
            </a:r>
            <a:r>
              <a:rPr 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methods</a:t>
            </a:r>
            <a:r>
              <a:rPr lang="fi-FI" sz="2400" dirty="0"/>
              <a:t> in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field</a:t>
            </a:r>
            <a:r>
              <a:rPr lang="fi-FI" sz="2400" dirty="0"/>
              <a:t> to </a:t>
            </a:r>
            <a:r>
              <a:rPr lang="fi-FI" sz="2400" dirty="0" err="1"/>
              <a:t>solve</a:t>
            </a:r>
            <a:r>
              <a:rPr lang="fi-FI" sz="2400" dirty="0"/>
              <a:t> a </a:t>
            </a:r>
            <a:r>
              <a:rPr lang="fi-FI" sz="2400" dirty="0" err="1"/>
              <a:t>non</a:t>
            </a:r>
            <a:r>
              <a:rPr lang="fi-FI" sz="2400" dirty="0"/>
              <a:t>-trivial </a:t>
            </a:r>
            <a:r>
              <a:rPr lang="fi-FI" sz="2400" b="1" dirty="0" err="1"/>
              <a:t>problem</a:t>
            </a:r>
            <a:r>
              <a:rPr lang="fi-FI" sz="2400" dirty="0"/>
              <a:t>.</a:t>
            </a:r>
            <a:br>
              <a:rPr lang="fi-FI" sz="2400" dirty="0"/>
            </a:br>
            <a:endParaRPr lang="fi-FI" sz="2400" dirty="0"/>
          </a:p>
          <a:p>
            <a:pPr marL="534988" indent="-457200">
              <a:spcBef>
                <a:spcPts val="1800"/>
              </a:spcBef>
              <a:buFont typeface="+mj-lt"/>
              <a:buAutoNum type="arabicPeriod"/>
              <a:tabLst>
                <a:tab pos="630238" algn="l"/>
              </a:tabLst>
            </a:pP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do</a:t>
            </a:r>
            <a:r>
              <a:rPr lang="fi-FI" sz="2400" dirty="0"/>
              <a:t> </a:t>
            </a:r>
            <a:r>
              <a:rPr lang="fi-FI" sz="2400" dirty="0" err="1"/>
              <a:t>this</a:t>
            </a:r>
            <a:r>
              <a:rPr lang="fi-FI" sz="2400" dirty="0"/>
              <a:t> </a:t>
            </a:r>
            <a:r>
              <a:rPr 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independently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6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96" y="229804"/>
            <a:ext cx="7985125" cy="635794"/>
          </a:xfrm>
        </p:spPr>
        <p:txBody>
          <a:bodyPr/>
          <a:lstStyle/>
          <a:p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</a:t>
            </a:r>
            <a:r>
              <a:rPr lang="fi-FI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vs. </a:t>
            </a:r>
            <a:r>
              <a:rPr lang="fi-FI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848" y="1154700"/>
            <a:ext cx="4464496" cy="557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2786063" algn="l"/>
              </a:tabLst>
            </a:pPr>
            <a:r>
              <a:rPr lang="fi-FI" sz="2400" dirty="0">
                <a:solidFill>
                  <a:srgbClr val="0085B4"/>
                </a:solidFill>
                <a:latin typeface="Arial Black" pitchFamily="34" charset="0"/>
              </a:rPr>
              <a:t>THESIS</a:t>
            </a:r>
          </a:p>
          <a:p>
            <a:pPr marL="174625" indent="-174625"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Long </a:t>
            </a:r>
            <a:r>
              <a:rPr lang="fi-FI" sz="2000" dirty="0">
                <a:latin typeface="+mn-lt"/>
              </a:rPr>
              <a:t>(~60 </a:t>
            </a:r>
            <a:r>
              <a:rPr lang="fi-FI" sz="2000" dirty="0" err="1">
                <a:latin typeface="+mn-lt"/>
              </a:rPr>
              <a:t>pp</a:t>
            </a:r>
            <a:r>
              <a:rPr lang="fi-FI" sz="2000" dirty="0">
                <a:latin typeface="+mn-lt"/>
              </a:rPr>
              <a:t>)</a:t>
            </a:r>
          </a:p>
          <a:p>
            <a:pPr marL="174625" indent="-174625">
              <a:spcAft>
                <a:spcPts val="1800"/>
              </a:spcAft>
              <a:buFont typeface="Arial" pitchFamily="34" charset="0"/>
              <a:buChar char="•"/>
            </a:pPr>
            <a:r>
              <a:rPr lang="fi-FI" sz="2000" dirty="0">
                <a:latin typeface="+mn-lt"/>
              </a:rPr>
              <a:t>Divided into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chapters</a:t>
            </a:r>
            <a:r>
              <a:rPr lang="fi-FI" sz="2000" dirty="0">
                <a:latin typeface="+mn-lt"/>
              </a:rPr>
              <a:t> (3) and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sections</a:t>
            </a:r>
            <a:r>
              <a:rPr lang="fi-FI" sz="2000" dirty="0">
                <a:latin typeface="+mn-lt"/>
              </a:rPr>
              <a:t> (3.1)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  <a:tabLst>
                <a:tab pos="2598738" algn="l"/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Displays </a:t>
            </a:r>
            <a:r>
              <a:rPr lang="fi-FI" sz="2000" dirty="0"/>
              <a:t>knowledge via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wide</a:t>
            </a:r>
            <a:r>
              <a:rPr lang="fi-FI" sz="2000" dirty="0">
                <a:latin typeface="+mn-lt"/>
              </a:rPr>
              <a:t> coverage of </a:t>
            </a:r>
            <a:r>
              <a:rPr lang="fi-FI" sz="2000" b="1" dirty="0">
                <a:latin typeface="+mn-lt"/>
              </a:rPr>
              <a:t>basic concepts</a:t>
            </a:r>
            <a:r>
              <a:rPr lang="fi-FI" sz="2000" dirty="0">
                <a:latin typeface="+mn-lt"/>
              </a:rPr>
              <a:t>, </a:t>
            </a:r>
            <a:r>
              <a:rPr lang="fi-FI" sz="2000" b="1" dirty="0">
                <a:latin typeface="+mn-lt"/>
              </a:rPr>
              <a:t>back-ground knowledge</a:t>
            </a:r>
            <a:r>
              <a:rPr lang="fi-FI" sz="2000" dirty="0"/>
              <a:t> and </a:t>
            </a:r>
            <a:r>
              <a:rPr lang="fi-FI" sz="2000" b="1" dirty="0" err="1">
                <a:latin typeface="+mn-lt"/>
              </a:rPr>
              <a:t>theory</a:t>
            </a:r>
            <a:r>
              <a:rPr lang="fi-FI" sz="2000" dirty="0">
                <a:latin typeface="+mn-lt"/>
              </a:rPr>
              <a:t>.</a:t>
            </a:r>
          </a:p>
          <a:p>
            <a:pPr marL="174625" indent="-174625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tabLst>
                <a:tab pos="2598738" algn="l"/>
                <a:tab pos="2786063" algn="l"/>
              </a:tabLst>
            </a:pPr>
            <a:r>
              <a:rPr lang="fi-FI" sz="2000" dirty="0">
                <a:latin typeface="+mn-lt"/>
              </a:rPr>
              <a:t>Describes and </a:t>
            </a:r>
            <a:r>
              <a:rPr lang="fi-FI" sz="2000" dirty="0" err="1">
                <a:solidFill>
                  <a:srgbClr val="0000FF"/>
                </a:solidFill>
                <a:latin typeface="Arial Black" panose="020B0A04020102020204" pitchFamily="34" charset="0"/>
              </a:rPr>
              <a:t>justifies</a:t>
            </a:r>
            <a:r>
              <a:rPr lang="fi-FI" sz="2000" dirty="0">
                <a:latin typeface="+mn-lt"/>
              </a:rPr>
              <a:t> 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the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process</a:t>
            </a:r>
            <a:r>
              <a:rPr lang="fi-FI" sz="2000" dirty="0">
                <a:latin typeface="+mn-lt"/>
              </a:rPr>
              <a:t>.</a:t>
            </a:r>
          </a:p>
          <a:p>
            <a:pPr marL="174625" indent="-174625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598738" algn="l"/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Fewer </a:t>
            </a:r>
            <a:r>
              <a:rPr lang="fi-FI" sz="2000" b="1" dirty="0"/>
              <a:t>citations</a:t>
            </a:r>
            <a:r>
              <a:rPr lang="fi-FI" sz="2000" dirty="0"/>
              <a:t> and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low-quality</a:t>
            </a:r>
          </a:p>
          <a:p>
            <a:pPr marL="174625" indent="-17462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598738" algn="l"/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One</a:t>
            </a:r>
            <a:r>
              <a:rPr lang="fi-FI" sz="2000" dirty="0">
                <a:latin typeface="+mn-lt"/>
              </a:rPr>
              <a:t> author (</a:t>
            </a:r>
            <a:r>
              <a:rPr lang="fi-FI" sz="2400" b="1" dirty="0" err="1">
                <a:solidFill>
                  <a:srgbClr val="770913"/>
                </a:solidFill>
                <a:latin typeface="+mn-lt"/>
              </a:rPr>
              <a:t>passive</a:t>
            </a:r>
            <a:r>
              <a:rPr lang="fi-FI" sz="2000" dirty="0"/>
              <a:t>, [</a:t>
            </a:r>
            <a:r>
              <a:rPr lang="fi-FI" sz="2400" b="1" dirty="0">
                <a:solidFill>
                  <a:srgbClr val="770913"/>
                </a:solidFill>
                <a:latin typeface="Rockwell Extra Bold" pitchFamily="18" charset="0"/>
              </a:rPr>
              <a:t>I</a:t>
            </a:r>
            <a:r>
              <a:rPr lang="fi-FI" sz="2000" dirty="0"/>
              <a:t>]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or</a:t>
            </a:r>
            <a:r>
              <a:rPr lang="fi-FI" sz="2000" dirty="0">
                <a:latin typeface="+mn-lt"/>
              </a:rPr>
              <a:t> [</a:t>
            </a:r>
            <a:r>
              <a:rPr lang="fi-FI" sz="2400" b="1" dirty="0" err="1">
                <a:solidFill>
                  <a:srgbClr val="770913"/>
                </a:solidFill>
                <a:latin typeface="Rockwell Extra Bold" pitchFamily="18" charset="0"/>
              </a:rPr>
              <a:t>this</a:t>
            </a:r>
            <a:r>
              <a:rPr lang="fi-FI" sz="2400" b="1" dirty="0">
                <a:solidFill>
                  <a:srgbClr val="770913"/>
                </a:solidFill>
                <a:latin typeface="Rockwell Extra Bold" pitchFamily="18" charset="0"/>
              </a:rPr>
              <a:t> thesis</a:t>
            </a:r>
            <a:r>
              <a:rPr lang="fi-FI" sz="2000" dirty="0">
                <a:latin typeface="+mn-lt"/>
              </a:rPr>
              <a:t>])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322" y="1177802"/>
            <a:ext cx="4499992" cy="57092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tabLst>
                <a:tab pos="2786063" algn="l"/>
              </a:tabLst>
            </a:pPr>
            <a:r>
              <a:rPr lang="fi-FI" sz="2400" b="1" dirty="0">
                <a:solidFill>
                  <a:srgbClr val="0085B4"/>
                </a:solidFill>
                <a:latin typeface="Arial Black" pitchFamily="34" charset="0"/>
              </a:rPr>
              <a:t>JOURNAL PAPER</a:t>
            </a:r>
          </a:p>
          <a:p>
            <a:pPr marL="169863" indent="-168275"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Short </a:t>
            </a:r>
            <a:r>
              <a:rPr lang="fi-FI" sz="2000" dirty="0"/>
              <a:t>(12-18 </a:t>
            </a:r>
            <a:r>
              <a:rPr lang="fi-FI" sz="2000" dirty="0" err="1"/>
              <a:t>pp</a:t>
            </a:r>
            <a:r>
              <a:rPr lang="fi-FI" sz="2000" dirty="0"/>
              <a:t>.)</a:t>
            </a:r>
          </a:p>
          <a:p>
            <a:pPr marL="169863" indent="-168275"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 err="1"/>
              <a:t>Divided</a:t>
            </a:r>
            <a:r>
              <a:rPr lang="fi-FI" sz="2000" dirty="0"/>
              <a:t> </a:t>
            </a:r>
            <a:r>
              <a:rPr lang="fi-FI" sz="2000" dirty="0" err="1"/>
              <a:t>only</a:t>
            </a:r>
            <a:r>
              <a:rPr lang="fi-FI" sz="2000" dirty="0"/>
              <a:t> into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sections</a:t>
            </a:r>
            <a:r>
              <a:rPr lang="fi-FI" sz="2000" dirty="0"/>
              <a:t> (3) and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subsections</a:t>
            </a:r>
            <a:r>
              <a:rPr lang="fi-FI" sz="2000" dirty="0"/>
              <a:t> (3.1)</a:t>
            </a:r>
          </a:p>
          <a:p>
            <a:pPr marL="169863" indent="-168275"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Assumes</a:t>
            </a:r>
            <a:r>
              <a:rPr lang="fi-FI" sz="2000" dirty="0"/>
              <a:t> </a:t>
            </a:r>
            <a:r>
              <a:rPr lang="fi-FI" sz="2000" dirty="0" err="1"/>
              <a:t>earlier</a:t>
            </a:r>
            <a:r>
              <a:rPr lang="fi-FI" sz="2000" dirty="0"/>
              <a:t> </a:t>
            </a:r>
            <a:r>
              <a:rPr lang="fi-FI" sz="2000" dirty="0" err="1"/>
              <a:t>reader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, </a:t>
            </a:r>
            <a:r>
              <a:rPr lang="fi-FI" sz="2000" dirty="0" err="1"/>
              <a:t>focusing</a:t>
            </a:r>
            <a:r>
              <a:rPr lang="fi-FI" sz="2000" dirty="0"/>
              <a:t> on </a:t>
            </a:r>
            <a:r>
              <a:rPr lang="fi-FI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narrow</a:t>
            </a:r>
            <a:r>
              <a:rPr lang="fi-FI" sz="2000" dirty="0"/>
              <a:t> </a:t>
            </a:r>
            <a:r>
              <a:rPr lang="fi-FI" sz="2000" dirty="0" err="1"/>
              <a:t>segment</a:t>
            </a:r>
            <a:r>
              <a:rPr lang="fi-FI" sz="2000" dirty="0"/>
              <a:t> of </a:t>
            </a:r>
            <a:r>
              <a:rPr lang="fi-FI" sz="2000" dirty="0" err="1"/>
              <a:t>most</a:t>
            </a:r>
            <a:r>
              <a:rPr lang="fi-FI" sz="2000" dirty="0"/>
              <a:t> </a:t>
            </a:r>
            <a:r>
              <a:rPr lang="fi-FI" sz="2000" dirty="0" err="1"/>
              <a:t>recent</a:t>
            </a:r>
            <a:r>
              <a:rPr lang="fi-FI" sz="2000" dirty="0"/>
              <a:t> </a:t>
            </a:r>
            <a:r>
              <a:rPr lang="fi-FI" sz="2000" dirty="0" err="1"/>
              <a:t>research</a:t>
            </a:r>
            <a:r>
              <a:rPr lang="fi-FI" sz="2000" dirty="0"/>
              <a:t>.</a:t>
            </a:r>
          </a:p>
          <a:p>
            <a:pPr marL="169863" indent="-168275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 err="1"/>
              <a:t>Describes</a:t>
            </a:r>
            <a:r>
              <a:rPr lang="fi-FI" sz="2000" dirty="0"/>
              <a:t> the </a:t>
            </a:r>
            <a:r>
              <a:rPr 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novelty</a:t>
            </a:r>
            <a:r>
              <a:rPr lang="fi-FI" sz="2000" dirty="0"/>
              <a:t> of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output</a:t>
            </a:r>
          </a:p>
          <a:p>
            <a:pPr marL="169863" indent="-168275">
              <a:spcAft>
                <a:spcPts val="12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Many</a:t>
            </a:r>
            <a:r>
              <a:rPr lang="fi-FI" sz="2000" dirty="0"/>
              <a:t> </a:t>
            </a:r>
            <a:r>
              <a:rPr lang="fi-FI" sz="2000" b="1" dirty="0"/>
              <a:t>citations</a:t>
            </a:r>
            <a:r>
              <a:rPr lang="fi-FI" sz="2000" dirty="0"/>
              <a:t> to </a:t>
            </a:r>
            <a:r>
              <a:rPr lang="fi-FI" sz="2000" dirty="0" err="1"/>
              <a:t>previous</a:t>
            </a:r>
            <a:r>
              <a:rPr lang="fi-FI" sz="2000" dirty="0"/>
              <a:t> papers</a:t>
            </a:r>
          </a:p>
          <a:p>
            <a:pPr marL="169863" indent="-168275"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Several</a:t>
            </a:r>
            <a:r>
              <a:rPr lang="fi-FI" sz="2000" dirty="0"/>
              <a:t> authors [</a:t>
            </a:r>
            <a:r>
              <a:rPr lang="fi-FI" sz="2400" b="1" dirty="0">
                <a:solidFill>
                  <a:srgbClr val="770913"/>
                </a:solidFill>
                <a:latin typeface="Rockwell Extra Bold" pitchFamily="18" charset="0"/>
              </a:rPr>
              <a:t>we</a:t>
            </a:r>
            <a:r>
              <a:rPr lang="fi-FI" sz="2000" dirty="0"/>
              <a:t>], [</a:t>
            </a:r>
            <a:r>
              <a:rPr lang="fi-FI" sz="2400" b="1" dirty="0" err="1">
                <a:solidFill>
                  <a:srgbClr val="770913"/>
                </a:solidFill>
                <a:latin typeface="Rockwell Extra Bold" pitchFamily="18" charset="0"/>
              </a:rPr>
              <a:t>our</a:t>
            </a:r>
            <a:r>
              <a:rPr lang="fi-FI" sz="2000" dirty="0"/>
              <a:t>]</a:t>
            </a:r>
          </a:p>
          <a:p>
            <a:pPr marL="169863" indent="-168275">
              <a:spcAft>
                <a:spcPts val="1800"/>
              </a:spcAft>
              <a:buFont typeface="Arial" pitchFamily="34" charset="0"/>
              <a:buChar char="•"/>
              <a:tabLst>
                <a:tab pos="2786063" algn="l"/>
              </a:tabLst>
            </a:pPr>
            <a:endParaRPr lang="fi-FI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22"/>
            <a:ext cx="2304256" cy="19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15" y="1079379"/>
            <a:ext cx="982706" cy="99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1429" y="4365104"/>
            <a:ext cx="22088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justifies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9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5531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/>
              <a:t>What</a:t>
            </a:r>
            <a:r>
              <a:rPr lang="fi-FI" sz="3200" dirty="0"/>
              <a:t> is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structure</a:t>
            </a:r>
            <a:r>
              <a:rPr lang="fi-FI" sz="3200" dirty="0"/>
              <a:t> of a thesis?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22"/>
            <a:ext cx="2304256" cy="19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 bwMode="auto">
          <a:xfrm>
            <a:off x="2176588" y="1700809"/>
            <a:ext cx="5851796" cy="2880320"/>
          </a:xfrm>
          <a:prstGeom prst="cloudCallout">
            <a:avLst>
              <a:gd name="adj1" fmla="val -33538"/>
              <a:gd name="adj2" fmla="val -7817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i-FI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structure</a:t>
            </a:r>
            <a: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i-FI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depends</a:t>
            </a:r>
            <a: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on </a:t>
            </a:r>
            <a:b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i-FI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field</a:t>
            </a:r>
            <a: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of science </a:t>
            </a:r>
            <a:b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fi-FI" sz="2800" dirty="0"/>
              <a:t>and</a:t>
            </a:r>
            <a:r>
              <a:rPr kumimoji="0" lang="fi-F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fi-FI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methodology</a:t>
            </a:r>
            <a:endParaRPr kumimoji="0" lang="fi-F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15" y="1079379"/>
            <a:ext cx="982706" cy="99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2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949280"/>
            <a:ext cx="78843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Van Aken, J. E. </a:t>
            </a:r>
            <a:r>
              <a:rPr lang="en-US" sz="1600" dirty="0"/>
              <a:t>‘Research Based on the Paradigm of the Design Sciences: The Quest for Field-Tested </a:t>
            </a:r>
            <a:r>
              <a:rPr lang="fi-FI" sz="1600" dirty="0"/>
              <a:t>and </a:t>
            </a:r>
            <a:r>
              <a:rPr lang="fi-FI" sz="1600" dirty="0" err="1"/>
              <a:t>Grounded</a:t>
            </a:r>
            <a:r>
              <a:rPr lang="fi-FI" sz="1600" dirty="0"/>
              <a:t> </a:t>
            </a:r>
            <a:r>
              <a:rPr lang="fi-FI" sz="1600" dirty="0" err="1"/>
              <a:t>Technological</a:t>
            </a:r>
            <a:r>
              <a:rPr lang="fi-FI" sz="1600" dirty="0"/>
              <a:t> </a:t>
            </a:r>
            <a:r>
              <a:rPr lang="fi-FI" sz="1600" dirty="0" err="1"/>
              <a:t>Rules</a:t>
            </a:r>
            <a:r>
              <a:rPr lang="fi-FI" sz="1600" dirty="0"/>
              <a:t>.’ </a:t>
            </a:r>
            <a:r>
              <a:rPr lang="en-US" sz="1600" i="1" dirty="0"/>
              <a:t>Journal of Management Studies </a:t>
            </a:r>
            <a:r>
              <a:rPr lang="en-US" sz="1600" dirty="0"/>
              <a:t>41:2 March 2004, pp. 219-245.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8280920" cy="353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categories of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disciplines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(van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2004):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explanatory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sciences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sciences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US" sz="24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sciences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science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teaching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60648"/>
            <a:ext cx="849694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Categories of science:</a:t>
            </a:r>
            <a:endParaRPr lang="fi-F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3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949280"/>
            <a:ext cx="78843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Van Aken, J. E. </a:t>
            </a:r>
            <a:r>
              <a:rPr lang="en-US" sz="1600" dirty="0"/>
              <a:t>‘Research Based on the Paradigm of the Design Sciences: The Quest for Field-Tested </a:t>
            </a:r>
            <a:r>
              <a:rPr lang="fi-FI" sz="1600" dirty="0"/>
              <a:t>and </a:t>
            </a:r>
            <a:r>
              <a:rPr lang="fi-FI" sz="1600" dirty="0" err="1"/>
              <a:t>Grounded</a:t>
            </a:r>
            <a:r>
              <a:rPr lang="fi-FI" sz="1600" dirty="0"/>
              <a:t> </a:t>
            </a:r>
            <a:r>
              <a:rPr lang="fi-FI" sz="1600" dirty="0" err="1"/>
              <a:t>Technological</a:t>
            </a:r>
            <a:r>
              <a:rPr lang="fi-FI" sz="1600" dirty="0"/>
              <a:t> </a:t>
            </a:r>
            <a:r>
              <a:rPr lang="fi-FI" sz="1600" dirty="0" err="1"/>
              <a:t>Rules</a:t>
            </a:r>
            <a:r>
              <a:rPr lang="fi-FI" sz="1600" dirty="0"/>
              <a:t>.’ </a:t>
            </a:r>
            <a:r>
              <a:rPr lang="en-US" sz="1600" i="1" dirty="0"/>
              <a:t>Journal of Management Studies </a:t>
            </a:r>
            <a:r>
              <a:rPr lang="en-US" sz="1600" dirty="0"/>
              <a:t>41:2 March 2004, pp. 219-245.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8280920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categories of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 disciplines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2004):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philosophy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b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explanatory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the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sciences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sciences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US" sz="20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the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sciences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science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teaching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16632"/>
            <a:ext cx="8496944" cy="59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category of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i-F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333" y="2060848"/>
            <a:ext cx="729215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Presents </a:t>
            </a:r>
            <a:r>
              <a:rPr lang="en-US" b="1" dirty="0">
                <a:solidFill>
                  <a:srgbClr val="C00000"/>
                </a:solidFill>
              </a:rPr>
              <a:t>claims</a:t>
            </a:r>
            <a:r>
              <a:rPr lang="en-US" dirty="0"/>
              <a:t> whose main test is their </a:t>
            </a:r>
            <a:r>
              <a:rPr lang="en-US" b="1" dirty="0">
                <a:solidFill>
                  <a:srgbClr val="C00000"/>
                </a:solidFill>
              </a:rPr>
              <a:t>internal logical consistency </a:t>
            </a:r>
            <a:r>
              <a:rPr lang="en-US" dirty="0"/>
              <a:t>of the </a:t>
            </a:r>
            <a:r>
              <a:rPr lang="en-US" b="1" u="sng" dirty="0"/>
              <a:t>argument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1672333" y="3715291"/>
            <a:ext cx="729215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Describe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explain</a:t>
            </a:r>
            <a:r>
              <a:rPr lang="en-US" dirty="0"/>
              <a:t> and possibly </a:t>
            </a:r>
            <a:r>
              <a:rPr lang="en-US" b="1" dirty="0">
                <a:solidFill>
                  <a:srgbClr val="C00000"/>
                </a:solidFill>
              </a:rPr>
              <a:t>predict</a:t>
            </a:r>
            <a:r>
              <a:rPr lang="en-US" dirty="0"/>
              <a:t> observable phenomena.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1672334" y="4928432"/>
            <a:ext cx="729215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Develop </a:t>
            </a:r>
            <a:r>
              <a:rPr lang="en-US" b="1" dirty="0"/>
              <a:t>solutions</a:t>
            </a:r>
            <a:r>
              <a:rPr lang="en-US" dirty="0"/>
              <a:t> for the </a:t>
            </a:r>
            <a:r>
              <a:rPr lang="en-US" b="1" dirty="0">
                <a:solidFill>
                  <a:srgbClr val="C00000"/>
                </a:solidFill>
              </a:rPr>
              <a:t>design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realization</a:t>
            </a:r>
            <a:r>
              <a:rPr lang="en-US" dirty="0"/>
              <a:t> of ‘products’, processes or for </a:t>
            </a:r>
            <a:r>
              <a:rPr lang="en-US" b="1" dirty="0">
                <a:solidFill>
                  <a:srgbClr val="C00000"/>
                </a:solidFill>
              </a:rPr>
              <a:t>improving</a:t>
            </a:r>
            <a:r>
              <a:rPr lang="en-US" dirty="0"/>
              <a:t> the performance of existing solutions.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4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46515"/>
            <a:ext cx="3990050" cy="5019398"/>
          </a:xfrm>
          <a:prstGeom prst="rect">
            <a:avLst/>
          </a:prstGeom>
        </p:spPr>
      </p:pic>
      <p:pic>
        <p:nvPicPr>
          <p:cNvPr id="1026" name="Picture 2" descr="Steps of the Scientific Meth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528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29" y="143195"/>
            <a:ext cx="439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Explanatory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sciences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4319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Design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sciences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056" y="601428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Copyright © 2002-2017 Science </a:t>
            </a:r>
            <a:r>
              <a:rPr lang="fi-FI" dirty="0" err="1"/>
              <a:t>Buddies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74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63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What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will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I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be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able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to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do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by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the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end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of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this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fi-FI" sz="2400" b="1" kern="0" dirty="0" err="1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course</a:t>
            </a:r>
            <a:r>
              <a:rPr lang="fi-FI" sz="2400" b="1" kern="0" dirty="0">
                <a:solidFill>
                  <a:srgbClr val="0000FF"/>
                </a:solidFill>
                <a:latin typeface="Arial Black" pitchFamily="34" charset="0"/>
                <a:ea typeface="+mj-ea"/>
                <a:cs typeface="+mj-cs"/>
              </a:rPr>
              <a:t>?</a:t>
            </a:r>
            <a:endParaRPr lang="en-US" sz="2400" b="1" kern="0" dirty="0">
              <a:solidFill>
                <a:srgbClr val="0000FF"/>
              </a:solidFill>
              <a:latin typeface="Arial Black" pitchFamily="34" charset="0"/>
              <a:ea typeface="+mj-ea"/>
              <a:cs typeface="+mj-cs"/>
            </a:endParaRPr>
          </a:p>
          <a:p>
            <a:pPr lvl="0"/>
            <a:endParaRPr lang="en-US" sz="1400" dirty="0"/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Recognize the </a:t>
            </a:r>
            <a:r>
              <a:rPr lang="en-US" sz="2000" b="1" dirty="0" err="1">
                <a:solidFill>
                  <a:srgbClr val="C00000"/>
                </a:solidFill>
              </a:rPr>
              <a:t>organisational</a:t>
            </a:r>
            <a:r>
              <a:rPr lang="en-US" sz="2000" b="1" dirty="0">
                <a:solidFill>
                  <a:srgbClr val="C00000"/>
                </a:solidFill>
              </a:rPr>
              <a:t> and language features </a:t>
            </a:r>
            <a:r>
              <a:rPr lang="en-US" sz="2000" dirty="0"/>
              <a:t>specific to the major divisions of a master’s thesis in engineering disciplines.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Apply a </a:t>
            </a:r>
            <a:r>
              <a:rPr lang="en-US" sz="2000" b="1" dirty="0">
                <a:solidFill>
                  <a:srgbClr val="C00000"/>
                </a:solidFill>
              </a:rPr>
              <a:t>problem-solution pattern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to your </a:t>
            </a:r>
            <a:r>
              <a:rPr lang="en-US" sz="2000" b="1" dirty="0"/>
              <a:t>thesis introduction </a:t>
            </a:r>
            <a:r>
              <a:rPr lang="en-US" sz="2000" dirty="0"/>
              <a:t>to demonstrate a clear need/problem that motivates and justifies the aims defined in the thesis.</a:t>
            </a:r>
          </a:p>
          <a:p>
            <a:pPr marL="914400" lvl="1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Apply a </a:t>
            </a:r>
            <a:r>
              <a:rPr lang="en-US" sz="2000" b="1" dirty="0">
                <a:solidFill>
                  <a:srgbClr val="C00000"/>
                </a:solidFill>
              </a:rPr>
              <a:t>general-specific pattern </a:t>
            </a:r>
            <a:r>
              <a:rPr lang="en-US" sz="2000" dirty="0"/>
              <a:t>to your </a:t>
            </a:r>
            <a:r>
              <a:rPr lang="en-US" sz="2000" b="1" dirty="0"/>
              <a:t>thesis Literature Review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Employ </a:t>
            </a:r>
            <a:r>
              <a:rPr lang="en-US" sz="2000" b="1" dirty="0" err="1">
                <a:solidFill>
                  <a:srgbClr val="C00000"/>
                </a:solidFill>
              </a:rPr>
              <a:t>metatextual</a:t>
            </a:r>
            <a:r>
              <a:rPr lang="en-US" sz="2000" b="1" dirty="0">
                <a:solidFill>
                  <a:srgbClr val="C00000"/>
                </a:solidFill>
              </a:rPr>
              <a:t> strategies </a:t>
            </a:r>
            <a:r>
              <a:rPr lang="en-US" sz="2000" dirty="0"/>
              <a:t>to produce clear, reader-friendly text.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Apply advanced features of </a:t>
            </a:r>
            <a:r>
              <a:rPr lang="en-US" sz="2000" b="1" dirty="0">
                <a:solidFill>
                  <a:srgbClr val="C00000"/>
                </a:solidFill>
              </a:rPr>
              <a:t>cohesion</a:t>
            </a:r>
            <a:r>
              <a:rPr lang="en-US" sz="2000" b="1" dirty="0"/>
              <a:t>, </a:t>
            </a:r>
            <a:r>
              <a:rPr lang="en-US" sz="2000" b="1" dirty="0">
                <a:solidFill>
                  <a:srgbClr val="C00000"/>
                </a:solidFill>
              </a:rPr>
              <a:t>grammar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C00000"/>
                </a:solidFill>
              </a:rPr>
              <a:t>punctuation</a:t>
            </a:r>
            <a:r>
              <a:rPr lang="en-US" sz="2000" dirty="0"/>
              <a:t> common to academic writing in a master’s thesis.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Assess common weaknesses in academic texts and </a:t>
            </a:r>
            <a:r>
              <a:rPr lang="en-US" sz="2000" b="1" dirty="0">
                <a:solidFill>
                  <a:srgbClr val="C00000"/>
                </a:solidFill>
              </a:rPr>
              <a:t>revise to improve readability</a:t>
            </a:r>
          </a:p>
          <a:p>
            <a:pPr lvl="0">
              <a:spcBef>
                <a:spcPts val="1200"/>
              </a:spcBef>
            </a:pPr>
            <a:endParaRPr lang="fi-FI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ps of the Scientific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9528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869" y="143195"/>
            <a:ext cx="3820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Explanatory</a:t>
            </a:r>
            <a:r>
              <a:rPr lang="fi-F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i-F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sciences</a:t>
            </a:r>
            <a:endParaRPr lang="fi-F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940" y="136423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Thesis </a:t>
            </a:r>
            <a:r>
              <a:rPr lang="fi-FI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structure</a:t>
            </a:r>
            <a:endParaRPr lang="fi-F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056" y="601428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Copyright © 2002-2017 Science </a:t>
            </a:r>
            <a:r>
              <a:rPr lang="fi-FI" dirty="0" err="1"/>
              <a:t>Buddies</a:t>
            </a:r>
            <a:r>
              <a:rPr lang="fi-FI" dirty="0"/>
              <a:t>. </a:t>
            </a:r>
          </a:p>
        </p:txBody>
      </p:sp>
      <p:sp>
        <p:nvSpPr>
          <p:cNvPr id="6" name="Trapezoid 5"/>
          <p:cNvSpPr/>
          <p:nvPr/>
        </p:nvSpPr>
        <p:spPr bwMode="auto">
          <a:xfrm>
            <a:off x="4635522" y="4363262"/>
            <a:ext cx="2434710" cy="1301050"/>
          </a:xfrm>
          <a:prstGeom prst="trapezoid">
            <a:avLst>
              <a:gd name="adj" fmla="val 3984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Discussion</a:t>
            </a: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rapezoid 7"/>
          <p:cNvSpPr/>
          <p:nvPr/>
        </p:nvSpPr>
        <p:spPr bwMode="auto">
          <a:xfrm rot="10800000">
            <a:off x="4618362" y="881006"/>
            <a:ext cx="2448272" cy="1196370"/>
          </a:xfrm>
          <a:prstGeom prst="trapezoid">
            <a:avLst>
              <a:gd name="adj" fmla="val 42064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>
            <a:off x="5137872" y="3619386"/>
            <a:ext cx="1409252" cy="6480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Results</a:t>
            </a: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5137872" y="2887581"/>
            <a:ext cx="1409252" cy="6480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Materials</a:t>
            </a:r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&amp;</a:t>
            </a:r>
            <a:b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Methods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8952" y="113873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Introduction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6957976" y="885077"/>
            <a:ext cx="2366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Topic </a:t>
            </a:r>
            <a:r>
              <a:rPr lang="fi-FI" dirty="0" err="1"/>
              <a:t>Importance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Motivation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Aims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4255" y="4267458"/>
            <a:ext cx="2057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Achievements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Comparison</a:t>
            </a:r>
            <a:r>
              <a:rPr lang="fi-FI" dirty="0"/>
              <a:t> to </a:t>
            </a:r>
            <a:r>
              <a:rPr lang="fi-FI" dirty="0" err="1"/>
              <a:t>earlier</a:t>
            </a:r>
            <a:r>
              <a:rPr lang="fi-FI" dirty="0"/>
              <a:t> </a:t>
            </a:r>
            <a:r>
              <a:rPr lang="fi-FI" dirty="0" err="1"/>
              <a:t>work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Limitations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work</a:t>
            </a:r>
            <a:endParaRPr lang="fi-FI" dirty="0"/>
          </a:p>
        </p:txBody>
      </p:sp>
      <p:sp>
        <p:nvSpPr>
          <p:cNvPr id="17" name="Flowchart: Process 16"/>
          <p:cNvSpPr/>
          <p:nvPr/>
        </p:nvSpPr>
        <p:spPr bwMode="auto">
          <a:xfrm>
            <a:off x="5137872" y="2155776"/>
            <a:ext cx="1409252" cy="6480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Literature</a:t>
            </a:r>
            <a:b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Review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7976" y="2173016"/>
            <a:ext cx="215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Earlier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80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/>
      <p:bldP spid="14" grpId="0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208" y="112677"/>
            <a:ext cx="338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Design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sciences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186" y="13133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Thesis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structure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056" y="601428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Copyright © 2002-2017 Science </a:t>
            </a:r>
            <a:r>
              <a:rPr lang="fi-FI" dirty="0" err="1"/>
              <a:t>Buddies</a:t>
            </a:r>
            <a:r>
              <a:rPr lang="fi-FI" dirty="0"/>
              <a:t>. </a:t>
            </a:r>
          </a:p>
        </p:txBody>
      </p:sp>
      <p:sp>
        <p:nvSpPr>
          <p:cNvPr id="7" name="Trapezoid 6"/>
          <p:cNvSpPr/>
          <p:nvPr/>
        </p:nvSpPr>
        <p:spPr bwMode="auto">
          <a:xfrm rot="10800000">
            <a:off x="4062275" y="853399"/>
            <a:ext cx="2448272" cy="1196370"/>
          </a:xfrm>
          <a:prstGeom prst="trapezoid">
            <a:avLst>
              <a:gd name="adj" fmla="val 38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463" y="103859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Introduction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459787" y="732556"/>
            <a:ext cx="2795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0000FF"/>
                </a:solidFill>
              </a:rPr>
              <a:t>Topic relevance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0000FF"/>
                </a:solidFill>
              </a:rPr>
              <a:t>Previous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FF0000"/>
                </a:solidFill>
              </a:rPr>
              <a:t>Issues/ inadequacies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Your solution </a:t>
            </a:r>
            <a:r>
              <a:rPr lang="fi-FI" dirty="0"/>
              <a:t>(Aims)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Structure of thesis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4532960" y="2902123"/>
            <a:ext cx="1538084" cy="101023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Solution</a:t>
            </a:r>
            <a:b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Development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4518792" y="2147608"/>
            <a:ext cx="1538084" cy="67841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842" y="290212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Modelling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Simulations</a:t>
            </a:r>
          </a:p>
        </p:txBody>
      </p:sp>
      <p:sp>
        <p:nvSpPr>
          <p:cNvPr id="14" name="Flowchart: Process 13"/>
          <p:cNvSpPr/>
          <p:nvPr/>
        </p:nvSpPr>
        <p:spPr bwMode="auto">
          <a:xfrm>
            <a:off x="4541924" y="3988467"/>
            <a:ext cx="1538084" cy="67841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Results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9842" y="386600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Verification Methods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Validation 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Simulation results</a:t>
            </a:r>
          </a:p>
        </p:txBody>
      </p:sp>
      <p:sp>
        <p:nvSpPr>
          <p:cNvPr id="16" name="Trapezoid 15"/>
          <p:cNvSpPr/>
          <p:nvPr/>
        </p:nvSpPr>
        <p:spPr bwMode="auto">
          <a:xfrm>
            <a:off x="4097373" y="4742981"/>
            <a:ext cx="2434710" cy="1031975"/>
          </a:xfrm>
          <a:prstGeom prst="trapezoid">
            <a:avLst>
              <a:gd name="adj" fmla="val 45625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Conclusions</a:t>
            </a: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6778" y="4820481"/>
            <a:ext cx="261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Achievements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Limitations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work</a:t>
            </a:r>
            <a:endParaRPr lang="fi-FI" dirty="0"/>
          </a:p>
        </p:txBody>
      </p:sp>
      <p:sp>
        <p:nvSpPr>
          <p:cNvPr id="2" name="TextBox 1"/>
          <p:cNvSpPr txBox="1"/>
          <p:nvPr/>
        </p:nvSpPr>
        <p:spPr>
          <a:xfrm>
            <a:off x="2507982" y="910374"/>
            <a:ext cx="183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0000FF"/>
                </a:solidFill>
                <a:latin typeface="Arial Black" panose="020B0A04020102020204" pitchFamily="34" charset="0"/>
              </a:rPr>
              <a:t>Situation</a:t>
            </a:r>
            <a:endParaRPr lang="fi-FI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5024" y="1277922"/>
            <a:ext cx="183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Problem</a:t>
            </a:r>
            <a:endParaRPr lang="fi-FI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3740" y="1722431"/>
            <a:ext cx="183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Solution</a:t>
            </a:r>
            <a:endParaRPr lang="fi-FI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r="74"/>
          <a:stretch/>
        </p:blipFill>
        <p:spPr>
          <a:xfrm>
            <a:off x="-39173" y="941519"/>
            <a:ext cx="3987090" cy="47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208" y="112677"/>
            <a:ext cx="338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Design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sciences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1014" y="14783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Thesis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structure</a:t>
            </a:r>
            <a:endParaRPr lang="fi-F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4056" y="6014280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Copyright © 2002-2017 Science </a:t>
            </a:r>
            <a:r>
              <a:rPr lang="fi-FI" dirty="0" err="1"/>
              <a:t>Buddies</a:t>
            </a:r>
            <a:r>
              <a:rPr lang="fi-FI" dirty="0"/>
              <a:t>. </a:t>
            </a:r>
          </a:p>
        </p:txBody>
      </p:sp>
      <p:sp>
        <p:nvSpPr>
          <p:cNvPr id="7" name="Trapezoid 6"/>
          <p:cNvSpPr/>
          <p:nvPr/>
        </p:nvSpPr>
        <p:spPr bwMode="auto">
          <a:xfrm rot="10800000">
            <a:off x="4241570" y="853399"/>
            <a:ext cx="2448272" cy="1196370"/>
          </a:xfrm>
          <a:prstGeom prst="trapezoid">
            <a:avLst>
              <a:gd name="adj" fmla="val 38459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463" y="103859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Introduction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486682" y="732556"/>
            <a:ext cx="2795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0000FF"/>
                </a:solidFill>
              </a:rPr>
              <a:t>Topic relevance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rgbClr val="0000FF"/>
                </a:solidFill>
              </a:rPr>
              <a:t>Previous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 err="1">
                <a:solidFill>
                  <a:srgbClr val="FF0000"/>
                </a:solidFill>
              </a:rPr>
              <a:t>Issues</a:t>
            </a:r>
            <a:r>
              <a:rPr lang="fi-FI" b="1" dirty="0">
                <a:solidFill>
                  <a:srgbClr val="FF0000"/>
                </a:solidFill>
              </a:rPr>
              <a:t>/</a:t>
            </a:r>
            <a:r>
              <a:rPr lang="fi-FI" b="1" dirty="0" err="1">
                <a:solidFill>
                  <a:srgbClr val="FF0000"/>
                </a:solidFill>
              </a:rPr>
              <a:t>inadequacies</a:t>
            </a:r>
            <a:endParaRPr lang="fi-FI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Your solution </a:t>
            </a:r>
            <a:r>
              <a:rPr lang="fi-FI" dirty="0"/>
              <a:t>(Aims)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/>
              <a:t>Structure of thesis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4730184" y="2902123"/>
            <a:ext cx="1538084" cy="1010239"/>
          </a:xfrm>
          <a:prstGeom prst="flowChartProcess">
            <a:avLst/>
          </a:prstGeom>
          <a:solidFill>
            <a:srgbClr val="CFC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Solution</a:t>
            </a:r>
            <a:br>
              <a:rPr kumimoji="0" 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Development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4716016" y="2147608"/>
            <a:ext cx="1538084" cy="67841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842" y="290212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Modelling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Simulations</a:t>
            </a:r>
          </a:p>
        </p:txBody>
      </p:sp>
      <p:sp>
        <p:nvSpPr>
          <p:cNvPr id="14" name="Flowchart: Process 13"/>
          <p:cNvSpPr/>
          <p:nvPr/>
        </p:nvSpPr>
        <p:spPr bwMode="auto">
          <a:xfrm>
            <a:off x="4730184" y="3988467"/>
            <a:ext cx="1538084" cy="678410"/>
          </a:xfrm>
          <a:prstGeom prst="flowChartProcess">
            <a:avLst/>
          </a:prstGeom>
          <a:solidFill>
            <a:srgbClr val="CFC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Results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9842" y="386600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Verification Methods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Validation results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Simulation results</a:t>
            </a:r>
          </a:p>
        </p:txBody>
      </p:sp>
      <p:sp>
        <p:nvSpPr>
          <p:cNvPr id="16" name="Trapezoid 15"/>
          <p:cNvSpPr/>
          <p:nvPr/>
        </p:nvSpPr>
        <p:spPr bwMode="auto">
          <a:xfrm>
            <a:off x="4267703" y="4742981"/>
            <a:ext cx="2434710" cy="1031975"/>
          </a:xfrm>
          <a:prstGeom prst="trapezoid">
            <a:avLst>
              <a:gd name="adj" fmla="val 45625"/>
            </a:avLst>
          </a:prstGeom>
          <a:solidFill>
            <a:srgbClr val="CFC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Conclusions</a:t>
            </a: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6778" y="4820481"/>
            <a:ext cx="261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Achievements</a:t>
            </a:r>
            <a:endParaRPr lang="fi-FI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Limitations</a:t>
            </a:r>
            <a:endParaRPr lang="fi-FI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Future</a:t>
            </a: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work</a:t>
            </a:r>
            <a:endParaRPr lang="fi-F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132" y="851768"/>
            <a:ext cx="183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0000FF"/>
                </a:solidFill>
                <a:latin typeface="Arial Black" panose="020B0A04020102020204" pitchFamily="34" charset="0"/>
              </a:rPr>
              <a:t>Situation</a:t>
            </a:r>
            <a:endParaRPr lang="fi-FI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69" y="1281940"/>
            <a:ext cx="183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Problem</a:t>
            </a:r>
            <a:endParaRPr lang="fi-FI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5649" y="1720397"/>
            <a:ext cx="183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Solution</a:t>
            </a:r>
            <a:endParaRPr lang="fi-FI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932" y="4092134"/>
            <a:ext cx="194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Evaluation</a:t>
            </a:r>
            <a:endParaRPr lang="fi-FI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3131840" y="2902123"/>
            <a:ext cx="1008112" cy="2841688"/>
          </a:xfrm>
          <a:prstGeom prst="leftBrace">
            <a:avLst>
              <a:gd name="adj1" fmla="val 8333"/>
              <a:gd name="adj2" fmla="val 4849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engineering thes</a:t>
            </a:r>
            <a:r>
              <a:rPr lang="en-IE" u="sng" dirty="0"/>
              <a:t>e</a:t>
            </a:r>
            <a:r>
              <a:rPr lang="en-IE" dirty="0"/>
              <a:t>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1092117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0647"/>
            <a:ext cx="69146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Arial Black" pitchFamily="34" charset="0"/>
              </a:rPr>
              <a:t>Phillip's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two-category</a:t>
            </a:r>
            <a:r>
              <a:rPr lang="fi-FI" sz="2400" dirty="0">
                <a:latin typeface="Arial Black" pitchFamily="34" charset="0"/>
              </a:rPr>
              <a:t> definition </a:t>
            </a:r>
            <a:r>
              <a:rPr lang="fi-FI" sz="2400" dirty="0"/>
              <a:t>(1999):</a:t>
            </a:r>
          </a:p>
          <a:p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The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Engineering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 Thesis </a:t>
            </a:r>
            <a:br>
              <a:rPr lang="fi-FI" sz="2400" dirty="0"/>
            </a:br>
            <a:r>
              <a:rPr lang="fi-FI" sz="2400" dirty="0"/>
              <a:t>("</a:t>
            </a:r>
            <a:r>
              <a:rPr lang="en-US" sz="2400" dirty="0"/>
              <a:t> oriented towards engineering practice"</a:t>
            </a:r>
            <a:r>
              <a:rPr lang="fi-FI" sz="2400" dirty="0"/>
              <a:t>)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rial Black" pitchFamily="34" charset="0"/>
              </a:rPr>
              <a:t>The Engineering Science Thesis </a:t>
            </a:r>
            <a:r>
              <a:rPr lang="en-US" sz="2400" dirty="0"/>
              <a:t>("advances scientific knowledge in support of future solutions to engineering problems")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0212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Phillips</a:t>
            </a:r>
            <a:r>
              <a:rPr lang="fi-FI" sz="1600" dirty="0"/>
              <a:t>, Greg. 1999. </a:t>
            </a:r>
            <a:r>
              <a:rPr lang="en-US" sz="1600" i="1" dirty="0"/>
              <a:t>What is an engineering thesis, anyway</a:t>
            </a:r>
            <a:r>
              <a:rPr lang="en-US" sz="1600" dirty="0"/>
              <a:t>? Retrieved March 13, 2013. </a:t>
            </a:r>
            <a:r>
              <a:rPr lang="en-US" sz="1600" dirty="0">
                <a:hlinkClick r:id="rId4"/>
              </a:rPr>
              <a:t>http://last3.in/ggg/thesis.html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9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engineering thes</a:t>
            </a:r>
            <a:r>
              <a:rPr lang="en-IE" u="sng" dirty="0"/>
              <a:t>e</a:t>
            </a:r>
            <a:r>
              <a:rPr lang="en-IE" dirty="0"/>
              <a:t>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1092117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0647"/>
            <a:ext cx="69146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Arial Black" pitchFamily="34" charset="0"/>
              </a:rPr>
              <a:t>Phillip's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two-category</a:t>
            </a:r>
            <a:r>
              <a:rPr lang="fi-FI" sz="2400" dirty="0">
                <a:latin typeface="Arial Black" pitchFamily="34" charset="0"/>
              </a:rPr>
              <a:t> definition </a:t>
            </a:r>
            <a:r>
              <a:rPr lang="fi-FI" sz="2400" dirty="0"/>
              <a:t>(1999):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The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Engineering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 Thesis </a:t>
            </a:r>
            <a:br>
              <a:rPr lang="fi-FI" sz="2400" dirty="0"/>
            </a:br>
            <a:r>
              <a:rPr lang="fi-FI" sz="2400" dirty="0" err="1"/>
              <a:t>should</a:t>
            </a:r>
            <a:r>
              <a:rPr lang="fi-FI" sz="2400" dirty="0"/>
              <a:t> </a:t>
            </a:r>
            <a:r>
              <a:rPr lang="fi-FI" sz="2400" dirty="0" err="1"/>
              <a:t>answer</a:t>
            </a:r>
            <a:r>
              <a:rPr lang="fi-FI" sz="2400" dirty="0"/>
              <a:t> </a:t>
            </a:r>
            <a:r>
              <a:rPr lang="fi-FI" sz="2400" dirty="0" err="1"/>
              <a:t>four</a:t>
            </a:r>
            <a:r>
              <a:rPr lang="fi-FI" sz="2400" dirty="0"/>
              <a:t> </a:t>
            </a:r>
            <a:r>
              <a:rPr lang="fi-FI" sz="2400" dirty="0" err="1"/>
              <a:t>questions</a:t>
            </a:r>
            <a:r>
              <a:rPr lang="fi-FI" sz="2400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737" y="2780928"/>
            <a:ext cx="710871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What engineering </a:t>
            </a:r>
            <a:r>
              <a:rPr lang="en-US" sz="2000" b="1" dirty="0">
                <a:latin typeface="Arial Black" pitchFamily="34" charset="0"/>
              </a:rPr>
              <a:t>problem</a:t>
            </a:r>
            <a:r>
              <a:rPr lang="en-US" sz="2000" dirty="0"/>
              <a:t> requires a solution?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What's wrong with </a:t>
            </a:r>
            <a:r>
              <a:rPr lang="en-US" sz="2000" b="1" dirty="0">
                <a:latin typeface="Arial Black" pitchFamily="34" charset="0"/>
              </a:rPr>
              <a:t>previous solutions </a:t>
            </a:r>
            <a:r>
              <a:rPr lang="en-US" sz="2000" dirty="0"/>
              <a:t>that have attempted to solve this problem?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What is </a:t>
            </a:r>
            <a:r>
              <a:rPr lang="en-US" sz="2000" b="1" dirty="0">
                <a:latin typeface="Arial Black" pitchFamily="34" charset="0"/>
              </a:rPr>
              <a:t>your solution</a:t>
            </a:r>
            <a:r>
              <a:rPr lang="en-US" sz="2000" dirty="0"/>
              <a:t>?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How does your solution </a:t>
            </a:r>
            <a:r>
              <a:rPr lang="en-US" sz="2000" b="1" dirty="0">
                <a:latin typeface="Arial Black" pitchFamily="34" charset="0"/>
              </a:rPr>
              <a:t>compare</a:t>
            </a:r>
            <a:r>
              <a:rPr lang="en-US" sz="2000" dirty="0"/>
              <a:t> with earlier solutions? What are the </a:t>
            </a:r>
            <a:r>
              <a:rPr lang="en-US" sz="2000" dirty="0">
                <a:latin typeface="Arial Black" pitchFamily="34" charset="0"/>
              </a:rPr>
              <a:t>weaknesses</a:t>
            </a:r>
            <a:r>
              <a:rPr lang="en-US" sz="2000" dirty="0"/>
              <a:t> and </a:t>
            </a:r>
            <a:r>
              <a:rPr lang="en-US" sz="2000" dirty="0">
                <a:latin typeface="Arial Black" pitchFamily="34" charset="0"/>
              </a:rPr>
              <a:t>strengths</a:t>
            </a:r>
            <a:r>
              <a:rPr lang="en-US" sz="2000" dirty="0"/>
              <a:t> of your solution?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0212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Phillips</a:t>
            </a:r>
            <a:r>
              <a:rPr lang="fi-FI" sz="1600" dirty="0"/>
              <a:t>, Greg. 1999. </a:t>
            </a:r>
            <a:r>
              <a:rPr lang="en-US" sz="1600" i="1" dirty="0"/>
              <a:t>What is an engineering thesis, anyway</a:t>
            </a:r>
            <a:r>
              <a:rPr lang="en-US" sz="1600" dirty="0"/>
              <a:t>? Retrieved March 13, 2013. </a:t>
            </a:r>
            <a:r>
              <a:rPr lang="en-US" sz="1600" dirty="0">
                <a:hlinkClick r:id="rId4"/>
              </a:rPr>
              <a:t>http://last3.in/ggg/thesis.html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engineering thes</a:t>
            </a:r>
            <a:r>
              <a:rPr lang="en-IE" u="sng" dirty="0"/>
              <a:t>e</a:t>
            </a:r>
            <a:r>
              <a:rPr lang="en-IE" dirty="0"/>
              <a:t>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1092117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0647"/>
            <a:ext cx="69146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Arial Black" pitchFamily="34" charset="0"/>
              </a:rPr>
              <a:t>Phillip's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two-category</a:t>
            </a:r>
            <a:r>
              <a:rPr lang="fi-FI" sz="2400" dirty="0">
                <a:latin typeface="Arial Black" pitchFamily="34" charset="0"/>
              </a:rPr>
              <a:t> definition </a:t>
            </a:r>
            <a:r>
              <a:rPr lang="fi-FI" sz="2400" dirty="0"/>
              <a:t>(1999):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 startAt="2"/>
            </a:pP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The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Engineering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 Science Thesis </a:t>
            </a:r>
            <a:br>
              <a:rPr lang="fi-FI" sz="2400" dirty="0"/>
            </a:br>
            <a:r>
              <a:rPr lang="fi-FI" sz="2400" dirty="0" err="1"/>
              <a:t>should</a:t>
            </a:r>
            <a:r>
              <a:rPr lang="fi-FI" sz="2400" dirty="0"/>
              <a:t> </a:t>
            </a:r>
            <a:r>
              <a:rPr lang="fi-FI" sz="2400" dirty="0" err="1"/>
              <a:t>answer</a:t>
            </a:r>
            <a:r>
              <a:rPr lang="fi-FI" sz="2400" dirty="0"/>
              <a:t> </a:t>
            </a:r>
            <a:r>
              <a:rPr lang="fi-FI" sz="2400" dirty="0" err="1"/>
              <a:t>four</a:t>
            </a:r>
            <a:r>
              <a:rPr lang="fi-FI" sz="2400" dirty="0"/>
              <a:t> </a:t>
            </a:r>
            <a:r>
              <a:rPr lang="fi-FI" sz="2400" dirty="0" err="1"/>
              <a:t>questions</a:t>
            </a:r>
            <a:r>
              <a:rPr lang="fi-FI" sz="2400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737" y="2780928"/>
            <a:ext cx="617260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888" indent="-369888">
              <a:buFont typeface="+mj-lt"/>
              <a:buAutoNum type="arabicPeriod"/>
            </a:pPr>
            <a:r>
              <a:rPr lang="en-US" sz="2000" dirty="0"/>
              <a:t>What </a:t>
            </a:r>
            <a:r>
              <a:rPr lang="en-US" sz="2000" dirty="0">
                <a:latin typeface="Arial Black" pitchFamily="34" charset="0"/>
              </a:rPr>
              <a:t>question</a:t>
            </a:r>
            <a:r>
              <a:rPr lang="en-US" sz="2000" dirty="0"/>
              <a:t> about the world needs to be answered? </a:t>
            </a:r>
          </a:p>
          <a:p>
            <a:pPr marL="369888" indent="-369888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What's wrong with </a:t>
            </a:r>
            <a:r>
              <a:rPr lang="en-US" sz="2000" b="1" dirty="0">
                <a:latin typeface="Arial Black" pitchFamily="34" charset="0"/>
              </a:rPr>
              <a:t>previous answers </a:t>
            </a:r>
            <a:r>
              <a:rPr lang="en-US" sz="2000" dirty="0"/>
              <a:t>to this question? </a:t>
            </a:r>
          </a:p>
          <a:p>
            <a:pPr marL="369888" indent="-369888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What is </a:t>
            </a:r>
            <a:r>
              <a:rPr lang="en-US" sz="2000" dirty="0">
                <a:latin typeface="Arial Black" pitchFamily="34" charset="0"/>
              </a:rPr>
              <a:t>your answer </a:t>
            </a:r>
            <a:r>
              <a:rPr lang="en-US" sz="2000" dirty="0"/>
              <a:t>to this question? </a:t>
            </a:r>
          </a:p>
          <a:p>
            <a:pPr marL="369888" indent="-369888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How does your answer </a:t>
            </a:r>
            <a:r>
              <a:rPr lang="en-US" sz="2000" dirty="0">
                <a:latin typeface="Arial Black" pitchFamily="34" charset="0"/>
              </a:rPr>
              <a:t>compare</a:t>
            </a:r>
            <a:r>
              <a:rPr lang="en-US" sz="2000" dirty="0"/>
              <a:t> to earlier answers?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0212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Phillips</a:t>
            </a:r>
            <a:r>
              <a:rPr lang="fi-FI" sz="1600" dirty="0"/>
              <a:t>, Greg. 1999. </a:t>
            </a:r>
            <a:r>
              <a:rPr lang="en-US" sz="1600" i="1" dirty="0"/>
              <a:t>What is an engineering thesis, anyway</a:t>
            </a:r>
            <a:r>
              <a:rPr lang="en-US" sz="1600" dirty="0"/>
              <a:t>? Retrieved March 13, 2013. </a:t>
            </a:r>
            <a:r>
              <a:rPr lang="en-US" sz="1600" dirty="0">
                <a:hlinkClick r:id="rId4"/>
              </a:rPr>
              <a:t>http://last3.in/ggg/thesis.html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engineering thes</a:t>
            </a:r>
            <a:r>
              <a:rPr lang="en-IE" u="sng" dirty="0"/>
              <a:t>e</a:t>
            </a:r>
            <a:r>
              <a:rPr lang="en-IE" dirty="0"/>
              <a:t>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1092117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0647"/>
            <a:ext cx="6914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Arial Black" pitchFamily="34" charset="0"/>
              </a:rPr>
              <a:t>Phillip's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two-category</a:t>
            </a:r>
            <a:r>
              <a:rPr lang="fi-FI" sz="2400" dirty="0">
                <a:latin typeface="Arial Black" pitchFamily="34" charset="0"/>
              </a:rPr>
              <a:t> definition </a:t>
            </a:r>
            <a:r>
              <a:rPr lang="fi-FI" sz="2400" dirty="0"/>
              <a:t>(1999):</a:t>
            </a:r>
          </a:p>
          <a:p>
            <a:endParaRPr lang="fi-FI" dirty="0"/>
          </a:p>
          <a:p>
            <a:pPr marL="457200" indent="-457200">
              <a:buFont typeface="+mj-lt"/>
              <a:buAutoNum type="arabicPeriod" startAt="2"/>
            </a:pP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The </a:t>
            </a:r>
            <a:r>
              <a:rPr lang="fi-FI" sz="2400" b="1" dirty="0">
                <a:solidFill>
                  <a:srgbClr val="C00000"/>
                </a:solidFill>
                <a:latin typeface="Arial Black" pitchFamily="34" charset="0"/>
              </a:rPr>
              <a:t>Engineering</a:t>
            </a:r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 Science Thesis </a:t>
            </a:r>
            <a:endParaRPr lang="fi-FI" sz="2400" dirty="0"/>
          </a:p>
        </p:txBody>
      </p:sp>
      <p:sp>
        <p:nvSpPr>
          <p:cNvPr id="6" name="Rectangle 5"/>
          <p:cNvSpPr/>
          <p:nvPr/>
        </p:nvSpPr>
        <p:spPr>
          <a:xfrm>
            <a:off x="1484039" y="2492896"/>
            <a:ext cx="66046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/>
            <a:r>
              <a:rPr lang="en-US" sz="2000" dirty="0">
                <a:solidFill>
                  <a:srgbClr val="C00000"/>
                </a:solidFill>
                <a:latin typeface="Arial Black" pitchFamily="34" charset="0"/>
              </a:rPr>
              <a:t>2.1  Exploratory Thesis</a:t>
            </a:r>
            <a:br>
              <a:rPr lang="en-US" sz="2000" dirty="0"/>
            </a:br>
            <a:r>
              <a:rPr lang="en-US" sz="2000" dirty="0"/>
              <a:t>“What are the properties of system S?” </a:t>
            </a:r>
          </a:p>
          <a:p>
            <a:pPr marL="536575" indent="-536575">
              <a:spcBef>
                <a:spcPts val="1800"/>
              </a:spcBef>
            </a:pPr>
            <a:r>
              <a:rPr lang="en-US" sz="2000" dirty="0">
                <a:solidFill>
                  <a:srgbClr val="C00000"/>
                </a:solidFill>
                <a:latin typeface="Arial Black" pitchFamily="34" charset="0"/>
              </a:rPr>
              <a:t>2.2  Experimental thesis </a:t>
            </a:r>
            <a:br>
              <a:rPr lang="en-US" sz="20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/>
              <a:t>“Is prediction P made by theory T accurate?”</a:t>
            </a:r>
          </a:p>
          <a:p>
            <a:pPr marL="623888" indent="-623888">
              <a:spcBef>
                <a:spcPts val="1800"/>
              </a:spcBef>
            </a:pPr>
            <a:r>
              <a:rPr lang="en-US" sz="2000" dirty="0">
                <a:solidFill>
                  <a:srgbClr val="C00000"/>
                </a:solidFill>
                <a:latin typeface="Arial Black" pitchFamily="34" charset="0"/>
              </a:rPr>
              <a:t>2.3  Theoretical thesis </a:t>
            </a:r>
            <a:br>
              <a:rPr lang="en-US" sz="20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/>
              <a:t>“what theory adequately explains observations O?”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0212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Phillips</a:t>
            </a:r>
            <a:r>
              <a:rPr lang="fi-FI" sz="1600" dirty="0"/>
              <a:t>, Greg. 1999. </a:t>
            </a:r>
            <a:r>
              <a:rPr lang="en-US" sz="1600" i="1" dirty="0"/>
              <a:t>What is an engineering thesis, anyway</a:t>
            </a:r>
            <a:r>
              <a:rPr lang="en-US" sz="1600" dirty="0"/>
              <a:t>? Retrieved March 13, 2013. </a:t>
            </a:r>
            <a:r>
              <a:rPr lang="en-US" sz="1600" dirty="0">
                <a:hlinkClick r:id="rId4"/>
              </a:rPr>
              <a:t>http://last3.in/ggg/thesis.html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0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engineering thes</a:t>
            </a:r>
            <a:r>
              <a:rPr lang="en-IE" u="sng" dirty="0"/>
              <a:t>e</a:t>
            </a:r>
            <a:r>
              <a:rPr lang="en-IE" dirty="0"/>
              <a:t>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67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676" y="1916832"/>
            <a:ext cx="8730594" cy="3600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6225" indent="-276225"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Design</a:t>
            </a:r>
            <a:r>
              <a:rPr lang="en-US" dirty="0">
                <a:solidFill>
                  <a:srgbClr val="C00000"/>
                </a:solidFill>
              </a:rPr>
              <a:t> of a system </a:t>
            </a:r>
            <a:r>
              <a:rPr lang="en-US" dirty="0"/>
              <a:t>followed by </a:t>
            </a:r>
            <a:r>
              <a:rPr lang="en-US" b="1" dirty="0"/>
              <a:t>construction</a:t>
            </a:r>
            <a:r>
              <a:rPr lang="en-US" dirty="0"/>
              <a:t>,  </a:t>
            </a:r>
            <a:r>
              <a:rPr lang="en-US" b="1" dirty="0"/>
              <a:t>testing</a:t>
            </a:r>
            <a:r>
              <a:rPr lang="en-US" dirty="0"/>
              <a:t>, and  </a:t>
            </a:r>
            <a:r>
              <a:rPr lang="en-US" b="1" dirty="0"/>
              <a:t>evaluation</a:t>
            </a:r>
            <a:r>
              <a:rPr lang="en-US" dirty="0"/>
              <a:t>;</a:t>
            </a:r>
          </a:p>
          <a:p>
            <a:pPr marL="255588" indent="-255588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/>
              <a:t>Formulation of an </a:t>
            </a:r>
            <a:r>
              <a:rPr lang="en-US" b="1" dirty="0">
                <a:solidFill>
                  <a:srgbClr val="C00000"/>
                </a:solidFill>
              </a:rPr>
              <a:t>analytical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b="1" dirty="0">
                <a:solidFill>
                  <a:srgbClr val="C00000"/>
                </a:solidFill>
              </a:rPr>
              <a:t>computational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model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a system or </a:t>
            </a:r>
            <a:br>
              <a:rPr lang="en-US" dirty="0"/>
            </a:br>
            <a:r>
              <a:rPr lang="en-US" dirty="0"/>
              <a:t> process, </a:t>
            </a:r>
            <a:r>
              <a:rPr lang="en-US" b="1" dirty="0"/>
              <a:t>simulation</a:t>
            </a:r>
            <a:r>
              <a:rPr lang="en-US" dirty="0"/>
              <a:t> of the model, and </a:t>
            </a:r>
            <a:r>
              <a:rPr lang="en-US" b="1" dirty="0"/>
              <a:t>comparison</a:t>
            </a:r>
            <a:r>
              <a:rPr lang="en-US" dirty="0"/>
              <a:t> with actual data;</a:t>
            </a:r>
          </a:p>
          <a:p>
            <a:pPr marL="257175" indent="-255588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</a:rPr>
              <a:t>Development of a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computer program </a:t>
            </a:r>
            <a:r>
              <a:rPr lang="en-US" dirty="0"/>
              <a:t>that might: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simulate a real system (e.g. Artificial Intelligence);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aid in a diagnostic procedure;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provide sophisticated, real-time analysis of measured data;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develop and analyze a theory or theorem which is an abstraction or idealization of an actual process or system;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apply standard methods to aid in understanding a process or system.</a:t>
            </a:r>
          </a:p>
          <a:p>
            <a:pPr marL="187325" indent="-187325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 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Experimental study </a:t>
            </a:r>
            <a:r>
              <a:rPr lang="en-US" dirty="0"/>
              <a:t>of physical phenomena.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903893"/>
            <a:ext cx="789764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M.Eng</a:t>
            </a:r>
            <a:r>
              <a:rPr lang="en-US" sz="1400" b="1" dirty="0"/>
              <a:t>. Thesis Guide: parts 1-2-3. What is the </a:t>
            </a:r>
            <a:r>
              <a:rPr lang="en-US" sz="1400" b="1" dirty="0" err="1"/>
              <a:t>M.Eng</a:t>
            </a:r>
            <a:r>
              <a:rPr lang="en-US" sz="1400" b="1" dirty="0"/>
              <a:t>. Thesis? </a:t>
            </a:r>
            <a:r>
              <a:rPr lang="en-US" sz="1400" dirty="0"/>
              <a:t>Electrical Engineering &amp; Computer Science, Massachusetts Institute of technology. Retrieved March 13, 2013. </a:t>
            </a:r>
            <a:r>
              <a:rPr lang="en-US" sz="1400" dirty="0">
                <a:hlinkClick r:id="rId3"/>
              </a:rPr>
              <a:t>http://www.eecs.mit.edu/academics-admissions/undergraduate-programs/6-p-meng-program/thesis-guide/1-2-3</a:t>
            </a:r>
            <a:r>
              <a:rPr lang="en-US" sz="14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160647"/>
            <a:ext cx="691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Arial Black" pitchFamily="34" charset="0"/>
              </a:rPr>
              <a:t>MIT's</a:t>
            </a:r>
            <a:r>
              <a:rPr lang="fi-FI" sz="2400" dirty="0">
                <a:latin typeface="Arial Black" pitchFamily="34" charset="0"/>
              </a:rPr>
              <a:t> </a:t>
            </a:r>
            <a:r>
              <a:rPr lang="fi-FI" sz="2400" dirty="0" err="1">
                <a:latin typeface="Arial Black" pitchFamily="34" charset="0"/>
              </a:rPr>
              <a:t>four-category</a:t>
            </a:r>
            <a:r>
              <a:rPr lang="fi-FI" sz="2400" dirty="0">
                <a:latin typeface="Arial Black" pitchFamily="34" charset="0"/>
              </a:rPr>
              <a:t> definition</a:t>
            </a:r>
            <a:r>
              <a:rPr lang="fi-FI" sz="2400" dirty="0"/>
              <a:t>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902360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Types of engineering thes</a:t>
            </a:r>
            <a:r>
              <a:rPr lang="en-IE" u="sng" dirty="0"/>
              <a:t>e</a:t>
            </a:r>
            <a:r>
              <a:rPr lang="en-IE" dirty="0"/>
              <a:t>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67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9596" y="2299491"/>
            <a:ext cx="54006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6225" indent="-276225">
              <a:buFont typeface="+mj-lt"/>
              <a:buAutoNum type="arabicPeriod"/>
              <a:tabLst>
                <a:tab pos="5384800" algn="l"/>
              </a:tabLst>
            </a:pP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State-of-the-Art </a:t>
            </a:r>
            <a:br>
              <a:rPr lang="en-US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/>
              <a:t>(What are available solutions?)</a:t>
            </a:r>
          </a:p>
          <a:p>
            <a:pPr marL="255588" indent="-255588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Feasibility Study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/>
            </a:br>
            <a:r>
              <a:rPr lang="en-US" dirty="0"/>
              <a:t> (Can this technology be successfully applied?)</a:t>
            </a:r>
          </a:p>
          <a:p>
            <a:pPr marL="257175" indent="-255588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Recommendation  </a:t>
            </a:r>
            <a:br>
              <a:rPr lang="en-US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/>
              <a:t>(Which technology offers the best solution?)</a:t>
            </a:r>
          </a:p>
          <a:p>
            <a:pPr marL="187325" indent="-187325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  </a:t>
            </a:r>
            <a:r>
              <a:rPr lang="en-US" dirty="0">
                <a:solidFill>
                  <a:srgbClr val="C00000"/>
                </a:solidFill>
                <a:latin typeface="Arial Black" pitchFamily="34" charset="0"/>
              </a:rPr>
              <a:t>Design Problem </a:t>
            </a:r>
            <a:br>
              <a:rPr lang="en-US" dirty="0"/>
            </a:br>
            <a:r>
              <a:rPr lang="en-US" dirty="0"/>
              <a:t>  (Does this design meet the requirements for an </a:t>
            </a:r>
            <a:br>
              <a:rPr lang="en-US" dirty="0"/>
            </a:br>
            <a:r>
              <a:rPr lang="en-US" dirty="0"/>
              <a:t>   adequate solution)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160647"/>
            <a:ext cx="691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 Black" pitchFamily="34" charset="0"/>
              </a:rPr>
              <a:t>Ken's </a:t>
            </a:r>
            <a:r>
              <a:rPr lang="fi-FI" sz="2400" dirty="0">
                <a:latin typeface="+mj-lt"/>
              </a:rPr>
              <a:t>(outsider’s) </a:t>
            </a:r>
            <a:r>
              <a:rPr lang="fi-FI" sz="2400" dirty="0">
                <a:latin typeface="Arial Black" pitchFamily="34" charset="0"/>
              </a:rPr>
              <a:t>view</a:t>
            </a:r>
            <a:r>
              <a:rPr lang="fi-FI" sz="2400" dirty="0"/>
              <a:t>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902360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702431"/>
            <a:ext cx="151216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00FF"/>
                </a:solidFill>
              </a:rPr>
              <a:t>Weak</a:t>
            </a:r>
            <a:r>
              <a:rPr lang="fi-FI" b="1" dirty="0">
                <a:solidFill>
                  <a:srgbClr val="0000FF"/>
                </a:solidFill>
              </a:rPr>
              <a:t>  </a:t>
            </a:r>
            <a:r>
              <a:rPr lang="fi-FI" b="1" dirty="0" err="1">
                <a:solidFill>
                  <a:srgbClr val="0000FF"/>
                </a:solidFill>
              </a:rPr>
              <a:t>claim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526" y="5161813"/>
            <a:ext cx="169218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00FF"/>
                </a:solidFill>
              </a:rPr>
              <a:t>Strong</a:t>
            </a:r>
            <a:r>
              <a:rPr lang="fi-FI" b="1" dirty="0">
                <a:solidFill>
                  <a:srgbClr val="0000FF"/>
                </a:solidFill>
              </a:rPr>
              <a:t> </a:t>
            </a:r>
            <a:r>
              <a:rPr lang="fi-FI" b="1" dirty="0" err="1">
                <a:solidFill>
                  <a:srgbClr val="0000FF"/>
                </a:solidFill>
              </a:rPr>
              <a:t>claim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151620" y="2256429"/>
            <a:ext cx="0" cy="275674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structure your thesis?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18" y="0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83" y="810892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035" y="2039174"/>
            <a:ext cx="3530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rgbClr val="C00000"/>
                </a:solidFill>
                <a:latin typeface="Arial Black" pitchFamily="34" charset="0"/>
              </a:rPr>
              <a:t>Experimental</a:t>
            </a:r>
            <a:endParaRPr lang="fi-FI" sz="2000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fi-FI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Introduction</a:t>
            </a:r>
            <a:endParaRPr lang="fi-FI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+mn-lt"/>
              </a:rPr>
              <a:t>(</a:t>
            </a:r>
            <a:r>
              <a:rPr lang="fi-FI" sz="2000" dirty="0" err="1">
                <a:latin typeface="+mn-lt"/>
              </a:rPr>
              <a:t>Theory</a:t>
            </a:r>
            <a:r>
              <a:rPr lang="fi-FI" sz="2000" dirty="0">
                <a:latin typeface="+mn-lt"/>
              </a:rPr>
              <a:t>/</a:t>
            </a:r>
            <a:r>
              <a:rPr lang="fi-FI" sz="2000" dirty="0" err="1">
                <a:latin typeface="+mn-lt"/>
              </a:rPr>
              <a:t>Literature</a:t>
            </a:r>
            <a:r>
              <a:rPr lang="fi-FI" sz="2000" dirty="0">
                <a:latin typeface="+mn-lt"/>
              </a:rPr>
              <a:t> review)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Materials</a:t>
            </a:r>
            <a:r>
              <a:rPr lang="fi-FI" sz="2000" dirty="0">
                <a:latin typeface="+mn-lt"/>
              </a:rPr>
              <a:t> and Methods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+mn-lt"/>
              </a:rPr>
              <a:t>Results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Discussion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7416" y="2071268"/>
            <a:ext cx="2580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C00000"/>
                </a:solidFill>
                <a:latin typeface="Arial Black" pitchFamily="34" charset="0"/>
              </a:rPr>
              <a:t>Engineering</a:t>
            </a:r>
            <a:r>
              <a:rPr lang="fi-FI" sz="2000" baseline="30000" dirty="0">
                <a:solidFill>
                  <a:srgbClr val="0000FF"/>
                </a:solidFill>
                <a:latin typeface="Arial Black" pitchFamily="34" charset="0"/>
              </a:rPr>
              <a:t>1</a:t>
            </a:r>
          </a:p>
          <a:p>
            <a:endParaRPr lang="fi-FI" sz="2000" dirty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Introduction</a:t>
            </a:r>
            <a:endParaRPr lang="fi-FI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Literature</a:t>
            </a:r>
            <a:r>
              <a:rPr lang="fi-FI" sz="2000" dirty="0">
                <a:latin typeface="+mn-lt"/>
              </a:rPr>
              <a:t> review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Own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contribution</a:t>
            </a:r>
            <a:endParaRPr lang="fi-FI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Conclusions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5352" y="2087188"/>
            <a:ext cx="2580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C00000"/>
                </a:solidFill>
                <a:latin typeface="Arial Black" pitchFamily="34" charset="0"/>
              </a:rPr>
              <a:t>Engineering</a:t>
            </a:r>
            <a:r>
              <a:rPr lang="fi-FI" sz="2000" baseline="30000" dirty="0">
                <a:solidFill>
                  <a:srgbClr val="0000FF"/>
                </a:solidFill>
                <a:latin typeface="Arial Black" pitchFamily="34" charset="0"/>
              </a:rPr>
              <a:t>2</a:t>
            </a:r>
          </a:p>
          <a:p>
            <a:endParaRPr lang="fi-FI" sz="2000" dirty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+mn-lt"/>
              </a:rPr>
              <a:t>Problem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 err="1">
                <a:latin typeface="+mn-lt"/>
              </a:rPr>
              <a:t>Methodology</a:t>
            </a:r>
            <a:endParaRPr lang="fi-FI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+mn-lt"/>
              </a:rPr>
              <a:t>Solution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+mn-lt"/>
              </a:rPr>
              <a:t>Verification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509120"/>
            <a:ext cx="537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aseline="30000" dirty="0">
                <a:solidFill>
                  <a:srgbClr val="0000FF"/>
                </a:solidFill>
                <a:latin typeface="Arial Black" pitchFamily="34" charset="0"/>
              </a:rPr>
              <a:t>1</a:t>
            </a:r>
            <a:r>
              <a:rPr lang="fi-FI" dirty="0"/>
              <a:t>Timo </a:t>
            </a:r>
            <a:r>
              <a:rPr lang="fi-FI" dirty="0" err="1"/>
              <a:t>Laakso's</a:t>
            </a:r>
            <a:r>
              <a:rPr lang="fi-FI" dirty="0"/>
              <a:t> </a:t>
            </a:r>
            <a:r>
              <a:rPr lang="fi-FI" dirty="0" err="1"/>
              <a:t>structural</a:t>
            </a:r>
            <a:r>
              <a:rPr lang="fi-FI" dirty="0"/>
              <a:t> </a:t>
            </a:r>
            <a:r>
              <a:rPr lang="fi-FI" dirty="0" err="1"/>
              <a:t>model</a:t>
            </a:r>
            <a:endParaRPr lang="fi-FI" dirty="0"/>
          </a:p>
          <a:p>
            <a:r>
              <a:rPr lang="fi-FI" sz="2000" baseline="30000" dirty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fi-FI" dirty="0"/>
              <a:t>Prof. Raimo </a:t>
            </a:r>
            <a:r>
              <a:rPr lang="fi-FI" dirty="0" err="1"/>
              <a:t>Kantola's</a:t>
            </a:r>
            <a:r>
              <a:rPr lang="fi-FI" dirty="0"/>
              <a:t> </a:t>
            </a:r>
            <a:r>
              <a:rPr lang="fi-FI" dirty="0" err="1"/>
              <a:t>four-part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mentioned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  in </a:t>
            </a:r>
            <a:r>
              <a:rPr lang="fi-FI" dirty="0" err="1"/>
              <a:t>Laakso's</a:t>
            </a:r>
            <a:r>
              <a:rPr lang="fi-FI" dirty="0"/>
              <a:t> </a:t>
            </a:r>
            <a:r>
              <a:rPr lang="fi-FI" dirty="0" err="1"/>
              <a:t>guidebook</a:t>
            </a:r>
            <a:r>
              <a:rPr lang="fi-FI" dirty="0"/>
              <a:t> </a:t>
            </a:r>
            <a:r>
              <a:rPr lang="fi-FI" dirty="0" err="1"/>
              <a:t>referenced</a:t>
            </a:r>
            <a:r>
              <a:rPr lang="fi-FI" dirty="0"/>
              <a:t> </a:t>
            </a:r>
            <a:r>
              <a:rPr lang="fi-FI" dirty="0" err="1"/>
              <a:t>below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7036" y="5949280"/>
            <a:ext cx="882696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Laakso, Timo. 1999. How to </a:t>
            </a:r>
            <a:r>
              <a:rPr lang="fi-FI" dirty="0" err="1"/>
              <a:t>write</a:t>
            </a:r>
            <a:r>
              <a:rPr lang="fi-FI" dirty="0"/>
              <a:t> the </a:t>
            </a:r>
            <a:r>
              <a:rPr lang="fi-FI" dirty="0" err="1"/>
              <a:t>diploma</a:t>
            </a:r>
            <a:r>
              <a:rPr lang="fi-FI" dirty="0"/>
              <a:t> thesis. Helsinki </a:t>
            </a:r>
            <a:r>
              <a:rPr lang="fi-FI" dirty="0" err="1"/>
              <a:t>University</a:t>
            </a:r>
            <a:r>
              <a:rPr lang="fi-FI" dirty="0"/>
              <a:t> of Technology. </a:t>
            </a:r>
            <a:r>
              <a:rPr lang="fi-FI" dirty="0" err="1"/>
              <a:t>Retrieved</a:t>
            </a:r>
            <a:r>
              <a:rPr lang="fi-FI" dirty="0"/>
              <a:t> </a:t>
            </a:r>
            <a:r>
              <a:rPr lang="fi-FI" dirty="0" err="1"/>
              <a:t>March</a:t>
            </a:r>
            <a:r>
              <a:rPr lang="fi-FI" dirty="0"/>
              <a:t> 13, 2013. </a:t>
            </a:r>
            <a:r>
              <a:rPr lang="fi-FI" dirty="0">
                <a:hlinkClick r:id="rId4"/>
              </a:rPr>
              <a:t>https://into.aalto.fi/download/attachments/1021746/how_to_write_diploma_thesis.pdf</a:t>
            </a:r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>
                <a:latin typeface="Arial Black" panose="020B0A04020102020204" pitchFamily="34" charset="0"/>
              </a:rPr>
              <a:t>Types</a:t>
            </a:r>
            <a:r>
              <a:rPr lang="fi-FI" sz="3200" dirty="0">
                <a:latin typeface="Arial Black" panose="020B0A04020102020204" pitchFamily="34" charset="0"/>
              </a:rPr>
              <a:t> of </a:t>
            </a:r>
            <a:r>
              <a:rPr lang="fi-FI" sz="3200" dirty="0" err="1">
                <a:latin typeface="Arial Black" panose="020B0A04020102020204" pitchFamily="34" charset="0"/>
              </a:rPr>
              <a:t>academic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texts</a:t>
            </a:r>
            <a:r>
              <a:rPr lang="fi-FI" sz="32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276872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 err="1">
                <a:solidFill>
                  <a:srgbClr val="0000FF"/>
                </a:solidFill>
              </a:rPr>
              <a:t>Bachelor’s</a:t>
            </a:r>
            <a:r>
              <a:rPr lang="fi-FI" sz="2000" b="1" dirty="0">
                <a:solidFill>
                  <a:srgbClr val="0000FF"/>
                </a:solidFill>
              </a:rPr>
              <a:t> thesis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 err="1">
                <a:solidFill>
                  <a:srgbClr val="0000FF"/>
                </a:solidFill>
              </a:rPr>
              <a:t>Master’s</a:t>
            </a:r>
            <a:r>
              <a:rPr lang="fi-FI" sz="2000" b="1" dirty="0">
                <a:solidFill>
                  <a:srgbClr val="0000FF"/>
                </a:solidFill>
              </a:rPr>
              <a:t> thesis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>
                <a:solidFill>
                  <a:srgbClr val="0000FF"/>
                </a:solidFill>
              </a:rPr>
              <a:t>Conference </a:t>
            </a:r>
            <a:r>
              <a:rPr lang="fi-FI" sz="2000" b="1" dirty="0" err="1">
                <a:solidFill>
                  <a:srgbClr val="0000FF"/>
                </a:solidFill>
              </a:rPr>
              <a:t>paper</a:t>
            </a:r>
            <a:endParaRPr lang="fi-FI" sz="2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 err="1">
                <a:solidFill>
                  <a:srgbClr val="0000FF"/>
                </a:solidFill>
              </a:rPr>
              <a:t>Research</a:t>
            </a:r>
            <a:r>
              <a:rPr lang="fi-FI" sz="2000" b="1" dirty="0">
                <a:solidFill>
                  <a:srgbClr val="0000FF"/>
                </a:solidFill>
              </a:rPr>
              <a:t> </a:t>
            </a:r>
            <a:r>
              <a:rPr lang="fi-FI" sz="2000" b="1" dirty="0" err="1">
                <a:solidFill>
                  <a:srgbClr val="0000FF"/>
                </a:solidFill>
              </a:rPr>
              <a:t>article</a:t>
            </a:r>
            <a:endParaRPr lang="fi-FI" sz="2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 err="1">
                <a:solidFill>
                  <a:srgbClr val="0000FF"/>
                </a:solidFill>
              </a:rPr>
              <a:t>Review</a:t>
            </a:r>
            <a:r>
              <a:rPr lang="fi-FI" sz="2000" b="1" dirty="0">
                <a:solidFill>
                  <a:srgbClr val="0000FF"/>
                </a:solidFill>
              </a:rPr>
              <a:t> / </a:t>
            </a:r>
            <a:r>
              <a:rPr lang="fi-FI" sz="2000" b="1" dirty="0" err="1">
                <a:solidFill>
                  <a:srgbClr val="0000FF"/>
                </a:solidFill>
              </a:rPr>
              <a:t>Survey</a:t>
            </a:r>
            <a:r>
              <a:rPr lang="fi-FI" sz="2000" b="1" dirty="0">
                <a:solidFill>
                  <a:srgbClr val="0000FF"/>
                </a:solidFill>
              </a:rPr>
              <a:t> </a:t>
            </a:r>
            <a:r>
              <a:rPr lang="fi-FI" sz="2000" b="1" dirty="0" err="1">
                <a:solidFill>
                  <a:srgbClr val="0000FF"/>
                </a:solidFill>
              </a:rPr>
              <a:t>article</a:t>
            </a:r>
            <a:endParaRPr lang="fi-FI" sz="2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>
                <a:solidFill>
                  <a:srgbClr val="0000FF"/>
                </a:solidFill>
              </a:rPr>
              <a:t>Short </a:t>
            </a:r>
            <a:r>
              <a:rPr lang="fi-FI" sz="2000" b="1" dirty="0" err="1">
                <a:solidFill>
                  <a:srgbClr val="0000FF"/>
                </a:solidFill>
              </a:rPr>
              <a:t>communication</a:t>
            </a:r>
            <a:r>
              <a:rPr lang="fi-FI" sz="2000" b="1" dirty="0">
                <a:solidFill>
                  <a:srgbClr val="0000FF"/>
                </a:solidFill>
              </a:rPr>
              <a:t> / </a:t>
            </a:r>
            <a:r>
              <a:rPr lang="fi-FI" sz="2000" b="1" dirty="0" err="1">
                <a:solidFill>
                  <a:srgbClr val="0000FF"/>
                </a:solidFill>
              </a:rPr>
              <a:t>Letter</a:t>
            </a:r>
            <a:endParaRPr lang="fi-FI" sz="2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i-FI" sz="2000" b="1" dirty="0" err="1">
                <a:solidFill>
                  <a:srgbClr val="0000FF"/>
                </a:solidFill>
              </a:rPr>
              <a:t>PhD</a:t>
            </a:r>
            <a:r>
              <a:rPr lang="fi-FI" sz="2000" b="1" dirty="0">
                <a:solidFill>
                  <a:srgbClr val="0000FF"/>
                </a:solidFill>
              </a:rPr>
              <a:t> </a:t>
            </a:r>
            <a:r>
              <a:rPr lang="fi-FI" sz="2000" b="1" dirty="0" err="1">
                <a:solidFill>
                  <a:srgbClr val="0000FF"/>
                </a:solidFill>
              </a:rPr>
              <a:t>dissertation</a:t>
            </a:r>
            <a:endParaRPr lang="fi-FI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What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b="1" dirty="0" err="1"/>
              <a:t>differences</a:t>
            </a:r>
            <a:r>
              <a:rPr lang="fi-FI" sz="2400" dirty="0"/>
              <a:t> </a:t>
            </a:r>
            <a:r>
              <a:rPr lang="fi-FI" sz="2400" dirty="0" err="1"/>
              <a:t>between</a:t>
            </a:r>
            <a:r>
              <a:rPr lang="fi-FI" sz="2400" dirty="0"/>
              <a:t> </a:t>
            </a:r>
            <a:r>
              <a:rPr lang="fi-FI" sz="2400" dirty="0" err="1"/>
              <a:t>these</a:t>
            </a:r>
            <a:r>
              <a:rPr lang="fi-FI" sz="2400" dirty="0"/>
              <a:t> </a:t>
            </a:r>
            <a:r>
              <a:rPr lang="fi-FI" sz="2400" dirty="0" err="1"/>
              <a:t>academic</a:t>
            </a:r>
            <a:r>
              <a:rPr lang="fi-FI" sz="2400" dirty="0"/>
              <a:t> </a:t>
            </a:r>
            <a:r>
              <a:rPr lang="fi-FI" sz="2400" dirty="0" err="1"/>
              <a:t>texts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611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35191" y="2762374"/>
            <a:ext cx="23764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5.</a:t>
            </a:r>
          </a:p>
          <a:p>
            <a:r>
              <a:rPr lang="en-IE" sz="1800" dirty="0">
                <a:latin typeface="Arial Black" pitchFamily="34" charset="0"/>
              </a:rPr>
              <a:t>Evaluation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Thesis Structure </a:t>
            </a:r>
            <a:r>
              <a:rPr lang="en-IE" b="0" dirty="0"/>
              <a:t>(Computer Science)</a:t>
            </a:r>
            <a:endParaRPr lang="en-US" b="0" dirty="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611560" y="1160462"/>
            <a:ext cx="237648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1.</a:t>
            </a:r>
          </a:p>
          <a:p>
            <a:r>
              <a:rPr lang="en-IE" sz="1800" dirty="0">
                <a:latin typeface="Arial Black" pitchFamily="34" charset="0"/>
              </a:rPr>
              <a:t>Introduction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331640" y="2312863"/>
            <a:ext cx="720725" cy="43204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23" y="2746966"/>
            <a:ext cx="237648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2.</a:t>
            </a:r>
          </a:p>
          <a:p>
            <a:r>
              <a:rPr lang="en-IE" sz="1800" dirty="0">
                <a:latin typeface="Arial Black" pitchFamily="34" charset="0"/>
              </a:rPr>
              <a:t>Literature Review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7336" y="4355198"/>
            <a:ext cx="237648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3.</a:t>
            </a:r>
          </a:p>
          <a:p>
            <a:r>
              <a:rPr lang="en-IE" sz="1800" dirty="0">
                <a:latin typeface="Arial Black" pitchFamily="34" charset="0"/>
              </a:rPr>
              <a:t>Design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331639" y="3924836"/>
            <a:ext cx="720725" cy="43204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136140" y="4751279"/>
            <a:ext cx="1368425" cy="576262"/>
          </a:xfrm>
          <a:prstGeom prst="rightArrow">
            <a:avLst>
              <a:gd name="adj1" fmla="val 50000"/>
              <a:gd name="adj2" fmla="val 5936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4008" y="4356884"/>
            <a:ext cx="23764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4.</a:t>
            </a:r>
          </a:p>
          <a:p>
            <a:r>
              <a:rPr lang="en-IE" sz="1800" dirty="0">
                <a:latin typeface="Arial Black" pitchFamily="34" charset="0"/>
              </a:rPr>
              <a:t>Development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364088" y="4140860"/>
            <a:ext cx="720725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364088" y="2530254"/>
            <a:ext cx="720725" cy="377156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40950" y="1148003"/>
            <a:ext cx="23764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6.</a:t>
            </a:r>
          </a:p>
          <a:p>
            <a:r>
              <a:rPr lang="en-IE" sz="1800" dirty="0">
                <a:latin typeface="Arial Black" pitchFamily="34" charset="0"/>
              </a:rPr>
              <a:t>Conclusions and</a:t>
            </a:r>
          </a:p>
          <a:p>
            <a:r>
              <a:rPr lang="en-IE" sz="1800" dirty="0">
                <a:latin typeface="Arial Black" pitchFamily="34" charset="0"/>
              </a:rPr>
              <a:t>Future Work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6021288"/>
            <a:ext cx="87484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b="1" dirty="0"/>
              <a:t>Gordon, </a:t>
            </a:r>
            <a:r>
              <a:rPr lang="fi-FI" sz="1400" b="1" dirty="0" err="1"/>
              <a:t>Damian</a:t>
            </a:r>
            <a:r>
              <a:rPr lang="fi-FI" sz="1400" dirty="0"/>
              <a:t>. </a:t>
            </a:r>
            <a:r>
              <a:rPr lang="fi-FI" sz="1400" i="1" dirty="0" err="1"/>
              <a:t>Literature</a:t>
            </a:r>
            <a:r>
              <a:rPr lang="fi-FI" sz="1400" i="1" dirty="0"/>
              <a:t> </a:t>
            </a:r>
            <a:r>
              <a:rPr lang="fi-FI" sz="1400" i="1" dirty="0" err="1"/>
              <a:t>Survey</a:t>
            </a:r>
            <a:r>
              <a:rPr lang="fi-FI" sz="1400" i="1" dirty="0"/>
              <a:t>, </a:t>
            </a:r>
            <a:r>
              <a:rPr lang="fi-FI" sz="1400" i="1" dirty="0" err="1"/>
              <a:t>Comprehension</a:t>
            </a:r>
            <a:r>
              <a:rPr lang="fi-FI" sz="1400" i="1" dirty="0"/>
              <a:t> &amp; Review</a:t>
            </a:r>
            <a:r>
              <a:rPr lang="fi-FI" sz="1400" dirty="0"/>
              <a:t>, </a:t>
            </a:r>
            <a:r>
              <a:rPr lang="fi-FI" sz="1400" dirty="0" err="1"/>
              <a:t>Lecture</a:t>
            </a:r>
            <a:r>
              <a:rPr lang="fi-FI" sz="1400" dirty="0"/>
              <a:t> </a:t>
            </a:r>
            <a:r>
              <a:rPr lang="fi-FI" sz="1400" dirty="0" err="1"/>
              <a:t>slides</a:t>
            </a:r>
            <a:r>
              <a:rPr lang="fi-FI" sz="1400" dirty="0"/>
              <a:t>, School of Computing, </a:t>
            </a:r>
            <a:br>
              <a:rPr lang="fi-FI" sz="1400" dirty="0"/>
            </a:br>
            <a:r>
              <a:rPr lang="en-US" sz="1400" dirty="0"/>
              <a:t>Dublin Institute of Technology, Dublin, Ireland</a:t>
            </a:r>
            <a:r>
              <a:rPr lang="fi-FI" sz="1400" dirty="0"/>
              <a:t>. </a:t>
            </a:r>
            <a:r>
              <a:rPr lang="fi-FI" sz="1400" dirty="0" err="1"/>
              <a:t>Retrieved</a:t>
            </a:r>
            <a:r>
              <a:rPr lang="fi-FI" sz="1400" dirty="0"/>
              <a:t> </a:t>
            </a:r>
            <a:r>
              <a:rPr lang="fi-FI" sz="1400" dirty="0" err="1"/>
              <a:t>March</a:t>
            </a:r>
            <a:r>
              <a:rPr lang="fi-FI" sz="1400" dirty="0"/>
              <a:t> 13, 2013 </a:t>
            </a:r>
            <a:r>
              <a:rPr lang="fi-FI" sz="1400" dirty="0">
                <a:hlinkClick r:id="rId2"/>
              </a:rPr>
              <a:t>www.comp.dit.ie/dgordon/courses/researchmethods/Lectures/RM0003.ppt</a:t>
            </a:r>
            <a:r>
              <a:rPr lang="fi-FI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90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Thesis Structure </a:t>
            </a:r>
            <a:r>
              <a:rPr lang="en-IE" b="0" dirty="0"/>
              <a:t>(Computer Science)</a:t>
            </a:r>
            <a:endParaRPr lang="en-US" b="0" dirty="0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611560" y="1160462"/>
            <a:ext cx="237648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1.</a:t>
            </a:r>
          </a:p>
          <a:p>
            <a:r>
              <a:rPr lang="en-IE" sz="1800" dirty="0">
                <a:latin typeface="Arial Black" pitchFamily="34" charset="0"/>
              </a:rPr>
              <a:t>Introduction</a:t>
            </a:r>
            <a:endParaRPr lang="en-US" sz="1800" dirty="0">
              <a:latin typeface="Arial Black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11592" y="2780928"/>
            <a:ext cx="237648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2.</a:t>
            </a:r>
          </a:p>
          <a:p>
            <a:r>
              <a:rPr lang="en-IE" dirty="0">
                <a:latin typeface="Arial Black" pitchFamily="34" charset="0"/>
              </a:rPr>
              <a:t>Literature</a:t>
            </a:r>
            <a:r>
              <a:rPr lang="en-IE" sz="1800" b="1" dirty="0"/>
              <a:t> </a:t>
            </a:r>
            <a:r>
              <a:rPr lang="en-IE" dirty="0">
                <a:latin typeface="Arial Black" pitchFamily="34" charset="0"/>
              </a:rPr>
              <a:t>Review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611559" y="4368574"/>
            <a:ext cx="2376487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3.</a:t>
            </a:r>
          </a:p>
          <a:p>
            <a:r>
              <a:rPr lang="en-IE" sz="1800" b="1" dirty="0"/>
              <a:t>Design</a:t>
            </a:r>
            <a:endParaRPr lang="en-US" sz="1800" b="1" dirty="0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4843402" y="4357008"/>
            <a:ext cx="23764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4.</a:t>
            </a:r>
          </a:p>
          <a:p>
            <a:r>
              <a:rPr lang="en-IE" dirty="0">
                <a:latin typeface="Arial Black" pitchFamily="34" charset="0"/>
              </a:rPr>
              <a:t>Development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4843402" y="2780928"/>
            <a:ext cx="23764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5.</a:t>
            </a:r>
          </a:p>
          <a:p>
            <a:r>
              <a:rPr lang="en-IE" dirty="0">
                <a:latin typeface="Arial Black" pitchFamily="34" charset="0"/>
              </a:rPr>
              <a:t>Evaluation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4823388" y="1161822"/>
            <a:ext cx="2376488" cy="1368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IE" sz="1800" dirty="0"/>
              <a:t>Chapter 6.</a:t>
            </a:r>
          </a:p>
          <a:p>
            <a:r>
              <a:rPr lang="en-IE" dirty="0">
                <a:latin typeface="Arial Black" pitchFamily="34" charset="0"/>
              </a:rPr>
              <a:t>Conclusions</a:t>
            </a:r>
            <a:r>
              <a:rPr lang="en-IE" sz="1800" b="1" dirty="0"/>
              <a:t> </a:t>
            </a:r>
            <a:r>
              <a:rPr lang="en-IE" dirty="0">
                <a:latin typeface="Arial Black" pitchFamily="34" charset="0"/>
              </a:rPr>
              <a:t>and</a:t>
            </a:r>
          </a:p>
          <a:p>
            <a:r>
              <a:rPr lang="en-IE" dirty="0">
                <a:latin typeface="Arial Black" pitchFamily="34" charset="0"/>
              </a:rPr>
              <a:t>Future Work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3923928" y="1160462"/>
            <a:ext cx="0" cy="4429126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4" name="AutoShape 10"/>
          <p:cNvSpPr>
            <a:spLocks noChangeArrowheads="1"/>
          </p:cNvSpPr>
          <p:nvPr/>
        </p:nvSpPr>
        <p:spPr bwMode="auto">
          <a:xfrm>
            <a:off x="3226891" y="1488959"/>
            <a:ext cx="1368425" cy="792162"/>
          </a:xfrm>
          <a:prstGeom prst="leftRightArrow">
            <a:avLst>
              <a:gd name="adj1" fmla="val 50000"/>
              <a:gd name="adj2" fmla="val 345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AutoShape 11"/>
          <p:cNvSpPr>
            <a:spLocks noChangeArrowheads="1"/>
          </p:cNvSpPr>
          <p:nvPr/>
        </p:nvSpPr>
        <p:spPr bwMode="auto">
          <a:xfrm>
            <a:off x="3239715" y="3140076"/>
            <a:ext cx="1368425" cy="792162"/>
          </a:xfrm>
          <a:prstGeom prst="leftRightArrow">
            <a:avLst>
              <a:gd name="adj1" fmla="val 50000"/>
              <a:gd name="adj2" fmla="val 345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AutoShape 12"/>
          <p:cNvSpPr>
            <a:spLocks noChangeArrowheads="1"/>
          </p:cNvSpPr>
          <p:nvPr/>
        </p:nvSpPr>
        <p:spPr bwMode="auto">
          <a:xfrm>
            <a:off x="3264208" y="4645139"/>
            <a:ext cx="1368425" cy="792162"/>
          </a:xfrm>
          <a:prstGeom prst="leftRightArrow">
            <a:avLst>
              <a:gd name="adj1" fmla="val 50000"/>
              <a:gd name="adj2" fmla="val 345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7" y="6021288"/>
            <a:ext cx="874846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400" b="1" dirty="0"/>
              <a:t>Gordon, </a:t>
            </a:r>
            <a:r>
              <a:rPr lang="fi-FI" sz="1400" b="1" dirty="0" err="1"/>
              <a:t>Damian</a:t>
            </a:r>
            <a:r>
              <a:rPr lang="fi-FI" sz="1400" dirty="0"/>
              <a:t>. </a:t>
            </a:r>
            <a:r>
              <a:rPr lang="fi-FI" sz="1400" i="1" dirty="0" err="1"/>
              <a:t>Literature</a:t>
            </a:r>
            <a:r>
              <a:rPr lang="fi-FI" sz="1400" i="1" dirty="0"/>
              <a:t> </a:t>
            </a:r>
            <a:r>
              <a:rPr lang="fi-FI" sz="1400" i="1" dirty="0" err="1"/>
              <a:t>Survey</a:t>
            </a:r>
            <a:r>
              <a:rPr lang="fi-FI" sz="1400" i="1" dirty="0"/>
              <a:t>, </a:t>
            </a:r>
            <a:r>
              <a:rPr lang="fi-FI" sz="1400" i="1" dirty="0" err="1"/>
              <a:t>Comprehension</a:t>
            </a:r>
            <a:r>
              <a:rPr lang="fi-FI" sz="1400" i="1" dirty="0"/>
              <a:t> &amp; Review</a:t>
            </a:r>
            <a:r>
              <a:rPr lang="fi-FI" sz="1400" dirty="0"/>
              <a:t>, </a:t>
            </a:r>
            <a:r>
              <a:rPr lang="fi-FI" sz="1400" dirty="0" err="1"/>
              <a:t>Lecture</a:t>
            </a:r>
            <a:r>
              <a:rPr lang="fi-FI" sz="1400" dirty="0"/>
              <a:t> </a:t>
            </a:r>
            <a:r>
              <a:rPr lang="fi-FI" sz="1400" dirty="0" err="1"/>
              <a:t>slides</a:t>
            </a:r>
            <a:r>
              <a:rPr lang="fi-FI" sz="1400" dirty="0"/>
              <a:t>, School of Computing, </a:t>
            </a:r>
            <a:br>
              <a:rPr lang="fi-FI" sz="1400" dirty="0"/>
            </a:br>
            <a:r>
              <a:rPr lang="en-US" sz="1400" dirty="0"/>
              <a:t>Dublin Institute of Technology, Dublin, Ireland</a:t>
            </a:r>
            <a:r>
              <a:rPr lang="fi-FI" sz="1400" dirty="0"/>
              <a:t>. </a:t>
            </a:r>
            <a:r>
              <a:rPr lang="fi-FI" sz="1400" dirty="0" err="1"/>
              <a:t>Retrieved</a:t>
            </a:r>
            <a:r>
              <a:rPr lang="fi-FI" sz="1400" dirty="0"/>
              <a:t> </a:t>
            </a:r>
            <a:r>
              <a:rPr lang="fi-FI" sz="1400" dirty="0" err="1"/>
              <a:t>March</a:t>
            </a:r>
            <a:r>
              <a:rPr lang="fi-FI" sz="1400" dirty="0"/>
              <a:t> 13, 2013 </a:t>
            </a:r>
            <a:r>
              <a:rPr lang="fi-FI" sz="1400" dirty="0">
                <a:hlinkClick r:id="rId2"/>
              </a:rPr>
              <a:t>www.comp.dit.ie/dgordon/courses/researchmethods/Lectures/RM0003.ppt</a:t>
            </a:r>
            <a:r>
              <a:rPr lang="fi-FI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5794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structure your thesis?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1875992" cy="16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89" y="1092117"/>
            <a:ext cx="850862" cy="85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1720840"/>
            <a:ext cx="7276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"</a:t>
            </a:r>
            <a:r>
              <a:rPr lang="en-US" sz="2000" b="1" i="1" dirty="0"/>
              <a:t>Don't make the readers work too hard!</a:t>
            </a:r>
            <a:r>
              <a:rPr lang="en-US" sz="2000" b="1" dirty="0"/>
              <a:t> </a:t>
            </a:r>
            <a:br>
              <a:rPr lang="fi-FI" sz="2000" b="1" dirty="0"/>
            </a:br>
            <a:r>
              <a:rPr lang="en-US" sz="2000" dirty="0"/>
              <a:t>This is fundamentally important. You know what few questions the examiners need answers for. Choose section titles and wordings to </a:t>
            </a:r>
            <a:r>
              <a:rPr lang="en-US" sz="2000" b="1" u="sng" dirty="0"/>
              <a:t>clearly</a:t>
            </a:r>
            <a:r>
              <a:rPr lang="en-US" sz="2000" dirty="0"/>
              <a:t> give them this information. The harder they have to work to ferret out your problem, your </a:t>
            </a:r>
            <a:r>
              <a:rPr lang="en-US" sz="2000" dirty="0" err="1"/>
              <a:t>defence</a:t>
            </a:r>
            <a:r>
              <a:rPr lang="en-US" sz="2000" dirty="0"/>
              <a:t> of the problem, your answer to the problem, your conclusions and contributions, the worse mood they will be in, and the more likely that your thesis will need major revisions".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030316"/>
            <a:ext cx="6858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Chinneck</a:t>
            </a:r>
            <a:r>
              <a:rPr lang="en-US" sz="1400" dirty="0"/>
              <a:t>, John W. </a:t>
            </a:r>
            <a:r>
              <a:rPr lang="en-US" sz="1400" i="1" dirty="0"/>
              <a:t>How to Organize your Thesis</a:t>
            </a:r>
            <a:r>
              <a:rPr lang="en-US" sz="1400" dirty="0"/>
              <a:t>. Dept. of Systems and Computer Engineering, Carleton University, Ottawa, Canada. 1999. Retrieved March 13, 2013. </a:t>
            </a:r>
            <a:r>
              <a:rPr lang="en-US" sz="1400" dirty="0">
                <a:hlinkClick r:id="rId4"/>
              </a:rPr>
              <a:t>http://www.sce.carleton.ca/faculty/chinneck/thesis.html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586" y="1299146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Chinneck</a:t>
            </a:r>
            <a:r>
              <a:rPr lang="en-US" sz="2000" b="1" dirty="0"/>
              <a:t> (1999) emphasizes: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4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keep you supervisor happy?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12474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Make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text</a:t>
            </a:r>
            <a:r>
              <a:rPr lang="fi-FI" sz="2400" dirty="0"/>
              <a:t> </a:t>
            </a:r>
            <a:r>
              <a:rPr lang="fi-FI" sz="2400" dirty="0" err="1">
                <a:latin typeface="Arial Black" pitchFamily="34" charset="0"/>
              </a:rPr>
              <a:t>reader-friendly</a:t>
            </a:r>
            <a:r>
              <a:rPr lang="fi-FI" sz="2400" dirty="0"/>
              <a:t>!</a:t>
            </a:r>
          </a:p>
          <a:p>
            <a:endParaRPr lang="fi-FI" sz="2400" dirty="0"/>
          </a:p>
          <a:p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>
                <a:solidFill>
                  <a:srgbClr val="C00000"/>
                </a:solidFill>
                <a:latin typeface="Arial Black" pitchFamily="34" charset="0"/>
              </a:rPr>
              <a:t>metalanguage</a:t>
            </a:r>
            <a:r>
              <a:rPr lang="fi-FI" sz="2400" dirty="0">
                <a:solidFill>
                  <a:srgbClr val="C00000"/>
                </a:solidFill>
              </a:rPr>
              <a:t> </a:t>
            </a:r>
            <a:r>
              <a:rPr lang="fi-FI" sz="2400" dirty="0"/>
              <a:t>(</a:t>
            </a:r>
            <a:r>
              <a:rPr lang="fi-FI" sz="2400" i="1" dirty="0"/>
              <a:t>i.e., </a:t>
            </a:r>
            <a:r>
              <a:rPr lang="fi-FI" sz="2400" dirty="0" err="1"/>
              <a:t>language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talks</a:t>
            </a:r>
            <a:r>
              <a:rPr lang="fi-FI" sz="2400" dirty="0"/>
              <a:t> </a:t>
            </a:r>
            <a:r>
              <a:rPr lang="fi-FI" sz="2400" dirty="0" err="1"/>
              <a:t>about</a:t>
            </a:r>
            <a:r>
              <a:rPr lang="fi-FI" sz="2400" dirty="0"/>
              <a:t>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text</a:t>
            </a:r>
            <a:r>
              <a:rPr lang="fi-FI" sz="2400" dirty="0"/>
              <a:t>)</a:t>
            </a:r>
            <a:r>
              <a:rPr lang="en-US" sz="2400" dirty="0"/>
              <a:t> </a:t>
            </a:r>
            <a:r>
              <a:rPr lang="fi-FI" sz="2400" dirty="0"/>
              <a:t>to </a:t>
            </a:r>
            <a:r>
              <a:rPr lang="fi-FI" sz="2400" dirty="0" err="1"/>
              <a:t>make</a:t>
            </a:r>
            <a:r>
              <a:rPr lang="fi-FI" sz="2400" dirty="0"/>
              <a:t>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b="1" dirty="0" err="1"/>
              <a:t>structure</a:t>
            </a:r>
            <a:r>
              <a:rPr lang="fi-FI" sz="2400" dirty="0"/>
              <a:t> </a:t>
            </a:r>
            <a:r>
              <a:rPr lang="fi-FI" sz="2400" b="1" dirty="0" err="1"/>
              <a:t>explicit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924944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Table of Contents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Headings and subheadings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Chapter and section previews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Topic sentences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Linking words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83568" y="3717032"/>
            <a:ext cx="5328592" cy="432048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Metalanguage</a:t>
            </a:r>
            <a:r>
              <a:rPr lang="fi-FI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fi-FI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fi-FI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previews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0" y="1484784"/>
            <a:ext cx="7992887" cy="265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2411760" y="4442814"/>
            <a:ext cx="3456384" cy="2154538"/>
          </a:xfrm>
          <a:prstGeom prst="cloudCallout">
            <a:avLst>
              <a:gd name="adj1" fmla="val 62108"/>
              <a:gd name="adj2" fmla="val -7503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Previews</a:t>
            </a: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contents</a:t>
            </a: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 </a:t>
            </a: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chapter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398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Metalanguage</a:t>
            </a:r>
            <a:r>
              <a:rPr lang="fi-FI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fi-FI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fi-FI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previews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780928"/>
            <a:ext cx="8007831" cy="287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3995936" y="980728"/>
            <a:ext cx="3456384" cy="2154538"/>
          </a:xfrm>
          <a:prstGeom prst="cloudCallout">
            <a:avLst>
              <a:gd name="adj1" fmla="val -57991"/>
              <a:gd name="adj2" fmla="val 6239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Restate-forecast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99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Metalanguage</a:t>
            </a:r>
            <a:r>
              <a:rPr lang="fi-FI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fi-FI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fi-FI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previews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4663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 bwMode="auto">
          <a:xfrm>
            <a:off x="2123728" y="3789040"/>
            <a:ext cx="3456384" cy="2154538"/>
          </a:xfrm>
          <a:prstGeom prst="cloudCallout">
            <a:avLst>
              <a:gd name="adj1" fmla="val -49173"/>
              <a:gd name="adj2" fmla="val -10871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Previews</a:t>
            </a: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contents</a:t>
            </a: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of a </a:t>
            </a:r>
            <a:r>
              <a:rPr kumimoji="0" lang="fi-FI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section</a:t>
            </a: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22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60758"/>
            <a:ext cx="8676456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Black" pitchFamily="34" charset="0"/>
              </a:rPr>
              <a:t>Analysis Task 0: </a:t>
            </a:r>
            <a:r>
              <a:rPr lang="en-US" sz="2400" dirty="0">
                <a:solidFill>
                  <a:srgbClr val="770913"/>
                </a:solidFill>
              </a:rPr>
              <a:t>What sort of thesis are you doing?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fi-FI" sz="2000" dirty="0"/>
              <a:t>How </a:t>
            </a:r>
            <a:r>
              <a:rPr lang="fi-FI" sz="2000" dirty="0" err="1"/>
              <a:t>would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classify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own</a:t>
            </a:r>
            <a:r>
              <a:rPr lang="fi-FI" sz="2000" dirty="0"/>
              <a:t> thesis in </a:t>
            </a:r>
            <a:r>
              <a:rPr lang="fi-FI" sz="2000" dirty="0" err="1"/>
              <a:t>terms</a:t>
            </a:r>
            <a:r>
              <a:rPr lang="fi-FI" sz="2000" dirty="0"/>
              <a:t> of </a:t>
            </a:r>
            <a:r>
              <a:rPr lang="fi-FI" sz="2000" b="1" dirty="0" err="1"/>
              <a:t>Phillip’s</a:t>
            </a:r>
            <a:r>
              <a:rPr lang="fi-FI" sz="2000" dirty="0"/>
              <a:t>, </a:t>
            </a:r>
            <a:r>
              <a:rPr lang="fi-FI" sz="2000" b="1" dirty="0" err="1"/>
              <a:t>MIT’s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and </a:t>
            </a:r>
            <a:r>
              <a:rPr lang="fi-FI" sz="2000" b="1" dirty="0" err="1"/>
              <a:t>your</a:t>
            </a:r>
            <a:r>
              <a:rPr lang="fi-FI" sz="2000" b="1" dirty="0"/>
              <a:t> </a:t>
            </a:r>
            <a:r>
              <a:rPr lang="fi-FI" sz="2000" b="1" dirty="0" err="1"/>
              <a:t>teacher’s</a:t>
            </a:r>
            <a:r>
              <a:rPr lang="fi-FI" sz="2000" b="1" dirty="0"/>
              <a:t> </a:t>
            </a:r>
            <a:r>
              <a:rPr lang="fi-FI" sz="2000" dirty="0" err="1"/>
              <a:t>categories</a:t>
            </a:r>
            <a:r>
              <a:rPr lang="fi-FI" sz="2000" dirty="0"/>
              <a:t>? 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+mj-lt"/>
              <a:buAutoNum type="alphaUcPeriod" startAt="2"/>
            </a:pPr>
            <a:r>
              <a:rPr lang="en-US" sz="2000" dirty="0"/>
              <a:t>Create a </a:t>
            </a:r>
            <a:r>
              <a:rPr lang="en-US" sz="2000" b="1" dirty="0"/>
              <a:t>preliminary description </a:t>
            </a:r>
            <a:r>
              <a:rPr lang="en-US" sz="2000" dirty="0"/>
              <a:t>of your thesis that includes</a:t>
            </a:r>
          </a:p>
          <a:p>
            <a:endParaRPr lang="en-US" sz="2000" dirty="0"/>
          </a:p>
          <a:p>
            <a:pPr marL="712788" lvl="1" indent="-263525">
              <a:buFont typeface="+mj-lt"/>
              <a:buAutoNum type="arabicPeriod"/>
            </a:pPr>
            <a:r>
              <a:rPr lang="en-US" sz="2000" b="1" dirty="0">
                <a:solidFill>
                  <a:srgbClr val="770913"/>
                </a:solidFill>
              </a:rPr>
              <a:t> </a:t>
            </a:r>
            <a:r>
              <a:rPr lang="en-US" sz="2000" dirty="0">
                <a:solidFill>
                  <a:srgbClr val="770913"/>
                </a:solidFill>
              </a:rPr>
              <a:t>Thesis </a:t>
            </a:r>
            <a:r>
              <a:rPr lang="en-US" sz="2000" dirty="0">
                <a:solidFill>
                  <a:srgbClr val="770913"/>
                </a:solidFill>
                <a:latin typeface="Arial Black" pitchFamily="34" charset="0"/>
              </a:rPr>
              <a:t>title</a:t>
            </a:r>
          </a:p>
          <a:p>
            <a:pPr marL="712788" lvl="1" indent="-263525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770913"/>
                </a:solidFill>
              </a:rPr>
              <a:t> </a:t>
            </a:r>
            <a:r>
              <a:rPr lang="en-US" sz="2000" b="1" dirty="0">
                <a:solidFill>
                  <a:srgbClr val="770913"/>
                </a:solidFill>
                <a:latin typeface="Arial Black" pitchFamily="34" charset="0"/>
              </a:rPr>
              <a:t>Type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70913"/>
                </a:solidFill>
              </a:rPr>
              <a:t>of thesis</a:t>
            </a:r>
          </a:p>
          <a:p>
            <a:pPr marL="712788" lvl="1" indent="-263525">
              <a:buFont typeface="+mj-lt"/>
              <a:buAutoNum type="arabicPeriod"/>
            </a:pPr>
            <a:r>
              <a:rPr lang="en-US" sz="2000" b="1" dirty="0">
                <a:solidFill>
                  <a:srgbClr val="770913"/>
                </a:solidFill>
              </a:rPr>
              <a:t>Thesis </a:t>
            </a:r>
            <a:r>
              <a:rPr lang="en-US" sz="2000" b="1" dirty="0">
                <a:solidFill>
                  <a:srgbClr val="770913"/>
                </a:solidFill>
                <a:latin typeface="Arial Black" pitchFamily="34" charset="0"/>
              </a:rPr>
              <a:t>aim</a:t>
            </a:r>
            <a:r>
              <a:rPr lang="en-US" sz="2000" dirty="0">
                <a:solidFill>
                  <a:srgbClr val="770913"/>
                </a:solidFill>
                <a:latin typeface="Arial Black" pitchFamily="34" charset="0"/>
              </a:rPr>
              <a:t>(s) </a:t>
            </a:r>
            <a:br>
              <a:rPr lang="en-US" sz="2000" dirty="0">
                <a:solidFill>
                  <a:srgbClr val="770913"/>
                </a:solidFill>
                <a:latin typeface="Arial Black" pitchFamily="34" charset="0"/>
              </a:rPr>
            </a:br>
            <a:r>
              <a:rPr lang="en-US" sz="2000" dirty="0"/>
              <a:t>(</a:t>
            </a:r>
            <a:r>
              <a:rPr lang="en-US" sz="2000" dirty="0" err="1"/>
              <a:t>e.g.,</a:t>
            </a:r>
            <a:r>
              <a:rPr lang="en-US" sz="2000" i="1" dirty="0" err="1"/>
              <a:t>The</a:t>
            </a:r>
            <a:r>
              <a:rPr lang="en-US" sz="2000" i="1" dirty="0"/>
              <a:t> aim of this thesis is to</a:t>
            </a:r>
            <a:r>
              <a:rPr lang="en-US" sz="2000" dirty="0"/>
              <a:t>...)</a:t>
            </a:r>
            <a:endParaRPr lang="en-US" sz="2000" dirty="0">
              <a:solidFill>
                <a:srgbClr val="770913"/>
              </a:solidFill>
            </a:endParaRPr>
          </a:p>
          <a:p>
            <a:pPr marL="712788" lvl="1" indent="-263525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770913"/>
                </a:solidFill>
                <a:latin typeface="Arial Black" pitchFamily="34" charset="0"/>
              </a:rPr>
              <a:t>Outline </a:t>
            </a:r>
            <a:r>
              <a:rPr lang="en-US" sz="2000" b="1" dirty="0">
                <a:solidFill>
                  <a:srgbClr val="770913"/>
                </a:solidFill>
              </a:rPr>
              <a:t>of chapters </a:t>
            </a:r>
            <a:endParaRPr lang="en-US" sz="2000" b="1" dirty="0">
              <a:solidFill>
                <a:srgbClr val="770913"/>
              </a:solidFill>
              <a:latin typeface="Arial Black" pitchFamily="34" charset="0"/>
            </a:endParaRPr>
          </a:p>
          <a:p>
            <a:pPr marL="712788" lvl="1" indent="-263525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770913"/>
                </a:solidFill>
              </a:rPr>
              <a:t>Chapter </a:t>
            </a:r>
            <a:r>
              <a:rPr lang="en-US" sz="2000" b="1" dirty="0">
                <a:solidFill>
                  <a:srgbClr val="770913"/>
                </a:solidFill>
                <a:latin typeface="Arial Black" pitchFamily="34" charset="0"/>
              </a:rPr>
              <a:t>previews</a:t>
            </a:r>
            <a:r>
              <a:rPr lang="en-US" sz="2000" b="1" dirty="0">
                <a:solidFill>
                  <a:srgbClr val="770913"/>
                </a:solidFill>
              </a:rPr>
              <a:t> </a:t>
            </a:r>
            <a:r>
              <a:rPr lang="en-US" sz="2000" dirty="0"/>
              <a:t>that explain the </a:t>
            </a:r>
            <a:r>
              <a:rPr lang="en-US" sz="2000" b="1" dirty="0"/>
              <a:t>purpose</a:t>
            </a:r>
            <a:r>
              <a:rPr lang="en-US" sz="2000" dirty="0"/>
              <a:t> and </a:t>
            </a:r>
            <a:r>
              <a:rPr lang="en-US" sz="2000" b="1" dirty="0"/>
              <a:t>scope</a:t>
            </a:r>
            <a:r>
              <a:rPr lang="en-US" sz="2000" dirty="0"/>
              <a:t> of each chapter as well as the sections within these chapters </a:t>
            </a:r>
            <a:br>
              <a:rPr lang="en-US" sz="2000" dirty="0"/>
            </a:br>
            <a:r>
              <a:rPr lang="en-US" sz="2000" b="1" dirty="0"/>
              <a:t>(</a:t>
            </a:r>
            <a:r>
              <a:rPr lang="en-US" sz="2000" b="1" u="sng" dirty="0"/>
              <a:t>No</a:t>
            </a:r>
            <a:r>
              <a:rPr lang="en-US" sz="2000" b="1" dirty="0"/>
              <a:t> preview for Chapter 1!!)</a:t>
            </a:r>
          </a:p>
        </p:txBody>
      </p:sp>
    </p:spTree>
    <p:extLst>
      <p:ext uri="{BB962C8B-B14F-4D97-AF65-F5344CB8AC3E}">
        <p14:creationId xmlns:p14="http://schemas.microsoft.com/office/powerpoint/2010/main" val="10812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88640"/>
            <a:ext cx="5796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i-FI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important</a:t>
            </a:r>
            <a:r>
              <a:rPr lang="fi-FI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info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must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repeated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these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parts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of </a:t>
            </a:r>
            <a:r>
              <a:rPr lang="fi-FI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thesis?</a:t>
            </a:r>
          </a:p>
        </p:txBody>
      </p:sp>
      <p:sp>
        <p:nvSpPr>
          <p:cNvPr id="7" name="Trapezoid 6"/>
          <p:cNvSpPr/>
          <p:nvPr/>
        </p:nvSpPr>
        <p:spPr bwMode="auto">
          <a:xfrm rot="10800000">
            <a:off x="770787" y="1887282"/>
            <a:ext cx="2448272" cy="999328"/>
          </a:xfrm>
          <a:prstGeom prst="trapezoid">
            <a:avLst>
              <a:gd name="adj" fmla="val 4709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507" y="1954831"/>
            <a:ext cx="18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Introduction</a:t>
            </a:r>
            <a:endParaRPr lang="fi-FI" dirty="0"/>
          </a:p>
        </p:txBody>
      </p:sp>
      <p:sp>
        <p:nvSpPr>
          <p:cNvPr id="10" name="Flowchart: Process 9"/>
          <p:cNvSpPr/>
          <p:nvPr/>
        </p:nvSpPr>
        <p:spPr bwMode="auto">
          <a:xfrm>
            <a:off x="1242296" y="3558552"/>
            <a:ext cx="1505255" cy="49513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solution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1218093" y="2981470"/>
            <a:ext cx="1523235" cy="49513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Theory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Process 13"/>
          <p:cNvSpPr/>
          <p:nvPr/>
        </p:nvSpPr>
        <p:spPr bwMode="auto">
          <a:xfrm>
            <a:off x="1248565" y="4135634"/>
            <a:ext cx="1492763" cy="51779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Results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rapezoid 15"/>
          <p:cNvSpPr/>
          <p:nvPr/>
        </p:nvSpPr>
        <p:spPr bwMode="auto">
          <a:xfrm>
            <a:off x="784349" y="4735377"/>
            <a:ext cx="2434710" cy="1031975"/>
          </a:xfrm>
          <a:prstGeom prst="trapezoid">
            <a:avLst>
              <a:gd name="adj" fmla="val 4562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Conclusions</a:t>
            </a: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55576" y="1052736"/>
            <a:ext cx="2448272" cy="7200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Abstract</a:t>
            </a: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3995936" y="2185663"/>
            <a:ext cx="3960440" cy="1949971"/>
          </a:xfrm>
          <a:prstGeom prst="cloudCallout">
            <a:avLst>
              <a:gd name="adj1" fmla="val -76158"/>
              <a:gd name="adj2" fmla="val -2243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fi-FI" sz="3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aim</a:t>
            </a:r>
            <a: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of </a:t>
            </a:r>
            <a:b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fi-FI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</a:t>
            </a:r>
            <a: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961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Box 1"/>
          <p:cNvSpPr txBox="1">
            <a:spLocks noChangeArrowheads="1"/>
          </p:cNvSpPr>
          <p:nvPr/>
        </p:nvSpPr>
        <p:spPr bwMode="auto">
          <a:xfrm>
            <a:off x="755650" y="131763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>
                <a:solidFill>
                  <a:srgbClr val="0000FF"/>
                </a:solidFill>
                <a:latin typeface="Arial Black" panose="020B0A04020102020204" pitchFamily="34" charset="0"/>
              </a:rPr>
              <a:t>Thesis </a:t>
            </a:r>
            <a:r>
              <a:rPr lang="fi-FI" alt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aims</a:t>
            </a:r>
            <a:endParaRPr lang="fi-FI" altLang="fi-FI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426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8" b="-96"/>
          <a:stretch>
            <a:fillRect/>
          </a:stretch>
        </p:blipFill>
        <p:spPr bwMode="auto">
          <a:xfrm>
            <a:off x="107950" y="1588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01" b="60641"/>
          <a:stretch>
            <a:fillRect/>
          </a:stretch>
        </p:blipFill>
        <p:spPr bwMode="auto">
          <a:xfrm>
            <a:off x="179388" y="1341438"/>
            <a:ext cx="909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14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643" y="90872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Diplomityö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7352" y="90871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(</a:t>
            </a:r>
            <a:r>
              <a:rPr lang="fi-FI" sz="2400" i="1" dirty="0" err="1"/>
              <a:t>translation</a:t>
            </a:r>
            <a:r>
              <a:rPr lang="fi-FI" sz="2400" i="1" dirty="0"/>
              <a:t>: “</a:t>
            </a:r>
            <a:r>
              <a:rPr lang="fi-FI" sz="2400" b="1" dirty="0" err="1">
                <a:solidFill>
                  <a:srgbClr val="FF0000"/>
                </a:solidFill>
              </a:rPr>
              <a:t>Diploma</a:t>
            </a:r>
            <a:r>
              <a:rPr lang="fi-FI" sz="2400" b="1" dirty="0">
                <a:solidFill>
                  <a:srgbClr val="FF0000"/>
                </a:solidFill>
              </a:rPr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work</a:t>
            </a:r>
            <a:r>
              <a:rPr lang="fi-FI" sz="2400" dirty="0"/>
              <a:t>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643" y="165015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Arial Black" panose="020B0A04020102020204" pitchFamily="34" charset="0"/>
                <a:sym typeface="Wingdings" panose="05000000000000000000" pitchFamily="2" charset="2"/>
              </a:rPr>
              <a:t>Master’s</a:t>
            </a:r>
            <a:r>
              <a:rPr lang="fi-FI" sz="2400" dirty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i-FI" sz="2400" dirty="0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Thesis</a:t>
            </a:r>
            <a:endParaRPr lang="fi-FI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658932" y="925971"/>
            <a:ext cx="2160240" cy="461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693430" y="951848"/>
            <a:ext cx="2016224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86" y="2598041"/>
            <a:ext cx="1656184" cy="4864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920" y="2548778"/>
            <a:ext cx="72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Thes</a:t>
            </a:r>
            <a:r>
              <a:rPr lang="fi-FI" sz="3200" u="sng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</a:t>
            </a:r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endParaRPr lang="fi-FI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41" y="2598042"/>
            <a:ext cx="1496839" cy="513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9322" y="2548778"/>
            <a:ext cx="3271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rial Black" panose="020B0A04020102020204" pitchFamily="34" charset="0"/>
                <a:sym typeface="Wingdings" panose="05000000000000000000" pitchFamily="2" charset="2"/>
              </a:rPr>
              <a:t>,</a:t>
            </a:r>
            <a:r>
              <a:rPr lang="fi-FI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3200" i="1" dirty="0" err="1">
                <a:latin typeface="+mn-lt"/>
                <a:sym typeface="Wingdings" panose="05000000000000000000" pitchFamily="2" charset="2"/>
              </a:rPr>
              <a:t>plural</a:t>
            </a:r>
            <a:r>
              <a:rPr lang="fi-FI" sz="3200" i="1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3200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Thes</a:t>
            </a:r>
            <a:r>
              <a:rPr lang="fi-FI" sz="3200" u="sng" dirty="0" err="1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e</a:t>
            </a:r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endParaRPr lang="fi-FI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28" y="3930098"/>
            <a:ext cx="4439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opinion or </a:t>
            </a:r>
            <a:r>
              <a:rPr lang="en-US" sz="2400" b="1" u="sng" dirty="0"/>
              <a:t>theory</a:t>
            </a:r>
            <a:r>
              <a:rPr lang="en-US" sz="2400" dirty="0"/>
              <a:t> that is </a:t>
            </a:r>
            <a:br>
              <a:rPr lang="en-US" sz="2400" dirty="0"/>
            </a:br>
            <a:r>
              <a:rPr lang="en-US" sz="2400" dirty="0"/>
              <a:t>put forward as a premise to be defended or proved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(Adapted from Oxford Dictionary)</a:t>
            </a:r>
            <a:r>
              <a:rPr lang="en-US" sz="2400" dirty="0"/>
              <a:t>.</a:t>
            </a:r>
            <a:endParaRPr lang="fi-FI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94605"/>
            <a:ext cx="1080143" cy="572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10" y="836711"/>
            <a:ext cx="1055217" cy="624131"/>
          </a:xfrm>
          <a:prstGeom prst="rect">
            <a:avLst/>
          </a:prstGeom>
        </p:spPr>
      </p:pic>
      <p:sp>
        <p:nvSpPr>
          <p:cNvPr id="18" name="Striped Right Arrow 17"/>
          <p:cNvSpPr/>
          <p:nvPr/>
        </p:nvSpPr>
        <p:spPr bwMode="auto">
          <a:xfrm>
            <a:off x="5138619" y="4392230"/>
            <a:ext cx="1008112" cy="504056"/>
          </a:xfrm>
          <a:prstGeom prst="stripedRightArrow">
            <a:avLst>
              <a:gd name="adj1" fmla="val 46577"/>
              <a:gd name="adj2" fmla="val 56846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303" y="313966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Greek, literally </a:t>
            </a:r>
            <a:r>
              <a:rPr lang="en-US" sz="2400" i="1" dirty="0"/>
              <a:t>‘placing a proposition’</a:t>
            </a:r>
            <a:endParaRPr lang="fi-FI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2490" y="4176319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A </a:t>
            </a:r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claim</a:t>
            </a:r>
            <a:b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fi-FI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(väite)</a:t>
            </a:r>
          </a:p>
        </p:txBody>
      </p:sp>
    </p:spTree>
    <p:extLst>
      <p:ext uri="{BB962C8B-B14F-4D97-AF65-F5344CB8AC3E}">
        <p14:creationId xmlns:p14="http://schemas.microsoft.com/office/powerpoint/2010/main" val="3088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4" grpId="0"/>
      <p:bldP spid="15" grpId="0"/>
      <p:bldP spid="18" grpId="0" animBg="1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Box 1"/>
          <p:cNvSpPr txBox="1">
            <a:spLocks noChangeArrowheads="1"/>
          </p:cNvSpPr>
          <p:nvPr/>
        </p:nvSpPr>
        <p:spPr bwMode="auto">
          <a:xfrm>
            <a:off x="1116013" y="260350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>
                <a:solidFill>
                  <a:srgbClr val="0000FF"/>
                </a:solidFill>
                <a:latin typeface="Arial Black" panose="020B0A04020102020204" pitchFamily="34" charset="0"/>
              </a:rPr>
              <a:t>Thesis </a:t>
            </a:r>
            <a:r>
              <a:rPr lang="fi-FI" alt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aims</a:t>
            </a:r>
            <a:endParaRPr lang="fi-FI" altLang="fi-FI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437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8" b="-96"/>
          <a:stretch>
            <a:fillRect/>
          </a:stretch>
        </p:blipFill>
        <p:spPr bwMode="auto">
          <a:xfrm>
            <a:off x="412750" y="211138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9359" r="-201"/>
          <a:stretch>
            <a:fillRect/>
          </a:stretch>
        </p:blipFill>
        <p:spPr bwMode="auto">
          <a:xfrm>
            <a:off x="250825" y="1125538"/>
            <a:ext cx="839946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59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52513"/>
            <a:ext cx="8599487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8" b="-96"/>
          <a:stretch>
            <a:fillRect/>
          </a:stretch>
        </p:blipFill>
        <p:spPr bwMode="auto">
          <a:xfrm>
            <a:off x="9525" y="80963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TextBox 1"/>
          <p:cNvSpPr txBox="1">
            <a:spLocks noChangeArrowheads="1"/>
          </p:cNvSpPr>
          <p:nvPr/>
        </p:nvSpPr>
        <p:spPr bwMode="auto">
          <a:xfrm>
            <a:off x="831850" y="209550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>
                <a:solidFill>
                  <a:srgbClr val="0000FF"/>
                </a:solidFill>
                <a:latin typeface="Arial Black" panose="020B0A04020102020204" pitchFamily="34" charset="0"/>
              </a:rPr>
              <a:t>Thesis </a:t>
            </a:r>
            <a:r>
              <a:rPr lang="fi-FI" alt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aims</a:t>
            </a:r>
            <a:endParaRPr lang="fi-FI" altLang="fi-FI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37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Box 1"/>
          <p:cNvSpPr txBox="1">
            <a:spLocks noChangeArrowheads="1"/>
          </p:cNvSpPr>
          <p:nvPr/>
        </p:nvSpPr>
        <p:spPr bwMode="auto">
          <a:xfrm>
            <a:off x="684213" y="131763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>
                <a:solidFill>
                  <a:srgbClr val="0000FF"/>
                </a:solidFill>
                <a:latin typeface="Arial Black" panose="020B0A04020102020204" pitchFamily="34" charset="0"/>
              </a:rPr>
              <a:t>Thesis </a:t>
            </a:r>
            <a:r>
              <a:rPr lang="fi-FI" altLang="fi-FI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aims</a:t>
            </a:r>
            <a:endParaRPr lang="fi-FI" altLang="fi-FI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457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8" b="-96"/>
          <a:stretch>
            <a:fillRect/>
          </a:stretch>
        </p:blipFill>
        <p:spPr bwMode="auto">
          <a:xfrm>
            <a:off x="0" y="1588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4" name="TextBox 2"/>
          <p:cNvSpPr txBox="1">
            <a:spLocks noChangeArrowheads="1"/>
          </p:cNvSpPr>
          <p:nvPr/>
        </p:nvSpPr>
        <p:spPr bwMode="auto">
          <a:xfrm>
            <a:off x="871538" y="720725"/>
            <a:ext cx="687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2000" dirty="0" err="1">
                <a:latin typeface="Arial Black" panose="020B0A04020102020204" pitchFamily="34" charset="0"/>
              </a:rPr>
              <a:t>What</a:t>
            </a:r>
            <a:r>
              <a:rPr lang="fi-FI" altLang="en-US" sz="2000" dirty="0">
                <a:latin typeface="Arial Black" panose="020B0A04020102020204" pitchFamily="34" charset="0"/>
              </a:rPr>
              <a:t> is </a:t>
            </a:r>
            <a:r>
              <a:rPr lang="fi-FI" altLang="en-US" sz="2000" dirty="0" err="1">
                <a:latin typeface="Arial Black" panose="020B0A04020102020204" pitchFamily="34" charset="0"/>
              </a:rPr>
              <a:t>your</a:t>
            </a:r>
            <a:r>
              <a:rPr lang="fi-FI" altLang="en-US" sz="2000" dirty="0">
                <a:latin typeface="Arial Black" panose="020B0A04020102020204" pitchFamily="34" charset="0"/>
              </a:rPr>
              <a:t> </a:t>
            </a:r>
            <a:r>
              <a:rPr lang="fi-FI" altLang="en-US" sz="2000" dirty="0" err="1">
                <a:latin typeface="Arial Black" panose="020B0A04020102020204" pitchFamily="34" charset="0"/>
              </a:rPr>
              <a:t>contribution</a:t>
            </a:r>
            <a:r>
              <a:rPr lang="fi-FI" altLang="en-US" sz="2000" dirty="0">
                <a:latin typeface="Arial Black" panose="020B0A04020102020204" pitchFamily="34" charset="0"/>
              </a:rPr>
              <a:t>?</a:t>
            </a:r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631" y="1340768"/>
            <a:ext cx="8532812" cy="56308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Will you offer your readers a new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theory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framework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or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model</a:t>
            </a:r>
            <a:r>
              <a:rPr lang="en-US" sz="2000" dirty="0">
                <a:latin typeface="+mn-lt"/>
              </a:rPr>
              <a:t> to </a:t>
            </a:r>
            <a:r>
              <a:rPr lang="en-US" sz="2000" b="1" dirty="0">
                <a:latin typeface="Arial Black" panose="020B0A04020102020204" pitchFamily="34" charset="0"/>
              </a:rPr>
              <a:t>describe</a:t>
            </a:r>
            <a:r>
              <a:rPr lang="en-US" sz="2000" dirty="0">
                <a:latin typeface="+mn-lt"/>
              </a:rPr>
              <a:t> a phenomenon or system, which you will then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test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validate</a:t>
            </a:r>
            <a:r>
              <a:rPr lang="en-US" sz="2000" dirty="0">
                <a:latin typeface="+mn-lt"/>
              </a:rPr>
              <a:t> using pre-defined criteria or requirements?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Are you going to </a:t>
            </a:r>
            <a:r>
              <a:rPr lang="en-US" sz="2000" b="1" dirty="0">
                <a:latin typeface="Arial Black" panose="020B0A04020102020204" pitchFamily="34" charset="0"/>
              </a:rPr>
              <a:t>create</a:t>
            </a:r>
            <a:r>
              <a:rPr lang="en-US" sz="2000" dirty="0">
                <a:latin typeface="+mn-lt"/>
              </a:rPr>
              <a:t> a new tool, such as a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device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method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protocol</a:t>
            </a:r>
            <a:r>
              <a:rPr lang="en-US" sz="2000" dirty="0">
                <a:latin typeface="+mn-lt"/>
              </a:rPr>
              <a:t>, or </a:t>
            </a: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process</a:t>
            </a:r>
            <a:r>
              <a:rPr lang="en-US" sz="2000" dirty="0">
                <a:latin typeface="+mn-lt"/>
              </a:rPr>
              <a:t> to carry out specific tasks or functions?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Will you </a:t>
            </a:r>
            <a:r>
              <a:rPr lang="en-US" sz="2000" b="1" dirty="0">
                <a:latin typeface="Arial Black" panose="020B0A04020102020204" pitchFamily="34" charset="0"/>
              </a:rPr>
              <a:t>improve</a:t>
            </a:r>
            <a:r>
              <a:rPr lang="en-US" sz="2000" dirty="0">
                <a:latin typeface="+mn-lt"/>
              </a:rPr>
              <a:t> a current solution by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adapting</a:t>
            </a:r>
            <a:r>
              <a:rPr lang="en-US" sz="2000" dirty="0">
                <a:latin typeface="+mn-lt"/>
              </a:rPr>
              <a:t> or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applying</a:t>
            </a:r>
            <a:r>
              <a:rPr lang="en-US" sz="2000" dirty="0">
                <a:latin typeface="+mn-lt"/>
              </a:rPr>
              <a:t> a new technology, followed by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evaluation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comparison</a:t>
            </a:r>
            <a:r>
              <a:rPr lang="en-US" sz="2000" dirty="0">
                <a:latin typeface="+mn-lt"/>
              </a:rPr>
              <a:t> to the existing solution?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Will you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evaluate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test</a:t>
            </a:r>
            <a:r>
              <a:rPr lang="en-US" sz="2000" dirty="0">
                <a:latin typeface="+mn-lt"/>
              </a:rPr>
              <a:t> a new technology to determine the </a:t>
            </a:r>
            <a:r>
              <a:rPr lang="en-US" sz="2000" b="1" dirty="0">
                <a:latin typeface="Arial Black" panose="020B0A04020102020204" pitchFamily="34" charset="0"/>
              </a:rPr>
              <a:t>feasibility</a:t>
            </a:r>
            <a:r>
              <a:rPr lang="en-US" sz="2000" dirty="0">
                <a:latin typeface="+mn-lt"/>
              </a:rPr>
              <a:t> (i.e., possibility) of implementing the technology in a specific context?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000" dirty="0">
                <a:latin typeface="+mn-lt"/>
              </a:rPr>
              <a:t>Or will your contribution be a </a:t>
            </a:r>
            <a:r>
              <a:rPr lang="en-US" sz="2000" b="1" dirty="0">
                <a:latin typeface="Arial Black" panose="020B0A04020102020204" pitchFamily="34" charset="0"/>
              </a:rPr>
              <a:t>recommendation</a:t>
            </a:r>
            <a:r>
              <a:rPr lang="en-US" sz="2000" dirty="0">
                <a:latin typeface="+mn-lt"/>
              </a:rPr>
              <a:t> based on identifying relevant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options</a:t>
            </a:r>
            <a:r>
              <a:rPr lang="en-US" sz="2000" dirty="0">
                <a:latin typeface="+mn-lt"/>
              </a:rPr>
              <a:t> and then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evaluating</a:t>
            </a:r>
            <a:r>
              <a:rPr lang="en-US" sz="2000" dirty="0">
                <a:latin typeface="+mn-lt"/>
              </a:rPr>
              <a:t> and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comparing</a:t>
            </a:r>
            <a:r>
              <a:rPr lang="en-US" sz="2000" dirty="0">
                <a:latin typeface="+mn-lt"/>
              </a:rPr>
              <a:t> these options in order to find the best alternative for a particular context?  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71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Step</a:t>
            </a:r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1: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Research</a:t>
            </a:r>
            <a:r>
              <a:rPr lang="fi-F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questions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8488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it possible to use a rapid prototyping process to assemble biocompatible films</a:t>
            </a:r>
            <a:r>
              <a:rPr lang="en-US" sz="2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988" y="2730131"/>
            <a:ext cx="80648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How</a:t>
            </a:r>
            <a:r>
              <a:rPr lang="en-US" sz="2400" dirty="0"/>
              <a:t> </a:t>
            </a:r>
            <a:r>
              <a:rPr lang="en-US" sz="2400" dirty="0">
                <a:latin typeface="Arial Black" panose="020B0A04020102020204" pitchFamily="34" charset="0"/>
              </a:rPr>
              <a:t>can</a:t>
            </a:r>
            <a:r>
              <a:rPr lang="en-US" sz="2400" dirty="0"/>
              <a:t> interpolating scaling functions be used to solve optimal control problems</a:t>
            </a:r>
            <a:r>
              <a:rPr lang="en-US" sz="2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437112"/>
            <a:ext cx="8136904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geothermal production sustainable</a:t>
            </a:r>
            <a:r>
              <a:rPr lang="en-US" sz="2400" dirty="0">
                <a:latin typeface="Arial Black" panose="020B0A04020102020204" pitchFamily="34" charset="0"/>
              </a:rPr>
              <a:t>?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 Black" panose="020B0A04020102020204" pitchFamily="34" charset="0"/>
              </a:rPr>
              <a:t>What</a:t>
            </a:r>
            <a:r>
              <a:rPr lang="en-US" sz="2400" dirty="0"/>
              <a:t> sustainability indicators could be used to evaluate the sustainability of a geothermal system</a:t>
            </a:r>
            <a:r>
              <a:rPr lang="en-US" sz="2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7920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Step</a:t>
            </a:r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2: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Indirect</a:t>
            </a:r>
            <a:r>
              <a:rPr lang="fi-F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questions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45" y="1200907"/>
            <a:ext cx="78488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to find out </a:t>
            </a:r>
            <a:r>
              <a:rPr lang="en-US" sz="2400" u="sng" dirty="0">
                <a:latin typeface="Arial Black" panose="020B0A04020102020204" pitchFamily="34" charset="0"/>
              </a:rPr>
              <a:t>is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/>
              <a:t>it possible to use a rapid prototyping process to assemble biocompatible films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1253982"/>
            <a:ext cx="78488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0000FF"/>
                </a:solidFill>
              </a:rPr>
              <a:t>to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determine</a:t>
            </a:r>
            <a:r>
              <a:rPr lang="en-US" sz="2400" b="1" dirty="0"/>
              <a:t>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whether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/>
              <a:t>it </a:t>
            </a: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possible to use a rapid prototyping process to assemble biocompatible films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548" y="2730131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study</a:t>
            </a:r>
            <a:r>
              <a:rPr lang="en-US" sz="2400" b="1" dirty="0"/>
              <a:t>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how</a:t>
            </a:r>
            <a:r>
              <a:rPr lang="en-US" sz="2400" dirty="0"/>
              <a:t> interpolating scaling functions </a:t>
            </a:r>
            <a:r>
              <a:rPr lang="en-US" sz="2400" dirty="0">
                <a:latin typeface="Arial Black" panose="020B0A04020102020204" pitchFamily="34" charset="0"/>
              </a:rPr>
              <a:t>can</a:t>
            </a:r>
            <a:r>
              <a:rPr lang="en-US" sz="2400" dirty="0"/>
              <a:t> be used to solve optimal control problems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154" y="4440045"/>
            <a:ext cx="8136904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 investigate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whether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geothermal production </a:t>
            </a: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sustainable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 Black" panose="020B0A04020102020204" pitchFamily="34" charset="0"/>
              </a:rPr>
              <a:t>What</a:t>
            </a:r>
            <a:r>
              <a:rPr lang="en-US" sz="2400" dirty="0"/>
              <a:t> sustainability indicators could be used to evaluate the sustainability of a geothermal system</a:t>
            </a:r>
            <a:r>
              <a:rPr lang="en-US" sz="2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19" y="4441393"/>
            <a:ext cx="8136904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 investigate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whether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geothermal production </a:t>
            </a: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sustainable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 find out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what</a:t>
            </a:r>
            <a:r>
              <a:rPr lang="en-US" sz="2400" dirty="0"/>
              <a:t> sustainability indicators could be used to evaluate the sustainability of a geothermal system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7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Step</a:t>
            </a:r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2: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Indirect</a:t>
            </a:r>
            <a:r>
              <a:rPr lang="fi-F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questions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977" y="1124744"/>
            <a:ext cx="78488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0000FF"/>
                </a:solidFill>
              </a:rPr>
              <a:t>to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determine</a:t>
            </a:r>
            <a:r>
              <a:rPr lang="en-US" sz="2400" b="1" dirty="0"/>
              <a:t>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whether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/>
              <a:t>it </a:t>
            </a: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possible to use a rapid prototyping process to assemble biocompatible films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56" y="2664487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study</a:t>
            </a:r>
            <a:r>
              <a:rPr lang="en-US" sz="2400" b="1" dirty="0"/>
              <a:t>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how</a:t>
            </a:r>
            <a:r>
              <a:rPr lang="en-US" sz="2400" dirty="0"/>
              <a:t> interpolating scaling functions </a:t>
            </a:r>
            <a:r>
              <a:rPr lang="en-US" sz="2400" dirty="0">
                <a:latin typeface="Arial Black" panose="020B0A04020102020204" pitchFamily="34" charset="0"/>
              </a:rPr>
              <a:t>can</a:t>
            </a:r>
            <a:r>
              <a:rPr lang="en-US" sz="2400" dirty="0"/>
              <a:t> be used to solve optimal control problems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124686"/>
            <a:ext cx="8136904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 investigate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whether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geothermal production </a:t>
            </a: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sustainable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 find out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what</a:t>
            </a:r>
            <a:r>
              <a:rPr lang="en-US" sz="2400" dirty="0"/>
              <a:t> sustainability indicators could be used to evaluate the sustainability of a geothermal system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54520"/>
            <a:ext cx="81369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to determine </a:t>
            </a:r>
            <a:r>
              <a:rPr lang="en-US" sz="2400" u="sng" dirty="0">
                <a:solidFill>
                  <a:srgbClr val="0000FF"/>
                </a:solidFill>
                <a:latin typeface="Arial Black" panose="020B0A04020102020204" pitchFamily="34" charset="0"/>
              </a:rPr>
              <a:t>the feasibility</a:t>
            </a:r>
            <a:r>
              <a:rPr lang="en-US" sz="2400" dirty="0">
                <a:solidFill>
                  <a:srgbClr val="0000FF"/>
                </a:solidFill>
                <a:latin typeface="Arial Black" panose="020B0A04020102020204" pitchFamily="34" charset="0"/>
              </a:rPr>
              <a:t> of</a:t>
            </a:r>
            <a:r>
              <a:rPr lang="en-US" sz="2400" dirty="0">
                <a:solidFill>
                  <a:srgbClr val="0000FF"/>
                </a:solidFill>
              </a:rPr>
              <a:t> us</a:t>
            </a:r>
            <a:r>
              <a:rPr lang="en-US" sz="2400" dirty="0">
                <a:solidFill>
                  <a:srgbClr val="0000FF"/>
                </a:solidFill>
                <a:latin typeface="Arial Black" panose="020B0A04020102020204" pitchFamily="34" charset="0"/>
              </a:rPr>
              <a:t>ing</a:t>
            </a:r>
            <a:r>
              <a:rPr lang="en-US" sz="2400" dirty="0">
                <a:solidFill>
                  <a:srgbClr val="0000FF"/>
                </a:solidFill>
              </a:rPr>
              <a:t>/apply</a:t>
            </a:r>
            <a:r>
              <a:rPr lang="en-US" sz="2400" dirty="0">
                <a:solidFill>
                  <a:srgbClr val="0000FF"/>
                </a:solidFill>
                <a:latin typeface="Arial Black" panose="020B0A04020102020204" pitchFamily="34" charset="0"/>
              </a:rPr>
              <a:t>ing</a:t>
            </a:r>
            <a:r>
              <a:rPr lang="en-US" sz="2400" dirty="0"/>
              <a:t> a rapid prototyping process to assemble biocompatible films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02200"/>
            <a:ext cx="79208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Step</a:t>
            </a:r>
            <a:r>
              <a:rPr lang="fi-FI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3: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Purpose</a:t>
            </a:r>
            <a:r>
              <a:rPr lang="fi-F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statement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664486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0000FF"/>
                </a:solidFill>
              </a:rPr>
              <a:t>to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develop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u="sng" dirty="0">
                <a:solidFill>
                  <a:srgbClr val="0000FF"/>
                </a:solidFill>
              </a:rPr>
              <a:t>computational algorithms</a:t>
            </a:r>
            <a:r>
              <a:rPr lang="en-US" sz="2400" dirty="0"/>
              <a:t> </a:t>
            </a:r>
            <a:r>
              <a:rPr lang="en-US" sz="2400" b="1" dirty="0"/>
              <a:t>for solving</a:t>
            </a:r>
            <a:r>
              <a:rPr lang="en-US" sz="2400" dirty="0"/>
              <a:t> the optimal control problems </a:t>
            </a:r>
            <a:r>
              <a:rPr lang="en-US" sz="2400" b="1" dirty="0"/>
              <a:t>using</a:t>
            </a:r>
            <a:r>
              <a:rPr lang="en-US" sz="2400" dirty="0"/>
              <a:t> interpolating scaling functions.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136212"/>
            <a:ext cx="8136904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C00000"/>
                </a:solidFill>
              </a:rPr>
              <a:t>to investigate </a:t>
            </a:r>
            <a:r>
              <a:rPr lang="en-US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whether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geothermal production </a:t>
            </a:r>
            <a:r>
              <a:rPr lang="en-US" sz="2400" dirty="0">
                <a:latin typeface="Arial Black" panose="020B0A04020102020204" pitchFamily="34" charset="0"/>
              </a:rPr>
              <a:t>is</a:t>
            </a:r>
            <a:r>
              <a:rPr lang="en-US" sz="2400" dirty="0"/>
              <a:t> sustainable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0000FF"/>
                </a:solidFill>
              </a:rPr>
              <a:t>to </a:t>
            </a:r>
            <a:r>
              <a:rPr lang="en-US" sz="2400" u="sng" dirty="0">
                <a:solidFill>
                  <a:srgbClr val="0000FF"/>
                </a:solidFill>
                <a:latin typeface="Arial Black" panose="020B0A04020102020204" pitchFamily="34" charset="0"/>
              </a:rPr>
              <a:t>develop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sustainability indicators </a:t>
            </a:r>
            <a:r>
              <a:rPr lang="en-US" sz="2400" b="1" dirty="0">
                <a:solidFill>
                  <a:srgbClr val="0000FF"/>
                </a:solidFill>
              </a:rPr>
              <a:t>that</a:t>
            </a:r>
            <a:r>
              <a:rPr lang="en-US" sz="2400" dirty="0"/>
              <a:t> could be used to evaluate the sustainability of a geothermal system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48" y="4170453"/>
            <a:ext cx="813690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/>
              <a:t>The aim of this thesis is </a:t>
            </a:r>
            <a:r>
              <a:rPr lang="en-US" sz="2400" b="1" dirty="0">
                <a:solidFill>
                  <a:srgbClr val="0000FF"/>
                </a:solidFill>
              </a:rPr>
              <a:t>to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Arial Black" panose="020B0A04020102020204" pitchFamily="34" charset="0"/>
              </a:rPr>
              <a:t>develop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sustainability indicators and </a:t>
            </a:r>
            <a:r>
              <a:rPr lang="en-US" sz="2400" b="1" dirty="0">
                <a:solidFill>
                  <a:srgbClr val="0000FF"/>
                </a:solidFill>
              </a:rPr>
              <a:t>to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Arial Black" panose="020B0A04020102020204" pitchFamily="34" charset="0"/>
              </a:rPr>
              <a:t>test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their effectiveness 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by</a:t>
            </a:r>
            <a:r>
              <a:rPr lang="en-US" sz="2400" b="1" dirty="0">
                <a:solidFill>
                  <a:srgbClr val="0000FF"/>
                </a:solidFill>
              </a:rPr>
              <a:t> apply</a:t>
            </a:r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ing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/>
              <a:t>the indicators </a:t>
            </a:r>
            <a:r>
              <a:rPr lang="en-US" sz="2400" b="1" dirty="0">
                <a:solidFill>
                  <a:srgbClr val="0000FF"/>
                </a:solidFill>
              </a:rPr>
              <a:t>in</a:t>
            </a:r>
            <a:r>
              <a:rPr lang="en-US" sz="2400" dirty="0"/>
              <a:t> a geothermal production system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endParaRPr lang="fi-FI" sz="2400" dirty="0"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Box 1"/>
          <p:cNvSpPr txBox="1">
            <a:spLocks noChangeArrowheads="1"/>
          </p:cNvSpPr>
          <p:nvPr/>
        </p:nvSpPr>
        <p:spPr bwMode="auto">
          <a:xfrm>
            <a:off x="950913" y="152400"/>
            <a:ext cx="7127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 err="1">
                <a:solidFill>
                  <a:srgbClr val="006600"/>
                </a:solidFill>
                <a:latin typeface="Arial Black" panose="020B0A04020102020204" pitchFamily="34" charset="0"/>
              </a:rPr>
              <a:t>Move</a:t>
            </a:r>
            <a:r>
              <a:rPr lang="fi-FI" altLang="fi-FI" sz="2800" dirty="0">
                <a:solidFill>
                  <a:srgbClr val="006600"/>
                </a:solidFill>
                <a:latin typeface="Arial Black" panose="020B0A04020102020204" pitchFamily="34" charset="0"/>
              </a:rPr>
              <a:t> 3-1: </a:t>
            </a:r>
            <a:r>
              <a:rPr lang="fi-FI" altLang="fi-FI" sz="2800" dirty="0">
                <a:latin typeface="Arial Black" panose="020B0A04020102020204" pitchFamily="34" charset="0"/>
              </a:rPr>
              <a:t>Thesis </a:t>
            </a:r>
            <a:r>
              <a:rPr lang="fi-FI" altLang="fi-FI" sz="2800" dirty="0" err="1">
                <a:latin typeface="Arial Black" panose="020B0A04020102020204" pitchFamily="34" charset="0"/>
              </a:rPr>
              <a:t>aims</a:t>
            </a:r>
            <a:endParaRPr lang="fi-FI" altLang="fi-FI" sz="2800" dirty="0">
              <a:latin typeface="Arial Black" panose="020B0A04020102020204" pitchFamily="34" charset="0"/>
            </a:endParaRPr>
          </a:p>
        </p:txBody>
      </p:sp>
      <p:pic>
        <p:nvPicPr>
          <p:cNvPr id="2467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8" b="-96"/>
          <a:stretch>
            <a:fillRect/>
          </a:stretch>
        </p:blipFill>
        <p:spPr bwMode="auto">
          <a:xfrm>
            <a:off x="160338" y="53975"/>
            <a:ext cx="7905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052513"/>
            <a:ext cx="7762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14" b="48674"/>
          <a:stretch>
            <a:fillRect/>
          </a:stretch>
        </p:blipFill>
        <p:spPr bwMode="auto">
          <a:xfrm>
            <a:off x="555625" y="4075113"/>
            <a:ext cx="81200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625" y="5661248"/>
            <a:ext cx="8120063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7" y="4091476"/>
            <a:ext cx="809466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Box 1"/>
          <p:cNvSpPr txBox="1">
            <a:spLocks noChangeArrowheads="1"/>
          </p:cNvSpPr>
          <p:nvPr/>
        </p:nvSpPr>
        <p:spPr bwMode="auto">
          <a:xfrm>
            <a:off x="831850" y="209550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800" dirty="0">
                <a:latin typeface="Arial Black" panose="020B0A04020102020204" pitchFamily="34" charset="0"/>
              </a:rPr>
              <a:t>Thesis </a:t>
            </a:r>
            <a:r>
              <a:rPr lang="fi-FI" altLang="fi-FI" sz="2800" dirty="0" err="1">
                <a:latin typeface="Arial Black" panose="020B0A04020102020204" pitchFamily="34" charset="0"/>
              </a:rPr>
              <a:t>aims</a:t>
            </a:r>
            <a:endParaRPr lang="fi-FI" altLang="fi-FI" sz="2800" dirty="0">
              <a:latin typeface="Arial Black" panose="020B0A04020102020204" pitchFamily="34" charset="0"/>
            </a:endParaRPr>
          </a:p>
        </p:txBody>
      </p:sp>
      <p:pic>
        <p:nvPicPr>
          <p:cNvPr id="2478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68" b="-96"/>
          <a:stretch>
            <a:fillRect/>
          </a:stretch>
        </p:blipFill>
        <p:spPr bwMode="auto">
          <a:xfrm>
            <a:off x="9525" y="80963"/>
            <a:ext cx="792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" b="40552"/>
          <a:stretch>
            <a:fillRect/>
          </a:stretch>
        </p:blipFill>
        <p:spPr bwMode="auto">
          <a:xfrm>
            <a:off x="179388" y="1341438"/>
            <a:ext cx="8640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656637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7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2830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0000FF"/>
                </a:solidFill>
                <a:latin typeface="Arial Black" panose="020B0A04020102020204" pitchFamily="34" charset="0"/>
              </a:rPr>
              <a:t>Help is </a:t>
            </a:r>
            <a:r>
              <a:rPr lang="fi-FI" sz="3600" dirty="0" err="1">
                <a:solidFill>
                  <a:srgbClr val="0000FF"/>
                </a:solidFill>
                <a:latin typeface="Arial Black" panose="020B0A04020102020204" pitchFamily="34" charset="0"/>
              </a:rPr>
              <a:t>available</a:t>
            </a:r>
            <a:r>
              <a:rPr lang="fi-FI" sz="3600" dirty="0">
                <a:solidFill>
                  <a:srgbClr val="0000FF"/>
                </a:solidFill>
                <a:latin typeface="Arial Black" panose="020B0A04020102020204" pitchFamily="34" charset="0"/>
              </a:rPr>
              <a:t>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028" y="1307668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err="1"/>
              <a:t>Academic</a:t>
            </a:r>
            <a:r>
              <a:rPr lang="fi-FI" sz="2800" b="1" dirty="0"/>
              <a:t> Writing for </a:t>
            </a:r>
            <a:r>
              <a:rPr lang="fi-FI" sz="2800" b="1" dirty="0" err="1"/>
              <a:t>Engineers</a:t>
            </a:r>
            <a:endParaRPr lang="fi-FI" sz="2800" b="1" dirty="0"/>
          </a:p>
          <a:p>
            <a:r>
              <a:rPr lang="fi-FI" sz="2400" dirty="0">
                <a:hlinkClick r:id="rId2"/>
              </a:rPr>
              <a:t>http://sana.aalto.fi/awe</a:t>
            </a:r>
            <a:r>
              <a:rPr lang="fi-FI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785940"/>
            <a:ext cx="81982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Aalto </a:t>
            </a:r>
            <a:r>
              <a:rPr lang="fi-FI" sz="2800" dirty="0" err="1"/>
              <a:t>University</a:t>
            </a:r>
            <a:r>
              <a:rPr lang="fi-FI" sz="2800" dirty="0"/>
              <a:t> </a:t>
            </a:r>
            <a:r>
              <a:rPr lang="fi-FI" sz="2800" b="1" dirty="0"/>
              <a:t>Writing Clinic</a:t>
            </a:r>
            <a:br>
              <a:rPr lang="fi-FI" sz="2800" b="1" dirty="0"/>
            </a:br>
            <a:r>
              <a:rPr lang="en-US" sz="2400" dirty="0">
                <a:hlinkClick r:id="rId3"/>
              </a:rPr>
              <a:t>https://mycourses.aalto.fi/course/view.php?id=405</a:t>
            </a:r>
            <a:br>
              <a:rPr lang="fi-FI" sz="2800" b="1" dirty="0"/>
            </a:br>
            <a:endParaRPr lang="fi-FI" sz="2800" b="1" dirty="0"/>
          </a:p>
          <a:p>
            <a:endParaRPr lang="fi-FI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2028" y="2533250"/>
            <a:ext cx="8198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err="1"/>
              <a:t>Turnitin</a:t>
            </a:r>
            <a:r>
              <a:rPr lang="fi-FI" sz="2800" dirty="0"/>
              <a:t> (</a:t>
            </a:r>
            <a:r>
              <a:rPr lang="fi-FI" sz="2800" dirty="0" err="1"/>
              <a:t>plagiarism</a:t>
            </a:r>
            <a:r>
              <a:rPr lang="fi-FI" sz="2800" dirty="0"/>
              <a:t> </a:t>
            </a:r>
            <a:r>
              <a:rPr lang="fi-FI" sz="2800" dirty="0" err="1"/>
              <a:t>check</a:t>
            </a:r>
            <a:r>
              <a:rPr lang="fi-FI" sz="2800" dirty="0"/>
              <a:t>)</a:t>
            </a:r>
            <a:br>
              <a:rPr lang="fi-FI" sz="2800" b="1" dirty="0"/>
            </a:br>
            <a:r>
              <a:rPr lang="en-US" sz="2400" dirty="0">
                <a:hlinkClick r:id="rId4"/>
              </a:rPr>
              <a:t>https://wiki.aalto.fi/display/turnitin/Turnitin+for+Students</a:t>
            </a:r>
            <a:r>
              <a:rPr lang="en-US" sz="2400" dirty="0"/>
              <a:t> 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08194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What</a:t>
            </a:r>
            <a:r>
              <a:rPr lang="fi-FI" sz="40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is the </a:t>
            </a:r>
            <a:r>
              <a:rPr lang="fi-FI" sz="4000" kern="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difference</a:t>
            </a:r>
            <a:r>
              <a:rPr lang="fi-FI" sz="40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?</a:t>
            </a:r>
            <a:endParaRPr lang="en-US" sz="4000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83792" y="1556792"/>
            <a:ext cx="2908088" cy="2304256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MASTER'S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3200" dirty="0">
                <a:solidFill>
                  <a:schemeClr val="bg1"/>
                </a:solidFill>
                <a:latin typeface="Arial Black" pitchFamily="34" charset="0"/>
              </a:rPr>
              <a:t>THESIS</a:t>
            </a:r>
            <a:endParaRPr kumimoji="0" lang="fi-FI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277431" y="1556792"/>
            <a:ext cx="3096344" cy="2338423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RESEARCH </a:t>
            </a:r>
            <a:b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</a:br>
            <a:r>
              <a:rPr kumimoji="0" lang="fi-FI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ARTICLE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227687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rial Black" pitchFamily="34" charset="0"/>
              </a:rPr>
              <a:t>VS.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>
                <a:solidFill>
                  <a:schemeClr val="accent2"/>
                </a:solidFill>
                <a:latin typeface="Arial Black" pitchFamily="34" charset="0"/>
              </a:rPr>
              <a:t>Successful</a:t>
            </a:r>
            <a:r>
              <a:rPr lang="fi-FI" sz="3600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fi-FI" sz="3600" dirty="0" err="1">
                <a:solidFill>
                  <a:schemeClr val="accent2"/>
                </a:solidFill>
                <a:latin typeface="Arial Black" pitchFamily="34" charset="0"/>
              </a:rPr>
              <a:t>Communication</a:t>
            </a:r>
            <a:endParaRPr lang="fi-FI" sz="3600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err="1">
                <a:solidFill>
                  <a:schemeClr val="bg1">
                    <a:lumMod val="50000"/>
                  </a:schemeClr>
                </a:solidFill>
              </a:rPr>
              <a:t>Need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sz="2800" dirty="0" err="1">
                <a:solidFill>
                  <a:schemeClr val="bg1">
                    <a:lumMod val="50000"/>
                  </a:schemeClr>
                </a:solidFill>
              </a:rPr>
              <a:t>ask</a:t>
            </a:r>
            <a:r>
              <a:rPr lang="fi-FI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dirty="0" err="1">
                <a:solidFill>
                  <a:schemeClr val="bg1">
                    <a:lumMod val="50000"/>
                  </a:schemeClr>
                </a:solidFill>
              </a:rPr>
              <a:t>three</a:t>
            </a:r>
            <a:r>
              <a:rPr lang="fi-FI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800" b="1" dirty="0" err="1">
                <a:solidFill>
                  <a:schemeClr val="bg1">
                    <a:lumMod val="50000"/>
                  </a:schemeClr>
                </a:solidFill>
              </a:rPr>
              <a:t>questions</a:t>
            </a:r>
            <a:r>
              <a:rPr lang="fi-FI" sz="28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 err="1">
                <a:latin typeface="Arial Black" pitchFamily="34" charset="0"/>
              </a:rPr>
              <a:t>Who</a:t>
            </a:r>
            <a:r>
              <a:rPr lang="fi-FI" sz="2400" b="1" dirty="0"/>
              <a:t> is my </a:t>
            </a:r>
            <a:r>
              <a:rPr lang="fi-FI" sz="2400" b="1" dirty="0" err="1"/>
              <a:t>audience</a:t>
            </a:r>
            <a:r>
              <a:rPr lang="fi-FI" sz="2400" b="1" dirty="0"/>
              <a:t>?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 dirty="0" err="1">
                <a:latin typeface="Arial Black" pitchFamily="34" charset="0"/>
              </a:rPr>
              <a:t>Why</a:t>
            </a:r>
            <a:r>
              <a:rPr lang="fi-FI" sz="2400" b="1" dirty="0"/>
              <a:t> am I </a:t>
            </a:r>
            <a:r>
              <a:rPr lang="fi-FI" sz="2400" b="1" dirty="0" err="1"/>
              <a:t>writing</a:t>
            </a:r>
            <a:r>
              <a:rPr lang="fi-FI" sz="2400" b="1" dirty="0"/>
              <a:t> </a:t>
            </a:r>
            <a:r>
              <a:rPr lang="fi-FI" sz="2400" b="1" dirty="0" err="1"/>
              <a:t>this</a:t>
            </a:r>
            <a:r>
              <a:rPr lang="fi-FI" sz="2400" b="1" dirty="0"/>
              <a:t>?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i-FI" sz="2400" b="1">
                <a:latin typeface="Arial Black" pitchFamily="34" charset="0"/>
              </a:rPr>
              <a:t>What</a:t>
            </a:r>
            <a:r>
              <a:rPr lang="fi-FI" sz="2400" b="1"/>
              <a:t> </a:t>
            </a:r>
            <a:r>
              <a:rPr lang="fi-FI" sz="2400" b="1" dirty="0" err="1"/>
              <a:t>should</a:t>
            </a:r>
            <a:r>
              <a:rPr lang="fi-FI" sz="2400" b="1" dirty="0"/>
              <a:t> </a:t>
            </a:r>
            <a:r>
              <a:rPr lang="fi-FI" sz="2400" b="1" dirty="0" err="1"/>
              <a:t>it</a:t>
            </a:r>
            <a:r>
              <a:rPr lang="fi-FI" sz="2400" b="1" dirty="0"/>
              <a:t> look </a:t>
            </a:r>
            <a:r>
              <a:rPr lang="fi-FI" sz="2400" b="1" dirty="0" err="1"/>
              <a:t>like</a:t>
            </a:r>
            <a:r>
              <a:rPr lang="fi-FI" sz="2400" b="1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683545" cy="31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4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Who</a:t>
            </a:r>
            <a:r>
              <a:rPr lang="fi-FI" sz="36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 my </a:t>
            </a:r>
            <a:r>
              <a:rPr lang="fi-FI" sz="3600" b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reader</a:t>
            </a:r>
            <a:r>
              <a:rPr lang="fi-FI" sz="36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n-US" sz="36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0" y="1704942"/>
            <a:ext cx="9144001" cy="3225279"/>
          </a:xfrm>
        </p:spPr>
        <p:txBody>
          <a:bodyPr/>
          <a:lstStyle/>
          <a:p>
            <a:pPr marL="2593975" defTabSz="3440113"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professor</a:t>
            </a:r>
            <a:r>
              <a:rPr lang="fi-FI" dirty="0"/>
              <a:t>	</a:t>
            </a:r>
          </a:p>
          <a:p>
            <a:pPr marL="2593975" defTabSz="3440113">
              <a:lnSpc>
                <a:spcPct val="200000"/>
              </a:lnSpc>
              <a:spcBef>
                <a:spcPts val="2400"/>
              </a:spcBef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</a:rPr>
              <a:t>external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company</a:t>
            </a:r>
            <a:endParaRPr lang="fi-FI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593975" defTabSz="3440113">
              <a:lnSpc>
                <a:spcPct val="150000"/>
              </a:lnSpc>
              <a:buFont typeface="Wingdings" pitchFamily="2" charset="2"/>
              <a:buChar char="§"/>
              <a:tabLst>
                <a:tab pos="6183313" algn="l"/>
              </a:tabLst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593975" defTabSz="3440113"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Your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peers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</a:rPr>
              <a:t>same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</a:rPr>
              <a:t>community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593975" defTabSz="3440113">
              <a:lnSpc>
                <a:spcPct val="150000"/>
              </a:lnSpc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Journal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reviewers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/>
              <a:t>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5" y="1475988"/>
            <a:ext cx="2016223" cy="1584176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MASTER'S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dirty="0">
                <a:solidFill>
                  <a:schemeClr val="bg1"/>
                </a:solidFill>
                <a:latin typeface="Arial Black" pitchFamily="34" charset="0"/>
              </a:rPr>
              <a:t>THESIS</a:t>
            </a: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78165" y="3575584"/>
            <a:ext cx="2016224" cy="1872208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dirty="0">
                <a:solidFill>
                  <a:schemeClr val="bg1"/>
                </a:solidFill>
                <a:latin typeface="Arial Black" pitchFamily="34" charset="0"/>
              </a:rPr>
              <a:t>RESEARCH </a:t>
            </a:r>
            <a:br>
              <a:rPr lang="fi-FI" sz="24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fi-FI" sz="2400" dirty="0">
                <a:solidFill>
                  <a:schemeClr val="bg1"/>
                </a:solidFill>
                <a:latin typeface="Arial Black" pitchFamily="34" charset="0"/>
              </a:rPr>
              <a:t>ARTICLE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149"/>
            <a:ext cx="2040418" cy="17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3" y="122149"/>
            <a:ext cx="936104" cy="9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1198" y="1203552"/>
            <a:ext cx="30128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ROLE?</a:t>
            </a:r>
          </a:p>
          <a:p>
            <a:pPr>
              <a:spcBef>
                <a:spcPts val="1200"/>
              </a:spcBef>
            </a:pPr>
            <a:r>
              <a:rPr lang="fi-FI" sz="2400" dirty="0" err="1">
                <a:latin typeface="Arial Black" panose="020B0A04020102020204" pitchFamily="34" charset="0"/>
              </a:rPr>
              <a:t>Evaluator</a:t>
            </a:r>
            <a:br>
              <a:rPr lang="fi-FI" sz="2400" dirty="0">
                <a:latin typeface="Arial Black" panose="020B0A04020102020204" pitchFamily="34" charset="0"/>
              </a:rPr>
            </a:br>
            <a:r>
              <a:rPr lang="fi-FI" sz="2000" dirty="0"/>
              <a:t>(</a:t>
            </a:r>
            <a:r>
              <a:rPr lang="fi-FI" sz="2000" dirty="0" err="1"/>
              <a:t>grades</a:t>
            </a:r>
            <a:r>
              <a:rPr lang="fi-FI" sz="2000" dirty="0"/>
              <a:t> </a:t>
            </a:r>
            <a:r>
              <a:rPr lang="fi-FI" sz="2000" dirty="0" err="1"/>
              <a:t>your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)</a:t>
            </a:r>
          </a:p>
          <a:p>
            <a:pPr>
              <a:spcBef>
                <a:spcPts val="1800"/>
              </a:spcBef>
            </a:pPr>
            <a:r>
              <a:rPr lang="fi-FI" sz="2000" dirty="0">
                <a:latin typeface="Arial Black" panose="020B0A04020102020204" pitchFamily="34" charset="0"/>
              </a:rPr>
              <a:t> </a:t>
            </a:r>
            <a:r>
              <a:rPr lang="fi-FI" sz="2400" dirty="0">
                <a:latin typeface="Arial Black" panose="020B0A04020102020204" pitchFamily="34" charset="0"/>
              </a:rPr>
              <a:t>Client</a:t>
            </a:r>
            <a:r>
              <a:rPr lang="fi-FI" sz="2400" dirty="0"/>
              <a:t> (</a:t>
            </a:r>
            <a:r>
              <a:rPr lang="fi-FI" sz="2400" dirty="0" err="1"/>
              <a:t>needs</a:t>
            </a:r>
            <a:r>
              <a:rPr lang="fi-FI" sz="2400" dirty="0"/>
              <a:t> a </a:t>
            </a:r>
            <a:r>
              <a:rPr lang="fi-FI" sz="2400" u="sng" dirty="0"/>
              <a:t>solution</a:t>
            </a:r>
            <a:r>
              <a:rPr lang="fi-FI" sz="2400" dirty="0"/>
              <a:t> / </a:t>
            </a:r>
            <a:r>
              <a:rPr lang="fi-FI" sz="2400" dirty="0" err="1"/>
              <a:t>information</a:t>
            </a:r>
            <a:r>
              <a:rPr lang="fi-FI" sz="2400" dirty="0"/>
              <a:t> </a:t>
            </a:r>
            <a:r>
              <a:rPr lang="fi-FI" sz="2400" dirty="0" err="1"/>
              <a:t>leading</a:t>
            </a:r>
            <a:r>
              <a:rPr lang="fi-FI" sz="2400" dirty="0"/>
              <a:t> to a solution)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735154" y="1968121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844643" y="2852936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46621" y="4365104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042665" y="4177546"/>
            <a:ext cx="3267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 Challenge/</a:t>
            </a:r>
            <a:r>
              <a:rPr lang="fi-FI" sz="2400" b="1" dirty="0" err="1"/>
              <a:t>Question</a:t>
            </a:r>
            <a:endParaRPr lang="fi-FI" sz="2400" b="1" dirty="0"/>
          </a:p>
          <a:p>
            <a:pPr>
              <a:lnSpc>
                <a:spcPct val="150000"/>
              </a:lnSpc>
            </a:pPr>
            <a:r>
              <a:rPr lang="fi-FI" sz="2400" b="1" dirty="0"/>
              <a:t> </a:t>
            </a:r>
            <a:r>
              <a:rPr lang="fi-FI" sz="2400" b="1" dirty="0" err="1"/>
              <a:t>Gatekeeper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698851" y="4930221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19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Who</a:t>
            </a:r>
            <a:r>
              <a:rPr lang="fi-FI" sz="36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 my </a:t>
            </a:r>
            <a:r>
              <a:rPr lang="fi-FI" sz="3600" b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reader</a:t>
            </a:r>
            <a:r>
              <a:rPr lang="fi-FI" sz="36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n-US" sz="36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9144001" cy="3225279"/>
          </a:xfrm>
        </p:spPr>
        <p:txBody>
          <a:bodyPr/>
          <a:lstStyle/>
          <a:p>
            <a:pPr marL="2593975" defTabSz="3440113"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professor</a:t>
            </a:r>
            <a:r>
              <a:rPr lang="fi-FI" dirty="0"/>
              <a:t>	</a:t>
            </a:r>
          </a:p>
          <a:p>
            <a:pPr marL="2593975" defTabSz="3440113">
              <a:lnSpc>
                <a:spcPct val="150000"/>
              </a:lnSpc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</a:rPr>
              <a:t>external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company</a:t>
            </a:r>
            <a:endParaRPr lang="fi-FI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593975" defTabSz="3440113">
              <a:lnSpc>
                <a:spcPct val="150000"/>
              </a:lnSpc>
              <a:buFont typeface="Wingdings" pitchFamily="2" charset="2"/>
              <a:buChar char="§"/>
              <a:tabLst>
                <a:tab pos="6183313" algn="l"/>
              </a:tabLst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2593975" defTabSz="3440113"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Your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peers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</a:rPr>
              <a:t>same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</a:rPr>
              <a:t>community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593975" defTabSz="3440113">
              <a:lnSpc>
                <a:spcPct val="150000"/>
              </a:lnSpc>
              <a:buFont typeface="Wingdings" pitchFamily="2" charset="2"/>
              <a:buChar char="§"/>
              <a:tabLst>
                <a:tab pos="6183313" algn="l"/>
              </a:tabLst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Journal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reviewers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i-FI" dirty="0"/>
              <a:t>	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5" y="2060848"/>
            <a:ext cx="2016223" cy="1584176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MASTER'S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dirty="0">
                <a:solidFill>
                  <a:schemeClr val="bg1"/>
                </a:solidFill>
                <a:latin typeface="Arial Black" pitchFamily="34" charset="0"/>
              </a:rPr>
              <a:t>THESIS</a:t>
            </a:r>
            <a:endParaRPr kumimoji="0" lang="fi-FI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545" y="3861048"/>
            <a:ext cx="2016224" cy="1872208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dirty="0">
                <a:solidFill>
                  <a:schemeClr val="bg1"/>
                </a:solidFill>
                <a:latin typeface="Arial Black" pitchFamily="34" charset="0"/>
              </a:rPr>
              <a:t>JOURNAL</a:t>
            </a:r>
            <a:br>
              <a:rPr lang="fi-FI" sz="24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fi-FI" sz="2400" dirty="0">
                <a:solidFill>
                  <a:schemeClr val="bg1"/>
                </a:solidFill>
                <a:latin typeface="Arial Black" pitchFamily="34" charset="0"/>
              </a:rPr>
              <a:t>ARTICLE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2149"/>
            <a:ext cx="2040418" cy="17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3" y="122149"/>
            <a:ext cx="936104" cy="9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8" y="1981241"/>
            <a:ext cx="2544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00000"/>
                </a:solidFill>
                <a:latin typeface="Arial Black" pitchFamily="34" charset="0"/>
              </a:rPr>
              <a:t>Knowledge?</a:t>
            </a:r>
          </a:p>
          <a:p>
            <a:pPr>
              <a:lnSpc>
                <a:spcPct val="150000"/>
              </a:lnSpc>
            </a:pPr>
            <a:r>
              <a:rPr lang="fi-FI" sz="2400" b="1" dirty="0" err="1">
                <a:latin typeface="Arial Black" pitchFamily="34" charset="0"/>
              </a:rPr>
              <a:t>More</a:t>
            </a:r>
            <a:r>
              <a:rPr lang="fi-FI" sz="2400" b="1" dirty="0"/>
              <a:t> </a:t>
            </a:r>
            <a:r>
              <a:rPr lang="fi-FI" sz="2400" b="1" dirty="0" err="1"/>
              <a:t>than</a:t>
            </a:r>
            <a:r>
              <a:rPr lang="fi-FI" sz="2400" b="1" dirty="0"/>
              <a:t> </a:t>
            </a:r>
            <a:r>
              <a:rPr lang="fi-FI" sz="2400" b="1" dirty="0" err="1"/>
              <a:t>you</a:t>
            </a:r>
            <a:endParaRPr lang="fi-FI" sz="2400" b="1" dirty="0"/>
          </a:p>
          <a:p>
            <a:pPr>
              <a:lnSpc>
                <a:spcPct val="150000"/>
              </a:lnSpc>
            </a:pPr>
            <a:r>
              <a:rPr lang="fi-FI" sz="2400" b="1" dirty="0" err="1">
                <a:latin typeface="Arial Black" pitchFamily="34" charset="0"/>
              </a:rPr>
              <a:t>Less</a:t>
            </a:r>
            <a:r>
              <a:rPr lang="fi-FI" sz="2400" b="1" dirty="0"/>
              <a:t> </a:t>
            </a:r>
            <a:r>
              <a:rPr lang="fi-FI" sz="2400" b="1" dirty="0" err="1"/>
              <a:t>than</a:t>
            </a:r>
            <a:r>
              <a:rPr lang="fi-FI" sz="2400" b="1" dirty="0"/>
              <a:t> </a:t>
            </a:r>
            <a:r>
              <a:rPr lang="fi-FI" sz="2400" b="1" dirty="0" err="1"/>
              <a:t>you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04148" y="2766071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904148" y="3284984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941331" y="4437112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444208" y="4177546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latin typeface="Arial Black" pitchFamily="34" charset="0"/>
              </a:rPr>
              <a:t>Less</a:t>
            </a:r>
            <a:r>
              <a:rPr lang="fi-FI" sz="2400" b="1" dirty="0"/>
              <a:t> / </a:t>
            </a:r>
            <a:r>
              <a:rPr lang="fi-FI" sz="2400" b="1" dirty="0" err="1">
                <a:latin typeface="Arial Black" pitchFamily="34" charset="0"/>
              </a:rPr>
              <a:t>More</a:t>
            </a:r>
            <a:r>
              <a:rPr lang="fi-FI" sz="2400" b="1" dirty="0"/>
              <a:t>?</a:t>
            </a:r>
            <a:br>
              <a:rPr lang="fi-FI" sz="2400" b="1" dirty="0"/>
            </a:br>
            <a:endParaRPr lang="fi-FI" sz="2400" b="1" dirty="0"/>
          </a:p>
          <a:p>
            <a:pPr>
              <a:lnSpc>
                <a:spcPct val="150000"/>
              </a:lnSpc>
            </a:pPr>
            <a:r>
              <a:rPr lang="fi-FI" sz="2400" b="1" dirty="0" err="1">
                <a:latin typeface="Arial Black" pitchFamily="34" charset="0"/>
              </a:rPr>
              <a:t>More</a:t>
            </a:r>
            <a:endParaRPr lang="en-US" sz="2400" b="1" dirty="0">
              <a:latin typeface="Arial Black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933176" y="5229200"/>
            <a:ext cx="3960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255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8416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2090057" y="2879070"/>
            <a:ext cx="5976664" cy="3168352"/>
          </a:xfrm>
          <a:prstGeom prst="cloudCallout">
            <a:avLst>
              <a:gd name="adj1" fmla="val -49918"/>
              <a:gd name="adj2" fmla="val -66855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8950"/>
            <a:ext cx="8964488" cy="1079500"/>
          </a:xfrm>
        </p:spPr>
        <p:txBody>
          <a:bodyPr/>
          <a:lstStyle/>
          <a:p>
            <a:r>
              <a:rPr lang="fi-FI" sz="3000" dirty="0" err="1">
                <a:solidFill>
                  <a:srgbClr val="0085B4"/>
                </a:solidFill>
              </a:rPr>
              <a:t>What</a:t>
            </a:r>
            <a:r>
              <a:rPr lang="fi-FI" sz="3000" dirty="0">
                <a:solidFill>
                  <a:srgbClr val="0085B4"/>
                </a:solidFill>
              </a:rPr>
              <a:t> </a:t>
            </a:r>
            <a:r>
              <a:rPr lang="fi-FI" sz="3000" dirty="0" err="1">
                <a:solidFill>
                  <a:srgbClr val="0085B4"/>
                </a:solidFill>
              </a:rPr>
              <a:t>are</a:t>
            </a:r>
            <a:r>
              <a:rPr lang="fi-FI" sz="3000" dirty="0">
                <a:solidFill>
                  <a:srgbClr val="0085B4"/>
                </a:solidFill>
              </a:rPr>
              <a:t> the </a:t>
            </a:r>
            <a:r>
              <a:rPr lang="fi-FI" sz="3000" dirty="0" err="1">
                <a:solidFill>
                  <a:srgbClr val="0085B4"/>
                </a:solidFill>
                <a:latin typeface="Arial Black" pitchFamily="34" charset="0"/>
              </a:rPr>
              <a:t>expectations</a:t>
            </a:r>
            <a:r>
              <a:rPr lang="fi-FI" sz="3000" dirty="0">
                <a:solidFill>
                  <a:srgbClr val="0085B4"/>
                </a:solidFill>
              </a:rPr>
              <a:t> of </a:t>
            </a:r>
            <a:r>
              <a:rPr lang="fi-FI" sz="3000" dirty="0" err="1">
                <a:solidFill>
                  <a:srgbClr val="0085B4"/>
                </a:solidFill>
              </a:rPr>
              <a:t>your</a:t>
            </a:r>
            <a:r>
              <a:rPr lang="fi-FI" sz="3000" dirty="0">
                <a:solidFill>
                  <a:srgbClr val="0085B4"/>
                </a:solidFill>
              </a:rPr>
              <a:t> </a:t>
            </a:r>
            <a:r>
              <a:rPr lang="fi-FI" sz="3000" dirty="0" err="1">
                <a:solidFill>
                  <a:srgbClr val="0085B4"/>
                </a:solidFill>
              </a:rPr>
              <a:t>gatekeeper</a:t>
            </a:r>
            <a:r>
              <a:rPr lang="fi-FI" sz="3000" dirty="0">
                <a:solidFill>
                  <a:srgbClr val="0085B4"/>
                </a:solidFill>
              </a:rPr>
              <a:t>?</a:t>
            </a:r>
            <a:endParaRPr lang="en-US" sz="3000" dirty="0">
              <a:solidFill>
                <a:srgbClr val="0085B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26876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…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b="1" dirty="0" err="1">
                <a:latin typeface="Arial Black" pitchFamily="34" charset="0"/>
              </a:rPr>
              <a:t>pay</a:t>
            </a:r>
            <a:r>
              <a:rPr lang="fi-FI" sz="2400" dirty="0"/>
              <a:t> for </a:t>
            </a:r>
            <a:r>
              <a:rPr lang="fi-FI" sz="2400" dirty="0" err="1"/>
              <a:t>entry</a:t>
            </a:r>
            <a:r>
              <a:rPr lang="fi-FI" sz="2400" dirty="0"/>
              <a:t>?</a:t>
            </a:r>
          </a:p>
          <a:p>
            <a:r>
              <a:rPr lang="fi-FI" sz="2400" dirty="0" err="1"/>
              <a:t>But</a:t>
            </a:r>
            <a:r>
              <a:rPr lang="fi-FI" sz="2400" dirty="0"/>
              <a:t> with </a:t>
            </a:r>
            <a:r>
              <a:rPr lang="fi-FI" sz="2400" dirty="0" err="1">
                <a:latin typeface="Arial Black" pitchFamily="34" charset="0"/>
              </a:rPr>
              <a:t>what</a:t>
            </a:r>
            <a:r>
              <a:rPr lang="fi-FI" sz="2400" dirty="0"/>
              <a:t>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1625" y="3309084"/>
            <a:ext cx="4613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need</a:t>
            </a:r>
            <a:r>
              <a:rPr lang="fi-FI" sz="2400" dirty="0"/>
              <a:t> to </a:t>
            </a:r>
            <a:r>
              <a:rPr lang="fi-FI" sz="2400" dirty="0" err="1">
                <a:latin typeface="Arial Black" pitchFamily="34" charset="0"/>
              </a:rPr>
              <a:t>prove</a:t>
            </a:r>
            <a:r>
              <a:rPr lang="fi-FI" sz="2400" dirty="0"/>
              <a:t>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good</a:t>
            </a:r>
            <a:r>
              <a:rPr lang="fi-FI" sz="2400" dirty="0"/>
              <a:t> </a:t>
            </a:r>
            <a:r>
              <a:rPr lang="fi-FI" sz="2400" dirty="0" err="1"/>
              <a:t>enough</a:t>
            </a:r>
            <a:r>
              <a:rPr lang="fi-FI" sz="2400" dirty="0"/>
              <a:t> and </a:t>
            </a:r>
            <a:r>
              <a:rPr lang="fi-FI" sz="2400" dirty="0" err="1"/>
              <a:t>that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>
                <a:latin typeface="Arial Black" pitchFamily="34" charset="0"/>
              </a:rPr>
              <a:t>deserve</a:t>
            </a:r>
            <a:r>
              <a:rPr lang="fi-FI" sz="2400" dirty="0"/>
              <a:t> the </a:t>
            </a:r>
            <a:r>
              <a:rPr lang="fi-FI" sz="2400" dirty="0" err="1"/>
              <a:t>title</a:t>
            </a:r>
            <a:r>
              <a:rPr lang="fi-FI" sz="2400" dirty="0"/>
              <a:t> of a GRADUATE ENGINEER…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41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aal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6646</TotalTime>
  <Words>2260</Words>
  <Application>Microsoft Office PowerPoint</Application>
  <PresentationFormat>Näytössä katseltava diaesitys (4:3)</PresentationFormat>
  <Paragraphs>390</Paragraphs>
  <Slides>47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Georgia</vt:lpstr>
      <vt:lpstr>Rockwell Extra Bold</vt:lpstr>
      <vt:lpstr>Wingdings</vt:lpstr>
      <vt:lpstr>aalto</vt:lpstr>
      <vt:lpstr>English Slides Session 1  Audience, Purpose, Form. Part 2</vt:lpstr>
      <vt:lpstr>PowerPoint-esitys</vt:lpstr>
      <vt:lpstr>PowerPoint-esitys</vt:lpstr>
      <vt:lpstr>PowerPoint-esitys</vt:lpstr>
      <vt:lpstr>PowerPoint-esitys</vt:lpstr>
      <vt:lpstr>Successful Communication</vt:lpstr>
      <vt:lpstr>Who is my reader?</vt:lpstr>
      <vt:lpstr>Who is my reader?</vt:lpstr>
      <vt:lpstr>What are the expectations of your gatekeeper?</vt:lpstr>
      <vt:lpstr>What are the expectations of your gatekeeper?</vt:lpstr>
      <vt:lpstr>What should be your purpose?</vt:lpstr>
      <vt:lpstr>What should be your purpose?</vt:lpstr>
      <vt:lpstr>The aim of a JOURNAL PAPER should be …</vt:lpstr>
      <vt:lpstr>Your purpose should be…</vt:lpstr>
      <vt:lpstr>Journal paper vs. thesis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Types of engineering theses?</vt:lpstr>
      <vt:lpstr>Types of engineering theses?</vt:lpstr>
      <vt:lpstr>Types of engineering theses?</vt:lpstr>
      <vt:lpstr>Types of engineering theses?</vt:lpstr>
      <vt:lpstr>Types of engineering theses?</vt:lpstr>
      <vt:lpstr>Types of engineering theses?</vt:lpstr>
      <vt:lpstr>How to structure your thesis?</vt:lpstr>
      <vt:lpstr>Thesis Structure (Computer Science)</vt:lpstr>
      <vt:lpstr>Thesis Structure (Computer Science)</vt:lpstr>
      <vt:lpstr>How to structure your thesis?</vt:lpstr>
      <vt:lpstr>How to keep you supervisor happy?</vt:lpstr>
      <vt:lpstr>Metalanguage: Chapter and section previews</vt:lpstr>
      <vt:lpstr>Metalanguage: Chapter and section previews</vt:lpstr>
      <vt:lpstr>Metalanguage: Chapter and section previews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Kie-98.1111 Talking technology</dc:title>
  <dc:creator>nanna qvist</dc:creator>
  <cp:lastModifiedBy>Kirsten Halpin / Viikin Rakennus Oy</cp:lastModifiedBy>
  <cp:revision>301</cp:revision>
  <cp:lastPrinted>2016-03-05T15:19:28Z</cp:lastPrinted>
  <dcterms:created xsi:type="dcterms:W3CDTF">2010-09-27T06:51:39Z</dcterms:created>
  <dcterms:modified xsi:type="dcterms:W3CDTF">2019-06-25T11:08:38Z</dcterms:modified>
</cp:coreProperties>
</file>