
<file path=[Content_Types].xml><?xml version="1.0" encoding="utf-8"?>
<Types xmlns="http://schemas.openxmlformats.org/package/2006/content-types">
  <Default Extension="gif" ContentType="image/gif"/>
  <Default Extension="glb" ContentType="model/gltf.binary"/>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sldIdLst>
    <p:sldId id="1158" r:id="rId2"/>
    <p:sldId id="257" r:id="rId3"/>
    <p:sldId id="258" r:id="rId4"/>
    <p:sldId id="260" r:id="rId5"/>
    <p:sldId id="272" r:id="rId6"/>
    <p:sldId id="273" r:id="rId7"/>
    <p:sldId id="274" r:id="rId8"/>
    <p:sldId id="275" r:id="rId9"/>
    <p:sldId id="277" r:id="rId10"/>
    <p:sldId id="1166" r:id="rId11"/>
    <p:sldId id="1167" r:id="rId12"/>
    <p:sldId id="1168" r:id="rId13"/>
    <p:sldId id="1171" r:id="rId14"/>
    <p:sldId id="1173" r:id="rId15"/>
    <p:sldId id="1174" r:id="rId16"/>
    <p:sldId id="1175" r:id="rId17"/>
    <p:sldId id="1176" r:id="rId18"/>
    <p:sldId id="1177" r:id="rId19"/>
    <p:sldId id="1178" r:id="rId20"/>
    <p:sldId id="1179" r:id="rId21"/>
    <p:sldId id="1180" r:id="rId22"/>
    <p:sldId id="296" r:id="rId23"/>
    <p:sldId id="276" r:id="rId24"/>
    <p:sldId id="1181" r:id="rId25"/>
    <p:sldId id="1182" r:id="rId26"/>
    <p:sldId id="280" r:id="rId27"/>
    <p:sldId id="1184" r:id="rId28"/>
    <p:sldId id="298" r:id="rId29"/>
    <p:sldId id="278" r:id="rId30"/>
    <p:sldId id="1185" r:id="rId31"/>
    <p:sldId id="284" r:id="rId32"/>
    <p:sldId id="288" r:id="rId33"/>
    <p:sldId id="292" r:id="rId34"/>
    <p:sldId id="259" r:id="rId35"/>
    <p:sldId id="270" r:id="rId36"/>
    <p:sldId id="282" r:id="rId37"/>
    <p:sldId id="283" r:id="rId38"/>
    <p:sldId id="1159" r:id="rId39"/>
    <p:sldId id="262" r:id="rId40"/>
    <p:sldId id="1186" r:id="rId41"/>
    <p:sldId id="1187" r:id="rId42"/>
    <p:sldId id="1189" r:id="rId43"/>
    <p:sldId id="261" r:id="rId44"/>
    <p:sldId id="1190" r:id="rId45"/>
    <p:sldId id="1163" r:id="rId46"/>
    <p:sldId id="263" r:id="rId47"/>
    <p:sldId id="265" r:id="rId48"/>
    <p:sldId id="266" r:id="rId49"/>
    <p:sldId id="267" r:id="rId50"/>
    <p:sldId id="268" r:id="rId51"/>
    <p:sldId id="1160" r:id="rId52"/>
    <p:sldId id="1161" r:id="rId53"/>
    <p:sldId id="269" r:id="rId54"/>
    <p:sldId id="281" r:id="rId55"/>
    <p:sldId id="279"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F0F0"/>
    <a:srgbClr val="FFFFFF"/>
    <a:srgbClr val="ED9B92"/>
    <a:srgbClr val="EBE5E0"/>
    <a:srgbClr val="EBE3DE"/>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386"/>
    <p:restoredTop sz="97798"/>
  </p:normalViewPr>
  <p:slideViewPr>
    <p:cSldViewPr snapToGrid="0">
      <p:cViewPr varScale="1">
        <p:scale>
          <a:sx n="160" d="100"/>
          <a:sy n="160" d="100"/>
        </p:scale>
        <p:origin x="1192" y="1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BD386-C008-AF41-A731-6408B08E8F1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it-IT"/>
        </a:p>
      </dgm:t>
    </dgm:pt>
    <dgm:pt modelId="{FD22854B-8516-FA4B-A95A-DD1040913E73}">
      <dgm:prSet custT="1"/>
      <dgm:spPr/>
      <dgm:t>
        <a:bodyPr/>
        <a:lstStyle/>
        <a:p>
          <a:r>
            <a:rPr lang="it-FI" sz="3200" dirty="0"/>
            <a:t>Goal</a:t>
          </a:r>
        </a:p>
      </dgm:t>
    </dgm:pt>
    <dgm:pt modelId="{2A1C4EFB-F52A-F044-9F5B-5C6A2B7F59C6}" type="parTrans" cxnId="{5598B712-09BC-C042-929D-902E0C1B567F}">
      <dgm:prSet/>
      <dgm:spPr/>
      <dgm:t>
        <a:bodyPr/>
        <a:lstStyle/>
        <a:p>
          <a:endParaRPr lang="it-IT"/>
        </a:p>
      </dgm:t>
    </dgm:pt>
    <dgm:pt modelId="{A00F6F69-F9DB-0F4F-A3D5-BD4AE5515D79}" type="sibTrans" cxnId="{5598B712-09BC-C042-929D-902E0C1B567F}">
      <dgm:prSet/>
      <dgm:spPr/>
      <dgm:t>
        <a:bodyPr/>
        <a:lstStyle/>
        <a:p>
          <a:endParaRPr lang="it-IT"/>
        </a:p>
      </dgm:t>
    </dgm:pt>
    <dgm:pt modelId="{8B4DE09E-135D-154C-B2FD-D646487D2733}">
      <dgm:prSet custT="1"/>
      <dgm:spPr/>
      <dgm:t>
        <a:bodyPr anchor="ctr"/>
        <a:lstStyle/>
        <a:p>
          <a:pPr>
            <a:buNone/>
          </a:pPr>
          <a:r>
            <a:rPr lang="en-US" sz="2000" dirty="0"/>
            <a:t>Gather insights from the customers</a:t>
          </a:r>
          <a:endParaRPr lang="it-FI" sz="2000" dirty="0"/>
        </a:p>
      </dgm:t>
    </dgm:pt>
    <dgm:pt modelId="{CDAF5344-E242-8949-B2A1-D6B46CE6DDEF}" type="parTrans" cxnId="{A7685A04-AD62-554C-ABE7-B4A88C581479}">
      <dgm:prSet/>
      <dgm:spPr/>
      <dgm:t>
        <a:bodyPr/>
        <a:lstStyle/>
        <a:p>
          <a:endParaRPr lang="it-IT"/>
        </a:p>
      </dgm:t>
    </dgm:pt>
    <dgm:pt modelId="{ED5D3EF3-DECC-EB47-822E-532F128E1E2A}" type="sibTrans" cxnId="{A7685A04-AD62-554C-ABE7-B4A88C581479}">
      <dgm:prSet/>
      <dgm:spPr/>
      <dgm:t>
        <a:bodyPr/>
        <a:lstStyle/>
        <a:p>
          <a:endParaRPr lang="it-IT"/>
        </a:p>
      </dgm:t>
    </dgm:pt>
    <dgm:pt modelId="{5F9FE1ED-FD07-F54E-BE8C-6C5D2EC52881}">
      <dgm:prSet custT="1"/>
      <dgm:spPr>
        <a:solidFill>
          <a:schemeClr val="accent5"/>
        </a:solidFill>
      </dgm:spPr>
      <dgm:t>
        <a:bodyPr/>
        <a:lstStyle/>
        <a:p>
          <a:r>
            <a:rPr lang="it-FI" sz="3200" kern="1200">
              <a:latin typeface="Calibri" panose="020F0502020204030204"/>
              <a:ea typeface="+mn-ea"/>
              <a:cs typeface="+mn-cs"/>
            </a:rPr>
            <a:t>Tasks</a:t>
          </a:r>
          <a:endParaRPr lang="it-FI" sz="3200" kern="1200" dirty="0">
            <a:latin typeface="Calibri" panose="020F0502020204030204"/>
            <a:ea typeface="+mn-ea"/>
            <a:cs typeface="+mn-cs"/>
          </a:endParaRPr>
        </a:p>
      </dgm:t>
    </dgm:pt>
    <dgm:pt modelId="{89CA8E43-1D77-EE44-885B-73F3E404239E}" type="parTrans" cxnId="{49AB37C5-779F-F140-88FF-7B77D8FF3843}">
      <dgm:prSet/>
      <dgm:spPr/>
      <dgm:t>
        <a:bodyPr/>
        <a:lstStyle/>
        <a:p>
          <a:endParaRPr lang="it-IT"/>
        </a:p>
      </dgm:t>
    </dgm:pt>
    <dgm:pt modelId="{A435EE90-9115-8341-941F-5E437D5F22E5}" type="sibTrans" cxnId="{49AB37C5-779F-F140-88FF-7B77D8FF3843}">
      <dgm:prSet/>
      <dgm:spPr/>
      <dgm:t>
        <a:bodyPr/>
        <a:lstStyle/>
        <a:p>
          <a:endParaRPr lang="it-IT"/>
        </a:p>
      </dgm:t>
    </dgm:pt>
    <dgm:pt modelId="{C1AFC58B-F73F-5846-9ED5-18ED126537FF}">
      <dgm:prSet custT="1"/>
      <dgm:spPr>
        <a:solidFill>
          <a:schemeClr val="accent5">
            <a:lumMod val="20000"/>
            <a:lumOff val="80000"/>
            <a:alpha val="90000"/>
          </a:schemeClr>
        </a:solidFill>
      </dgm:spPr>
      <dgm:t>
        <a:bodyPr anchor="ctr"/>
        <a:lstStyle/>
        <a:p>
          <a:pPr>
            <a:buFont typeface="+mj-lt"/>
            <a:buAutoNum type="arabicPeriod"/>
          </a:pPr>
          <a:r>
            <a:rPr lang="en-US" sz="2000" dirty="0"/>
            <a:t>Desk research: Collect data from web (trends, forum, reviews). </a:t>
          </a:r>
          <a:endParaRPr lang="it-FI" sz="2000" dirty="0"/>
        </a:p>
      </dgm:t>
    </dgm:pt>
    <dgm:pt modelId="{7E711C45-E5DD-B848-BB18-D157A0A9B632}" type="parTrans" cxnId="{E8A5AED0-5D61-D64B-9BEB-243D202AAFF3}">
      <dgm:prSet/>
      <dgm:spPr/>
      <dgm:t>
        <a:bodyPr/>
        <a:lstStyle/>
        <a:p>
          <a:endParaRPr lang="it-IT"/>
        </a:p>
      </dgm:t>
    </dgm:pt>
    <dgm:pt modelId="{7A48AFF0-6E5F-D347-8E0D-1E154681DFA3}" type="sibTrans" cxnId="{E8A5AED0-5D61-D64B-9BEB-243D202AAFF3}">
      <dgm:prSet/>
      <dgm:spPr/>
      <dgm:t>
        <a:bodyPr/>
        <a:lstStyle/>
        <a:p>
          <a:endParaRPr lang="it-IT"/>
        </a:p>
      </dgm:t>
    </dgm:pt>
    <dgm:pt modelId="{68257B37-AB94-8A4B-AED0-681BC5EAB10B}">
      <dgm:prSet custT="1"/>
      <dgm:spPr>
        <a:solidFill>
          <a:schemeClr val="accent5">
            <a:lumMod val="20000"/>
            <a:lumOff val="80000"/>
            <a:alpha val="90000"/>
          </a:schemeClr>
        </a:solidFill>
      </dgm:spPr>
      <dgm:t>
        <a:bodyPr anchor="ctr"/>
        <a:lstStyle/>
        <a:p>
          <a:pPr>
            <a:buFont typeface="+mj-lt"/>
            <a:buAutoNum type="arabicPeriod"/>
          </a:pPr>
          <a:r>
            <a:rPr lang="en-US" sz="2000" dirty="0"/>
            <a:t>Conduct five short </a:t>
          </a:r>
          <a:r>
            <a:rPr lang="en-US" sz="3600" b="1" dirty="0"/>
            <a:t>interviews (no survey)</a:t>
          </a:r>
          <a:r>
            <a:rPr lang="en-US" sz="2000" dirty="0"/>
            <a:t> to customers.</a:t>
          </a:r>
          <a:endParaRPr lang="it-FI" sz="2000" dirty="0"/>
        </a:p>
      </dgm:t>
    </dgm:pt>
    <dgm:pt modelId="{036D30D1-175F-C74F-AF19-72E0AA93C8B9}" type="parTrans" cxnId="{301725EC-0DC3-E040-822E-F279F50927EC}">
      <dgm:prSet/>
      <dgm:spPr/>
      <dgm:t>
        <a:bodyPr/>
        <a:lstStyle/>
        <a:p>
          <a:endParaRPr lang="it-IT"/>
        </a:p>
      </dgm:t>
    </dgm:pt>
    <dgm:pt modelId="{4C6B8FD6-75F9-0549-B957-C285893ACB3C}" type="sibTrans" cxnId="{301725EC-0DC3-E040-822E-F279F50927EC}">
      <dgm:prSet/>
      <dgm:spPr/>
      <dgm:t>
        <a:bodyPr/>
        <a:lstStyle/>
        <a:p>
          <a:endParaRPr lang="it-IT"/>
        </a:p>
      </dgm:t>
    </dgm:pt>
    <dgm:pt modelId="{7D400C93-26B6-4A4D-A5E5-3CE21DEB8130}">
      <dgm:prSet custT="1"/>
      <dgm:spPr/>
      <dgm:t>
        <a:bodyPr/>
        <a:lstStyle/>
        <a:p>
          <a:pPr marL="0" lvl="0" indent="0" algn="ctr" defTabSz="1422400">
            <a:lnSpc>
              <a:spcPct val="90000"/>
            </a:lnSpc>
            <a:spcBef>
              <a:spcPct val="0"/>
            </a:spcBef>
            <a:spcAft>
              <a:spcPct val="35000"/>
            </a:spcAft>
            <a:buNone/>
          </a:pPr>
          <a:r>
            <a:rPr lang="it-FI" sz="3200" kern="1200">
              <a:latin typeface="Calibri" panose="020F0502020204030204"/>
              <a:ea typeface="+mn-ea"/>
              <a:cs typeface="+mn-cs"/>
            </a:rPr>
            <a:t>Output</a:t>
          </a:r>
          <a:endParaRPr lang="it-FI" sz="3200" kern="1200" dirty="0">
            <a:latin typeface="Calibri" panose="020F0502020204030204"/>
            <a:ea typeface="+mn-ea"/>
            <a:cs typeface="+mn-cs"/>
          </a:endParaRPr>
        </a:p>
      </dgm:t>
    </dgm:pt>
    <dgm:pt modelId="{618176EC-67E2-AD4B-A859-D3EC04F121E1}" type="parTrans" cxnId="{605077F6-EACA-7541-B006-93EDEE8E3021}">
      <dgm:prSet/>
      <dgm:spPr/>
      <dgm:t>
        <a:bodyPr/>
        <a:lstStyle/>
        <a:p>
          <a:endParaRPr lang="it-IT"/>
        </a:p>
      </dgm:t>
    </dgm:pt>
    <dgm:pt modelId="{DA72E8DD-6BDB-C74F-A102-C22E1B4A431E}" type="sibTrans" cxnId="{605077F6-EACA-7541-B006-93EDEE8E3021}">
      <dgm:prSet/>
      <dgm:spPr/>
      <dgm:t>
        <a:bodyPr/>
        <a:lstStyle/>
        <a:p>
          <a:endParaRPr lang="it-IT"/>
        </a:p>
      </dgm:t>
    </dgm:pt>
    <dgm:pt modelId="{8A7162F3-A975-F240-9559-35A5F2CA9D58}">
      <dgm:prSet custT="1"/>
      <dgm:spPr/>
      <dgm:t>
        <a:bodyPr anchor="ctr"/>
        <a:lstStyle/>
        <a:p>
          <a:pPr algn="ctr">
            <a:buNone/>
          </a:pPr>
          <a:r>
            <a:rPr lang="it-IT" sz="2000" dirty="0"/>
            <a:t>PowerPoint</a:t>
          </a:r>
          <a:endParaRPr lang="it-FI" sz="2000" dirty="0"/>
        </a:p>
      </dgm:t>
    </dgm:pt>
    <dgm:pt modelId="{5F9F0CA5-350D-7942-AC55-82D6F0BF14BF}" type="parTrans" cxnId="{0FFC7A85-83A1-9F45-B428-6A08BB0EBD78}">
      <dgm:prSet/>
      <dgm:spPr/>
      <dgm:t>
        <a:bodyPr/>
        <a:lstStyle/>
        <a:p>
          <a:endParaRPr lang="it-IT"/>
        </a:p>
      </dgm:t>
    </dgm:pt>
    <dgm:pt modelId="{309CC1BE-11CF-C044-B656-65CE387BE2C3}" type="sibTrans" cxnId="{0FFC7A85-83A1-9F45-B428-6A08BB0EBD78}">
      <dgm:prSet/>
      <dgm:spPr/>
      <dgm:t>
        <a:bodyPr/>
        <a:lstStyle/>
        <a:p>
          <a:endParaRPr lang="it-IT"/>
        </a:p>
      </dgm:t>
    </dgm:pt>
    <dgm:pt modelId="{EC6CBAF1-453E-C046-A8AE-94F9EB240C8F}">
      <dgm:prSet custT="1"/>
      <dgm:spPr/>
      <dgm:t>
        <a:bodyPr anchor="ctr"/>
        <a:lstStyle/>
        <a:p>
          <a:pPr algn="ctr">
            <a:buNone/>
          </a:pPr>
          <a:r>
            <a:rPr lang="it-IT" sz="2000" dirty="0"/>
            <a:t>(max 10 slides)</a:t>
          </a:r>
          <a:endParaRPr lang="it-FI" sz="2000" dirty="0"/>
        </a:p>
      </dgm:t>
    </dgm:pt>
    <dgm:pt modelId="{79CCC668-4C8C-414D-81D0-1A01240D8D98}" type="parTrans" cxnId="{C3E5458F-8A4B-634B-9384-BC7C5F0C5920}">
      <dgm:prSet/>
      <dgm:spPr/>
      <dgm:t>
        <a:bodyPr/>
        <a:lstStyle/>
        <a:p>
          <a:endParaRPr lang="it-IT"/>
        </a:p>
      </dgm:t>
    </dgm:pt>
    <dgm:pt modelId="{63109F66-9FDE-8840-87CC-86D866208CCA}" type="sibTrans" cxnId="{C3E5458F-8A4B-634B-9384-BC7C5F0C5920}">
      <dgm:prSet/>
      <dgm:spPr/>
      <dgm:t>
        <a:bodyPr/>
        <a:lstStyle/>
        <a:p>
          <a:endParaRPr lang="it-IT"/>
        </a:p>
      </dgm:t>
    </dgm:pt>
    <dgm:pt modelId="{57F882CB-69B0-3A45-9013-0016D7CAF68F}" type="pres">
      <dgm:prSet presAssocID="{78DBD386-C008-AF41-A731-6408B08E8F1C}" presName="Name0" presStyleCnt="0">
        <dgm:presLayoutVars>
          <dgm:dir/>
          <dgm:animLvl val="lvl"/>
          <dgm:resizeHandles val="exact"/>
        </dgm:presLayoutVars>
      </dgm:prSet>
      <dgm:spPr/>
    </dgm:pt>
    <dgm:pt modelId="{011E43BA-0C2A-3E42-BECA-80C8950A900F}" type="pres">
      <dgm:prSet presAssocID="{FD22854B-8516-FA4B-A95A-DD1040913E73}" presName="composite" presStyleCnt="0"/>
      <dgm:spPr/>
    </dgm:pt>
    <dgm:pt modelId="{0DAA3899-CF16-184E-9E56-F789C438EAEA}" type="pres">
      <dgm:prSet presAssocID="{FD22854B-8516-FA4B-A95A-DD1040913E73}" presName="parTx" presStyleLbl="alignNode1" presStyleIdx="0" presStyleCnt="3">
        <dgm:presLayoutVars>
          <dgm:chMax val="0"/>
          <dgm:chPref val="0"/>
          <dgm:bulletEnabled val="1"/>
        </dgm:presLayoutVars>
      </dgm:prSet>
      <dgm:spPr/>
    </dgm:pt>
    <dgm:pt modelId="{14B2569E-0559-794C-9254-A55F135673FB}" type="pres">
      <dgm:prSet presAssocID="{FD22854B-8516-FA4B-A95A-DD1040913E73}" presName="desTx" presStyleLbl="alignAccFollowNode1" presStyleIdx="0" presStyleCnt="3">
        <dgm:presLayoutVars>
          <dgm:bulletEnabled val="1"/>
        </dgm:presLayoutVars>
      </dgm:prSet>
      <dgm:spPr/>
    </dgm:pt>
    <dgm:pt modelId="{745EAD2F-52B4-BE43-B519-15DF5535E231}" type="pres">
      <dgm:prSet presAssocID="{A00F6F69-F9DB-0F4F-A3D5-BD4AE5515D79}" presName="space" presStyleCnt="0"/>
      <dgm:spPr/>
    </dgm:pt>
    <dgm:pt modelId="{7975961B-6344-504D-86A7-224D7E6DB9F1}" type="pres">
      <dgm:prSet presAssocID="{5F9FE1ED-FD07-F54E-BE8C-6C5D2EC52881}" presName="composite" presStyleCnt="0"/>
      <dgm:spPr/>
    </dgm:pt>
    <dgm:pt modelId="{9EAAC572-0C30-DB49-925F-F9DDE7787AB2}" type="pres">
      <dgm:prSet presAssocID="{5F9FE1ED-FD07-F54E-BE8C-6C5D2EC52881}" presName="parTx" presStyleLbl="alignNode1" presStyleIdx="1" presStyleCnt="3">
        <dgm:presLayoutVars>
          <dgm:chMax val="0"/>
          <dgm:chPref val="0"/>
          <dgm:bulletEnabled val="1"/>
        </dgm:presLayoutVars>
      </dgm:prSet>
      <dgm:spPr/>
    </dgm:pt>
    <dgm:pt modelId="{F81F3F6F-7FE4-EC49-8995-85AB6B97F5D5}" type="pres">
      <dgm:prSet presAssocID="{5F9FE1ED-FD07-F54E-BE8C-6C5D2EC52881}" presName="desTx" presStyleLbl="alignAccFollowNode1" presStyleIdx="1" presStyleCnt="3">
        <dgm:presLayoutVars>
          <dgm:bulletEnabled val="1"/>
        </dgm:presLayoutVars>
      </dgm:prSet>
      <dgm:spPr/>
    </dgm:pt>
    <dgm:pt modelId="{9BE11EFD-C738-BC49-B147-6587AF2FCF85}" type="pres">
      <dgm:prSet presAssocID="{A435EE90-9115-8341-941F-5E437D5F22E5}" presName="space" presStyleCnt="0"/>
      <dgm:spPr/>
    </dgm:pt>
    <dgm:pt modelId="{012A5C3A-B4E9-9549-BD9A-D78BC03C2D9F}" type="pres">
      <dgm:prSet presAssocID="{7D400C93-26B6-4A4D-A5E5-3CE21DEB8130}" presName="composite" presStyleCnt="0"/>
      <dgm:spPr/>
    </dgm:pt>
    <dgm:pt modelId="{AB444A67-E319-EE40-A08E-DFD3F8FDC810}" type="pres">
      <dgm:prSet presAssocID="{7D400C93-26B6-4A4D-A5E5-3CE21DEB8130}" presName="parTx" presStyleLbl="alignNode1" presStyleIdx="2" presStyleCnt="3">
        <dgm:presLayoutVars>
          <dgm:chMax val="0"/>
          <dgm:chPref val="0"/>
          <dgm:bulletEnabled val="1"/>
        </dgm:presLayoutVars>
      </dgm:prSet>
      <dgm:spPr/>
    </dgm:pt>
    <dgm:pt modelId="{FED7DA05-9655-0D44-B015-44C98CC9C754}" type="pres">
      <dgm:prSet presAssocID="{7D400C93-26B6-4A4D-A5E5-3CE21DEB8130}" presName="desTx" presStyleLbl="alignAccFollowNode1" presStyleIdx="2" presStyleCnt="3">
        <dgm:presLayoutVars>
          <dgm:bulletEnabled val="1"/>
        </dgm:presLayoutVars>
      </dgm:prSet>
      <dgm:spPr/>
    </dgm:pt>
  </dgm:ptLst>
  <dgm:cxnLst>
    <dgm:cxn modelId="{221A5501-4463-6D40-AF30-3C70B6D42039}" type="presOf" srcId="{8B4DE09E-135D-154C-B2FD-D646487D2733}" destId="{14B2569E-0559-794C-9254-A55F135673FB}" srcOrd="0" destOrd="0" presId="urn:microsoft.com/office/officeart/2005/8/layout/hList1"/>
    <dgm:cxn modelId="{A7685A04-AD62-554C-ABE7-B4A88C581479}" srcId="{FD22854B-8516-FA4B-A95A-DD1040913E73}" destId="{8B4DE09E-135D-154C-B2FD-D646487D2733}" srcOrd="0" destOrd="0" parTransId="{CDAF5344-E242-8949-B2A1-D6B46CE6DDEF}" sibTransId="{ED5D3EF3-DECC-EB47-822E-532F128E1E2A}"/>
    <dgm:cxn modelId="{5598B712-09BC-C042-929D-902E0C1B567F}" srcId="{78DBD386-C008-AF41-A731-6408B08E8F1C}" destId="{FD22854B-8516-FA4B-A95A-DD1040913E73}" srcOrd="0" destOrd="0" parTransId="{2A1C4EFB-F52A-F044-9F5B-5C6A2B7F59C6}" sibTransId="{A00F6F69-F9DB-0F4F-A3D5-BD4AE5515D79}"/>
    <dgm:cxn modelId="{75AA042A-E5BC-7845-8AA1-681E49767A1B}" type="presOf" srcId="{68257B37-AB94-8A4B-AED0-681BC5EAB10B}" destId="{F81F3F6F-7FE4-EC49-8995-85AB6B97F5D5}" srcOrd="0" destOrd="1" presId="urn:microsoft.com/office/officeart/2005/8/layout/hList1"/>
    <dgm:cxn modelId="{30B11F2E-337C-8942-8B83-FBDD59FAAFA8}" type="presOf" srcId="{EC6CBAF1-453E-C046-A8AE-94F9EB240C8F}" destId="{FED7DA05-9655-0D44-B015-44C98CC9C754}" srcOrd="0" destOrd="1" presId="urn:microsoft.com/office/officeart/2005/8/layout/hList1"/>
    <dgm:cxn modelId="{6AA28D47-9EA0-A946-905C-DFD34197F901}" type="presOf" srcId="{7D400C93-26B6-4A4D-A5E5-3CE21DEB8130}" destId="{AB444A67-E319-EE40-A08E-DFD3F8FDC810}" srcOrd="0" destOrd="0" presId="urn:microsoft.com/office/officeart/2005/8/layout/hList1"/>
    <dgm:cxn modelId="{0FFC7A85-83A1-9F45-B428-6A08BB0EBD78}" srcId="{7D400C93-26B6-4A4D-A5E5-3CE21DEB8130}" destId="{8A7162F3-A975-F240-9559-35A5F2CA9D58}" srcOrd="0" destOrd="0" parTransId="{5F9F0CA5-350D-7942-AC55-82D6F0BF14BF}" sibTransId="{309CC1BE-11CF-C044-B656-65CE387BE2C3}"/>
    <dgm:cxn modelId="{BA93FA8C-C26F-A84E-8D39-9DC1654CA943}" type="presOf" srcId="{78DBD386-C008-AF41-A731-6408B08E8F1C}" destId="{57F882CB-69B0-3A45-9013-0016D7CAF68F}" srcOrd="0" destOrd="0" presId="urn:microsoft.com/office/officeart/2005/8/layout/hList1"/>
    <dgm:cxn modelId="{C3E5458F-8A4B-634B-9384-BC7C5F0C5920}" srcId="{7D400C93-26B6-4A4D-A5E5-3CE21DEB8130}" destId="{EC6CBAF1-453E-C046-A8AE-94F9EB240C8F}" srcOrd="1" destOrd="0" parTransId="{79CCC668-4C8C-414D-81D0-1A01240D8D98}" sibTransId="{63109F66-9FDE-8840-87CC-86D866208CCA}"/>
    <dgm:cxn modelId="{49AB37C5-779F-F140-88FF-7B77D8FF3843}" srcId="{78DBD386-C008-AF41-A731-6408B08E8F1C}" destId="{5F9FE1ED-FD07-F54E-BE8C-6C5D2EC52881}" srcOrd="1" destOrd="0" parTransId="{89CA8E43-1D77-EE44-885B-73F3E404239E}" sibTransId="{A435EE90-9115-8341-941F-5E437D5F22E5}"/>
    <dgm:cxn modelId="{E8A5AED0-5D61-D64B-9BEB-243D202AAFF3}" srcId="{5F9FE1ED-FD07-F54E-BE8C-6C5D2EC52881}" destId="{C1AFC58B-F73F-5846-9ED5-18ED126537FF}" srcOrd="0" destOrd="0" parTransId="{7E711C45-E5DD-B848-BB18-D157A0A9B632}" sibTransId="{7A48AFF0-6E5F-D347-8E0D-1E154681DFA3}"/>
    <dgm:cxn modelId="{120686E0-9003-AD4B-9496-377516671EA0}" type="presOf" srcId="{C1AFC58B-F73F-5846-9ED5-18ED126537FF}" destId="{F81F3F6F-7FE4-EC49-8995-85AB6B97F5D5}" srcOrd="0" destOrd="0" presId="urn:microsoft.com/office/officeart/2005/8/layout/hList1"/>
    <dgm:cxn modelId="{301725EC-0DC3-E040-822E-F279F50927EC}" srcId="{5F9FE1ED-FD07-F54E-BE8C-6C5D2EC52881}" destId="{68257B37-AB94-8A4B-AED0-681BC5EAB10B}" srcOrd="1" destOrd="0" parTransId="{036D30D1-175F-C74F-AF19-72E0AA93C8B9}" sibTransId="{4C6B8FD6-75F9-0549-B957-C285893ACB3C}"/>
    <dgm:cxn modelId="{D928ADF5-A8BC-1F47-BB78-4A696A6ED41D}" type="presOf" srcId="{8A7162F3-A975-F240-9559-35A5F2CA9D58}" destId="{FED7DA05-9655-0D44-B015-44C98CC9C754}" srcOrd="0" destOrd="0" presId="urn:microsoft.com/office/officeart/2005/8/layout/hList1"/>
    <dgm:cxn modelId="{605077F6-EACA-7541-B006-93EDEE8E3021}" srcId="{78DBD386-C008-AF41-A731-6408B08E8F1C}" destId="{7D400C93-26B6-4A4D-A5E5-3CE21DEB8130}" srcOrd="2" destOrd="0" parTransId="{618176EC-67E2-AD4B-A859-D3EC04F121E1}" sibTransId="{DA72E8DD-6BDB-C74F-A102-C22E1B4A431E}"/>
    <dgm:cxn modelId="{098ED4F9-ADB2-A94B-BFFF-B2897C8CAE20}" type="presOf" srcId="{FD22854B-8516-FA4B-A95A-DD1040913E73}" destId="{0DAA3899-CF16-184E-9E56-F789C438EAEA}" srcOrd="0" destOrd="0" presId="urn:microsoft.com/office/officeart/2005/8/layout/hList1"/>
    <dgm:cxn modelId="{7F1BA9FF-94C3-3140-9791-D129822A66FB}" type="presOf" srcId="{5F9FE1ED-FD07-F54E-BE8C-6C5D2EC52881}" destId="{9EAAC572-0C30-DB49-925F-F9DDE7787AB2}" srcOrd="0" destOrd="0" presId="urn:microsoft.com/office/officeart/2005/8/layout/hList1"/>
    <dgm:cxn modelId="{53223B67-94C3-9C4E-BC4A-B2135ADE3207}" type="presParOf" srcId="{57F882CB-69B0-3A45-9013-0016D7CAF68F}" destId="{011E43BA-0C2A-3E42-BECA-80C8950A900F}" srcOrd="0" destOrd="0" presId="urn:microsoft.com/office/officeart/2005/8/layout/hList1"/>
    <dgm:cxn modelId="{986D3A57-D54D-8442-86D7-48CE9F3ECF60}" type="presParOf" srcId="{011E43BA-0C2A-3E42-BECA-80C8950A900F}" destId="{0DAA3899-CF16-184E-9E56-F789C438EAEA}" srcOrd="0" destOrd="0" presId="urn:microsoft.com/office/officeart/2005/8/layout/hList1"/>
    <dgm:cxn modelId="{3FD1BFBC-F6F1-2A44-9B12-13C19DA25FE1}" type="presParOf" srcId="{011E43BA-0C2A-3E42-BECA-80C8950A900F}" destId="{14B2569E-0559-794C-9254-A55F135673FB}" srcOrd="1" destOrd="0" presId="urn:microsoft.com/office/officeart/2005/8/layout/hList1"/>
    <dgm:cxn modelId="{BB5D8BB1-A325-0C47-BCD1-34A12EC22B91}" type="presParOf" srcId="{57F882CB-69B0-3A45-9013-0016D7CAF68F}" destId="{745EAD2F-52B4-BE43-B519-15DF5535E231}" srcOrd="1" destOrd="0" presId="urn:microsoft.com/office/officeart/2005/8/layout/hList1"/>
    <dgm:cxn modelId="{DBB4A2A8-F1FC-F94C-AB99-4DC68FB92208}" type="presParOf" srcId="{57F882CB-69B0-3A45-9013-0016D7CAF68F}" destId="{7975961B-6344-504D-86A7-224D7E6DB9F1}" srcOrd="2" destOrd="0" presId="urn:microsoft.com/office/officeart/2005/8/layout/hList1"/>
    <dgm:cxn modelId="{4DD350AB-3379-704D-9F40-867E4962F9B0}" type="presParOf" srcId="{7975961B-6344-504D-86A7-224D7E6DB9F1}" destId="{9EAAC572-0C30-DB49-925F-F9DDE7787AB2}" srcOrd="0" destOrd="0" presId="urn:microsoft.com/office/officeart/2005/8/layout/hList1"/>
    <dgm:cxn modelId="{A0EF995D-A06A-B841-9865-8E5C1B9B3AF2}" type="presParOf" srcId="{7975961B-6344-504D-86A7-224D7E6DB9F1}" destId="{F81F3F6F-7FE4-EC49-8995-85AB6B97F5D5}" srcOrd="1" destOrd="0" presId="urn:microsoft.com/office/officeart/2005/8/layout/hList1"/>
    <dgm:cxn modelId="{74BBC26A-7196-6941-A3A0-ED971ABEFC1E}" type="presParOf" srcId="{57F882CB-69B0-3A45-9013-0016D7CAF68F}" destId="{9BE11EFD-C738-BC49-B147-6587AF2FCF85}" srcOrd="3" destOrd="0" presId="urn:microsoft.com/office/officeart/2005/8/layout/hList1"/>
    <dgm:cxn modelId="{FCB58873-C37C-D64D-8D06-6F7468E05D2E}" type="presParOf" srcId="{57F882CB-69B0-3A45-9013-0016D7CAF68F}" destId="{012A5C3A-B4E9-9549-BD9A-D78BC03C2D9F}" srcOrd="4" destOrd="0" presId="urn:microsoft.com/office/officeart/2005/8/layout/hList1"/>
    <dgm:cxn modelId="{BFC1F443-A902-4345-B3EF-CD221BE8890A}" type="presParOf" srcId="{012A5C3A-B4E9-9549-BD9A-D78BC03C2D9F}" destId="{AB444A67-E319-EE40-A08E-DFD3F8FDC810}" srcOrd="0" destOrd="0" presId="urn:microsoft.com/office/officeart/2005/8/layout/hList1"/>
    <dgm:cxn modelId="{1BB7426F-5022-2243-A191-C616CB0E856E}" type="presParOf" srcId="{012A5C3A-B4E9-9549-BD9A-D78BC03C2D9F}" destId="{FED7DA05-9655-0D44-B015-44C98CC9C75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DBD386-C008-AF41-A731-6408B08E8F1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it-IT"/>
        </a:p>
      </dgm:t>
    </dgm:pt>
    <dgm:pt modelId="{FD22854B-8516-FA4B-A95A-DD1040913E73}">
      <dgm:prSet custT="1"/>
      <dgm:spPr/>
      <dgm:t>
        <a:bodyPr/>
        <a:lstStyle/>
        <a:p>
          <a:r>
            <a:rPr lang="it-FI" sz="3200" dirty="0"/>
            <a:t>Goal</a:t>
          </a:r>
        </a:p>
      </dgm:t>
    </dgm:pt>
    <dgm:pt modelId="{2A1C4EFB-F52A-F044-9F5B-5C6A2B7F59C6}" type="parTrans" cxnId="{5598B712-09BC-C042-929D-902E0C1B567F}">
      <dgm:prSet/>
      <dgm:spPr/>
      <dgm:t>
        <a:bodyPr/>
        <a:lstStyle/>
        <a:p>
          <a:endParaRPr lang="it-IT"/>
        </a:p>
      </dgm:t>
    </dgm:pt>
    <dgm:pt modelId="{A00F6F69-F9DB-0F4F-A3D5-BD4AE5515D79}" type="sibTrans" cxnId="{5598B712-09BC-C042-929D-902E0C1B567F}">
      <dgm:prSet/>
      <dgm:spPr/>
      <dgm:t>
        <a:bodyPr/>
        <a:lstStyle/>
        <a:p>
          <a:endParaRPr lang="it-IT"/>
        </a:p>
      </dgm:t>
    </dgm:pt>
    <dgm:pt modelId="{8B4DE09E-135D-154C-B2FD-D646487D2733}">
      <dgm:prSet custT="1"/>
      <dgm:spPr/>
      <dgm:t>
        <a:bodyPr anchor="ctr"/>
        <a:lstStyle/>
        <a:p>
          <a:pPr algn="ctr">
            <a:buNone/>
          </a:pPr>
          <a:r>
            <a:rPr lang="it-FI" sz="2000" dirty="0"/>
            <a:t>Develop a strategy</a:t>
          </a:r>
        </a:p>
      </dgm:t>
    </dgm:pt>
    <dgm:pt modelId="{CDAF5344-E242-8949-B2A1-D6B46CE6DDEF}" type="parTrans" cxnId="{A7685A04-AD62-554C-ABE7-B4A88C581479}">
      <dgm:prSet/>
      <dgm:spPr/>
      <dgm:t>
        <a:bodyPr/>
        <a:lstStyle/>
        <a:p>
          <a:endParaRPr lang="it-IT"/>
        </a:p>
      </dgm:t>
    </dgm:pt>
    <dgm:pt modelId="{ED5D3EF3-DECC-EB47-822E-532F128E1E2A}" type="sibTrans" cxnId="{A7685A04-AD62-554C-ABE7-B4A88C581479}">
      <dgm:prSet/>
      <dgm:spPr/>
      <dgm:t>
        <a:bodyPr/>
        <a:lstStyle/>
        <a:p>
          <a:endParaRPr lang="it-IT"/>
        </a:p>
      </dgm:t>
    </dgm:pt>
    <dgm:pt modelId="{5F9FE1ED-FD07-F54E-BE8C-6C5D2EC52881}">
      <dgm:prSet custT="1"/>
      <dgm:spPr>
        <a:solidFill>
          <a:schemeClr val="accent5"/>
        </a:solidFill>
      </dgm:spPr>
      <dgm:t>
        <a:bodyPr/>
        <a:lstStyle/>
        <a:p>
          <a:r>
            <a:rPr lang="it-FI" sz="3200" kern="1200" dirty="0">
              <a:latin typeface="Calibri" panose="020F0502020204030204"/>
              <a:ea typeface="+mn-ea"/>
              <a:cs typeface="+mn-cs"/>
            </a:rPr>
            <a:t>Tasks</a:t>
          </a:r>
        </a:p>
      </dgm:t>
    </dgm:pt>
    <dgm:pt modelId="{89CA8E43-1D77-EE44-885B-73F3E404239E}" type="parTrans" cxnId="{49AB37C5-779F-F140-88FF-7B77D8FF3843}">
      <dgm:prSet/>
      <dgm:spPr/>
      <dgm:t>
        <a:bodyPr/>
        <a:lstStyle/>
        <a:p>
          <a:endParaRPr lang="it-IT"/>
        </a:p>
      </dgm:t>
    </dgm:pt>
    <dgm:pt modelId="{A435EE90-9115-8341-941F-5E437D5F22E5}" type="sibTrans" cxnId="{49AB37C5-779F-F140-88FF-7B77D8FF3843}">
      <dgm:prSet/>
      <dgm:spPr/>
      <dgm:t>
        <a:bodyPr/>
        <a:lstStyle/>
        <a:p>
          <a:endParaRPr lang="it-IT"/>
        </a:p>
      </dgm:t>
    </dgm:pt>
    <dgm:pt modelId="{C1AFC58B-F73F-5846-9ED5-18ED126537FF}">
      <dgm:prSet custT="1"/>
      <dgm:spPr>
        <a:solidFill>
          <a:schemeClr val="accent5">
            <a:lumMod val="20000"/>
            <a:lumOff val="80000"/>
            <a:alpha val="90000"/>
          </a:schemeClr>
        </a:solidFill>
      </dgm:spPr>
      <dgm:t>
        <a:bodyPr anchor="ctr"/>
        <a:lstStyle/>
        <a:p>
          <a:pPr>
            <a:buFont typeface="+mj-lt"/>
            <a:buAutoNum type="arabicPeriod"/>
          </a:pPr>
          <a:r>
            <a:rPr lang="en-US" sz="2000" noProof="0" dirty="0"/>
            <a:t>Design a new store that includes technological elements.</a:t>
          </a:r>
          <a:endParaRPr lang="it-FI" sz="2000" dirty="0"/>
        </a:p>
      </dgm:t>
    </dgm:pt>
    <dgm:pt modelId="{7E711C45-E5DD-B848-BB18-D157A0A9B632}" type="parTrans" cxnId="{E8A5AED0-5D61-D64B-9BEB-243D202AAFF3}">
      <dgm:prSet/>
      <dgm:spPr/>
      <dgm:t>
        <a:bodyPr/>
        <a:lstStyle/>
        <a:p>
          <a:endParaRPr lang="it-IT"/>
        </a:p>
      </dgm:t>
    </dgm:pt>
    <dgm:pt modelId="{7A48AFF0-6E5F-D347-8E0D-1E154681DFA3}" type="sibTrans" cxnId="{E8A5AED0-5D61-D64B-9BEB-243D202AAFF3}">
      <dgm:prSet/>
      <dgm:spPr/>
      <dgm:t>
        <a:bodyPr/>
        <a:lstStyle/>
        <a:p>
          <a:endParaRPr lang="it-IT"/>
        </a:p>
      </dgm:t>
    </dgm:pt>
    <dgm:pt modelId="{68257B37-AB94-8A4B-AED0-681BC5EAB10B}">
      <dgm:prSet custT="1"/>
      <dgm:spPr>
        <a:solidFill>
          <a:schemeClr val="accent5">
            <a:lumMod val="20000"/>
            <a:lumOff val="80000"/>
            <a:alpha val="90000"/>
          </a:schemeClr>
        </a:solidFill>
      </dgm:spPr>
      <dgm:t>
        <a:bodyPr anchor="ctr"/>
        <a:lstStyle/>
        <a:p>
          <a:pPr>
            <a:buFont typeface="+mj-lt"/>
            <a:buAutoNum type="arabicPeriod"/>
          </a:pPr>
          <a:r>
            <a:rPr lang="en-US" sz="2000" noProof="0" dirty="0"/>
            <a:t>Design a digital communication strategy to promote your new store.</a:t>
          </a:r>
          <a:endParaRPr lang="it-FI" sz="2000" dirty="0"/>
        </a:p>
      </dgm:t>
    </dgm:pt>
    <dgm:pt modelId="{036D30D1-175F-C74F-AF19-72E0AA93C8B9}" type="parTrans" cxnId="{301725EC-0DC3-E040-822E-F279F50927EC}">
      <dgm:prSet/>
      <dgm:spPr/>
      <dgm:t>
        <a:bodyPr/>
        <a:lstStyle/>
        <a:p>
          <a:endParaRPr lang="it-IT"/>
        </a:p>
      </dgm:t>
    </dgm:pt>
    <dgm:pt modelId="{4C6B8FD6-75F9-0549-B957-C285893ACB3C}" type="sibTrans" cxnId="{301725EC-0DC3-E040-822E-F279F50927EC}">
      <dgm:prSet/>
      <dgm:spPr/>
      <dgm:t>
        <a:bodyPr/>
        <a:lstStyle/>
        <a:p>
          <a:endParaRPr lang="it-IT"/>
        </a:p>
      </dgm:t>
    </dgm:pt>
    <dgm:pt modelId="{7D400C93-26B6-4A4D-A5E5-3CE21DEB8130}">
      <dgm:prSet custT="1"/>
      <dgm:spPr/>
      <dgm:t>
        <a:bodyPr/>
        <a:lstStyle/>
        <a:p>
          <a:pPr marL="0" lvl="0" indent="0" algn="ctr" defTabSz="1422400">
            <a:lnSpc>
              <a:spcPct val="90000"/>
            </a:lnSpc>
            <a:spcBef>
              <a:spcPct val="0"/>
            </a:spcBef>
            <a:spcAft>
              <a:spcPct val="35000"/>
            </a:spcAft>
            <a:buNone/>
          </a:pPr>
          <a:r>
            <a:rPr lang="it-FI" sz="3200" kern="1200" dirty="0">
              <a:latin typeface="Calibri" panose="020F0502020204030204"/>
              <a:ea typeface="+mn-ea"/>
              <a:cs typeface="+mn-cs"/>
            </a:rPr>
            <a:t>Output</a:t>
          </a:r>
        </a:p>
      </dgm:t>
    </dgm:pt>
    <dgm:pt modelId="{618176EC-67E2-AD4B-A859-D3EC04F121E1}" type="parTrans" cxnId="{605077F6-EACA-7541-B006-93EDEE8E3021}">
      <dgm:prSet/>
      <dgm:spPr/>
      <dgm:t>
        <a:bodyPr/>
        <a:lstStyle/>
        <a:p>
          <a:endParaRPr lang="it-IT"/>
        </a:p>
      </dgm:t>
    </dgm:pt>
    <dgm:pt modelId="{DA72E8DD-6BDB-C74F-A102-C22E1B4A431E}" type="sibTrans" cxnId="{605077F6-EACA-7541-B006-93EDEE8E3021}">
      <dgm:prSet/>
      <dgm:spPr/>
      <dgm:t>
        <a:bodyPr/>
        <a:lstStyle/>
        <a:p>
          <a:endParaRPr lang="it-IT"/>
        </a:p>
      </dgm:t>
    </dgm:pt>
    <dgm:pt modelId="{8A7162F3-A975-F240-9559-35A5F2CA9D58}">
      <dgm:prSet custT="1"/>
      <dgm:spPr/>
      <dgm:t>
        <a:bodyPr anchor="ctr"/>
        <a:lstStyle/>
        <a:p>
          <a:pPr algn="ctr">
            <a:buNone/>
          </a:pPr>
          <a:r>
            <a:rPr lang="it-IT" sz="2000" dirty="0"/>
            <a:t>PowerPoint</a:t>
          </a:r>
          <a:endParaRPr lang="it-FI" sz="2000" dirty="0"/>
        </a:p>
      </dgm:t>
    </dgm:pt>
    <dgm:pt modelId="{5F9F0CA5-350D-7942-AC55-82D6F0BF14BF}" type="parTrans" cxnId="{0FFC7A85-83A1-9F45-B428-6A08BB0EBD78}">
      <dgm:prSet/>
      <dgm:spPr/>
      <dgm:t>
        <a:bodyPr/>
        <a:lstStyle/>
        <a:p>
          <a:endParaRPr lang="it-IT"/>
        </a:p>
      </dgm:t>
    </dgm:pt>
    <dgm:pt modelId="{309CC1BE-11CF-C044-B656-65CE387BE2C3}" type="sibTrans" cxnId="{0FFC7A85-83A1-9F45-B428-6A08BB0EBD78}">
      <dgm:prSet/>
      <dgm:spPr/>
      <dgm:t>
        <a:bodyPr/>
        <a:lstStyle/>
        <a:p>
          <a:endParaRPr lang="it-IT"/>
        </a:p>
      </dgm:t>
    </dgm:pt>
    <dgm:pt modelId="{EC6CBAF1-453E-C046-A8AE-94F9EB240C8F}">
      <dgm:prSet custT="1"/>
      <dgm:spPr/>
      <dgm:t>
        <a:bodyPr anchor="ctr"/>
        <a:lstStyle/>
        <a:p>
          <a:pPr algn="ctr">
            <a:buNone/>
          </a:pPr>
          <a:r>
            <a:rPr lang="it-IT" sz="2000" dirty="0"/>
            <a:t>(max 15 slides)</a:t>
          </a:r>
          <a:endParaRPr lang="it-FI" sz="2000" dirty="0"/>
        </a:p>
      </dgm:t>
    </dgm:pt>
    <dgm:pt modelId="{79CCC668-4C8C-414D-81D0-1A01240D8D98}" type="parTrans" cxnId="{C3E5458F-8A4B-634B-9384-BC7C5F0C5920}">
      <dgm:prSet/>
      <dgm:spPr/>
      <dgm:t>
        <a:bodyPr/>
        <a:lstStyle/>
        <a:p>
          <a:endParaRPr lang="it-IT"/>
        </a:p>
      </dgm:t>
    </dgm:pt>
    <dgm:pt modelId="{63109F66-9FDE-8840-87CC-86D866208CCA}" type="sibTrans" cxnId="{C3E5458F-8A4B-634B-9384-BC7C5F0C5920}">
      <dgm:prSet/>
      <dgm:spPr/>
      <dgm:t>
        <a:bodyPr/>
        <a:lstStyle/>
        <a:p>
          <a:endParaRPr lang="it-IT"/>
        </a:p>
      </dgm:t>
    </dgm:pt>
    <dgm:pt modelId="{57F882CB-69B0-3A45-9013-0016D7CAF68F}" type="pres">
      <dgm:prSet presAssocID="{78DBD386-C008-AF41-A731-6408B08E8F1C}" presName="Name0" presStyleCnt="0">
        <dgm:presLayoutVars>
          <dgm:dir/>
          <dgm:animLvl val="lvl"/>
          <dgm:resizeHandles val="exact"/>
        </dgm:presLayoutVars>
      </dgm:prSet>
      <dgm:spPr/>
    </dgm:pt>
    <dgm:pt modelId="{011E43BA-0C2A-3E42-BECA-80C8950A900F}" type="pres">
      <dgm:prSet presAssocID="{FD22854B-8516-FA4B-A95A-DD1040913E73}" presName="composite" presStyleCnt="0"/>
      <dgm:spPr/>
    </dgm:pt>
    <dgm:pt modelId="{0DAA3899-CF16-184E-9E56-F789C438EAEA}" type="pres">
      <dgm:prSet presAssocID="{FD22854B-8516-FA4B-A95A-DD1040913E73}" presName="parTx" presStyleLbl="alignNode1" presStyleIdx="0" presStyleCnt="3">
        <dgm:presLayoutVars>
          <dgm:chMax val="0"/>
          <dgm:chPref val="0"/>
          <dgm:bulletEnabled val="1"/>
        </dgm:presLayoutVars>
      </dgm:prSet>
      <dgm:spPr/>
    </dgm:pt>
    <dgm:pt modelId="{14B2569E-0559-794C-9254-A55F135673FB}" type="pres">
      <dgm:prSet presAssocID="{FD22854B-8516-FA4B-A95A-DD1040913E73}" presName="desTx" presStyleLbl="alignAccFollowNode1" presStyleIdx="0" presStyleCnt="3">
        <dgm:presLayoutVars>
          <dgm:bulletEnabled val="1"/>
        </dgm:presLayoutVars>
      </dgm:prSet>
      <dgm:spPr/>
    </dgm:pt>
    <dgm:pt modelId="{745EAD2F-52B4-BE43-B519-15DF5535E231}" type="pres">
      <dgm:prSet presAssocID="{A00F6F69-F9DB-0F4F-A3D5-BD4AE5515D79}" presName="space" presStyleCnt="0"/>
      <dgm:spPr/>
    </dgm:pt>
    <dgm:pt modelId="{7975961B-6344-504D-86A7-224D7E6DB9F1}" type="pres">
      <dgm:prSet presAssocID="{5F9FE1ED-FD07-F54E-BE8C-6C5D2EC52881}" presName="composite" presStyleCnt="0"/>
      <dgm:spPr/>
    </dgm:pt>
    <dgm:pt modelId="{9EAAC572-0C30-DB49-925F-F9DDE7787AB2}" type="pres">
      <dgm:prSet presAssocID="{5F9FE1ED-FD07-F54E-BE8C-6C5D2EC52881}" presName="parTx" presStyleLbl="alignNode1" presStyleIdx="1" presStyleCnt="3">
        <dgm:presLayoutVars>
          <dgm:chMax val="0"/>
          <dgm:chPref val="0"/>
          <dgm:bulletEnabled val="1"/>
        </dgm:presLayoutVars>
      </dgm:prSet>
      <dgm:spPr/>
    </dgm:pt>
    <dgm:pt modelId="{F81F3F6F-7FE4-EC49-8995-85AB6B97F5D5}" type="pres">
      <dgm:prSet presAssocID="{5F9FE1ED-FD07-F54E-BE8C-6C5D2EC52881}" presName="desTx" presStyleLbl="alignAccFollowNode1" presStyleIdx="1" presStyleCnt="3">
        <dgm:presLayoutVars>
          <dgm:bulletEnabled val="1"/>
        </dgm:presLayoutVars>
      </dgm:prSet>
      <dgm:spPr/>
    </dgm:pt>
    <dgm:pt modelId="{9BE11EFD-C738-BC49-B147-6587AF2FCF85}" type="pres">
      <dgm:prSet presAssocID="{A435EE90-9115-8341-941F-5E437D5F22E5}" presName="space" presStyleCnt="0"/>
      <dgm:spPr/>
    </dgm:pt>
    <dgm:pt modelId="{012A5C3A-B4E9-9549-BD9A-D78BC03C2D9F}" type="pres">
      <dgm:prSet presAssocID="{7D400C93-26B6-4A4D-A5E5-3CE21DEB8130}" presName="composite" presStyleCnt="0"/>
      <dgm:spPr/>
    </dgm:pt>
    <dgm:pt modelId="{AB444A67-E319-EE40-A08E-DFD3F8FDC810}" type="pres">
      <dgm:prSet presAssocID="{7D400C93-26B6-4A4D-A5E5-3CE21DEB8130}" presName="parTx" presStyleLbl="alignNode1" presStyleIdx="2" presStyleCnt="3">
        <dgm:presLayoutVars>
          <dgm:chMax val="0"/>
          <dgm:chPref val="0"/>
          <dgm:bulletEnabled val="1"/>
        </dgm:presLayoutVars>
      </dgm:prSet>
      <dgm:spPr/>
    </dgm:pt>
    <dgm:pt modelId="{FED7DA05-9655-0D44-B015-44C98CC9C754}" type="pres">
      <dgm:prSet presAssocID="{7D400C93-26B6-4A4D-A5E5-3CE21DEB8130}" presName="desTx" presStyleLbl="alignAccFollowNode1" presStyleIdx="2" presStyleCnt="3">
        <dgm:presLayoutVars>
          <dgm:bulletEnabled val="1"/>
        </dgm:presLayoutVars>
      </dgm:prSet>
      <dgm:spPr/>
    </dgm:pt>
  </dgm:ptLst>
  <dgm:cxnLst>
    <dgm:cxn modelId="{221A5501-4463-6D40-AF30-3C70B6D42039}" type="presOf" srcId="{8B4DE09E-135D-154C-B2FD-D646487D2733}" destId="{14B2569E-0559-794C-9254-A55F135673FB}" srcOrd="0" destOrd="0" presId="urn:microsoft.com/office/officeart/2005/8/layout/hList1"/>
    <dgm:cxn modelId="{A7685A04-AD62-554C-ABE7-B4A88C581479}" srcId="{FD22854B-8516-FA4B-A95A-DD1040913E73}" destId="{8B4DE09E-135D-154C-B2FD-D646487D2733}" srcOrd="0" destOrd="0" parTransId="{CDAF5344-E242-8949-B2A1-D6B46CE6DDEF}" sibTransId="{ED5D3EF3-DECC-EB47-822E-532F128E1E2A}"/>
    <dgm:cxn modelId="{5598B712-09BC-C042-929D-902E0C1B567F}" srcId="{78DBD386-C008-AF41-A731-6408B08E8F1C}" destId="{FD22854B-8516-FA4B-A95A-DD1040913E73}" srcOrd="0" destOrd="0" parTransId="{2A1C4EFB-F52A-F044-9F5B-5C6A2B7F59C6}" sibTransId="{A00F6F69-F9DB-0F4F-A3D5-BD4AE5515D79}"/>
    <dgm:cxn modelId="{75AA042A-E5BC-7845-8AA1-681E49767A1B}" type="presOf" srcId="{68257B37-AB94-8A4B-AED0-681BC5EAB10B}" destId="{F81F3F6F-7FE4-EC49-8995-85AB6B97F5D5}" srcOrd="0" destOrd="1" presId="urn:microsoft.com/office/officeart/2005/8/layout/hList1"/>
    <dgm:cxn modelId="{30B11F2E-337C-8942-8B83-FBDD59FAAFA8}" type="presOf" srcId="{EC6CBAF1-453E-C046-A8AE-94F9EB240C8F}" destId="{FED7DA05-9655-0D44-B015-44C98CC9C754}" srcOrd="0" destOrd="1" presId="urn:microsoft.com/office/officeart/2005/8/layout/hList1"/>
    <dgm:cxn modelId="{6AA28D47-9EA0-A946-905C-DFD34197F901}" type="presOf" srcId="{7D400C93-26B6-4A4D-A5E5-3CE21DEB8130}" destId="{AB444A67-E319-EE40-A08E-DFD3F8FDC810}" srcOrd="0" destOrd="0" presId="urn:microsoft.com/office/officeart/2005/8/layout/hList1"/>
    <dgm:cxn modelId="{0FFC7A85-83A1-9F45-B428-6A08BB0EBD78}" srcId="{7D400C93-26B6-4A4D-A5E5-3CE21DEB8130}" destId="{8A7162F3-A975-F240-9559-35A5F2CA9D58}" srcOrd="0" destOrd="0" parTransId="{5F9F0CA5-350D-7942-AC55-82D6F0BF14BF}" sibTransId="{309CC1BE-11CF-C044-B656-65CE387BE2C3}"/>
    <dgm:cxn modelId="{BA93FA8C-C26F-A84E-8D39-9DC1654CA943}" type="presOf" srcId="{78DBD386-C008-AF41-A731-6408B08E8F1C}" destId="{57F882CB-69B0-3A45-9013-0016D7CAF68F}" srcOrd="0" destOrd="0" presId="urn:microsoft.com/office/officeart/2005/8/layout/hList1"/>
    <dgm:cxn modelId="{C3E5458F-8A4B-634B-9384-BC7C5F0C5920}" srcId="{7D400C93-26B6-4A4D-A5E5-3CE21DEB8130}" destId="{EC6CBAF1-453E-C046-A8AE-94F9EB240C8F}" srcOrd="1" destOrd="0" parTransId="{79CCC668-4C8C-414D-81D0-1A01240D8D98}" sibTransId="{63109F66-9FDE-8840-87CC-86D866208CCA}"/>
    <dgm:cxn modelId="{49AB37C5-779F-F140-88FF-7B77D8FF3843}" srcId="{78DBD386-C008-AF41-A731-6408B08E8F1C}" destId="{5F9FE1ED-FD07-F54E-BE8C-6C5D2EC52881}" srcOrd="1" destOrd="0" parTransId="{89CA8E43-1D77-EE44-885B-73F3E404239E}" sibTransId="{A435EE90-9115-8341-941F-5E437D5F22E5}"/>
    <dgm:cxn modelId="{E8A5AED0-5D61-D64B-9BEB-243D202AAFF3}" srcId="{5F9FE1ED-FD07-F54E-BE8C-6C5D2EC52881}" destId="{C1AFC58B-F73F-5846-9ED5-18ED126537FF}" srcOrd="0" destOrd="0" parTransId="{7E711C45-E5DD-B848-BB18-D157A0A9B632}" sibTransId="{7A48AFF0-6E5F-D347-8E0D-1E154681DFA3}"/>
    <dgm:cxn modelId="{120686E0-9003-AD4B-9496-377516671EA0}" type="presOf" srcId="{C1AFC58B-F73F-5846-9ED5-18ED126537FF}" destId="{F81F3F6F-7FE4-EC49-8995-85AB6B97F5D5}" srcOrd="0" destOrd="0" presId="urn:microsoft.com/office/officeart/2005/8/layout/hList1"/>
    <dgm:cxn modelId="{301725EC-0DC3-E040-822E-F279F50927EC}" srcId="{5F9FE1ED-FD07-F54E-BE8C-6C5D2EC52881}" destId="{68257B37-AB94-8A4B-AED0-681BC5EAB10B}" srcOrd="1" destOrd="0" parTransId="{036D30D1-175F-C74F-AF19-72E0AA93C8B9}" sibTransId="{4C6B8FD6-75F9-0549-B957-C285893ACB3C}"/>
    <dgm:cxn modelId="{D928ADF5-A8BC-1F47-BB78-4A696A6ED41D}" type="presOf" srcId="{8A7162F3-A975-F240-9559-35A5F2CA9D58}" destId="{FED7DA05-9655-0D44-B015-44C98CC9C754}" srcOrd="0" destOrd="0" presId="urn:microsoft.com/office/officeart/2005/8/layout/hList1"/>
    <dgm:cxn modelId="{605077F6-EACA-7541-B006-93EDEE8E3021}" srcId="{78DBD386-C008-AF41-A731-6408B08E8F1C}" destId="{7D400C93-26B6-4A4D-A5E5-3CE21DEB8130}" srcOrd="2" destOrd="0" parTransId="{618176EC-67E2-AD4B-A859-D3EC04F121E1}" sibTransId="{DA72E8DD-6BDB-C74F-A102-C22E1B4A431E}"/>
    <dgm:cxn modelId="{098ED4F9-ADB2-A94B-BFFF-B2897C8CAE20}" type="presOf" srcId="{FD22854B-8516-FA4B-A95A-DD1040913E73}" destId="{0DAA3899-CF16-184E-9E56-F789C438EAEA}" srcOrd="0" destOrd="0" presId="urn:microsoft.com/office/officeart/2005/8/layout/hList1"/>
    <dgm:cxn modelId="{7F1BA9FF-94C3-3140-9791-D129822A66FB}" type="presOf" srcId="{5F9FE1ED-FD07-F54E-BE8C-6C5D2EC52881}" destId="{9EAAC572-0C30-DB49-925F-F9DDE7787AB2}" srcOrd="0" destOrd="0" presId="urn:microsoft.com/office/officeart/2005/8/layout/hList1"/>
    <dgm:cxn modelId="{53223B67-94C3-9C4E-BC4A-B2135ADE3207}" type="presParOf" srcId="{57F882CB-69B0-3A45-9013-0016D7CAF68F}" destId="{011E43BA-0C2A-3E42-BECA-80C8950A900F}" srcOrd="0" destOrd="0" presId="urn:microsoft.com/office/officeart/2005/8/layout/hList1"/>
    <dgm:cxn modelId="{986D3A57-D54D-8442-86D7-48CE9F3ECF60}" type="presParOf" srcId="{011E43BA-0C2A-3E42-BECA-80C8950A900F}" destId="{0DAA3899-CF16-184E-9E56-F789C438EAEA}" srcOrd="0" destOrd="0" presId="urn:microsoft.com/office/officeart/2005/8/layout/hList1"/>
    <dgm:cxn modelId="{3FD1BFBC-F6F1-2A44-9B12-13C19DA25FE1}" type="presParOf" srcId="{011E43BA-0C2A-3E42-BECA-80C8950A900F}" destId="{14B2569E-0559-794C-9254-A55F135673FB}" srcOrd="1" destOrd="0" presId="urn:microsoft.com/office/officeart/2005/8/layout/hList1"/>
    <dgm:cxn modelId="{BB5D8BB1-A325-0C47-BCD1-34A12EC22B91}" type="presParOf" srcId="{57F882CB-69B0-3A45-9013-0016D7CAF68F}" destId="{745EAD2F-52B4-BE43-B519-15DF5535E231}" srcOrd="1" destOrd="0" presId="urn:microsoft.com/office/officeart/2005/8/layout/hList1"/>
    <dgm:cxn modelId="{DBB4A2A8-F1FC-F94C-AB99-4DC68FB92208}" type="presParOf" srcId="{57F882CB-69B0-3A45-9013-0016D7CAF68F}" destId="{7975961B-6344-504D-86A7-224D7E6DB9F1}" srcOrd="2" destOrd="0" presId="urn:microsoft.com/office/officeart/2005/8/layout/hList1"/>
    <dgm:cxn modelId="{4DD350AB-3379-704D-9F40-867E4962F9B0}" type="presParOf" srcId="{7975961B-6344-504D-86A7-224D7E6DB9F1}" destId="{9EAAC572-0C30-DB49-925F-F9DDE7787AB2}" srcOrd="0" destOrd="0" presId="urn:microsoft.com/office/officeart/2005/8/layout/hList1"/>
    <dgm:cxn modelId="{A0EF995D-A06A-B841-9865-8E5C1B9B3AF2}" type="presParOf" srcId="{7975961B-6344-504D-86A7-224D7E6DB9F1}" destId="{F81F3F6F-7FE4-EC49-8995-85AB6B97F5D5}" srcOrd="1" destOrd="0" presId="urn:microsoft.com/office/officeart/2005/8/layout/hList1"/>
    <dgm:cxn modelId="{74BBC26A-7196-6941-A3A0-ED971ABEFC1E}" type="presParOf" srcId="{57F882CB-69B0-3A45-9013-0016D7CAF68F}" destId="{9BE11EFD-C738-BC49-B147-6587AF2FCF85}" srcOrd="3" destOrd="0" presId="urn:microsoft.com/office/officeart/2005/8/layout/hList1"/>
    <dgm:cxn modelId="{FCB58873-C37C-D64D-8D06-6F7468E05D2E}" type="presParOf" srcId="{57F882CB-69B0-3A45-9013-0016D7CAF68F}" destId="{012A5C3A-B4E9-9549-BD9A-D78BC03C2D9F}" srcOrd="4" destOrd="0" presId="urn:microsoft.com/office/officeart/2005/8/layout/hList1"/>
    <dgm:cxn modelId="{BFC1F443-A902-4345-B3EF-CD221BE8890A}" type="presParOf" srcId="{012A5C3A-B4E9-9549-BD9A-D78BC03C2D9F}" destId="{AB444A67-E319-EE40-A08E-DFD3F8FDC810}" srcOrd="0" destOrd="0" presId="urn:microsoft.com/office/officeart/2005/8/layout/hList1"/>
    <dgm:cxn modelId="{1BB7426F-5022-2243-A191-C616CB0E856E}" type="presParOf" srcId="{012A5C3A-B4E9-9549-BD9A-D78BC03C2D9F}" destId="{FED7DA05-9655-0D44-B015-44C98CC9C75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DBD386-C008-AF41-A731-6408B08E8F1C}"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it-IT"/>
        </a:p>
      </dgm:t>
    </dgm:pt>
    <dgm:pt modelId="{FD22854B-8516-FA4B-A95A-DD1040913E73}">
      <dgm:prSet custT="1"/>
      <dgm:spPr/>
      <dgm:t>
        <a:bodyPr/>
        <a:lstStyle/>
        <a:p>
          <a:r>
            <a:rPr lang="it-FI" sz="3200" dirty="0"/>
            <a:t>Goal</a:t>
          </a:r>
        </a:p>
      </dgm:t>
    </dgm:pt>
    <dgm:pt modelId="{2A1C4EFB-F52A-F044-9F5B-5C6A2B7F59C6}" type="parTrans" cxnId="{5598B712-09BC-C042-929D-902E0C1B567F}">
      <dgm:prSet/>
      <dgm:spPr/>
      <dgm:t>
        <a:bodyPr/>
        <a:lstStyle/>
        <a:p>
          <a:endParaRPr lang="it-IT"/>
        </a:p>
      </dgm:t>
    </dgm:pt>
    <dgm:pt modelId="{A00F6F69-F9DB-0F4F-A3D5-BD4AE5515D79}" type="sibTrans" cxnId="{5598B712-09BC-C042-929D-902E0C1B567F}">
      <dgm:prSet/>
      <dgm:spPr/>
      <dgm:t>
        <a:bodyPr/>
        <a:lstStyle/>
        <a:p>
          <a:endParaRPr lang="it-IT"/>
        </a:p>
      </dgm:t>
    </dgm:pt>
    <dgm:pt modelId="{8B4DE09E-135D-154C-B2FD-D646487D2733}">
      <dgm:prSet custT="1"/>
      <dgm:spPr/>
      <dgm:t>
        <a:bodyPr anchor="ctr"/>
        <a:lstStyle/>
        <a:p>
          <a:pPr algn="ctr">
            <a:buNone/>
          </a:pPr>
          <a:r>
            <a:rPr lang="en-US" sz="2000" noProof="0" dirty="0"/>
            <a:t>Develop a  integrated strategy for each brand with your colleagues </a:t>
          </a:r>
          <a:endParaRPr lang="it-FI" sz="2000" dirty="0"/>
        </a:p>
      </dgm:t>
    </dgm:pt>
    <dgm:pt modelId="{CDAF5344-E242-8949-B2A1-D6B46CE6DDEF}" type="parTrans" cxnId="{A7685A04-AD62-554C-ABE7-B4A88C581479}">
      <dgm:prSet/>
      <dgm:spPr/>
      <dgm:t>
        <a:bodyPr/>
        <a:lstStyle/>
        <a:p>
          <a:endParaRPr lang="it-IT"/>
        </a:p>
      </dgm:t>
    </dgm:pt>
    <dgm:pt modelId="{ED5D3EF3-DECC-EB47-822E-532F128E1E2A}" type="sibTrans" cxnId="{A7685A04-AD62-554C-ABE7-B4A88C581479}">
      <dgm:prSet/>
      <dgm:spPr/>
      <dgm:t>
        <a:bodyPr/>
        <a:lstStyle/>
        <a:p>
          <a:endParaRPr lang="it-IT"/>
        </a:p>
      </dgm:t>
    </dgm:pt>
    <dgm:pt modelId="{5F9FE1ED-FD07-F54E-BE8C-6C5D2EC52881}">
      <dgm:prSet custT="1"/>
      <dgm:spPr>
        <a:solidFill>
          <a:schemeClr val="accent5"/>
        </a:solidFill>
      </dgm:spPr>
      <dgm:t>
        <a:bodyPr/>
        <a:lstStyle/>
        <a:p>
          <a:r>
            <a:rPr lang="it-FI" sz="3200" kern="1200" dirty="0">
              <a:latin typeface="Calibri" panose="020F0502020204030204"/>
              <a:ea typeface="+mn-ea"/>
              <a:cs typeface="+mn-cs"/>
            </a:rPr>
            <a:t>Tasks</a:t>
          </a:r>
        </a:p>
      </dgm:t>
    </dgm:pt>
    <dgm:pt modelId="{89CA8E43-1D77-EE44-885B-73F3E404239E}" type="parTrans" cxnId="{49AB37C5-779F-F140-88FF-7B77D8FF3843}">
      <dgm:prSet/>
      <dgm:spPr/>
      <dgm:t>
        <a:bodyPr/>
        <a:lstStyle/>
        <a:p>
          <a:endParaRPr lang="it-IT"/>
        </a:p>
      </dgm:t>
    </dgm:pt>
    <dgm:pt modelId="{A435EE90-9115-8341-941F-5E437D5F22E5}" type="sibTrans" cxnId="{49AB37C5-779F-F140-88FF-7B77D8FF3843}">
      <dgm:prSet/>
      <dgm:spPr/>
      <dgm:t>
        <a:bodyPr/>
        <a:lstStyle/>
        <a:p>
          <a:endParaRPr lang="it-IT"/>
        </a:p>
      </dgm:t>
    </dgm:pt>
    <dgm:pt modelId="{C1AFC58B-F73F-5846-9ED5-18ED126537FF}">
      <dgm:prSet custT="1"/>
      <dgm:spPr>
        <a:solidFill>
          <a:schemeClr val="accent5">
            <a:lumMod val="20000"/>
            <a:lumOff val="80000"/>
            <a:alpha val="90000"/>
          </a:schemeClr>
        </a:solidFill>
      </dgm:spPr>
      <dgm:t>
        <a:bodyPr anchor="ctr"/>
        <a:lstStyle/>
        <a:p>
          <a:pPr>
            <a:buFont typeface="+mj-lt"/>
            <a:buAutoNum type="arabicPeriod"/>
          </a:pPr>
          <a:r>
            <a:rPr lang="en-US" sz="2000" noProof="0" dirty="0"/>
            <a:t>Put together your insights.</a:t>
          </a:r>
          <a:endParaRPr lang="it-FI" sz="2000" dirty="0"/>
        </a:p>
      </dgm:t>
    </dgm:pt>
    <dgm:pt modelId="{7E711C45-E5DD-B848-BB18-D157A0A9B632}" type="parTrans" cxnId="{E8A5AED0-5D61-D64B-9BEB-243D202AAFF3}">
      <dgm:prSet/>
      <dgm:spPr/>
      <dgm:t>
        <a:bodyPr/>
        <a:lstStyle/>
        <a:p>
          <a:endParaRPr lang="it-IT"/>
        </a:p>
      </dgm:t>
    </dgm:pt>
    <dgm:pt modelId="{7A48AFF0-6E5F-D347-8E0D-1E154681DFA3}" type="sibTrans" cxnId="{E8A5AED0-5D61-D64B-9BEB-243D202AAFF3}">
      <dgm:prSet/>
      <dgm:spPr/>
      <dgm:t>
        <a:bodyPr/>
        <a:lstStyle/>
        <a:p>
          <a:endParaRPr lang="it-IT"/>
        </a:p>
      </dgm:t>
    </dgm:pt>
    <dgm:pt modelId="{68257B37-AB94-8A4B-AED0-681BC5EAB10B}">
      <dgm:prSet custT="1"/>
      <dgm:spPr>
        <a:solidFill>
          <a:schemeClr val="accent5">
            <a:lumMod val="20000"/>
            <a:lumOff val="80000"/>
            <a:alpha val="90000"/>
          </a:schemeClr>
        </a:solidFill>
      </dgm:spPr>
      <dgm:t>
        <a:bodyPr anchor="ctr"/>
        <a:lstStyle/>
        <a:p>
          <a:pPr>
            <a:buFont typeface="+mj-lt"/>
            <a:buAutoNum type="arabicPeriod"/>
          </a:pPr>
          <a:r>
            <a:rPr lang="en-US" sz="2000" noProof="0" dirty="0"/>
            <a:t>Discuss your designs</a:t>
          </a:r>
          <a:endParaRPr lang="it-FI" sz="2000" dirty="0"/>
        </a:p>
      </dgm:t>
    </dgm:pt>
    <dgm:pt modelId="{036D30D1-175F-C74F-AF19-72E0AA93C8B9}" type="parTrans" cxnId="{301725EC-0DC3-E040-822E-F279F50927EC}">
      <dgm:prSet/>
      <dgm:spPr/>
      <dgm:t>
        <a:bodyPr/>
        <a:lstStyle/>
        <a:p>
          <a:endParaRPr lang="it-IT"/>
        </a:p>
      </dgm:t>
    </dgm:pt>
    <dgm:pt modelId="{4C6B8FD6-75F9-0549-B957-C285893ACB3C}" type="sibTrans" cxnId="{301725EC-0DC3-E040-822E-F279F50927EC}">
      <dgm:prSet/>
      <dgm:spPr/>
      <dgm:t>
        <a:bodyPr/>
        <a:lstStyle/>
        <a:p>
          <a:endParaRPr lang="it-IT"/>
        </a:p>
      </dgm:t>
    </dgm:pt>
    <dgm:pt modelId="{7D400C93-26B6-4A4D-A5E5-3CE21DEB8130}">
      <dgm:prSet custT="1"/>
      <dgm:spPr/>
      <dgm:t>
        <a:bodyPr/>
        <a:lstStyle/>
        <a:p>
          <a:pPr marL="0" lvl="0" indent="0" algn="ctr" defTabSz="1422400">
            <a:lnSpc>
              <a:spcPct val="90000"/>
            </a:lnSpc>
            <a:spcBef>
              <a:spcPct val="0"/>
            </a:spcBef>
            <a:spcAft>
              <a:spcPct val="35000"/>
            </a:spcAft>
            <a:buNone/>
          </a:pPr>
          <a:r>
            <a:rPr lang="it-FI" sz="3200" kern="1200">
              <a:latin typeface="Calibri" panose="020F0502020204030204"/>
              <a:ea typeface="+mn-ea"/>
              <a:cs typeface="+mn-cs"/>
            </a:rPr>
            <a:t>Output</a:t>
          </a:r>
          <a:endParaRPr lang="it-FI" sz="3200" kern="1200" dirty="0">
            <a:latin typeface="Calibri" panose="020F0502020204030204"/>
            <a:ea typeface="+mn-ea"/>
            <a:cs typeface="+mn-cs"/>
          </a:endParaRPr>
        </a:p>
      </dgm:t>
    </dgm:pt>
    <dgm:pt modelId="{618176EC-67E2-AD4B-A859-D3EC04F121E1}" type="parTrans" cxnId="{605077F6-EACA-7541-B006-93EDEE8E3021}">
      <dgm:prSet/>
      <dgm:spPr/>
      <dgm:t>
        <a:bodyPr/>
        <a:lstStyle/>
        <a:p>
          <a:endParaRPr lang="it-IT"/>
        </a:p>
      </dgm:t>
    </dgm:pt>
    <dgm:pt modelId="{DA72E8DD-6BDB-C74F-A102-C22E1B4A431E}" type="sibTrans" cxnId="{605077F6-EACA-7541-B006-93EDEE8E3021}">
      <dgm:prSet/>
      <dgm:spPr/>
      <dgm:t>
        <a:bodyPr/>
        <a:lstStyle/>
        <a:p>
          <a:endParaRPr lang="it-IT"/>
        </a:p>
      </dgm:t>
    </dgm:pt>
    <dgm:pt modelId="{8A7162F3-A975-F240-9559-35A5F2CA9D58}">
      <dgm:prSet custT="1"/>
      <dgm:spPr/>
      <dgm:t>
        <a:bodyPr anchor="ctr"/>
        <a:lstStyle/>
        <a:p>
          <a:pPr algn="ctr">
            <a:buNone/>
          </a:pPr>
          <a:r>
            <a:rPr lang="it-IT" sz="2000" dirty="0"/>
            <a:t>PowerPoint</a:t>
          </a:r>
          <a:endParaRPr lang="it-FI" sz="2000" dirty="0"/>
        </a:p>
      </dgm:t>
    </dgm:pt>
    <dgm:pt modelId="{5F9F0CA5-350D-7942-AC55-82D6F0BF14BF}" type="parTrans" cxnId="{0FFC7A85-83A1-9F45-B428-6A08BB0EBD78}">
      <dgm:prSet/>
      <dgm:spPr/>
      <dgm:t>
        <a:bodyPr/>
        <a:lstStyle/>
        <a:p>
          <a:endParaRPr lang="it-IT"/>
        </a:p>
      </dgm:t>
    </dgm:pt>
    <dgm:pt modelId="{309CC1BE-11CF-C044-B656-65CE387BE2C3}" type="sibTrans" cxnId="{0FFC7A85-83A1-9F45-B428-6A08BB0EBD78}">
      <dgm:prSet/>
      <dgm:spPr/>
      <dgm:t>
        <a:bodyPr/>
        <a:lstStyle/>
        <a:p>
          <a:endParaRPr lang="it-IT"/>
        </a:p>
      </dgm:t>
    </dgm:pt>
    <dgm:pt modelId="{EC6CBAF1-453E-C046-A8AE-94F9EB240C8F}">
      <dgm:prSet custT="1"/>
      <dgm:spPr/>
      <dgm:t>
        <a:bodyPr anchor="ctr"/>
        <a:lstStyle/>
        <a:p>
          <a:pPr algn="ctr">
            <a:buNone/>
          </a:pPr>
          <a:r>
            <a:rPr lang="it-IT" sz="2000" dirty="0"/>
            <a:t>(max 30 slides)</a:t>
          </a:r>
          <a:endParaRPr lang="it-FI" sz="2000" dirty="0"/>
        </a:p>
      </dgm:t>
    </dgm:pt>
    <dgm:pt modelId="{79CCC668-4C8C-414D-81D0-1A01240D8D98}" type="parTrans" cxnId="{C3E5458F-8A4B-634B-9384-BC7C5F0C5920}">
      <dgm:prSet/>
      <dgm:spPr/>
      <dgm:t>
        <a:bodyPr/>
        <a:lstStyle/>
        <a:p>
          <a:endParaRPr lang="it-IT"/>
        </a:p>
      </dgm:t>
    </dgm:pt>
    <dgm:pt modelId="{63109F66-9FDE-8840-87CC-86D866208CCA}" type="sibTrans" cxnId="{C3E5458F-8A4B-634B-9384-BC7C5F0C5920}">
      <dgm:prSet/>
      <dgm:spPr/>
      <dgm:t>
        <a:bodyPr/>
        <a:lstStyle/>
        <a:p>
          <a:endParaRPr lang="it-IT"/>
        </a:p>
      </dgm:t>
    </dgm:pt>
    <dgm:pt modelId="{C8D1B3F2-DA05-4F48-A0C6-19AFC3326BF9}">
      <dgm:prSet custT="1"/>
      <dgm:spPr>
        <a:solidFill>
          <a:schemeClr val="accent5">
            <a:lumMod val="20000"/>
            <a:lumOff val="80000"/>
            <a:alpha val="90000"/>
          </a:schemeClr>
        </a:solidFill>
      </dgm:spPr>
      <dgm:t>
        <a:bodyPr anchor="ctr"/>
        <a:lstStyle/>
        <a:p>
          <a:pPr>
            <a:buFont typeface="+mj-lt"/>
            <a:buAutoNum type="arabicPeriod"/>
          </a:pPr>
          <a:r>
            <a:rPr lang="en-US" sz="2000" noProof="0" dirty="0"/>
            <a:t>Design a new store</a:t>
          </a:r>
          <a:endParaRPr lang="it-FI" sz="2000" dirty="0"/>
        </a:p>
      </dgm:t>
    </dgm:pt>
    <dgm:pt modelId="{0908572F-70DF-0943-B9A9-CB13D4BEE43E}" type="parTrans" cxnId="{D9121EE1-E20F-7E47-A089-F5DFE1821695}">
      <dgm:prSet/>
      <dgm:spPr/>
      <dgm:t>
        <a:bodyPr/>
        <a:lstStyle/>
        <a:p>
          <a:endParaRPr lang="it-IT"/>
        </a:p>
      </dgm:t>
    </dgm:pt>
    <dgm:pt modelId="{46070957-85FD-C541-97C9-0232FADB52D4}" type="sibTrans" cxnId="{D9121EE1-E20F-7E47-A089-F5DFE1821695}">
      <dgm:prSet/>
      <dgm:spPr/>
      <dgm:t>
        <a:bodyPr/>
        <a:lstStyle/>
        <a:p>
          <a:endParaRPr lang="it-IT"/>
        </a:p>
      </dgm:t>
    </dgm:pt>
    <dgm:pt modelId="{FCDF467B-E15F-6E4B-B824-E6D4122531E4}">
      <dgm:prSet custT="1"/>
      <dgm:spPr>
        <a:solidFill>
          <a:schemeClr val="accent5">
            <a:lumMod val="20000"/>
            <a:lumOff val="80000"/>
            <a:alpha val="90000"/>
          </a:schemeClr>
        </a:solidFill>
      </dgm:spPr>
      <dgm:t>
        <a:bodyPr anchor="ctr"/>
        <a:lstStyle/>
        <a:p>
          <a:pPr>
            <a:buFont typeface="+mj-lt"/>
            <a:buAutoNum type="arabicPeriod"/>
          </a:pPr>
          <a:r>
            <a:rPr lang="en-US" sz="2000" noProof="0" dirty="0"/>
            <a:t>Develop a digital communication strategy</a:t>
          </a:r>
          <a:endParaRPr lang="it-FI" sz="2000" dirty="0"/>
        </a:p>
      </dgm:t>
    </dgm:pt>
    <dgm:pt modelId="{6EF18922-A95C-3445-9464-19D7878EEE60}" type="parTrans" cxnId="{A9162CAF-17B6-274A-8901-463F98552087}">
      <dgm:prSet/>
      <dgm:spPr/>
      <dgm:t>
        <a:bodyPr/>
        <a:lstStyle/>
        <a:p>
          <a:endParaRPr lang="it-IT"/>
        </a:p>
      </dgm:t>
    </dgm:pt>
    <dgm:pt modelId="{A6C0F141-208C-9146-8782-96EB30214C04}" type="sibTrans" cxnId="{A9162CAF-17B6-274A-8901-463F98552087}">
      <dgm:prSet/>
      <dgm:spPr/>
      <dgm:t>
        <a:bodyPr/>
        <a:lstStyle/>
        <a:p>
          <a:endParaRPr lang="it-IT"/>
        </a:p>
      </dgm:t>
    </dgm:pt>
    <dgm:pt modelId="{57F882CB-69B0-3A45-9013-0016D7CAF68F}" type="pres">
      <dgm:prSet presAssocID="{78DBD386-C008-AF41-A731-6408B08E8F1C}" presName="Name0" presStyleCnt="0">
        <dgm:presLayoutVars>
          <dgm:dir/>
          <dgm:animLvl val="lvl"/>
          <dgm:resizeHandles val="exact"/>
        </dgm:presLayoutVars>
      </dgm:prSet>
      <dgm:spPr/>
    </dgm:pt>
    <dgm:pt modelId="{011E43BA-0C2A-3E42-BECA-80C8950A900F}" type="pres">
      <dgm:prSet presAssocID="{FD22854B-8516-FA4B-A95A-DD1040913E73}" presName="composite" presStyleCnt="0"/>
      <dgm:spPr/>
    </dgm:pt>
    <dgm:pt modelId="{0DAA3899-CF16-184E-9E56-F789C438EAEA}" type="pres">
      <dgm:prSet presAssocID="{FD22854B-8516-FA4B-A95A-DD1040913E73}" presName="parTx" presStyleLbl="alignNode1" presStyleIdx="0" presStyleCnt="3">
        <dgm:presLayoutVars>
          <dgm:chMax val="0"/>
          <dgm:chPref val="0"/>
          <dgm:bulletEnabled val="1"/>
        </dgm:presLayoutVars>
      </dgm:prSet>
      <dgm:spPr/>
    </dgm:pt>
    <dgm:pt modelId="{14B2569E-0559-794C-9254-A55F135673FB}" type="pres">
      <dgm:prSet presAssocID="{FD22854B-8516-FA4B-A95A-DD1040913E73}" presName="desTx" presStyleLbl="alignAccFollowNode1" presStyleIdx="0" presStyleCnt="3">
        <dgm:presLayoutVars>
          <dgm:bulletEnabled val="1"/>
        </dgm:presLayoutVars>
      </dgm:prSet>
      <dgm:spPr/>
    </dgm:pt>
    <dgm:pt modelId="{745EAD2F-52B4-BE43-B519-15DF5535E231}" type="pres">
      <dgm:prSet presAssocID="{A00F6F69-F9DB-0F4F-A3D5-BD4AE5515D79}" presName="space" presStyleCnt="0"/>
      <dgm:spPr/>
    </dgm:pt>
    <dgm:pt modelId="{7975961B-6344-504D-86A7-224D7E6DB9F1}" type="pres">
      <dgm:prSet presAssocID="{5F9FE1ED-FD07-F54E-BE8C-6C5D2EC52881}" presName="composite" presStyleCnt="0"/>
      <dgm:spPr/>
    </dgm:pt>
    <dgm:pt modelId="{9EAAC572-0C30-DB49-925F-F9DDE7787AB2}" type="pres">
      <dgm:prSet presAssocID="{5F9FE1ED-FD07-F54E-BE8C-6C5D2EC52881}" presName="parTx" presStyleLbl="alignNode1" presStyleIdx="1" presStyleCnt="3">
        <dgm:presLayoutVars>
          <dgm:chMax val="0"/>
          <dgm:chPref val="0"/>
          <dgm:bulletEnabled val="1"/>
        </dgm:presLayoutVars>
      </dgm:prSet>
      <dgm:spPr/>
    </dgm:pt>
    <dgm:pt modelId="{F81F3F6F-7FE4-EC49-8995-85AB6B97F5D5}" type="pres">
      <dgm:prSet presAssocID="{5F9FE1ED-FD07-F54E-BE8C-6C5D2EC52881}" presName="desTx" presStyleLbl="alignAccFollowNode1" presStyleIdx="1" presStyleCnt="3">
        <dgm:presLayoutVars>
          <dgm:bulletEnabled val="1"/>
        </dgm:presLayoutVars>
      </dgm:prSet>
      <dgm:spPr/>
    </dgm:pt>
    <dgm:pt modelId="{9BE11EFD-C738-BC49-B147-6587AF2FCF85}" type="pres">
      <dgm:prSet presAssocID="{A435EE90-9115-8341-941F-5E437D5F22E5}" presName="space" presStyleCnt="0"/>
      <dgm:spPr/>
    </dgm:pt>
    <dgm:pt modelId="{012A5C3A-B4E9-9549-BD9A-D78BC03C2D9F}" type="pres">
      <dgm:prSet presAssocID="{7D400C93-26B6-4A4D-A5E5-3CE21DEB8130}" presName="composite" presStyleCnt="0"/>
      <dgm:spPr/>
    </dgm:pt>
    <dgm:pt modelId="{AB444A67-E319-EE40-A08E-DFD3F8FDC810}" type="pres">
      <dgm:prSet presAssocID="{7D400C93-26B6-4A4D-A5E5-3CE21DEB8130}" presName="parTx" presStyleLbl="alignNode1" presStyleIdx="2" presStyleCnt="3">
        <dgm:presLayoutVars>
          <dgm:chMax val="0"/>
          <dgm:chPref val="0"/>
          <dgm:bulletEnabled val="1"/>
        </dgm:presLayoutVars>
      </dgm:prSet>
      <dgm:spPr/>
    </dgm:pt>
    <dgm:pt modelId="{FED7DA05-9655-0D44-B015-44C98CC9C754}" type="pres">
      <dgm:prSet presAssocID="{7D400C93-26B6-4A4D-A5E5-3CE21DEB8130}" presName="desTx" presStyleLbl="alignAccFollowNode1" presStyleIdx="2" presStyleCnt="3">
        <dgm:presLayoutVars>
          <dgm:bulletEnabled val="1"/>
        </dgm:presLayoutVars>
      </dgm:prSet>
      <dgm:spPr/>
    </dgm:pt>
  </dgm:ptLst>
  <dgm:cxnLst>
    <dgm:cxn modelId="{221A5501-4463-6D40-AF30-3C70B6D42039}" type="presOf" srcId="{8B4DE09E-135D-154C-B2FD-D646487D2733}" destId="{14B2569E-0559-794C-9254-A55F135673FB}" srcOrd="0" destOrd="0" presId="urn:microsoft.com/office/officeart/2005/8/layout/hList1"/>
    <dgm:cxn modelId="{A7685A04-AD62-554C-ABE7-B4A88C581479}" srcId="{FD22854B-8516-FA4B-A95A-DD1040913E73}" destId="{8B4DE09E-135D-154C-B2FD-D646487D2733}" srcOrd="0" destOrd="0" parTransId="{CDAF5344-E242-8949-B2A1-D6B46CE6DDEF}" sibTransId="{ED5D3EF3-DECC-EB47-822E-532F128E1E2A}"/>
    <dgm:cxn modelId="{5598B712-09BC-C042-929D-902E0C1B567F}" srcId="{78DBD386-C008-AF41-A731-6408B08E8F1C}" destId="{FD22854B-8516-FA4B-A95A-DD1040913E73}" srcOrd="0" destOrd="0" parTransId="{2A1C4EFB-F52A-F044-9F5B-5C6A2B7F59C6}" sibTransId="{A00F6F69-F9DB-0F4F-A3D5-BD4AE5515D79}"/>
    <dgm:cxn modelId="{08F00822-83BF-D54E-8C17-60529C1694FC}" type="presOf" srcId="{C8D1B3F2-DA05-4F48-A0C6-19AFC3326BF9}" destId="{F81F3F6F-7FE4-EC49-8995-85AB6B97F5D5}" srcOrd="0" destOrd="2" presId="urn:microsoft.com/office/officeart/2005/8/layout/hList1"/>
    <dgm:cxn modelId="{75AA042A-E5BC-7845-8AA1-681E49767A1B}" type="presOf" srcId="{68257B37-AB94-8A4B-AED0-681BC5EAB10B}" destId="{F81F3F6F-7FE4-EC49-8995-85AB6B97F5D5}" srcOrd="0" destOrd="1" presId="urn:microsoft.com/office/officeart/2005/8/layout/hList1"/>
    <dgm:cxn modelId="{30B11F2E-337C-8942-8B83-FBDD59FAAFA8}" type="presOf" srcId="{EC6CBAF1-453E-C046-A8AE-94F9EB240C8F}" destId="{FED7DA05-9655-0D44-B015-44C98CC9C754}" srcOrd="0" destOrd="1" presId="urn:microsoft.com/office/officeart/2005/8/layout/hList1"/>
    <dgm:cxn modelId="{6AA28D47-9EA0-A946-905C-DFD34197F901}" type="presOf" srcId="{7D400C93-26B6-4A4D-A5E5-3CE21DEB8130}" destId="{AB444A67-E319-EE40-A08E-DFD3F8FDC810}" srcOrd="0" destOrd="0" presId="urn:microsoft.com/office/officeart/2005/8/layout/hList1"/>
    <dgm:cxn modelId="{0FFC7A85-83A1-9F45-B428-6A08BB0EBD78}" srcId="{7D400C93-26B6-4A4D-A5E5-3CE21DEB8130}" destId="{8A7162F3-A975-F240-9559-35A5F2CA9D58}" srcOrd="0" destOrd="0" parTransId="{5F9F0CA5-350D-7942-AC55-82D6F0BF14BF}" sibTransId="{309CC1BE-11CF-C044-B656-65CE387BE2C3}"/>
    <dgm:cxn modelId="{BA93FA8C-C26F-A84E-8D39-9DC1654CA943}" type="presOf" srcId="{78DBD386-C008-AF41-A731-6408B08E8F1C}" destId="{57F882CB-69B0-3A45-9013-0016D7CAF68F}" srcOrd="0" destOrd="0" presId="urn:microsoft.com/office/officeart/2005/8/layout/hList1"/>
    <dgm:cxn modelId="{C3E5458F-8A4B-634B-9384-BC7C5F0C5920}" srcId="{7D400C93-26B6-4A4D-A5E5-3CE21DEB8130}" destId="{EC6CBAF1-453E-C046-A8AE-94F9EB240C8F}" srcOrd="1" destOrd="0" parTransId="{79CCC668-4C8C-414D-81D0-1A01240D8D98}" sibTransId="{63109F66-9FDE-8840-87CC-86D866208CCA}"/>
    <dgm:cxn modelId="{A9162CAF-17B6-274A-8901-463F98552087}" srcId="{5F9FE1ED-FD07-F54E-BE8C-6C5D2EC52881}" destId="{FCDF467B-E15F-6E4B-B824-E6D4122531E4}" srcOrd="3" destOrd="0" parTransId="{6EF18922-A95C-3445-9464-19D7878EEE60}" sibTransId="{A6C0F141-208C-9146-8782-96EB30214C04}"/>
    <dgm:cxn modelId="{49AB37C5-779F-F140-88FF-7B77D8FF3843}" srcId="{78DBD386-C008-AF41-A731-6408B08E8F1C}" destId="{5F9FE1ED-FD07-F54E-BE8C-6C5D2EC52881}" srcOrd="1" destOrd="0" parTransId="{89CA8E43-1D77-EE44-885B-73F3E404239E}" sibTransId="{A435EE90-9115-8341-941F-5E437D5F22E5}"/>
    <dgm:cxn modelId="{E8A5AED0-5D61-D64B-9BEB-243D202AAFF3}" srcId="{5F9FE1ED-FD07-F54E-BE8C-6C5D2EC52881}" destId="{C1AFC58B-F73F-5846-9ED5-18ED126537FF}" srcOrd="0" destOrd="0" parTransId="{7E711C45-E5DD-B848-BB18-D157A0A9B632}" sibTransId="{7A48AFF0-6E5F-D347-8E0D-1E154681DFA3}"/>
    <dgm:cxn modelId="{120686E0-9003-AD4B-9496-377516671EA0}" type="presOf" srcId="{C1AFC58B-F73F-5846-9ED5-18ED126537FF}" destId="{F81F3F6F-7FE4-EC49-8995-85AB6B97F5D5}" srcOrd="0" destOrd="0" presId="urn:microsoft.com/office/officeart/2005/8/layout/hList1"/>
    <dgm:cxn modelId="{D9121EE1-E20F-7E47-A089-F5DFE1821695}" srcId="{5F9FE1ED-FD07-F54E-BE8C-6C5D2EC52881}" destId="{C8D1B3F2-DA05-4F48-A0C6-19AFC3326BF9}" srcOrd="2" destOrd="0" parTransId="{0908572F-70DF-0943-B9A9-CB13D4BEE43E}" sibTransId="{46070957-85FD-C541-97C9-0232FADB52D4}"/>
    <dgm:cxn modelId="{301725EC-0DC3-E040-822E-F279F50927EC}" srcId="{5F9FE1ED-FD07-F54E-BE8C-6C5D2EC52881}" destId="{68257B37-AB94-8A4B-AED0-681BC5EAB10B}" srcOrd="1" destOrd="0" parTransId="{036D30D1-175F-C74F-AF19-72E0AA93C8B9}" sibTransId="{4C6B8FD6-75F9-0549-B957-C285893ACB3C}"/>
    <dgm:cxn modelId="{D928ADF5-A8BC-1F47-BB78-4A696A6ED41D}" type="presOf" srcId="{8A7162F3-A975-F240-9559-35A5F2CA9D58}" destId="{FED7DA05-9655-0D44-B015-44C98CC9C754}" srcOrd="0" destOrd="0" presId="urn:microsoft.com/office/officeart/2005/8/layout/hList1"/>
    <dgm:cxn modelId="{32BDCCF5-7D13-294C-8EC7-D050648D866D}" type="presOf" srcId="{FCDF467B-E15F-6E4B-B824-E6D4122531E4}" destId="{F81F3F6F-7FE4-EC49-8995-85AB6B97F5D5}" srcOrd="0" destOrd="3" presId="urn:microsoft.com/office/officeart/2005/8/layout/hList1"/>
    <dgm:cxn modelId="{605077F6-EACA-7541-B006-93EDEE8E3021}" srcId="{78DBD386-C008-AF41-A731-6408B08E8F1C}" destId="{7D400C93-26B6-4A4D-A5E5-3CE21DEB8130}" srcOrd="2" destOrd="0" parTransId="{618176EC-67E2-AD4B-A859-D3EC04F121E1}" sibTransId="{DA72E8DD-6BDB-C74F-A102-C22E1B4A431E}"/>
    <dgm:cxn modelId="{098ED4F9-ADB2-A94B-BFFF-B2897C8CAE20}" type="presOf" srcId="{FD22854B-8516-FA4B-A95A-DD1040913E73}" destId="{0DAA3899-CF16-184E-9E56-F789C438EAEA}" srcOrd="0" destOrd="0" presId="urn:microsoft.com/office/officeart/2005/8/layout/hList1"/>
    <dgm:cxn modelId="{7F1BA9FF-94C3-3140-9791-D129822A66FB}" type="presOf" srcId="{5F9FE1ED-FD07-F54E-BE8C-6C5D2EC52881}" destId="{9EAAC572-0C30-DB49-925F-F9DDE7787AB2}" srcOrd="0" destOrd="0" presId="urn:microsoft.com/office/officeart/2005/8/layout/hList1"/>
    <dgm:cxn modelId="{53223B67-94C3-9C4E-BC4A-B2135ADE3207}" type="presParOf" srcId="{57F882CB-69B0-3A45-9013-0016D7CAF68F}" destId="{011E43BA-0C2A-3E42-BECA-80C8950A900F}" srcOrd="0" destOrd="0" presId="urn:microsoft.com/office/officeart/2005/8/layout/hList1"/>
    <dgm:cxn modelId="{986D3A57-D54D-8442-86D7-48CE9F3ECF60}" type="presParOf" srcId="{011E43BA-0C2A-3E42-BECA-80C8950A900F}" destId="{0DAA3899-CF16-184E-9E56-F789C438EAEA}" srcOrd="0" destOrd="0" presId="urn:microsoft.com/office/officeart/2005/8/layout/hList1"/>
    <dgm:cxn modelId="{3FD1BFBC-F6F1-2A44-9B12-13C19DA25FE1}" type="presParOf" srcId="{011E43BA-0C2A-3E42-BECA-80C8950A900F}" destId="{14B2569E-0559-794C-9254-A55F135673FB}" srcOrd="1" destOrd="0" presId="urn:microsoft.com/office/officeart/2005/8/layout/hList1"/>
    <dgm:cxn modelId="{BB5D8BB1-A325-0C47-BCD1-34A12EC22B91}" type="presParOf" srcId="{57F882CB-69B0-3A45-9013-0016D7CAF68F}" destId="{745EAD2F-52B4-BE43-B519-15DF5535E231}" srcOrd="1" destOrd="0" presId="urn:microsoft.com/office/officeart/2005/8/layout/hList1"/>
    <dgm:cxn modelId="{DBB4A2A8-F1FC-F94C-AB99-4DC68FB92208}" type="presParOf" srcId="{57F882CB-69B0-3A45-9013-0016D7CAF68F}" destId="{7975961B-6344-504D-86A7-224D7E6DB9F1}" srcOrd="2" destOrd="0" presId="urn:microsoft.com/office/officeart/2005/8/layout/hList1"/>
    <dgm:cxn modelId="{4DD350AB-3379-704D-9F40-867E4962F9B0}" type="presParOf" srcId="{7975961B-6344-504D-86A7-224D7E6DB9F1}" destId="{9EAAC572-0C30-DB49-925F-F9DDE7787AB2}" srcOrd="0" destOrd="0" presId="urn:microsoft.com/office/officeart/2005/8/layout/hList1"/>
    <dgm:cxn modelId="{A0EF995D-A06A-B841-9865-8E5C1B9B3AF2}" type="presParOf" srcId="{7975961B-6344-504D-86A7-224D7E6DB9F1}" destId="{F81F3F6F-7FE4-EC49-8995-85AB6B97F5D5}" srcOrd="1" destOrd="0" presId="urn:microsoft.com/office/officeart/2005/8/layout/hList1"/>
    <dgm:cxn modelId="{74BBC26A-7196-6941-A3A0-ED971ABEFC1E}" type="presParOf" srcId="{57F882CB-69B0-3A45-9013-0016D7CAF68F}" destId="{9BE11EFD-C738-BC49-B147-6587AF2FCF85}" srcOrd="3" destOrd="0" presId="urn:microsoft.com/office/officeart/2005/8/layout/hList1"/>
    <dgm:cxn modelId="{FCB58873-C37C-D64D-8D06-6F7468E05D2E}" type="presParOf" srcId="{57F882CB-69B0-3A45-9013-0016D7CAF68F}" destId="{012A5C3A-B4E9-9549-BD9A-D78BC03C2D9F}" srcOrd="4" destOrd="0" presId="urn:microsoft.com/office/officeart/2005/8/layout/hList1"/>
    <dgm:cxn modelId="{BFC1F443-A902-4345-B3EF-CD221BE8890A}" type="presParOf" srcId="{012A5C3A-B4E9-9549-BD9A-D78BC03C2D9F}" destId="{AB444A67-E319-EE40-A08E-DFD3F8FDC810}" srcOrd="0" destOrd="0" presId="urn:microsoft.com/office/officeart/2005/8/layout/hList1"/>
    <dgm:cxn modelId="{1BB7426F-5022-2243-A191-C616CB0E856E}" type="presParOf" srcId="{012A5C3A-B4E9-9549-BD9A-D78BC03C2D9F}" destId="{FED7DA05-9655-0D44-B015-44C98CC9C75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A3899-CF16-184E-9E56-F789C438EAEA}">
      <dsp:nvSpPr>
        <dsp:cNvPr id="0" name=""/>
        <dsp:cNvSpPr/>
      </dsp:nvSpPr>
      <dsp:spPr>
        <a:xfrm>
          <a:off x="2735" y="3808"/>
          <a:ext cx="2667574" cy="835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it-FI" sz="3200" kern="1200" dirty="0"/>
            <a:t>Goal</a:t>
          </a:r>
        </a:p>
      </dsp:txBody>
      <dsp:txXfrm>
        <a:off x="2735" y="3808"/>
        <a:ext cx="2667574" cy="835200"/>
      </dsp:txXfrm>
    </dsp:sp>
    <dsp:sp modelId="{14B2569E-0559-794C-9254-A55F135673FB}">
      <dsp:nvSpPr>
        <dsp:cNvPr id="0" name=""/>
        <dsp:cNvSpPr/>
      </dsp:nvSpPr>
      <dsp:spPr>
        <a:xfrm>
          <a:off x="2735" y="839008"/>
          <a:ext cx="2667574" cy="302499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l" defTabSz="889000">
            <a:lnSpc>
              <a:spcPct val="90000"/>
            </a:lnSpc>
            <a:spcBef>
              <a:spcPct val="0"/>
            </a:spcBef>
            <a:spcAft>
              <a:spcPct val="15000"/>
            </a:spcAft>
            <a:buNone/>
          </a:pPr>
          <a:r>
            <a:rPr lang="en-US" sz="2000" kern="1200" dirty="0"/>
            <a:t>Gather insights from the customers</a:t>
          </a:r>
          <a:endParaRPr lang="it-FI" sz="2000" kern="1200" dirty="0"/>
        </a:p>
      </dsp:txBody>
      <dsp:txXfrm>
        <a:off x="2735" y="839008"/>
        <a:ext cx="2667574" cy="3024990"/>
      </dsp:txXfrm>
    </dsp:sp>
    <dsp:sp modelId="{9EAAC572-0C30-DB49-925F-F9DDE7787AB2}">
      <dsp:nvSpPr>
        <dsp:cNvPr id="0" name=""/>
        <dsp:cNvSpPr/>
      </dsp:nvSpPr>
      <dsp:spPr>
        <a:xfrm>
          <a:off x="3043770" y="3808"/>
          <a:ext cx="2667574" cy="835200"/>
        </a:xfrm>
        <a:prstGeom prst="rect">
          <a:avLst/>
        </a:prstGeom>
        <a:solidFill>
          <a:schemeClr val="accent5"/>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it-FI" sz="3200" kern="1200">
              <a:latin typeface="Calibri" panose="020F0502020204030204"/>
              <a:ea typeface="+mn-ea"/>
              <a:cs typeface="+mn-cs"/>
            </a:rPr>
            <a:t>Tasks</a:t>
          </a:r>
          <a:endParaRPr lang="it-FI" sz="3200" kern="1200" dirty="0">
            <a:latin typeface="Calibri" panose="020F0502020204030204"/>
            <a:ea typeface="+mn-ea"/>
            <a:cs typeface="+mn-cs"/>
          </a:endParaRPr>
        </a:p>
      </dsp:txBody>
      <dsp:txXfrm>
        <a:off x="3043770" y="3808"/>
        <a:ext cx="2667574" cy="835200"/>
      </dsp:txXfrm>
    </dsp:sp>
    <dsp:sp modelId="{F81F3F6F-7FE4-EC49-8995-85AB6B97F5D5}">
      <dsp:nvSpPr>
        <dsp:cNvPr id="0" name=""/>
        <dsp:cNvSpPr/>
      </dsp:nvSpPr>
      <dsp:spPr>
        <a:xfrm>
          <a:off x="3043770" y="839008"/>
          <a:ext cx="2667574" cy="3024990"/>
        </a:xfrm>
        <a:prstGeom prst="rect">
          <a:avLst/>
        </a:prstGeom>
        <a:solidFill>
          <a:schemeClr val="accent5">
            <a:lumMod val="20000"/>
            <a:lumOff val="8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l" defTabSz="889000">
            <a:lnSpc>
              <a:spcPct val="90000"/>
            </a:lnSpc>
            <a:spcBef>
              <a:spcPct val="0"/>
            </a:spcBef>
            <a:spcAft>
              <a:spcPct val="15000"/>
            </a:spcAft>
            <a:buFont typeface="+mj-lt"/>
            <a:buAutoNum type="arabicPeriod"/>
          </a:pPr>
          <a:r>
            <a:rPr lang="en-US" sz="2000" kern="1200" dirty="0"/>
            <a:t>Desk research: Collect data from web (trends, forum, reviews). </a:t>
          </a:r>
          <a:endParaRPr lang="it-FI" sz="2000" kern="1200" dirty="0"/>
        </a:p>
        <a:p>
          <a:pPr marL="228600" lvl="1" indent="-228600" algn="l" defTabSz="889000">
            <a:lnSpc>
              <a:spcPct val="90000"/>
            </a:lnSpc>
            <a:spcBef>
              <a:spcPct val="0"/>
            </a:spcBef>
            <a:spcAft>
              <a:spcPct val="15000"/>
            </a:spcAft>
            <a:buFont typeface="+mj-lt"/>
            <a:buAutoNum type="arabicPeriod"/>
          </a:pPr>
          <a:r>
            <a:rPr lang="en-US" sz="2000" kern="1200" dirty="0"/>
            <a:t>Conduct five short </a:t>
          </a:r>
          <a:r>
            <a:rPr lang="en-US" sz="3600" b="1" kern="1200" dirty="0"/>
            <a:t>interviews (no survey)</a:t>
          </a:r>
          <a:r>
            <a:rPr lang="en-US" sz="2000" kern="1200" dirty="0"/>
            <a:t> to customers.</a:t>
          </a:r>
          <a:endParaRPr lang="it-FI" sz="2000" kern="1200" dirty="0"/>
        </a:p>
      </dsp:txBody>
      <dsp:txXfrm>
        <a:off x="3043770" y="839008"/>
        <a:ext cx="2667574" cy="3024990"/>
      </dsp:txXfrm>
    </dsp:sp>
    <dsp:sp modelId="{AB444A67-E319-EE40-A08E-DFD3F8FDC810}">
      <dsp:nvSpPr>
        <dsp:cNvPr id="0" name=""/>
        <dsp:cNvSpPr/>
      </dsp:nvSpPr>
      <dsp:spPr>
        <a:xfrm>
          <a:off x="6084805" y="3808"/>
          <a:ext cx="2667574" cy="8352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it-FI" sz="3200" kern="1200">
              <a:latin typeface="Calibri" panose="020F0502020204030204"/>
              <a:ea typeface="+mn-ea"/>
              <a:cs typeface="+mn-cs"/>
            </a:rPr>
            <a:t>Output</a:t>
          </a:r>
          <a:endParaRPr lang="it-FI" sz="3200" kern="1200" dirty="0">
            <a:latin typeface="Calibri" panose="020F0502020204030204"/>
            <a:ea typeface="+mn-ea"/>
            <a:cs typeface="+mn-cs"/>
          </a:endParaRPr>
        </a:p>
      </dsp:txBody>
      <dsp:txXfrm>
        <a:off x="6084805" y="3808"/>
        <a:ext cx="2667574" cy="835200"/>
      </dsp:txXfrm>
    </dsp:sp>
    <dsp:sp modelId="{FED7DA05-9655-0D44-B015-44C98CC9C754}">
      <dsp:nvSpPr>
        <dsp:cNvPr id="0" name=""/>
        <dsp:cNvSpPr/>
      </dsp:nvSpPr>
      <dsp:spPr>
        <a:xfrm>
          <a:off x="6084805" y="839008"/>
          <a:ext cx="2667574" cy="302499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ctr" defTabSz="889000">
            <a:lnSpc>
              <a:spcPct val="90000"/>
            </a:lnSpc>
            <a:spcBef>
              <a:spcPct val="0"/>
            </a:spcBef>
            <a:spcAft>
              <a:spcPct val="15000"/>
            </a:spcAft>
            <a:buNone/>
          </a:pPr>
          <a:r>
            <a:rPr lang="it-IT" sz="2000" kern="1200" dirty="0"/>
            <a:t>PowerPoint</a:t>
          </a:r>
          <a:endParaRPr lang="it-FI" sz="2000" kern="1200" dirty="0"/>
        </a:p>
        <a:p>
          <a:pPr marL="228600" lvl="1" indent="-228600" algn="ctr" defTabSz="889000">
            <a:lnSpc>
              <a:spcPct val="90000"/>
            </a:lnSpc>
            <a:spcBef>
              <a:spcPct val="0"/>
            </a:spcBef>
            <a:spcAft>
              <a:spcPct val="15000"/>
            </a:spcAft>
            <a:buNone/>
          </a:pPr>
          <a:r>
            <a:rPr lang="it-IT" sz="2000" kern="1200" dirty="0"/>
            <a:t>(max 10 slides)</a:t>
          </a:r>
          <a:endParaRPr lang="it-FI" sz="2000" kern="1200" dirty="0"/>
        </a:p>
      </dsp:txBody>
      <dsp:txXfrm>
        <a:off x="6084805" y="839008"/>
        <a:ext cx="2667574" cy="30249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A3899-CF16-184E-9E56-F789C438EAEA}">
      <dsp:nvSpPr>
        <dsp:cNvPr id="0" name=""/>
        <dsp:cNvSpPr/>
      </dsp:nvSpPr>
      <dsp:spPr>
        <a:xfrm>
          <a:off x="2735" y="16908"/>
          <a:ext cx="2667574" cy="1067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it-FI" sz="3200" kern="1200" dirty="0"/>
            <a:t>Goal</a:t>
          </a:r>
        </a:p>
      </dsp:txBody>
      <dsp:txXfrm>
        <a:off x="2735" y="16908"/>
        <a:ext cx="2667574" cy="1067029"/>
      </dsp:txXfrm>
    </dsp:sp>
    <dsp:sp modelId="{14B2569E-0559-794C-9254-A55F135673FB}">
      <dsp:nvSpPr>
        <dsp:cNvPr id="0" name=""/>
        <dsp:cNvSpPr/>
      </dsp:nvSpPr>
      <dsp:spPr>
        <a:xfrm>
          <a:off x="2735" y="1083938"/>
          <a:ext cx="2667574" cy="27669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ctr" defTabSz="889000">
            <a:lnSpc>
              <a:spcPct val="90000"/>
            </a:lnSpc>
            <a:spcBef>
              <a:spcPct val="0"/>
            </a:spcBef>
            <a:spcAft>
              <a:spcPct val="15000"/>
            </a:spcAft>
            <a:buNone/>
          </a:pPr>
          <a:r>
            <a:rPr lang="it-FI" sz="2000" kern="1200" dirty="0"/>
            <a:t>Develop a strategy</a:t>
          </a:r>
        </a:p>
      </dsp:txBody>
      <dsp:txXfrm>
        <a:off x="2735" y="1083938"/>
        <a:ext cx="2667574" cy="2766960"/>
      </dsp:txXfrm>
    </dsp:sp>
    <dsp:sp modelId="{9EAAC572-0C30-DB49-925F-F9DDE7787AB2}">
      <dsp:nvSpPr>
        <dsp:cNvPr id="0" name=""/>
        <dsp:cNvSpPr/>
      </dsp:nvSpPr>
      <dsp:spPr>
        <a:xfrm>
          <a:off x="3043770" y="16908"/>
          <a:ext cx="2667574" cy="1067029"/>
        </a:xfrm>
        <a:prstGeom prst="rect">
          <a:avLst/>
        </a:prstGeom>
        <a:solidFill>
          <a:schemeClr val="accent5"/>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it-FI" sz="3200" kern="1200" dirty="0">
              <a:latin typeface="Calibri" panose="020F0502020204030204"/>
              <a:ea typeface="+mn-ea"/>
              <a:cs typeface="+mn-cs"/>
            </a:rPr>
            <a:t>Tasks</a:t>
          </a:r>
        </a:p>
      </dsp:txBody>
      <dsp:txXfrm>
        <a:off x="3043770" y="16908"/>
        <a:ext cx="2667574" cy="1067029"/>
      </dsp:txXfrm>
    </dsp:sp>
    <dsp:sp modelId="{F81F3F6F-7FE4-EC49-8995-85AB6B97F5D5}">
      <dsp:nvSpPr>
        <dsp:cNvPr id="0" name=""/>
        <dsp:cNvSpPr/>
      </dsp:nvSpPr>
      <dsp:spPr>
        <a:xfrm>
          <a:off x="3043770" y="1083938"/>
          <a:ext cx="2667574" cy="2766960"/>
        </a:xfrm>
        <a:prstGeom prst="rect">
          <a:avLst/>
        </a:prstGeom>
        <a:solidFill>
          <a:schemeClr val="accent5">
            <a:lumMod val="20000"/>
            <a:lumOff val="8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l" defTabSz="889000">
            <a:lnSpc>
              <a:spcPct val="90000"/>
            </a:lnSpc>
            <a:spcBef>
              <a:spcPct val="0"/>
            </a:spcBef>
            <a:spcAft>
              <a:spcPct val="15000"/>
            </a:spcAft>
            <a:buFont typeface="+mj-lt"/>
            <a:buAutoNum type="arabicPeriod"/>
          </a:pPr>
          <a:r>
            <a:rPr lang="en-US" sz="2000" kern="1200" noProof="0" dirty="0"/>
            <a:t>Design a new store that includes technological elements.</a:t>
          </a:r>
          <a:endParaRPr lang="it-FI" sz="2000" kern="1200" dirty="0"/>
        </a:p>
        <a:p>
          <a:pPr marL="228600" lvl="1" indent="-228600" algn="l" defTabSz="889000">
            <a:lnSpc>
              <a:spcPct val="90000"/>
            </a:lnSpc>
            <a:spcBef>
              <a:spcPct val="0"/>
            </a:spcBef>
            <a:spcAft>
              <a:spcPct val="15000"/>
            </a:spcAft>
            <a:buFont typeface="+mj-lt"/>
            <a:buAutoNum type="arabicPeriod"/>
          </a:pPr>
          <a:r>
            <a:rPr lang="en-US" sz="2000" kern="1200" noProof="0" dirty="0"/>
            <a:t>Design a digital communication strategy to promote your new store.</a:t>
          </a:r>
          <a:endParaRPr lang="it-FI" sz="2000" kern="1200" dirty="0"/>
        </a:p>
      </dsp:txBody>
      <dsp:txXfrm>
        <a:off x="3043770" y="1083938"/>
        <a:ext cx="2667574" cy="2766960"/>
      </dsp:txXfrm>
    </dsp:sp>
    <dsp:sp modelId="{AB444A67-E319-EE40-A08E-DFD3F8FDC810}">
      <dsp:nvSpPr>
        <dsp:cNvPr id="0" name=""/>
        <dsp:cNvSpPr/>
      </dsp:nvSpPr>
      <dsp:spPr>
        <a:xfrm>
          <a:off x="6084805" y="16908"/>
          <a:ext cx="2667574" cy="106702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it-FI" sz="3200" kern="1200" dirty="0">
              <a:latin typeface="Calibri" panose="020F0502020204030204"/>
              <a:ea typeface="+mn-ea"/>
              <a:cs typeface="+mn-cs"/>
            </a:rPr>
            <a:t>Output</a:t>
          </a:r>
        </a:p>
      </dsp:txBody>
      <dsp:txXfrm>
        <a:off x="6084805" y="16908"/>
        <a:ext cx="2667574" cy="1067029"/>
      </dsp:txXfrm>
    </dsp:sp>
    <dsp:sp modelId="{FED7DA05-9655-0D44-B015-44C98CC9C754}">
      <dsp:nvSpPr>
        <dsp:cNvPr id="0" name=""/>
        <dsp:cNvSpPr/>
      </dsp:nvSpPr>
      <dsp:spPr>
        <a:xfrm>
          <a:off x="6084805" y="1083938"/>
          <a:ext cx="2667574" cy="276696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ctr" defTabSz="889000">
            <a:lnSpc>
              <a:spcPct val="90000"/>
            </a:lnSpc>
            <a:spcBef>
              <a:spcPct val="0"/>
            </a:spcBef>
            <a:spcAft>
              <a:spcPct val="15000"/>
            </a:spcAft>
            <a:buNone/>
          </a:pPr>
          <a:r>
            <a:rPr lang="it-IT" sz="2000" kern="1200" dirty="0"/>
            <a:t>PowerPoint</a:t>
          </a:r>
          <a:endParaRPr lang="it-FI" sz="2000" kern="1200" dirty="0"/>
        </a:p>
        <a:p>
          <a:pPr marL="228600" lvl="1" indent="-228600" algn="ctr" defTabSz="889000">
            <a:lnSpc>
              <a:spcPct val="90000"/>
            </a:lnSpc>
            <a:spcBef>
              <a:spcPct val="0"/>
            </a:spcBef>
            <a:spcAft>
              <a:spcPct val="15000"/>
            </a:spcAft>
            <a:buNone/>
          </a:pPr>
          <a:r>
            <a:rPr lang="it-IT" sz="2000" kern="1200" dirty="0"/>
            <a:t>(max 15 slides)</a:t>
          </a:r>
          <a:endParaRPr lang="it-FI" sz="2000" kern="1200" dirty="0"/>
        </a:p>
      </dsp:txBody>
      <dsp:txXfrm>
        <a:off x="6084805" y="1083938"/>
        <a:ext cx="2667574" cy="27669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A3899-CF16-184E-9E56-F789C438EAEA}">
      <dsp:nvSpPr>
        <dsp:cNvPr id="0" name=""/>
        <dsp:cNvSpPr/>
      </dsp:nvSpPr>
      <dsp:spPr>
        <a:xfrm>
          <a:off x="2735" y="16908"/>
          <a:ext cx="2667574" cy="106702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it-FI" sz="3200" kern="1200" dirty="0"/>
            <a:t>Goal</a:t>
          </a:r>
        </a:p>
      </dsp:txBody>
      <dsp:txXfrm>
        <a:off x="2735" y="16908"/>
        <a:ext cx="2667574" cy="1067029"/>
      </dsp:txXfrm>
    </dsp:sp>
    <dsp:sp modelId="{14B2569E-0559-794C-9254-A55F135673FB}">
      <dsp:nvSpPr>
        <dsp:cNvPr id="0" name=""/>
        <dsp:cNvSpPr/>
      </dsp:nvSpPr>
      <dsp:spPr>
        <a:xfrm>
          <a:off x="2735" y="1083938"/>
          <a:ext cx="2667574" cy="276696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ctr" defTabSz="889000">
            <a:lnSpc>
              <a:spcPct val="90000"/>
            </a:lnSpc>
            <a:spcBef>
              <a:spcPct val="0"/>
            </a:spcBef>
            <a:spcAft>
              <a:spcPct val="15000"/>
            </a:spcAft>
            <a:buNone/>
          </a:pPr>
          <a:r>
            <a:rPr lang="en-US" sz="2000" kern="1200" noProof="0" dirty="0"/>
            <a:t>Develop a  integrated strategy for each brand with your colleagues </a:t>
          </a:r>
          <a:endParaRPr lang="it-FI" sz="2000" kern="1200" dirty="0"/>
        </a:p>
      </dsp:txBody>
      <dsp:txXfrm>
        <a:off x="2735" y="1083938"/>
        <a:ext cx="2667574" cy="2766960"/>
      </dsp:txXfrm>
    </dsp:sp>
    <dsp:sp modelId="{9EAAC572-0C30-DB49-925F-F9DDE7787AB2}">
      <dsp:nvSpPr>
        <dsp:cNvPr id="0" name=""/>
        <dsp:cNvSpPr/>
      </dsp:nvSpPr>
      <dsp:spPr>
        <a:xfrm>
          <a:off x="3043770" y="16908"/>
          <a:ext cx="2667574" cy="1067029"/>
        </a:xfrm>
        <a:prstGeom prst="rect">
          <a:avLst/>
        </a:prstGeom>
        <a:solidFill>
          <a:schemeClr val="accent5"/>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it-FI" sz="3200" kern="1200" dirty="0">
              <a:latin typeface="Calibri" panose="020F0502020204030204"/>
              <a:ea typeface="+mn-ea"/>
              <a:cs typeface="+mn-cs"/>
            </a:rPr>
            <a:t>Tasks</a:t>
          </a:r>
        </a:p>
      </dsp:txBody>
      <dsp:txXfrm>
        <a:off x="3043770" y="16908"/>
        <a:ext cx="2667574" cy="1067029"/>
      </dsp:txXfrm>
    </dsp:sp>
    <dsp:sp modelId="{F81F3F6F-7FE4-EC49-8995-85AB6B97F5D5}">
      <dsp:nvSpPr>
        <dsp:cNvPr id="0" name=""/>
        <dsp:cNvSpPr/>
      </dsp:nvSpPr>
      <dsp:spPr>
        <a:xfrm>
          <a:off x="3043770" y="1083938"/>
          <a:ext cx="2667574" cy="2766960"/>
        </a:xfrm>
        <a:prstGeom prst="rect">
          <a:avLst/>
        </a:prstGeom>
        <a:solidFill>
          <a:schemeClr val="accent5">
            <a:lumMod val="20000"/>
            <a:lumOff val="80000"/>
            <a:alpha val="9000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l" defTabSz="889000">
            <a:lnSpc>
              <a:spcPct val="90000"/>
            </a:lnSpc>
            <a:spcBef>
              <a:spcPct val="0"/>
            </a:spcBef>
            <a:spcAft>
              <a:spcPct val="15000"/>
            </a:spcAft>
            <a:buFont typeface="+mj-lt"/>
            <a:buAutoNum type="arabicPeriod"/>
          </a:pPr>
          <a:r>
            <a:rPr lang="en-US" sz="2000" kern="1200" noProof="0" dirty="0"/>
            <a:t>Put together your insights.</a:t>
          </a:r>
          <a:endParaRPr lang="it-FI" sz="2000" kern="1200" dirty="0"/>
        </a:p>
        <a:p>
          <a:pPr marL="228600" lvl="1" indent="-228600" algn="l" defTabSz="889000">
            <a:lnSpc>
              <a:spcPct val="90000"/>
            </a:lnSpc>
            <a:spcBef>
              <a:spcPct val="0"/>
            </a:spcBef>
            <a:spcAft>
              <a:spcPct val="15000"/>
            </a:spcAft>
            <a:buFont typeface="+mj-lt"/>
            <a:buAutoNum type="arabicPeriod"/>
          </a:pPr>
          <a:r>
            <a:rPr lang="en-US" sz="2000" kern="1200" noProof="0" dirty="0"/>
            <a:t>Discuss your designs</a:t>
          </a:r>
          <a:endParaRPr lang="it-FI" sz="2000" kern="1200" dirty="0"/>
        </a:p>
        <a:p>
          <a:pPr marL="228600" lvl="1" indent="-228600" algn="l" defTabSz="889000">
            <a:lnSpc>
              <a:spcPct val="90000"/>
            </a:lnSpc>
            <a:spcBef>
              <a:spcPct val="0"/>
            </a:spcBef>
            <a:spcAft>
              <a:spcPct val="15000"/>
            </a:spcAft>
            <a:buFont typeface="+mj-lt"/>
            <a:buAutoNum type="arabicPeriod"/>
          </a:pPr>
          <a:r>
            <a:rPr lang="en-US" sz="2000" kern="1200" noProof="0" dirty="0"/>
            <a:t>Design a new store</a:t>
          </a:r>
          <a:endParaRPr lang="it-FI" sz="2000" kern="1200" dirty="0"/>
        </a:p>
        <a:p>
          <a:pPr marL="228600" lvl="1" indent="-228600" algn="l" defTabSz="889000">
            <a:lnSpc>
              <a:spcPct val="90000"/>
            </a:lnSpc>
            <a:spcBef>
              <a:spcPct val="0"/>
            </a:spcBef>
            <a:spcAft>
              <a:spcPct val="15000"/>
            </a:spcAft>
            <a:buFont typeface="+mj-lt"/>
            <a:buAutoNum type="arabicPeriod"/>
          </a:pPr>
          <a:r>
            <a:rPr lang="en-US" sz="2000" kern="1200" noProof="0" dirty="0"/>
            <a:t>Develop a digital communication strategy</a:t>
          </a:r>
          <a:endParaRPr lang="it-FI" sz="2000" kern="1200" dirty="0"/>
        </a:p>
      </dsp:txBody>
      <dsp:txXfrm>
        <a:off x="3043770" y="1083938"/>
        <a:ext cx="2667574" cy="2766960"/>
      </dsp:txXfrm>
    </dsp:sp>
    <dsp:sp modelId="{AB444A67-E319-EE40-A08E-DFD3F8FDC810}">
      <dsp:nvSpPr>
        <dsp:cNvPr id="0" name=""/>
        <dsp:cNvSpPr/>
      </dsp:nvSpPr>
      <dsp:spPr>
        <a:xfrm>
          <a:off x="6084805" y="16908"/>
          <a:ext cx="2667574" cy="1067029"/>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it-FI" sz="3200" kern="1200">
              <a:latin typeface="Calibri" panose="020F0502020204030204"/>
              <a:ea typeface="+mn-ea"/>
              <a:cs typeface="+mn-cs"/>
            </a:rPr>
            <a:t>Output</a:t>
          </a:r>
          <a:endParaRPr lang="it-FI" sz="3200" kern="1200" dirty="0">
            <a:latin typeface="Calibri" panose="020F0502020204030204"/>
            <a:ea typeface="+mn-ea"/>
            <a:cs typeface="+mn-cs"/>
          </a:endParaRPr>
        </a:p>
      </dsp:txBody>
      <dsp:txXfrm>
        <a:off x="6084805" y="16908"/>
        <a:ext cx="2667574" cy="1067029"/>
      </dsp:txXfrm>
    </dsp:sp>
    <dsp:sp modelId="{FED7DA05-9655-0D44-B015-44C98CC9C754}">
      <dsp:nvSpPr>
        <dsp:cNvPr id="0" name=""/>
        <dsp:cNvSpPr/>
      </dsp:nvSpPr>
      <dsp:spPr>
        <a:xfrm>
          <a:off x="6084805" y="1083938"/>
          <a:ext cx="2667574" cy="276696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ctr" anchorCtr="0">
          <a:noAutofit/>
        </a:bodyPr>
        <a:lstStyle/>
        <a:p>
          <a:pPr marL="228600" lvl="1" indent="-228600" algn="ctr" defTabSz="889000">
            <a:lnSpc>
              <a:spcPct val="90000"/>
            </a:lnSpc>
            <a:spcBef>
              <a:spcPct val="0"/>
            </a:spcBef>
            <a:spcAft>
              <a:spcPct val="15000"/>
            </a:spcAft>
            <a:buNone/>
          </a:pPr>
          <a:r>
            <a:rPr lang="it-IT" sz="2000" kern="1200" dirty="0"/>
            <a:t>PowerPoint</a:t>
          </a:r>
          <a:endParaRPr lang="it-FI" sz="2000" kern="1200" dirty="0"/>
        </a:p>
        <a:p>
          <a:pPr marL="228600" lvl="1" indent="-228600" algn="ctr" defTabSz="889000">
            <a:lnSpc>
              <a:spcPct val="90000"/>
            </a:lnSpc>
            <a:spcBef>
              <a:spcPct val="0"/>
            </a:spcBef>
            <a:spcAft>
              <a:spcPct val="15000"/>
            </a:spcAft>
            <a:buNone/>
          </a:pPr>
          <a:r>
            <a:rPr lang="it-IT" sz="2000" kern="1200" dirty="0"/>
            <a:t>(max 30 slides)</a:t>
          </a:r>
          <a:endParaRPr lang="it-FI" sz="2000" kern="1200" dirty="0"/>
        </a:p>
      </dsp:txBody>
      <dsp:txXfrm>
        <a:off x="6084805" y="1083938"/>
        <a:ext cx="2667574" cy="27669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FI"/>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DC025A-4E8B-044B-9619-BCD34887994A}" type="datetimeFigureOut">
              <a:rPr lang="it-FI" smtClean="0"/>
              <a:t>22.4.2024</a:t>
            </a:fld>
            <a:endParaRPr lang="it-FI"/>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FI"/>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FI"/>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C6059-AF20-4E45-A583-A02D62C1F7CE}" type="slidenum">
              <a:rPr lang="it-FI" smtClean="0"/>
              <a:t>‹N›</a:t>
            </a:fld>
            <a:endParaRPr lang="it-FI"/>
          </a:p>
        </p:txBody>
      </p:sp>
    </p:spTree>
    <p:extLst>
      <p:ext uri="{BB962C8B-B14F-4D97-AF65-F5344CB8AC3E}">
        <p14:creationId xmlns:p14="http://schemas.microsoft.com/office/powerpoint/2010/main" val="401956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useoftechnology.com/what-is-technolog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a:p>
        </p:txBody>
      </p:sp>
      <p:sp>
        <p:nvSpPr>
          <p:cNvPr id="4" name="Segnaposto numero diapositiva 3"/>
          <p:cNvSpPr>
            <a:spLocks noGrp="1"/>
          </p:cNvSpPr>
          <p:nvPr>
            <p:ph type="sldNum" sz="quarter" idx="5"/>
          </p:nvPr>
        </p:nvSpPr>
        <p:spPr/>
        <p:txBody>
          <a:bodyPr/>
          <a:lstStyle/>
          <a:p>
            <a:fld id="{C4CC6059-AF20-4E45-A583-A02D62C1F7CE}" type="slidenum">
              <a:rPr lang="it-FI" smtClean="0"/>
              <a:t>2</a:t>
            </a:fld>
            <a:endParaRPr lang="it-FI"/>
          </a:p>
        </p:txBody>
      </p:sp>
    </p:spTree>
    <p:extLst>
      <p:ext uri="{BB962C8B-B14F-4D97-AF65-F5344CB8AC3E}">
        <p14:creationId xmlns:p14="http://schemas.microsoft.com/office/powerpoint/2010/main" val="2040338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FI" dirty="0"/>
              <a:t>Britannica «</a:t>
            </a:r>
            <a:r>
              <a:rPr lang="it-IT" dirty="0"/>
              <a:t>https://</a:t>
            </a:r>
            <a:r>
              <a:rPr lang="it-IT" dirty="0" err="1"/>
              <a:t>www.britannica.com</a:t>
            </a:r>
            <a:r>
              <a:rPr lang="it-IT" dirty="0"/>
              <a:t>/</a:t>
            </a:r>
            <a:r>
              <a:rPr lang="it-IT" dirty="0" err="1"/>
              <a:t>technology</a:t>
            </a:r>
            <a:r>
              <a:rPr lang="it-IT" dirty="0"/>
              <a:t>/</a:t>
            </a:r>
            <a:r>
              <a:rPr lang="it-IT" dirty="0" err="1"/>
              <a:t>technology</a:t>
            </a:r>
            <a:r>
              <a:rPr lang="it-IT" dirty="0"/>
              <a:t>»</a:t>
            </a:r>
            <a:endParaRPr lang="it-FI"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3DEBB-4901-5145-9268-5209209129F0}"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2148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err="1">
                <a:solidFill>
                  <a:srgbClr val="333333"/>
                </a:solidFill>
                <a:effectLst/>
                <a:latin typeface="inherit"/>
              </a:rPr>
              <a:t>What</a:t>
            </a:r>
            <a:r>
              <a:rPr lang="it-IT" b="0" i="0" dirty="0">
                <a:solidFill>
                  <a:srgbClr val="333333"/>
                </a:solidFill>
                <a:effectLst/>
                <a:latin typeface="inherit"/>
              </a:rPr>
              <a:t> </a:t>
            </a:r>
            <a:r>
              <a:rPr lang="it-IT" b="0" i="0" dirty="0" err="1">
                <a:solidFill>
                  <a:srgbClr val="333333"/>
                </a:solidFill>
                <a:effectLst/>
                <a:latin typeface="inherit"/>
              </a:rPr>
              <a:t>is</a:t>
            </a:r>
            <a:r>
              <a:rPr lang="it-IT" b="0" i="0" dirty="0">
                <a:solidFill>
                  <a:srgbClr val="333333"/>
                </a:solidFill>
                <a:effectLst/>
                <a:latin typeface="inherit"/>
              </a:rPr>
              <a:t> Technology, </a:t>
            </a:r>
            <a:r>
              <a:rPr lang="it-IT" b="0" i="0" dirty="0" err="1">
                <a:solidFill>
                  <a:srgbClr val="333333"/>
                </a:solidFill>
                <a:effectLst/>
                <a:latin typeface="inherit"/>
              </a:rPr>
              <a:t>Karehka</a:t>
            </a:r>
            <a:r>
              <a:rPr lang="it-IT" b="0" i="0" dirty="0">
                <a:solidFill>
                  <a:srgbClr val="333333"/>
                </a:solidFill>
                <a:effectLst/>
                <a:latin typeface="inherit"/>
              </a:rPr>
              <a:t> Ramey in </a:t>
            </a:r>
            <a:r>
              <a:rPr lang="it-IT" b="0" i="0" dirty="0" err="1">
                <a:solidFill>
                  <a:srgbClr val="333333"/>
                </a:solidFill>
                <a:effectLst/>
                <a:latin typeface="inherit"/>
              </a:rPr>
              <a:t>Techucation</a:t>
            </a:r>
            <a:r>
              <a:rPr lang="it-IT" b="0" i="0" dirty="0">
                <a:solidFill>
                  <a:srgbClr val="333333"/>
                </a:solidFill>
                <a:effectLst/>
                <a:latin typeface="inherit"/>
              </a:rPr>
              <a:t>, </a:t>
            </a:r>
            <a:r>
              <a:rPr lang="it-IT" b="0" i="0" dirty="0" err="1">
                <a:solidFill>
                  <a:srgbClr val="333333"/>
                </a:solidFill>
                <a:effectLst/>
                <a:latin typeface="inherit"/>
              </a:rPr>
              <a:t>December</a:t>
            </a:r>
            <a:r>
              <a:rPr lang="it-IT" b="0" i="0" dirty="0">
                <a:solidFill>
                  <a:srgbClr val="333333"/>
                </a:solidFill>
                <a:effectLst/>
                <a:latin typeface="inherit"/>
              </a:rPr>
              <a:t> 12, 2013, </a:t>
            </a:r>
            <a:r>
              <a:rPr lang="it-IT" b="0" i="0" u="none" strike="noStrike" dirty="0">
                <a:solidFill>
                  <a:srgbClr val="3A6999"/>
                </a:solidFill>
                <a:effectLst/>
                <a:latin typeface="inherit"/>
                <a:hlinkClick r:id="rId3"/>
              </a:rPr>
              <a:t>http://www.useoftechnology.com/what-is-technology/</a:t>
            </a:r>
            <a:r>
              <a:rPr lang="it-IT" b="0" i="0" dirty="0">
                <a:solidFill>
                  <a:srgbClr val="333333"/>
                </a:solidFill>
                <a:effectLst/>
                <a:latin typeface="inherit"/>
              </a:rPr>
              <a:t> </a:t>
            </a:r>
            <a:endParaRPr lang="it-FI"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3DEBB-4901-5145-9268-5209209129F0}"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03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3DEBB-4901-5145-9268-5209209129F0}"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15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3DEBB-4901-5145-9268-5209209129F0}"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162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3DEBB-4901-5145-9268-5209209129F0}"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8070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I want to </a:t>
            </a:r>
            <a:r>
              <a:rPr lang="en-US" sz="1800" dirty="0">
                <a:solidFill>
                  <a:srgbClr val="374151"/>
                </a:solidFill>
                <a:effectLst/>
                <a:latin typeface="Calibri" panose="020F0502020204030204" pitchFamily="34" charset="0"/>
                <a:ea typeface="Times New Roman" panose="02020603050405020304" pitchFamily="18" charset="0"/>
              </a:rPr>
              <a:t>start saying </a:t>
            </a:r>
            <a:r>
              <a:rPr lang="en-US" sz="1800" dirty="0" err="1">
                <a:solidFill>
                  <a:srgbClr val="374151"/>
                </a:solidFill>
                <a:effectLst/>
                <a:latin typeface="Calibri" panose="020F0502020204030204" pitchFamily="34" charset="0"/>
                <a:ea typeface="Times New Roman" panose="02020603050405020304" pitchFamily="18" charset="0"/>
              </a:rPr>
              <a:t>tha</a:t>
            </a:r>
            <a:r>
              <a:rPr lang="it-FI" sz="1800" dirty="0">
                <a:solidFill>
                  <a:srgbClr val="374151"/>
                </a:solidFill>
                <a:effectLst/>
                <a:latin typeface="Calibri" panose="020F0502020204030204" pitchFamily="34" charset="0"/>
                <a:ea typeface="Times New Roman" panose="02020603050405020304" pitchFamily="18" charset="0"/>
              </a:rPr>
              <a:t>t in this course, we will not focus on the technical aspects of creating or managing digital content. Rather, our goal is to develop a critical and strategic understanding of digital marketing and its impact on businesses and consumers.</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The ultimate goal of this course is to equip you with the skills and knowledge needed to think about digital marketing critically and strategically, and to understand the consequences of the digitization process in the marketing industry.</a:t>
            </a:r>
            <a:endParaRPr lang="it-FI" sz="1800" dirty="0">
              <a:effectLst/>
              <a:latin typeface="Times New Roman" panose="02020603050405020304" pitchFamily="18" charset="0"/>
              <a:ea typeface="Times New Roman" panose="02020603050405020304" pitchFamily="18" charset="0"/>
            </a:endParaRPr>
          </a:p>
          <a:p>
            <a:pPr>
              <a:spcBef>
                <a:spcPts val="1500"/>
              </a:spcBef>
            </a:pPr>
            <a:r>
              <a:rPr lang="it-FI" sz="1800" dirty="0">
                <a:solidFill>
                  <a:srgbClr val="374151"/>
                </a:solidFill>
                <a:effectLst/>
                <a:latin typeface="Calibri" panose="020F0502020204030204" pitchFamily="34" charset="0"/>
                <a:ea typeface="Times New Roman" panose="02020603050405020304" pitchFamily="18" charset="0"/>
              </a:rPr>
              <a:t>It's also worth noting that if you are interested in learning more about </a:t>
            </a:r>
            <a:r>
              <a:rPr lang="en-US" sz="1800" dirty="0">
                <a:solidFill>
                  <a:srgbClr val="374151"/>
                </a:solidFill>
                <a:effectLst/>
                <a:latin typeface="Calibri" panose="020F0502020204030204" pitchFamily="34" charset="0"/>
                <a:ea typeface="Times New Roman" panose="02020603050405020304" pitchFamily="18" charset="0"/>
              </a:rPr>
              <a:t>communication </a:t>
            </a:r>
            <a:r>
              <a:rPr lang="it-FI" sz="1800" dirty="0">
                <a:solidFill>
                  <a:srgbClr val="374151"/>
                </a:solidFill>
                <a:effectLst/>
                <a:latin typeface="Calibri" panose="020F0502020204030204" pitchFamily="34" charset="0"/>
                <a:ea typeface="Times New Roman" panose="02020603050405020304" pitchFamily="18" charset="0"/>
              </a:rPr>
              <a:t>aspects of digital marketing, I would highly recommend taking the course MARK-E0047 - Digital Marketing Communications. This course focuses on the creation and management of digital content, and is an excellent complement to this course."</a:t>
            </a:r>
            <a:endParaRPr lang="it-FI" sz="1800" dirty="0">
              <a:effectLst/>
              <a:latin typeface="Times New Roman" panose="02020603050405020304" pitchFamily="18" charset="0"/>
              <a:ea typeface="Times New Roman" panose="02020603050405020304" pitchFamily="18" charset="0"/>
            </a:endParaRPr>
          </a:p>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35</a:t>
            </a:fld>
            <a:endParaRPr lang="it-FI"/>
          </a:p>
        </p:txBody>
      </p:sp>
    </p:spTree>
    <p:extLst>
      <p:ext uri="{BB962C8B-B14F-4D97-AF65-F5344CB8AC3E}">
        <p14:creationId xmlns:p14="http://schemas.microsoft.com/office/powerpoint/2010/main" val="1166269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As we all know, technology is evolving at a rapid pace, with new platforms and features emerging all the time. This means that businesses and marketers must stay on top of the latest trends and techniques in digital marketing to remain competitive and reach their target audience.</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But it's not just about keeping up with the latest tools and platforms - it's also about developing a strategic mindset that allows you to think critically about how to use these tools to achieve your marketing goals.</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That's why in this course, we will focus on developing strategic thinking skills in the context of digital marketing. By understanding the bigger picture and thinking critically about the impact of digital technologies on businesses and consumers, you'll be able to create effective marketing campaigns that reach and engage your target audience.</a:t>
            </a:r>
            <a:endParaRPr lang="it-FI" sz="1800" dirty="0">
              <a:effectLst/>
              <a:latin typeface="Times New Roman" panose="02020603050405020304" pitchFamily="18" charset="0"/>
              <a:ea typeface="Times New Roman" panose="02020603050405020304" pitchFamily="18" charset="0"/>
            </a:endParaRPr>
          </a:p>
          <a:p>
            <a:pPr>
              <a:spcBef>
                <a:spcPts val="1500"/>
              </a:spcBef>
            </a:pPr>
            <a:r>
              <a:rPr lang="it-FI" sz="1800" dirty="0">
                <a:solidFill>
                  <a:srgbClr val="374151"/>
                </a:solidFill>
                <a:effectLst/>
                <a:latin typeface="Calibri" panose="020F0502020204030204" pitchFamily="34" charset="0"/>
                <a:ea typeface="Times New Roman" panose="02020603050405020304" pitchFamily="18" charset="0"/>
              </a:rPr>
              <a:t>It's also important to note that consumers of the future will be more accustomed and savvy about technologies than we are today. As digital natives, they will expect more from the brands they interact with and will be more discerning in their choices. By developing strategic thinking skills in digital marketing, you'll be better equipped to meet the needs and expectations of these consumers, and create successful marketing campaigns in the fast-paced digital world.»</a:t>
            </a:r>
          </a:p>
          <a:p>
            <a:pPr>
              <a:spcBef>
                <a:spcPts val="1500"/>
              </a:spcBef>
            </a:pPr>
            <a:endParaRPr lang="it-FI" sz="1800" dirty="0">
              <a:solidFill>
                <a:srgbClr val="374151"/>
              </a:solidFill>
              <a:effectLst/>
              <a:latin typeface="Calibri" panose="020F0502020204030204" pitchFamily="34" charset="0"/>
              <a:ea typeface="Times New Roman" panose="02020603050405020304" pitchFamily="18" charset="0"/>
            </a:endParaRPr>
          </a:p>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I want to show you a video that proves that even toddlers are becoming more tech-savvy than we are! In this video, you'll see my one-year-old daughter trying to communicate with Google Home, and let me tell you, she's not exactly a marketing expert (yet). </a:t>
            </a:r>
            <a:endParaRPr lang="it-FI" sz="1800" dirty="0">
              <a:effectLst/>
              <a:latin typeface="Times New Roman" panose="02020603050405020304" pitchFamily="18" charset="0"/>
              <a:ea typeface="Times New Roman" panose="02020603050405020304" pitchFamily="18" charset="0"/>
            </a:endParaRPr>
          </a:p>
          <a:p>
            <a:pPr>
              <a:spcBef>
                <a:spcPts val="1500"/>
              </a:spcBef>
            </a:pPr>
            <a:endParaRPr lang="it-FI" sz="1800" dirty="0">
              <a:effectLst/>
              <a:latin typeface="Times New Roman" panose="02020603050405020304" pitchFamily="18" charset="0"/>
              <a:ea typeface="Times New Roman" panose="02020603050405020304" pitchFamily="18" charset="0"/>
            </a:endParaRPr>
          </a:p>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36</a:t>
            </a:fld>
            <a:endParaRPr lang="it-FI"/>
          </a:p>
        </p:txBody>
      </p:sp>
    </p:spTree>
    <p:extLst>
      <p:ext uri="{BB962C8B-B14F-4D97-AF65-F5344CB8AC3E}">
        <p14:creationId xmlns:p14="http://schemas.microsoft.com/office/powerpoint/2010/main" val="1538326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ts val="1500"/>
              </a:spcBef>
              <a:spcAft>
                <a:spcPts val="1500"/>
              </a:spcAft>
            </a:pPr>
            <a:r>
              <a:rPr lang="it-FI" sz="1200" dirty="0">
                <a:solidFill>
                  <a:srgbClr val="374151"/>
                </a:solidFill>
                <a:effectLst/>
                <a:latin typeface="Calibri" panose="020F0502020204030204" pitchFamily="34" charset="0"/>
                <a:ea typeface="Times New Roman" panose="02020603050405020304" pitchFamily="18" charset="0"/>
              </a:rPr>
              <a:t>But in all seriousness, this video highlights the fact that the next generation of consumers will be more comfortable with technology than we are today. This shows just how quickly children are becoming familiar with technology and how comfortable they are with using it to interact with the world around them.</a:t>
            </a:r>
            <a:endParaRPr lang="it-FI" sz="1200" dirty="0">
              <a:effectLst/>
              <a:latin typeface="Times New Roman" panose="02020603050405020304" pitchFamily="18" charset="0"/>
              <a:ea typeface="Times New Roman" panose="02020603050405020304" pitchFamily="18" charset="0"/>
            </a:endParaRPr>
          </a:p>
          <a:p>
            <a:pPr>
              <a:spcBef>
                <a:spcPts val="1500"/>
              </a:spcBef>
            </a:pPr>
            <a:r>
              <a:rPr lang="it-FI" sz="1200" dirty="0">
                <a:solidFill>
                  <a:srgbClr val="374151"/>
                </a:solidFill>
                <a:effectLst/>
                <a:latin typeface="Calibri" panose="020F0502020204030204" pitchFamily="34" charset="0"/>
                <a:ea typeface="Times New Roman" panose="02020603050405020304" pitchFamily="18" charset="0"/>
              </a:rPr>
              <a:t>It's important to recognize that as these children grow up, they will become the consumers of the future, and they will expect a high level of digital sophistication from the brands they interact with. </a:t>
            </a:r>
            <a:endParaRPr lang="it-FI" sz="1200" dirty="0">
              <a:effectLst/>
              <a:latin typeface="Times New Roman" panose="02020603050405020304" pitchFamily="18" charset="0"/>
              <a:ea typeface="Times New Roman" panose="02020603050405020304" pitchFamily="18" charset="0"/>
            </a:endParaRPr>
          </a:p>
          <a:p>
            <a:pPr>
              <a:spcBef>
                <a:spcPts val="1500"/>
              </a:spcBef>
            </a:pPr>
            <a:r>
              <a:rPr lang="it-FI" sz="1200" dirty="0">
                <a:solidFill>
                  <a:srgbClr val="374151"/>
                </a:solidFill>
                <a:effectLst/>
                <a:latin typeface="Calibri" panose="020F0502020204030204" pitchFamily="34" charset="0"/>
                <a:ea typeface="Times New Roman" panose="02020603050405020304" pitchFamily="18" charset="0"/>
              </a:rPr>
              <a:t>By developing our strategic and critical skills in digital marketing, we can prepare ourselves for the rapidly evolving technology and changing consumer expectations that we will encounter in the future. As we've seen, the next generation of consumers will be more tech-savvy and demanding than ever before.</a:t>
            </a:r>
            <a:endParaRPr lang="it-FI" sz="1200" dirty="0">
              <a:effectLst/>
              <a:latin typeface="Times New Roman" panose="02020603050405020304" pitchFamily="18" charset="0"/>
              <a:ea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C4CC6059-AF20-4E45-A583-A02D62C1F7CE}" type="slidenum">
              <a:rPr lang="it-FI" smtClean="0"/>
              <a:t>37</a:t>
            </a:fld>
            <a:endParaRPr lang="it-FI"/>
          </a:p>
        </p:txBody>
      </p:sp>
    </p:spTree>
    <p:extLst>
      <p:ext uri="{BB962C8B-B14F-4D97-AF65-F5344CB8AC3E}">
        <p14:creationId xmlns:p14="http://schemas.microsoft.com/office/powerpoint/2010/main" val="675913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39</a:t>
            </a:fld>
            <a:endParaRPr lang="it-FI"/>
          </a:p>
        </p:txBody>
      </p:sp>
    </p:spTree>
    <p:extLst>
      <p:ext uri="{BB962C8B-B14F-4D97-AF65-F5344CB8AC3E}">
        <p14:creationId xmlns:p14="http://schemas.microsoft.com/office/powerpoint/2010/main" val="3312799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40</a:t>
            </a:fld>
            <a:endParaRPr lang="it-FI"/>
          </a:p>
        </p:txBody>
      </p:sp>
    </p:spTree>
    <p:extLst>
      <p:ext uri="{BB962C8B-B14F-4D97-AF65-F5344CB8AC3E}">
        <p14:creationId xmlns:p14="http://schemas.microsoft.com/office/powerpoint/2010/main" val="137657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Before we start with the course material, I have a few questions for you. I know this may sound a bit strange, but bear with me. First, how many of you are familiar with the Netflix series 'Stranger Things'? Please raise your hand if you are. If you </a:t>
            </a:r>
            <a:r>
              <a:rPr lang="en-US" sz="1800" dirty="0">
                <a:solidFill>
                  <a:srgbClr val="374151"/>
                </a:solidFill>
                <a:effectLst/>
                <a:latin typeface="Calibri" panose="020F0502020204030204" pitchFamily="34" charset="0"/>
                <a:ea typeface="Times New Roman" panose="02020603050405020304" pitchFamily="18" charset="0"/>
              </a:rPr>
              <a:t>are not</a:t>
            </a:r>
            <a:r>
              <a:rPr lang="it-FI" sz="1800" dirty="0">
                <a:solidFill>
                  <a:srgbClr val="374151"/>
                </a:solidFill>
                <a:effectLst/>
                <a:latin typeface="Calibri" panose="020F0502020204030204" pitchFamily="34" charset="0"/>
                <a:ea typeface="Times New Roman" panose="02020603050405020304" pitchFamily="18" charset="0"/>
              </a:rPr>
              <a:t>, don't worry! It's not a prerequisite for the course</a:t>
            </a:r>
            <a:r>
              <a:rPr lang="en-US" sz="1800" dirty="0">
                <a:solidFill>
                  <a:srgbClr val="374151"/>
                </a:solidFill>
                <a:effectLst/>
                <a:latin typeface="Calibri" panose="020F0502020204030204" pitchFamily="34" charset="0"/>
                <a:ea typeface="Times New Roman" panose="02020603050405020304" pitchFamily="18" charset="0"/>
              </a:rPr>
              <a:t> !! </a:t>
            </a:r>
            <a:r>
              <a:rPr lang="it-FI" sz="1800" dirty="0">
                <a:solidFill>
                  <a:srgbClr val="374151"/>
                </a:solidFill>
                <a:effectLst/>
                <a:latin typeface="Calibri" panose="020F0502020204030204" pitchFamily="34" charset="0"/>
                <a:ea typeface="Times New Roman" panose="02020603050405020304" pitchFamily="18" charset="0"/>
              </a:rPr>
              <a:t>Great, thank you. </a:t>
            </a:r>
            <a:endParaRPr lang="it-FI" sz="1800" dirty="0">
              <a:effectLst/>
              <a:latin typeface="Times New Roman" panose="02020603050405020304" pitchFamily="18" charset="0"/>
              <a:ea typeface="Times New Roman" panose="02020603050405020304" pitchFamily="18" charset="0"/>
            </a:endParaRPr>
          </a:p>
          <a:p>
            <a:r>
              <a:rPr lang="it-FI" sz="1800" dirty="0">
                <a:solidFill>
                  <a:srgbClr val="374151"/>
                </a:solidFill>
                <a:effectLst/>
                <a:latin typeface="Calibri" panose="020F0502020204030204" pitchFamily="34" charset="0"/>
                <a:ea typeface="Calibri" panose="020F0502020204030204" pitchFamily="34" charset="0"/>
              </a:rPr>
              <a:t>Second, how many of you have seen the latest season of the show? Please raise your hand if you have. The reason I ask is that I want to avoid any spoilers during our conversations</a:t>
            </a:r>
            <a:r>
              <a:rPr lang="it-FI" dirty="0">
                <a:effectLst/>
              </a:rPr>
              <a:t> </a:t>
            </a:r>
          </a:p>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Set in the 1980s, 'Stranger Things' is a popular TV series that follows a group of friends in a small Indiana town as they face supernatural threats and government conspiracies.</a:t>
            </a:r>
            <a:r>
              <a:rPr lang="en-US" sz="1800" dirty="0">
                <a:solidFill>
                  <a:srgbClr val="374151"/>
                </a:solidFill>
                <a:effectLst/>
                <a:latin typeface="Calibri" panose="020F0502020204030204" pitchFamily="34" charset="0"/>
                <a:ea typeface="Times New Roman" panose="02020603050405020304" pitchFamily="18" charset="0"/>
              </a:rPr>
              <a:t>.</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Let's take a moment to watch</a:t>
            </a:r>
            <a:r>
              <a:rPr lang="en-US" sz="1800" dirty="0">
                <a:solidFill>
                  <a:srgbClr val="374151"/>
                </a:solidFill>
                <a:effectLst/>
                <a:latin typeface="Calibri" panose="020F0502020204030204" pitchFamily="34" charset="0"/>
                <a:ea typeface="Times New Roman" panose="02020603050405020304" pitchFamily="18" charset="0"/>
              </a:rPr>
              <a:t> a</a:t>
            </a:r>
            <a:r>
              <a:rPr lang="it-FI" sz="1800" dirty="0">
                <a:solidFill>
                  <a:srgbClr val="374151"/>
                </a:solidFill>
                <a:effectLst/>
                <a:latin typeface="Calibri" panose="020F0502020204030204" pitchFamily="34" charset="0"/>
                <a:ea typeface="Times New Roman" panose="02020603050405020304" pitchFamily="18" charset="0"/>
              </a:rPr>
              <a:t> clip from 'Stranger Things'</a:t>
            </a:r>
            <a:r>
              <a:rPr lang="en-US" sz="1800" dirty="0">
                <a:solidFill>
                  <a:srgbClr val="374151"/>
                </a:solidFill>
                <a:effectLst/>
                <a:latin typeface="Calibri" panose="020F0502020204030204" pitchFamily="34" charset="0"/>
                <a:ea typeface="Times New Roman" panose="02020603050405020304" pitchFamily="18" charset="0"/>
              </a:rPr>
              <a:t> last season. In this clip </a:t>
            </a:r>
            <a:r>
              <a:rPr lang="it-FI" sz="1800" dirty="0">
                <a:solidFill>
                  <a:srgbClr val="374151"/>
                </a:solidFill>
                <a:effectLst/>
                <a:latin typeface="Calibri" panose="020F0502020204030204" pitchFamily="34" charset="0"/>
                <a:ea typeface="Times New Roman" panose="02020603050405020304" pitchFamily="18" charset="0"/>
              </a:rPr>
              <a:t>the main characters had to rescue their friend Max from a dangerous monster by playing her favorite song, 'Running Up That Hill' by Kate Bush</a:t>
            </a:r>
            <a:r>
              <a:rPr lang="en-US" sz="1800" dirty="0">
                <a:solidFill>
                  <a:srgbClr val="374151"/>
                </a:solidFill>
                <a:effectLst/>
                <a:latin typeface="Calibri" panose="020F0502020204030204" pitchFamily="34" charset="0"/>
                <a:ea typeface="Times New Roman" panose="02020603050405020304" pitchFamily="18" charset="0"/>
              </a:rPr>
              <a:t> with </a:t>
            </a:r>
            <a:r>
              <a:rPr lang="it-FI" sz="1800" dirty="0">
                <a:solidFill>
                  <a:srgbClr val="374151"/>
                </a:solidFill>
                <a:effectLst/>
                <a:latin typeface="Calibri" panose="020F0502020204030204" pitchFamily="34" charset="0"/>
                <a:ea typeface="Times New Roman" panose="02020603050405020304" pitchFamily="18" charset="0"/>
              </a:rPr>
              <a:t>the limited resources that were available at the time. As you watch this clip, I want you to think about how you would respond in a similar situation</a:t>
            </a:r>
            <a:r>
              <a:rPr lang="en-US" sz="1800" dirty="0">
                <a:solidFill>
                  <a:srgbClr val="374151"/>
                </a:solidFill>
                <a:effectLst/>
                <a:latin typeface="Calibri" panose="020F0502020204030204" pitchFamily="34" charset="0"/>
                <a:ea typeface="Times New Roman" panose="02020603050405020304" pitchFamily="18" charset="0"/>
              </a:rPr>
              <a:t> now</a:t>
            </a:r>
            <a:r>
              <a:rPr lang="it-FI" sz="1800" dirty="0">
                <a:solidFill>
                  <a:srgbClr val="374151"/>
                </a:solidFill>
                <a:effectLst/>
                <a:latin typeface="Calibri" panose="020F0502020204030204" pitchFamily="34" charset="0"/>
                <a:ea typeface="Times New Roman" panose="02020603050405020304" pitchFamily="18" charset="0"/>
              </a:rPr>
              <a:t>. If you had to save a friend by playing their favorite song, how long would it take you to find it and play it?</a:t>
            </a:r>
            <a:endParaRPr lang="it-FI" sz="1800" dirty="0">
              <a:effectLst/>
              <a:latin typeface="Times New Roman" panose="02020603050405020304" pitchFamily="18" charset="0"/>
              <a:ea typeface="Times New Roman" panose="02020603050405020304" pitchFamily="18" charset="0"/>
            </a:endParaRPr>
          </a:p>
          <a:p>
            <a:pPr>
              <a:spcBef>
                <a:spcPts val="1500"/>
              </a:spcBef>
            </a:pPr>
            <a:r>
              <a:rPr lang="it-FI" sz="1800" dirty="0">
                <a:solidFill>
                  <a:srgbClr val="374151"/>
                </a:solidFill>
                <a:effectLst/>
                <a:latin typeface="Calibri" panose="020F0502020204030204" pitchFamily="34" charset="0"/>
                <a:ea typeface="Times New Roman" panose="02020603050405020304" pitchFamily="18" charset="0"/>
              </a:rPr>
              <a:t>So here's what we're going to do: I'm going to ask you all to take out your smartphones or other digital devices and see how quickly you can find and play the song 'Running Up That Hill' by Kate Bush. I'll time you, and we'll see who can do it the fastest. Are you ready to give it a try?"</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Today, thanks to the digital revolution, we have access to a wide range of resources and tools that can help us achieve our goals. For example, we can use streaming music platforms like Spotify or Apple Music to access millions of songs, without having to rely on limited resources like the </a:t>
            </a:r>
            <a:r>
              <a:rPr lang="en-US" sz="1800" dirty="0">
                <a:solidFill>
                  <a:srgbClr val="374151"/>
                </a:solidFill>
                <a:effectLst/>
                <a:latin typeface="Calibri" panose="020F0502020204030204" pitchFamily="34" charset="0"/>
                <a:ea typeface="Times New Roman" panose="02020603050405020304" pitchFamily="18" charset="0"/>
              </a:rPr>
              <a:t>radio or the audiocassette. </a:t>
            </a:r>
            <a:endParaRPr lang="it-FI" sz="1800" dirty="0">
              <a:effectLst/>
              <a:latin typeface="Times New Roman" panose="02020603050405020304" pitchFamily="18" charset="0"/>
              <a:ea typeface="Times New Roman" panose="02020603050405020304" pitchFamily="18" charset="0"/>
            </a:endParaRPr>
          </a:p>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5</a:t>
            </a:fld>
            <a:endParaRPr lang="it-FI"/>
          </a:p>
        </p:txBody>
      </p:sp>
    </p:spTree>
    <p:extLst>
      <p:ext uri="{BB962C8B-B14F-4D97-AF65-F5344CB8AC3E}">
        <p14:creationId xmlns:p14="http://schemas.microsoft.com/office/powerpoint/2010/main" val="1685518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41</a:t>
            </a:fld>
            <a:endParaRPr lang="it-FI"/>
          </a:p>
        </p:txBody>
      </p:sp>
    </p:spTree>
    <p:extLst>
      <p:ext uri="{BB962C8B-B14F-4D97-AF65-F5344CB8AC3E}">
        <p14:creationId xmlns:p14="http://schemas.microsoft.com/office/powerpoint/2010/main" val="2716715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42</a:t>
            </a:fld>
            <a:endParaRPr lang="it-FI"/>
          </a:p>
        </p:txBody>
      </p:sp>
    </p:spTree>
    <p:extLst>
      <p:ext uri="{BB962C8B-B14F-4D97-AF65-F5344CB8AC3E}">
        <p14:creationId xmlns:p14="http://schemas.microsoft.com/office/powerpoint/2010/main" val="2778172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As part of this assignment, we want you to put yourselves in the shoes of store managers and consider how they can adapt to the challenges of digitalization. You'll need to think about ways to attract and retain customers in an increasingly digital world.</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it-FI" sz="1800" dirty="0">
                <a:solidFill>
                  <a:srgbClr val="343541"/>
                </a:solidFill>
                <a:effectLst/>
                <a:latin typeface="Calibri" panose="020F0502020204030204" pitchFamily="34" charset="0"/>
                <a:ea typeface="Times New Roman" panose="02020603050405020304" pitchFamily="18" charset="0"/>
              </a:rPr>
              <a:t>As store managers, your boss has tasked you with transforming your physical stores to better cater to consumers who are shifting towards e-commerce. </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it-FI" sz="1800" dirty="0">
                <a:solidFill>
                  <a:srgbClr val="343541"/>
                </a:solidFill>
                <a:effectLst/>
                <a:latin typeface="Calibri" panose="020F0502020204030204" pitchFamily="34" charset="0"/>
                <a:ea typeface="Times New Roman" panose="02020603050405020304" pitchFamily="18" charset="0"/>
              </a:rPr>
              <a:t>The retail industry is undergoing a significant shift, and your role as store managers has never been more critical. The future success of your stores depends on your ability to adapt and stay ahead of the game. </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it-FI" sz="1800" dirty="0">
                <a:solidFill>
                  <a:srgbClr val="343541"/>
                </a:solidFill>
                <a:effectLst/>
                <a:latin typeface="Calibri" panose="020F0502020204030204" pitchFamily="34" charset="0"/>
                <a:ea typeface="Times New Roman" panose="02020603050405020304" pitchFamily="18" charset="0"/>
              </a:rPr>
              <a:t>In today's fast-paced world, the success of your stores depends on your ability to adapt quickly and stay ahead of the curve. Let's work together to create a plan that will allow your stores to stay relevant in the digital age. It's time to roll up your sleeves and get to work! </a:t>
            </a:r>
            <a:endParaRPr lang="it-FI" sz="1800" dirty="0">
              <a:effectLst/>
              <a:latin typeface="Times New Roman" panose="02020603050405020304" pitchFamily="18" charset="0"/>
              <a:ea typeface="Times New Roman" panose="02020603050405020304" pitchFamily="18" charset="0"/>
            </a:endParaRPr>
          </a:p>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44</a:t>
            </a:fld>
            <a:endParaRPr lang="it-FI"/>
          </a:p>
        </p:txBody>
      </p:sp>
    </p:spTree>
    <p:extLst>
      <p:ext uri="{BB962C8B-B14F-4D97-AF65-F5344CB8AC3E}">
        <p14:creationId xmlns:p14="http://schemas.microsoft.com/office/powerpoint/2010/main" val="2621045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As part of this assignment, we want you to put yourselves in the shoes of store managers and consider how they can adapt to the challenges of digitalization. You'll need to think about ways to attract and retain customers in an increasingly digital world.</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it-FI" sz="1800" dirty="0">
                <a:solidFill>
                  <a:srgbClr val="343541"/>
                </a:solidFill>
                <a:effectLst/>
                <a:latin typeface="Calibri" panose="020F0502020204030204" pitchFamily="34" charset="0"/>
                <a:ea typeface="Times New Roman" panose="02020603050405020304" pitchFamily="18" charset="0"/>
              </a:rPr>
              <a:t>As store managers, your boss has tasked you with transforming your physical stores to better cater to consumers who are shifting towards e-commerce. </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it-FI" sz="1800" dirty="0">
                <a:solidFill>
                  <a:srgbClr val="343541"/>
                </a:solidFill>
                <a:effectLst/>
                <a:latin typeface="Calibri" panose="020F0502020204030204" pitchFamily="34" charset="0"/>
                <a:ea typeface="Times New Roman" panose="02020603050405020304" pitchFamily="18" charset="0"/>
              </a:rPr>
              <a:t>The retail industry is undergoing a significant shift, and your role as store managers has never been more critical. The future success of your stores depends on your ability to adapt and stay ahead of the game. </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it-FI" sz="1800" dirty="0">
                <a:solidFill>
                  <a:srgbClr val="343541"/>
                </a:solidFill>
                <a:effectLst/>
                <a:latin typeface="Calibri" panose="020F0502020204030204" pitchFamily="34" charset="0"/>
                <a:ea typeface="Times New Roman" panose="02020603050405020304" pitchFamily="18" charset="0"/>
              </a:rPr>
              <a:t>In today's fast-paced world, the success of your stores depends on your ability to adapt quickly and stay ahead of the curve. Let's work together to create a plan that will allow your stores to stay relevant in the digital age. It's time to roll up your sleeves and get to work! </a:t>
            </a:r>
            <a:endParaRPr lang="it-FI" sz="1800" dirty="0">
              <a:effectLst/>
              <a:latin typeface="Times New Roman" panose="02020603050405020304" pitchFamily="18" charset="0"/>
              <a:ea typeface="Times New Roman" panose="02020603050405020304" pitchFamily="18" charset="0"/>
            </a:endParaRPr>
          </a:p>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45</a:t>
            </a:fld>
            <a:endParaRPr lang="it-FI"/>
          </a:p>
        </p:txBody>
      </p:sp>
    </p:spTree>
    <p:extLst>
      <p:ext uri="{BB962C8B-B14F-4D97-AF65-F5344CB8AC3E}">
        <p14:creationId xmlns:p14="http://schemas.microsoft.com/office/powerpoint/2010/main" val="16803278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For this assignment, you'll need to choose one of the following industries: fashion, grocery, cosmetics, or banking. </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en-US" sz="1800" dirty="0">
                <a:solidFill>
                  <a:srgbClr val="374151"/>
                </a:solidFill>
                <a:effectLst/>
                <a:latin typeface="Calibri" panose="020F0502020204030204" pitchFamily="34" charset="0"/>
                <a:ea typeface="Times New Roman" panose="02020603050405020304" pitchFamily="18" charset="0"/>
              </a:rPr>
              <a:t>I</a:t>
            </a:r>
            <a:r>
              <a:rPr lang="it-FI" sz="1800" dirty="0">
                <a:solidFill>
                  <a:srgbClr val="374151"/>
                </a:solidFill>
                <a:effectLst/>
                <a:latin typeface="Calibri" panose="020F0502020204030204" pitchFamily="34" charset="0"/>
                <a:ea typeface="Times New Roman" panose="02020603050405020304" pitchFamily="18" charset="0"/>
              </a:rPr>
              <a:t> want to make sure that each of you has an equal opportunity to work on the industry of your choice, </a:t>
            </a:r>
            <a:r>
              <a:rPr lang="en-US" sz="1800" dirty="0">
                <a:solidFill>
                  <a:srgbClr val="374151"/>
                </a:solidFill>
                <a:effectLst/>
                <a:latin typeface="Calibri" panose="020F0502020204030204" pitchFamily="34" charset="0"/>
                <a:ea typeface="Times New Roman" panose="02020603050405020304" pitchFamily="18" charset="0"/>
              </a:rPr>
              <a:t>But I want</a:t>
            </a:r>
            <a:r>
              <a:rPr lang="it-FI" sz="1800" dirty="0">
                <a:solidFill>
                  <a:srgbClr val="374151"/>
                </a:solidFill>
                <a:effectLst/>
                <a:latin typeface="Calibri" panose="020F0502020204030204" pitchFamily="34" charset="0"/>
                <a:ea typeface="Times New Roman" panose="02020603050405020304" pitchFamily="18" charset="0"/>
              </a:rPr>
              <a:t> to ensure that we have a good balance of industries represented in the class, </a:t>
            </a:r>
            <a:r>
              <a:rPr lang="en-US" sz="1800" dirty="0">
                <a:solidFill>
                  <a:srgbClr val="374151"/>
                </a:solidFill>
                <a:effectLst/>
                <a:latin typeface="Calibri" panose="020F0502020204030204" pitchFamily="34" charset="0"/>
                <a:ea typeface="Times New Roman" panose="02020603050405020304" pitchFamily="18" charset="0"/>
              </a:rPr>
              <a:t>I</a:t>
            </a:r>
            <a:r>
              <a:rPr lang="it-FI" sz="1800" dirty="0">
                <a:solidFill>
                  <a:srgbClr val="374151"/>
                </a:solidFill>
                <a:effectLst/>
                <a:latin typeface="Calibri" panose="020F0502020204030204" pitchFamily="34" charset="0"/>
                <a:ea typeface="Times New Roman" panose="02020603050405020304" pitchFamily="18" charset="0"/>
              </a:rPr>
              <a:t>'ve set a limit of 11 spots available for each industry. </a:t>
            </a:r>
            <a:r>
              <a:rPr lang="en-US" sz="1800" dirty="0">
                <a:solidFill>
                  <a:srgbClr val="374151"/>
                </a:solidFill>
                <a:effectLst/>
                <a:latin typeface="Calibri" panose="020F0502020204030204" pitchFamily="34" charset="0"/>
                <a:ea typeface="Times New Roman" panose="02020603050405020304" pitchFamily="18" charset="0"/>
              </a:rPr>
              <a:t>We will talk about that in few minutes.</a:t>
            </a:r>
            <a:endParaRPr lang="it-FI" sz="1800" dirty="0">
              <a:effectLst/>
              <a:latin typeface="Times New Roman" panose="02020603050405020304" pitchFamily="18" charset="0"/>
              <a:ea typeface="Times New Roman" panose="02020603050405020304" pitchFamily="18" charset="0"/>
            </a:endParaRPr>
          </a:p>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46</a:t>
            </a:fld>
            <a:endParaRPr lang="it-FI"/>
          </a:p>
        </p:txBody>
      </p:sp>
    </p:spTree>
    <p:extLst>
      <p:ext uri="{BB962C8B-B14F-4D97-AF65-F5344CB8AC3E}">
        <p14:creationId xmlns:p14="http://schemas.microsoft.com/office/powerpoint/2010/main" val="890526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47</a:t>
            </a:fld>
            <a:endParaRPr lang="it-FI"/>
          </a:p>
        </p:txBody>
      </p:sp>
    </p:spTree>
    <p:extLst>
      <p:ext uri="{BB962C8B-B14F-4D97-AF65-F5344CB8AC3E}">
        <p14:creationId xmlns:p14="http://schemas.microsoft.com/office/powerpoint/2010/main" val="989574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49</a:t>
            </a:fld>
            <a:endParaRPr lang="it-FI"/>
          </a:p>
        </p:txBody>
      </p:sp>
    </p:spTree>
    <p:extLst>
      <p:ext uri="{BB962C8B-B14F-4D97-AF65-F5344CB8AC3E}">
        <p14:creationId xmlns:p14="http://schemas.microsoft.com/office/powerpoint/2010/main" val="33860895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FI" sz="1800" dirty="0">
                <a:solidFill>
                  <a:srgbClr val="374151"/>
                </a:solidFill>
                <a:effectLst/>
                <a:latin typeface="Calibri" panose="020F0502020204030204" pitchFamily="34" charset="0"/>
                <a:ea typeface="Times New Roman" panose="02020603050405020304" pitchFamily="18" charset="0"/>
              </a:rPr>
              <a:t>The course evaluation will be based on a 0 to 100 scale for each assignment. The final grade for the course will be the average of the three assignment scores. There will be no final exam for the course. Additionally, students can earn 2 extra points out of 100 by providing course feedback at the end of the course. Please note that although the workload for the course is not heavy, to receive a good grade, it will require thoughtful consideration and critical thinking for the assignments.</a:t>
            </a:r>
            <a:endParaRPr lang="it-FI" sz="1800" dirty="0">
              <a:effectLst/>
              <a:latin typeface="Times New Roman" panose="02020603050405020304" pitchFamily="18" charset="0"/>
              <a:ea typeface="Times New Roman" panose="02020603050405020304" pitchFamily="18" charset="0"/>
            </a:endParaRPr>
          </a:p>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50</a:t>
            </a:fld>
            <a:endParaRPr lang="it-FI"/>
          </a:p>
        </p:txBody>
      </p:sp>
    </p:spTree>
    <p:extLst>
      <p:ext uri="{BB962C8B-B14F-4D97-AF65-F5344CB8AC3E}">
        <p14:creationId xmlns:p14="http://schemas.microsoft.com/office/powerpoint/2010/main" val="2873290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FI" sz="1800" dirty="0">
                <a:solidFill>
                  <a:srgbClr val="374151"/>
                </a:solidFill>
                <a:effectLst/>
                <a:latin typeface="Calibri" panose="020F0502020204030204" pitchFamily="34" charset="0"/>
                <a:ea typeface="Times New Roman" panose="02020603050405020304" pitchFamily="18" charset="0"/>
              </a:rPr>
              <a:t>You can select the industry of your choice from now until Wednesday, March 1, 2023, at 8:00 PM. The selection is available on the MyCourses platform, under the Assignment section. As previously mentioned, to ensure a fair distribution of choices among you 43 students, there are only 11 spots available for each industry.</a:t>
            </a:r>
            <a:endParaRPr lang="it-FI" sz="1800" dirty="0">
              <a:effectLst/>
              <a:latin typeface="Times New Roman" panose="02020603050405020304" pitchFamily="18" charset="0"/>
              <a:ea typeface="Times New Roman" panose="02020603050405020304" pitchFamily="18" charset="0"/>
            </a:endParaRPr>
          </a:p>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51</a:t>
            </a:fld>
            <a:endParaRPr lang="it-FI"/>
          </a:p>
        </p:txBody>
      </p:sp>
    </p:spTree>
    <p:extLst>
      <p:ext uri="{BB962C8B-B14F-4D97-AF65-F5344CB8AC3E}">
        <p14:creationId xmlns:p14="http://schemas.microsoft.com/office/powerpoint/2010/main" val="3101770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52</a:t>
            </a:fld>
            <a:endParaRPr lang="it-FI"/>
          </a:p>
        </p:txBody>
      </p:sp>
    </p:spTree>
    <p:extLst>
      <p:ext uri="{BB962C8B-B14F-4D97-AF65-F5344CB8AC3E}">
        <p14:creationId xmlns:p14="http://schemas.microsoft.com/office/powerpoint/2010/main" val="1653778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6</a:t>
            </a:fld>
            <a:endParaRPr lang="it-FI"/>
          </a:p>
        </p:txBody>
      </p:sp>
    </p:spTree>
    <p:extLst>
      <p:ext uri="{BB962C8B-B14F-4D97-AF65-F5344CB8AC3E}">
        <p14:creationId xmlns:p14="http://schemas.microsoft.com/office/powerpoint/2010/main" val="3518850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cs typeface="Calibri" panose="020F0502020204030204" pitchFamily="34" charset="0"/>
              </a:rPr>
              <a:t>As we saw in the 'Stranger Things' clip, the characters used audio cassettes to play their friend's favorite song. For those of you who may not be familiar with audio cassettes, they were a popular way to record and play music before digital music became widespread.</a:t>
            </a:r>
            <a:endParaRPr lang="it-FI"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1500"/>
              </a:spcBef>
              <a:spcAft>
                <a:spcPts val="1500"/>
              </a:spcAft>
            </a:pPr>
            <a:r>
              <a:rPr lang="it-FI" sz="1800" dirty="0">
                <a:solidFill>
                  <a:srgbClr val="374151"/>
                </a:solidFill>
                <a:effectLst/>
                <a:latin typeface="Calibri" panose="020F0502020204030204" pitchFamily="34" charset="0"/>
                <a:ea typeface="Calibri" panose="020F0502020204030204" pitchFamily="34" charset="0"/>
                <a:cs typeface="Calibri" panose="020F0502020204030204" pitchFamily="34" charset="0"/>
              </a:rPr>
              <a:t>Audio cassettes are tapes made of magnetic material that store music. These tapes are wound around two reels inside a plastic case. To play the music on an audio cassette, you need a cassette player. The cassette player reads the magnetic impulses on the tape and converts them into sound using magnetic heads.</a:t>
            </a:r>
            <a:endParaRPr lang="it-FI" sz="18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One unique feature of audio cassettes is the need to rewind or fast-forward the tape to find a specific song or section of music. This was often done by manually turning the reels with your fingers or using a pencil or pen to spin the reels. This ritual of rewinding the tape with a pencil or pen became a popular pastime and a cultural reference point for a generation of music lovers.</a:t>
            </a:r>
            <a:endParaRPr lang="it-FI" sz="1800" dirty="0">
              <a:effectLst/>
              <a:latin typeface="Times New Roman" panose="02020603050405020304" pitchFamily="18" charset="0"/>
              <a:ea typeface="Times New Roman" panose="02020603050405020304" pitchFamily="18" charset="0"/>
            </a:endParaRPr>
          </a:p>
          <a:p>
            <a:pPr>
              <a:spcBef>
                <a:spcPts val="1500"/>
              </a:spcBef>
            </a:pPr>
            <a:r>
              <a:rPr lang="it-FI" sz="1800" dirty="0">
                <a:solidFill>
                  <a:srgbClr val="374151"/>
                </a:solidFill>
                <a:effectLst/>
                <a:latin typeface="Calibri" panose="020F0502020204030204" pitchFamily="34" charset="0"/>
                <a:ea typeface="Times New Roman" panose="02020603050405020304" pitchFamily="18" charset="0"/>
              </a:rPr>
              <a:t>While audio cassettes are not as popular as they once were, they remain an interesting relic of a bygone era in music and technology. </a:t>
            </a:r>
            <a:endParaRPr lang="it-FI" sz="1800" dirty="0">
              <a:effectLst/>
              <a:latin typeface="Times New Roman" panose="02020603050405020304" pitchFamily="18" charset="0"/>
              <a:ea typeface="Times New Roman" panose="02020603050405020304" pitchFamily="18" charset="0"/>
            </a:endParaRPr>
          </a:p>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7</a:t>
            </a:fld>
            <a:endParaRPr lang="it-FI"/>
          </a:p>
        </p:txBody>
      </p:sp>
    </p:spTree>
    <p:extLst>
      <p:ext uri="{BB962C8B-B14F-4D97-AF65-F5344CB8AC3E}">
        <p14:creationId xmlns:p14="http://schemas.microsoft.com/office/powerpoint/2010/main" val="2273405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8</a:t>
            </a:fld>
            <a:endParaRPr lang="it-FI"/>
          </a:p>
        </p:txBody>
      </p:sp>
    </p:spTree>
    <p:extLst>
      <p:ext uri="{BB962C8B-B14F-4D97-AF65-F5344CB8AC3E}">
        <p14:creationId xmlns:p14="http://schemas.microsoft.com/office/powerpoint/2010/main" val="3206721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74151"/>
                </a:solidFill>
                <a:effectLst/>
                <a:latin typeface="Calibri" panose="020F0502020204030204" pitchFamily="34" charset="0"/>
                <a:ea typeface="Times New Roman" panose="02020603050405020304" pitchFamily="18" charset="0"/>
              </a:rPr>
              <a:t>Where did customers buy the audiocassette? Audio</a:t>
            </a:r>
            <a:r>
              <a:rPr lang="it-FI" sz="1200" dirty="0">
                <a:solidFill>
                  <a:srgbClr val="374151"/>
                </a:solidFill>
                <a:effectLst/>
                <a:latin typeface="Calibri" panose="020F0502020204030204" pitchFamily="34" charset="0"/>
                <a:ea typeface="Times New Roman" panose="02020603050405020304" pitchFamily="18" charset="0"/>
              </a:rPr>
              <a:t> cassettes are an example of a physical media format that has declined in popularity as digital media has become more widespread. In a similar way, music stores and other physical outlets for music consumption have also been disappearing. </a:t>
            </a:r>
            <a:endParaRPr lang="it-FI" sz="1200" dirty="0">
              <a:effectLst/>
              <a:latin typeface="Times New Roman" panose="02020603050405020304" pitchFamily="18" charset="0"/>
              <a:ea typeface="Times New Roman" panose="02020603050405020304" pitchFamily="18" charset="0"/>
            </a:endParaRPr>
          </a:p>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9</a:t>
            </a:fld>
            <a:endParaRPr lang="it-FI"/>
          </a:p>
        </p:txBody>
      </p:sp>
    </p:spTree>
    <p:extLst>
      <p:ext uri="{BB962C8B-B14F-4D97-AF65-F5344CB8AC3E}">
        <p14:creationId xmlns:p14="http://schemas.microsoft.com/office/powerpoint/2010/main" val="1842197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This shift from physical to digital media is called digitization, and it has transformed the way we consume and interact with media.</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For businesses, this shift has created new opportunities and challenges. Digital marketing has become increasingly important as more and more consumers turn to online platforms to discover, consume, and share media.</a:t>
            </a:r>
            <a:endParaRPr lang="it-FI" sz="1800" dirty="0">
              <a:effectLst/>
              <a:latin typeface="Times New Roman" panose="02020603050405020304" pitchFamily="18" charset="0"/>
              <a:ea typeface="Times New Roman" panose="02020603050405020304" pitchFamily="18" charset="0"/>
            </a:endParaRPr>
          </a:p>
          <a:p>
            <a:pPr>
              <a:spcBef>
                <a:spcPts val="1500"/>
              </a:spcBef>
              <a:spcAft>
                <a:spcPts val="1500"/>
              </a:spcAft>
            </a:pPr>
            <a:r>
              <a:rPr lang="it-FI" sz="1800" dirty="0">
                <a:solidFill>
                  <a:srgbClr val="374151"/>
                </a:solidFill>
                <a:effectLst/>
                <a:latin typeface="Calibri" panose="020F0502020204030204" pitchFamily="34" charset="0"/>
                <a:ea typeface="Times New Roman" panose="02020603050405020304" pitchFamily="18" charset="0"/>
              </a:rPr>
              <a:t>In the past, businesses could rely on traditional media channels like TV, radio, and print to reach their target audience. Today, however, digital marketing channels like social media, email, and search engines have become crucial for reaching and engaging with consumers.</a:t>
            </a:r>
            <a:endParaRPr lang="it-FI" sz="1800" dirty="0">
              <a:effectLst/>
              <a:latin typeface="Times New Roman" panose="02020603050405020304" pitchFamily="18" charset="0"/>
              <a:ea typeface="Times New Roman" panose="02020603050405020304" pitchFamily="18" charset="0"/>
            </a:endParaRPr>
          </a:p>
          <a:p>
            <a:pPr>
              <a:spcBef>
                <a:spcPts val="1500"/>
              </a:spcBef>
            </a:pPr>
            <a:r>
              <a:rPr lang="it-FI" sz="1800" dirty="0">
                <a:solidFill>
                  <a:srgbClr val="374151"/>
                </a:solidFill>
                <a:effectLst/>
                <a:latin typeface="Calibri" panose="020F0502020204030204" pitchFamily="34" charset="0"/>
                <a:ea typeface="Times New Roman" panose="02020603050405020304" pitchFamily="18" charset="0"/>
              </a:rPr>
              <a:t>By the end of this course,</a:t>
            </a:r>
            <a:r>
              <a:rPr lang="en-US" sz="1800" dirty="0">
                <a:solidFill>
                  <a:srgbClr val="374151"/>
                </a:solidFill>
                <a:effectLst/>
                <a:latin typeface="Calibri" panose="020F0502020204030204" pitchFamily="34" charset="0"/>
                <a:ea typeface="Times New Roman" panose="02020603050405020304" pitchFamily="18" charset="0"/>
              </a:rPr>
              <a:t>I hope,</a:t>
            </a:r>
            <a:r>
              <a:rPr lang="it-FI" sz="1800" dirty="0">
                <a:solidFill>
                  <a:srgbClr val="374151"/>
                </a:solidFill>
                <a:effectLst/>
                <a:latin typeface="Calibri" panose="020F0502020204030204" pitchFamily="34" charset="0"/>
                <a:ea typeface="Times New Roman" panose="02020603050405020304" pitchFamily="18" charset="0"/>
              </a:rPr>
              <a:t> you'll have a better understanding of how digital marketing has changed </a:t>
            </a:r>
            <a:r>
              <a:rPr lang="en-US" sz="1800" dirty="0">
                <a:solidFill>
                  <a:srgbClr val="374151"/>
                </a:solidFill>
                <a:effectLst/>
                <a:latin typeface="Calibri" panose="020F0502020204030204" pitchFamily="34" charset="0"/>
                <a:ea typeface="Times New Roman" panose="02020603050405020304" pitchFamily="18" charset="0"/>
              </a:rPr>
              <a:t>different</a:t>
            </a:r>
            <a:r>
              <a:rPr lang="it-FI" sz="1800" dirty="0">
                <a:solidFill>
                  <a:srgbClr val="374151"/>
                </a:solidFill>
                <a:effectLst/>
                <a:latin typeface="Calibri" panose="020F0502020204030204" pitchFamily="34" charset="0"/>
                <a:ea typeface="Times New Roman" panose="02020603050405020304" pitchFamily="18" charset="0"/>
              </a:rPr>
              <a:t> industr</a:t>
            </a:r>
            <a:r>
              <a:rPr lang="en-US" sz="1800" dirty="0" err="1">
                <a:solidFill>
                  <a:srgbClr val="374151"/>
                </a:solidFill>
                <a:effectLst/>
                <a:latin typeface="Calibri" panose="020F0502020204030204" pitchFamily="34" charset="0"/>
                <a:ea typeface="Times New Roman" panose="02020603050405020304" pitchFamily="18" charset="0"/>
              </a:rPr>
              <a:t>ies</a:t>
            </a:r>
            <a:r>
              <a:rPr lang="en-US" sz="1800" dirty="0">
                <a:solidFill>
                  <a:srgbClr val="374151"/>
                </a:solidFill>
                <a:effectLst/>
                <a:latin typeface="Calibri" panose="020F0502020204030204" pitchFamily="34" charset="0"/>
                <a:ea typeface="Times New Roman" panose="02020603050405020304" pitchFamily="18" charset="0"/>
              </a:rPr>
              <a:t>. </a:t>
            </a:r>
            <a:endParaRPr lang="it-FI" sz="1800" dirty="0">
              <a:effectLst/>
              <a:latin typeface="Times New Roman" panose="02020603050405020304" pitchFamily="18" charset="0"/>
              <a:ea typeface="Times New Roman" panose="02020603050405020304" pitchFamily="18" charset="0"/>
            </a:endParaRPr>
          </a:p>
          <a:p>
            <a:endParaRPr lang="it-FI" dirty="0"/>
          </a:p>
        </p:txBody>
      </p:sp>
      <p:sp>
        <p:nvSpPr>
          <p:cNvPr id="4" name="Segnaposto numero diapositiva 3"/>
          <p:cNvSpPr>
            <a:spLocks noGrp="1"/>
          </p:cNvSpPr>
          <p:nvPr>
            <p:ph type="sldNum" sz="quarter" idx="5"/>
          </p:nvPr>
        </p:nvSpPr>
        <p:spPr/>
        <p:txBody>
          <a:bodyPr/>
          <a:lstStyle/>
          <a:p>
            <a:fld id="{C4CC6059-AF20-4E45-A583-A02D62C1F7CE}" type="slidenum">
              <a:rPr lang="it-FI" smtClean="0"/>
              <a:t>10</a:t>
            </a:fld>
            <a:endParaRPr lang="it-FI"/>
          </a:p>
        </p:txBody>
      </p:sp>
    </p:spTree>
    <p:extLst>
      <p:ext uri="{BB962C8B-B14F-4D97-AF65-F5344CB8AC3E}">
        <p14:creationId xmlns:p14="http://schemas.microsoft.com/office/powerpoint/2010/main" val="3694809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b="0" i="0" dirty="0">
                <a:solidFill>
                  <a:srgbClr val="221F22"/>
                </a:solidFill>
                <a:effectLst/>
                <a:latin typeface="Open Sans" panose="020F0502020204030204" pitchFamily="34" charset="0"/>
              </a:rPr>
              <a:t>Made </a:t>
            </a:r>
            <a:r>
              <a:rPr lang="it-IT" b="0" i="0" dirty="0" err="1">
                <a:solidFill>
                  <a:srgbClr val="221F22"/>
                </a:solidFill>
                <a:effectLst/>
                <a:latin typeface="Open Sans" panose="020F0502020204030204" pitchFamily="34" charset="0"/>
              </a:rPr>
              <a:t>nearly</a:t>
            </a:r>
            <a:r>
              <a:rPr lang="it-IT" b="0" i="0" dirty="0">
                <a:solidFill>
                  <a:srgbClr val="221F22"/>
                </a:solidFill>
                <a:effectLst/>
                <a:latin typeface="Open Sans" panose="020F0502020204030204" pitchFamily="34" charset="0"/>
              </a:rPr>
              <a:t> </a:t>
            </a:r>
            <a:r>
              <a:rPr lang="it-IT" b="0" i="0" dirty="0" err="1">
                <a:solidFill>
                  <a:srgbClr val="221F22"/>
                </a:solidFill>
                <a:effectLst/>
                <a:latin typeface="Open Sans" panose="020F0502020204030204" pitchFamily="34" charset="0"/>
              </a:rPr>
              <a:t>two</a:t>
            </a:r>
            <a:r>
              <a:rPr lang="it-IT" b="0" i="0" dirty="0">
                <a:solidFill>
                  <a:srgbClr val="221F22"/>
                </a:solidFill>
                <a:effectLst/>
                <a:latin typeface="Open Sans" panose="020F0502020204030204" pitchFamily="34" charset="0"/>
              </a:rPr>
              <a:t> </a:t>
            </a:r>
            <a:r>
              <a:rPr lang="it-IT" b="0" i="0" dirty="0" err="1">
                <a:solidFill>
                  <a:srgbClr val="221F22"/>
                </a:solidFill>
                <a:effectLst/>
                <a:latin typeface="Open Sans" panose="020F0502020204030204" pitchFamily="34" charset="0"/>
              </a:rPr>
              <a:t>million</a:t>
            </a:r>
            <a:r>
              <a:rPr lang="it-IT" b="0" i="0" dirty="0">
                <a:solidFill>
                  <a:srgbClr val="221F22"/>
                </a:solidFill>
                <a:effectLst/>
                <a:latin typeface="Open Sans" panose="020F0502020204030204" pitchFamily="34" charset="0"/>
              </a:rPr>
              <a:t> </a:t>
            </a:r>
            <a:r>
              <a:rPr lang="it-IT" b="0" i="0" dirty="0" err="1">
                <a:solidFill>
                  <a:srgbClr val="221F22"/>
                </a:solidFill>
                <a:effectLst/>
                <a:latin typeface="Open Sans" panose="020F0502020204030204" pitchFamily="34" charset="0"/>
              </a:rPr>
              <a:t>years</a:t>
            </a:r>
            <a:r>
              <a:rPr lang="it-IT" b="0" i="0" dirty="0">
                <a:solidFill>
                  <a:srgbClr val="221F22"/>
                </a:solidFill>
                <a:effectLst/>
                <a:latin typeface="Open Sans" panose="020F0502020204030204" pitchFamily="34" charset="0"/>
              </a:rPr>
              <a:t> ago, stone tools </a:t>
            </a:r>
            <a:r>
              <a:rPr lang="it-IT" b="0" i="0" dirty="0" err="1">
                <a:solidFill>
                  <a:srgbClr val="221F22"/>
                </a:solidFill>
                <a:effectLst/>
                <a:latin typeface="Open Sans" panose="020F0502020204030204" pitchFamily="34" charset="0"/>
              </a:rPr>
              <a:t>such</a:t>
            </a:r>
            <a:r>
              <a:rPr lang="it-IT" b="0" i="0" dirty="0">
                <a:solidFill>
                  <a:srgbClr val="221F22"/>
                </a:solidFill>
                <a:effectLst/>
                <a:latin typeface="Open Sans" panose="020F0502020204030204" pitchFamily="34" charset="0"/>
              </a:rPr>
              <a:t> </a:t>
            </a:r>
            <a:r>
              <a:rPr lang="it-IT" b="0" i="0" dirty="0" err="1">
                <a:solidFill>
                  <a:srgbClr val="221F22"/>
                </a:solidFill>
                <a:effectLst/>
                <a:latin typeface="Open Sans" panose="020F0502020204030204" pitchFamily="34" charset="0"/>
              </a:rPr>
              <a:t>as</a:t>
            </a:r>
            <a:r>
              <a:rPr lang="it-IT" b="0" i="0" dirty="0">
                <a:solidFill>
                  <a:srgbClr val="221F22"/>
                </a:solidFill>
                <a:effectLst/>
                <a:latin typeface="Open Sans" panose="020F0502020204030204" pitchFamily="34" charset="0"/>
              </a:rPr>
              <a:t> </a:t>
            </a:r>
            <a:r>
              <a:rPr lang="it-IT" b="0" i="0" dirty="0" err="1">
                <a:solidFill>
                  <a:srgbClr val="221F22"/>
                </a:solidFill>
                <a:effectLst/>
                <a:latin typeface="Open Sans" panose="020F0502020204030204" pitchFamily="34" charset="0"/>
              </a:rPr>
              <a:t>this</a:t>
            </a:r>
            <a:r>
              <a:rPr lang="it-IT" b="0" i="0" dirty="0">
                <a:solidFill>
                  <a:srgbClr val="221F22"/>
                </a:solidFill>
                <a:effectLst/>
                <a:latin typeface="Open Sans" panose="020F0502020204030204" pitchFamily="34" charset="0"/>
              </a:rPr>
              <a:t> are the first </a:t>
            </a:r>
            <a:r>
              <a:rPr lang="it-IT" b="0" i="0" dirty="0" err="1">
                <a:solidFill>
                  <a:srgbClr val="221F22"/>
                </a:solidFill>
                <a:effectLst/>
                <a:latin typeface="Open Sans" panose="020F0502020204030204" pitchFamily="34" charset="0"/>
              </a:rPr>
              <a:t>known</a:t>
            </a:r>
            <a:r>
              <a:rPr lang="it-IT" b="0" i="0" dirty="0">
                <a:solidFill>
                  <a:srgbClr val="221F22"/>
                </a:solidFill>
                <a:effectLst/>
                <a:latin typeface="Open Sans" panose="020F0502020204030204" pitchFamily="34" charset="0"/>
              </a:rPr>
              <a:t> </a:t>
            </a:r>
            <a:r>
              <a:rPr lang="it-IT" b="0" i="0" dirty="0" err="1">
                <a:solidFill>
                  <a:srgbClr val="221F22"/>
                </a:solidFill>
                <a:effectLst/>
                <a:latin typeface="Open Sans" panose="020F0502020204030204" pitchFamily="34" charset="0"/>
              </a:rPr>
              <a:t>technological</a:t>
            </a:r>
            <a:r>
              <a:rPr lang="it-IT" b="0" i="0" dirty="0">
                <a:solidFill>
                  <a:srgbClr val="221F22"/>
                </a:solidFill>
                <a:effectLst/>
                <a:latin typeface="Open Sans" panose="020F0502020204030204" pitchFamily="34" charset="0"/>
              </a:rPr>
              <a:t> </a:t>
            </a:r>
            <a:r>
              <a:rPr lang="it-IT" b="0" i="0" dirty="0" err="1">
                <a:solidFill>
                  <a:srgbClr val="221F22"/>
                </a:solidFill>
                <a:effectLst/>
                <a:latin typeface="Open Sans" panose="020F0502020204030204" pitchFamily="34" charset="0"/>
              </a:rPr>
              <a:t>invention</a:t>
            </a:r>
            <a:r>
              <a:rPr lang="it-IT" b="0" i="0" dirty="0">
                <a:solidFill>
                  <a:srgbClr val="221F22"/>
                </a:solidFill>
                <a:effectLst/>
                <a:latin typeface="Open Sans" panose="020F0502020204030204" pitchFamily="34" charset="0"/>
              </a:rPr>
              <a:t>.</a:t>
            </a:r>
          </a:p>
          <a:p>
            <a:pPr algn="l"/>
            <a:r>
              <a:rPr lang="it-IT" b="0" i="0" dirty="0" err="1">
                <a:solidFill>
                  <a:srgbClr val="221F22"/>
                </a:solidFill>
                <a:effectLst/>
                <a:latin typeface="Open Sans" panose="020B0606030504020204" pitchFamily="34" charset="0"/>
              </a:rPr>
              <a:t>This</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chopping</a:t>
            </a:r>
            <a:r>
              <a:rPr lang="it-IT" b="0" i="0" dirty="0">
                <a:solidFill>
                  <a:srgbClr val="221F22"/>
                </a:solidFill>
                <a:effectLst/>
                <a:latin typeface="Open Sans" panose="020B0606030504020204" pitchFamily="34" charset="0"/>
              </a:rPr>
              <a:t> tool and </a:t>
            </a:r>
            <a:r>
              <a:rPr lang="it-IT" b="0" i="0" dirty="0" err="1">
                <a:solidFill>
                  <a:srgbClr val="221F22"/>
                </a:solidFill>
                <a:effectLst/>
                <a:latin typeface="Open Sans" panose="020B0606030504020204" pitchFamily="34" charset="0"/>
              </a:rPr>
              <a:t>others</a:t>
            </a:r>
            <a:r>
              <a:rPr lang="it-IT" b="0" i="0" dirty="0">
                <a:solidFill>
                  <a:srgbClr val="221F22"/>
                </a:solidFill>
                <a:effectLst/>
                <a:latin typeface="Open Sans" panose="020B0606030504020204" pitchFamily="34" charset="0"/>
              </a:rPr>
              <a:t> like </a:t>
            </a:r>
            <a:r>
              <a:rPr lang="it-IT" b="0" i="0" dirty="0" err="1">
                <a:solidFill>
                  <a:srgbClr val="221F22"/>
                </a:solidFill>
                <a:effectLst/>
                <a:latin typeface="Open Sans" panose="020B0606030504020204" pitchFamily="34" charset="0"/>
              </a:rPr>
              <a:t>it</a:t>
            </a:r>
            <a:r>
              <a:rPr lang="it-IT" b="0" i="0" dirty="0">
                <a:solidFill>
                  <a:srgbClr val="221F22"/>
                </a:solidFill>
                <a:effectLst/>
                <a:latin typeface="Open Sans" panose="020B0606030504020204" pitchFamily="34" charset="0"/>
              </a:rPr>
              <a:t> are the </a:t>
            </a:r>
            <a:r>
              <a:rPr lang="it-IT" b="0" i="0" dirty="0" err="1">
                <a:solidFill>
                  <a:srgbClr val="221F22"/>
                </a:solidFill>
                <a:effectLst/>
                <a:latin typeface="Open Sans" panose="020B0606030504020204" pitchFamily="34" charset="0"/>
              </a:rPr>
              <a:t>oldest</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objects</a:t>
            </a:r>
            <a:r>
              <a:rPr lang="it-IT" b="0" i="0" dirty="0">
                <a:solidFill>
                  <a:srgbClr val="221F22"/>
                </a:solidFill>
                <a:effectLst/>
                <a:latin typeface="Open Sans" panose="020B0606030504020204" pitchFamily="34" charset="0"/>
              </a:rPr>
              <a:t> in the British Museum. </a:t>
            </a:r>
            <a:r>
              <a:rPr lang="it-IT" b="0" i="0" dirty="0" err="1">
                <a:solidFill>
                  <a:srgbClr val="221F22"/>
                </a:solidFill>
                <a:effectLst/>
                <a:latin typeface="Open Sans" panose="020B0606030504020204" pitchFamily="34" charset="0"/>
              </a:rPr>
              <a:t>It</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comes</a:t>
            </a:r>
            <a:r>
              <a:rPr lang="it-IT" b="0" i="0" dirty="0">
                <a:solidFill>
                  <a:srgbClr val="221F22"/>
                </a:solidFill>
                <a:effectLst/>
                <a:latin typeface="Open Sans" panose="020B0606030504020204" pitchFamily="34" charset="0"/>
              </a:rPr>
              <a:t> from an </a:t>
            </a:r>
            <a:r>
              <a:rPr lang="it-IT" b="0" i="0" dirty="0" err="1">
                <a:solidFill>
                  <a:srgbClr val="221F22"/>
                </a:solidFill>
                <a:effectLst/>
                <a:latin typeface="Open Sans" panose="020B0606030504020204" pitchFamily="34" charset="0"/>
              </a:rPr>
              <a:t>early</a:t>
            </a:r>
            <a:r>
              <a:rPr lang="it-IT" b="0" i="0" dirty="0">
                <a:solidFill>
                  <a:srgbClr val="221F22"/>
                </a:solidFill>
                <a:effectLst/>
                <a:latin typeface="Open Sans" panose="020B0606030504020204" pitchFamily="34" charset="0"/>
              </a:rPr>
              <a:t> human </a:t>
            </a:r>
            <a:r>
              <a:rPr lang="it-IT" b="0" i="0" dirty="0" err="1">
                <a:solidFill>
                  <a:srgbClr val="221F22"/>
                </a:solidFill>
                <a:effectLst/>
                <a:latin typeface="Open Sans" panose="020B0606030504020204" pitchFamily="34" charset="0"/>
              </a:rPr>
              <a:t>campsite</a:t>
            </a:r>
            <a:r>
              <a:rPr lang="it-IT" b="0" i="0" dirty="0">
                <a:solidFill>
                  <a:srgbClr val="221F22"/>
                </a:solidFill>
                <a:effectLst/>
                <a:latin typeface="Open Sans" panose="020B0606030504020204" pitchFamily="34" charset="0"/>
              </a:rPr>
              <a:t> in the bottom </a:t>
            </a:r>
            <a:r>
              <a:rPr lang="it-IT" b="0" i="0" dirty="0" err="1">
                <a:solidFill>
                  <a:srgbClr val="221F22"/>
                </a:solidFill>
                <a:effectLst/>
                <a:latin typeface="Open Sans" panose="020B0606030504020204" pitchFamily="34" charset="0"/>
              </a:rPr>
              <a:t>layer</a:t>
            </a:r>
            <a:r>
              <a:rPr lang="it-IT" b="0" i="0" dirty="0">
                <a:solidFill>
                  <a:srgbClr val="221F22"/>
                </a:solidFill>
                <a:effectLst/>
                <a:latin typeface="Open Sans" panose="020B0606030504020204" pitchFamily="34" charset="0"/>
              </a:rPr>
              <a:t> of </a:t>
            </a:r>
            <a:r>
              <a:rPr lang="it-IT" b="0" i="0" dirty="0" err="1">
                <a:solidFill>
                  <a:srgbClr val="221F22"/>
                </a:solidFill>
                <a:effectLst/>
                <a:latin typeface="Open Sans" panose="020B0606030504020204" pitchFamily="34" charset="0"/>
              </a:rPr>
              <a:t>deposits</a:t>
            </a:r>
            <a:r>
              <a:rPr lang="it-IT" b="0" i="0" dirty="0">
                <a:solidFill>
                  <a:srgbClr val="221F22"/>
                </a:solidFill>
                <a:effectLst/>
                <a:latin typeface="Open Sans" panose="020B0606030504020204" pitchFamily="34" charset="0"/>
              </a:rPr>
              <a:t> in Olduvai Gorge, Tanzania. </a:t>
            </a:r>
            <a:r>
              <a:rPr lang="it-IT" b="0" i="0" dirty="0" err="1">
                <a:solidFill>
                  <a:srgbClr val="221F22"/>
                </a:solidFill>
                <a:effectLst/>
                <a:latin typeface="Open Sans" panose="020B0606030504020204" pitchFamily="34" charset="0"/>
              </a:rPr>
              <a:t>Potassium</a:t>
            </a:r>
            <a:r>
              <a:rPr lang="it-IT" b="0" i="0" dirty="0">
                <a:solidFill>
                  <a:srgbClr val="221F22"/>
                </a:solidFill>
                <a:effectLst/>
                <a:latin typeface="Open Sans" panose="020B0606030504020204" pitchFamily="34" charset="0"/>
              </a:rPr>
              <a:t>-argon dating </a:t>
            </a:r>
            <a:r>
              <a:rPr lang="it-IT" b="0" i="0" dirty="0" err="1">
                <a:solidFill>
                  <a:srgbClr val="221F22"/>
                </a:solidFill>
                <a:effectLst/>
                <a:latin typeface="Open Sans" panose="020B0606030504020204" pitchFamily="34" charset="0"/>
              </a:rPr>
              <a:t>indicates</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that</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this</a:t>
            </a:r>
            <a:r>
              <a:rPr lang="it-IT" b="0" i="0" dirty="0">
                <a:solidFill>
                  <a:srgbClr val="221F22"/>
                </a:solidFill>
                <a:effectLst/>
                <a:latin typeface="Open Sans" panose="020B0606030504020204" pitchFamily="34" charset="0"/>
              </a:rPr>
              <a:t> bed </a:t>
            </a:r>
            <a:r>
              <a:rPr lang="it-IT" b="0" i="0" dirty="0" err="1">
                <a:solidFill>
                  <a:srgbClr val="221F22"/>
                </a:solidFill>
                <a:effectLst/>
                <a:latin typeface="Open Sans" panose="020B0606030504020204" pitchFamily="34" charset="0"/>
              </a:rPr>
              <a:t>is</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between</a:t>
            </a:r>
            <a:r>
              <a:rPr lang="it-IT" b="0" i="0" dirty="0">
                <a:solidFill>
                  <a:srgbClr val="221F22"/>
                </a:solidFill>
                <a:effectLst/>
                <a:latin typeface="Open Sans" panose="020B0606030504020204" pitchFamily="34" charset="0"/>
              </a:rPr>
              <a:t> 1.6 and 2.2 </a:t>
            </a:r>
            <a:r>
              <a:rPr lang="it-IT" b="0" i="0" dirty="0" err="1">
                <a:solidFill>
                  <a:srgbClr val="221F22"/>
                </a:solidFill>
                <a:effectLst/>
                <a:latin typeface="Open Sans" panose="020B0606030504020204" pitchFamily="34" charset="0"/>
              </a:rPr>
              <a:t>million</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years</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old</a:t>
            </a:r>
            <a:r>
              <a:rPr lang="it-IT" b="0" i="0" dirty="0">
                <a:solidFill>
                  <a:srgbClr val="221F22"/>
                </a:solidFill>
                <a:effectLst/>
                <a:latin typeface="Open Sans" panose="020B0606030504020204" pitchFamily="34" charset="0"/>
              </a:rPr>
              <a:t> from top to bottom. </a:t>
            </a:r>
            <a:r>
              <a:rPr lang="it-IT" b="0" i="0" dirty="0" err="1">
                <a:solidFill>
                  <a:srgbClr val="221F22"/>
                </a:solidFill>
                <a:effectLst/>
                <a:latin typeface="Open Sans" panose="020B0606030504020204" pitchFamily="34" charset="0"/>
              </a:rPr>
              <a:t>This</a:t>
            </a:r>
            <a:r>
              <a:rPr lang="it-IT" b="0" i="0" dirty="0">
                <a:solidFill>
                  <a:srgbClr val="221F22"/>
                </a:solidFill>
                <a:effectLst/>
                <a:latin typeface="Open Sans" panose="020B0606030504020204" pitchFamily="34" charset="0"/>
              </a:rPr>
              <a:t> and </a:t>
            </a:r>
            <a:r>
              <a:rPr lang="it-IT" b="0" i="0" dirty="0" err="1">
                <a:solidFill>
                  <a:srgbClr val="221F22"/>
                </a:solidFill>
                <a:effectLst/>
                <a:latin typeface="Open Sans" panose="020B0606030504020204" pitchFamily="34" charset="0"/>
              </a:rPr>
              <a:t>other</a:t>
            </a:r>
            <a:r>
              <a:rPr lang="it-IT" b="0" i="0" dirty="0">
                <a:solidFill>
                  <a:srgbClr val="221F22"/>
                </a:solidFill>
                <a:effectLst/>
                <a:latin typeface="Open Sans" panose="020B0606030504020204" pitchFamily="34" charset="0"/>
              </a:rPr>
              <a:t> tools are </a:t>
            </a:r>
            <a:r>
              <a:rPr lang="it-IT" b="0" i="0" dirty="0" err="1">
                <a:solidFill>
                  <a:srgbClr val="221F22"/>
                </a:solidFill>
                <a:effectLst/>
                <a:latin typeface="Open Sans" panose="020B0606030504020204" pitchFamily="34" charset="0"/>
              </a:rPr>
              <a:t>dated</a:t>
            </a:r>
            <a:r>
              <a:rPr lang="it-IT" b="0" i="0" dirty="0">
                <a:solidFill>
                  <a:srgbClr val="221F22"/>
                </a:solidFill>
                <a:effectLst/>
                <a:latin typeface="Open Sans" panose="020B0606030504020204" pitchFamily="34" charset="0"/>
              </a:rPr>
              <a:t> to </a:t>
            </a:r>
            <a:r>
              <a:rPr lang="it-IT" b="0" i="0" dirty="0" err="1">
                <a:solidFill>
                  <a:srgbClr val="221F22"/>
                </a:solidFill>
                <a:effectLst/>
                <a:latin typeface="Open Sans" panose="020B0606030504020204" pitchFamily="34" charset="0"/>
              </a:rPr>
              <a:t>about</a:t>
            </a:r>
            <a:r>
              <a:rPr lang="it-IT" b="0" i="0" dirty="0">
                <a:solidFill>
                  <a:srgbClr val="221F22"/>
                </a:solidFill>
                <a:effectLst/>
                <a:latin typeface="Open Sans" panose="020B0606030504020204" pitchFamily="34" charset="0"/>
              </a:rPr>
              <a:t> 1.8 </a:t>
            </a:r>
            <a:r>
              <a:rPr lang="it-IT" b="0" i="0" dirty="0" err="1">
                <a:solidFill>
                  <a:srgbClr val="221F22"/>
                </a:solidFill>
                <a:effectLst/>
                <a:latin typeface="Open Sans" panose="020B0606030504020204" pitchFamily="34" charset="0"/>
              </a:rPr>
              <a:t>million</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years</a:t>
            </a:r>
            <a:r>
              <a:rPr lang="it-IT" b="0" i="0" dirty="0">
                <a:solidFill>
                  <a:srgbClr val="221F22"/>
                </a:solidFill>
                <a:effectLst/>
                <a:latin typeface="Open Sans" panose="020B0606030504020204" pitchFamily="34" charset="0"/>
              </a:rPr>
              <a:t>.</a:t>
            </a:r>
          </a:p>
          <a:p>
            <a:pPr algn="l"/>
            <a:r>
              <a:rPr lang="it-IT" b="0" i="0" dirty="0">
                <a:solidFill>
                  <a:srgbClr val="221F22"/>
                </a:solidFill>
                <a:effectLst/>
                <a:latin typeface="Open Sans" panose="020B0606030504020204" pitchFamily="34" charset="0"/>
              </a:rPr>
              <a:t>Using </a:t>
            </a:r>
            <a:r>
              <a:rPr lang="it-IT" b="0" i="0" dirty="0" err="1">
                <a:solidFill>
                  <a:srgbClr val="221F22"/>
                </a:solidFill>
                <a:effectLst/>
                <a:latin typeface="Open Sans" panose="020B0606030504020204" pitchFamily="34" charset="0"/>
              </a:rPr>
              <a:t>another</a:t>
            </a:r>
            <a:r>
              <a:rPr lang="it-IT" b="0" i="0" dirty="0">
                <a:solidFill>
                  <a:srgbClr val="221F22"/>
                </a:solidFill>
                <a:effectLst/>
                <a:latin typeface="Open Sans" panose="020B0606030504020204" pitchFamily="34" charset="0"/>
              </a:rPr>
              <a:t> hard stone </a:t>
            </a:r>
            <a:r>
              <a:rPr lang="it-IT" b="0" i="0" dirty="0" err="1">
                <a:solidFill>
                  <a:srgbClr val="221F22"/>
                </a:solidFill>
                <a:effectLst/>
                <a:latin typeface="Open Sans" panose="020B0606030504020204" pitchFamily="34" charset="0"/>
              </a:rPr>
              <a:t>as</a:t>
            </a:r>
            <a:r>
              <a:rPr lang="it-IT" b="0" i="0" dirty="0">
                <a:solidFill>
                  <a:srgbClr val="221F22"/>
                </a:solidFill>
                <a:effectLst/>
                <a:latin typeface="Open Sans" panose="020B0606030504020204" pitchFamily="34" charset="0"/>
              </a:rPr>
              <a:t> a </a:t>
            </a:r>
            <a:r>
              <a:rPr lang="it-IT" b="0" i="0" dirty="0" err="1">
                <a:solidFill>
                  <a:srgbClr val="221F22"/>
                </a:solidFill>
                <a:effectLst/>
                <a:latin typeface="Open Sans" panose="020B0606030504020204" pitchFamily="34" charset="0"/>
              </a:rPr>
              <a:t>hammer</a:t>
            </a:r>
            <a:r>
              <a:rPr lang="it-IT" b="0" i="0" dirty="0">
                <a:solidFill>
                  <a:srgbClr val="221F22"/>
                </a:solidFill>
                <a:effectLst/>
                <a:latin typeface="Open Sans" panose="020B0606030504020204" pitchFamily="34" charset="0"/>
              </a:rPr>
              <a:t>, the maker </a:t>
            </a:r>
            <a:r>
              <a:rPr lang="it-IT" b="0" i="0" dirty="0" err="1">
                <a:solidFill>
                  <a:srgbClr val="221F22"/>
                </a:solidFill>
                <a:effectLst/>
                <a:latin typeface="Open Sans" panose="020B0606030504020204" pitchFamily="34" charset="0"/>
              </a:rPr>
              <a:t>has</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knocked</a:t>
            </a:r>
            <a:r>
              <a:rPr lang="it-IT" b="0" i="0" dirty="0">
                <a:solidFill>
                  <a:srgbClr val="221F22"/>
                </a:solidFill>
                <a:effectLst/>
                <a:latin typeface="Open Sans" panose="020B0606030504020204" pitchFamily="34" charset="0"/>
              </a:rPr>
              <a:t> flakes off </a:t>
            </a:r>
            <a:r>
              <a:rPr lang="it-IT" b="0" i="0" dirty="0" err="1">
                <a:solidFill>
                  <a:srgbClr val="221F22"/>
                </a:solidFill>
                <a:effectLst/>
                <a:latin typeface="Open Sans" panose="020B0606030504020204" pitchFamily="34" charset="0"/>
              </a:rPr>
              <a:t>both</a:t>
            </a:r>
            <a:r>
              <a:rPr lang="it-IT" b="0" i="0" dirty="0">
                <a:solidFill>
                  <a:srgbClr val="221F22"/>
                </a:solidFill>
                <a:effectLst/>
                <a:latin typeface="Open Sans" panose="020B0606030504020204" pitchFamily="34" charset="0"/>
              </a:rPr>
              <a:t> sides of a </a:t>
            </a:r>
            <a:r>
              <a:rPr lang="it-IT" b="0" i="0" dirty="0" err="1">
                <a:solidFill>
                  <a:srgbClr val="221F22"/>
                </a:solidFill>
                <a:effectLst/>
                <a:latin typeface="Open Sans" panose="020B0606030504020204" pitchFamily="34" charset="0"/>
              </a:rPr>
              <a:t>basalt</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volcanic</a:t>
            </a:r>
            <a:r>
              <a:rPr lang="it-IT" b="0" i="0" dirty="0">
                <a:solidFill>
                  <a:srgbClr val="221F22"/>
                </a:solidFill>
                <a:effectLst/>
                <a:latin typeface="Open Sans" panose="020B0606030504020204" pitchFamily="34" charset="0"/>
              </a:rPr>
              <a:t> lava) </a:t>
            </a:r>
            <a:r>
              <a:rPr lang="it-IT" b="0" i="0" dirty="0" err="1">
                <a:solidFill>
                  <a:srgbClr val="221F22"/>
                </a:solidFill>
                <a:effectLst/>
                <a:latin typeface="Open Sans" panose="020B0606030504020204" pitchFamily="34" charset="0"/>
              </a:rPr>
              <a:t>pebble</a:t>
            </a:r>
            <a:r>
              <a:rPr lang="it-IT" b="0" i="0" dirty="0">
                <a:solidFill>
                  <a:srgbClr val="221F22"/>
                </a:solidFill>
                <a:effectLst/>
                <a:latin typeface="Open Sans" panose="020B0606030504020204" pitchFamily="34" charset="0"/>
              </a:rPr>
              <a:t> so </a:t>
            </a:r>
            <a:r>
              <a:rPr lang="it-IT" b="0" i="0" dirty="0" err="1">
                <a:solidFill>
                  <a:srgbClr val="221F22"/>
                </a:solidFill>
                <a:effectLst/>
                <a:latin typeface="Open Sans" panose="020B0606030504020204" pitchFamily="34" charset="0"/>
              </a:rPr>
              <a:t>that</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they</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intersect</a:t>
            </a:r>
            <a:r>
              <a:rPr lang="it-IT" b="0" i="0" dirty="0">
                <a:solidFill>
                  <a:srgbClr val="221F22"/>
                </a:solidFill>
                <a:effectLst/>
                <a:latin typeface="Open Sans" panose="020B0606030504020204" pitchFamily="34" charset="0"/>
              </a:rPr>
              <a:t> to </a:t>
            </a:r>
            <a:r>
              <a:rPr lang="it-IT" b="0" i="0" dirty="0" err="1">
                <a:solidFill>
                  <a:srgbClr val="221F22"/>
                </a:solidFill>
                <a:effectLst/>
                <a:latin typeface="Open Sans" panose="020B0606030504020204" pitchFamily="34" charset="0"/>
              </a:rPr>
              <a:t>form</a:t>
            </a:r>
            <a:r>
              <a:rPr lang="it-IT" b="0" i="0" dirty="0">
                <a:solidFill>
                  <a:srgbClr val="221F22"/>
                </a:solidFill>
                <a:effectLst/>
                <a:latin typeface="Open Sans" panose="020B0606030504020204" pitchFamily="34" charset="0"/>
              </a:rPr>
              <a:t> a </a:t>
            </a:r>
            <a:r>
              <a:rPr lang="it-IT" b="0" i="0" dirty="0" err="1">
                <a:solidFill>
                  <a:srgbClr val="221F22"/>
                </a:solidFill>
                <a:effectLst/>
                <a:latin typeface="Open Sans" panose="020B0606030504020204" pitchFamily="34" charset="0"/>
              </a:rPr>
              <a:t>sharp</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edge</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This</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could</a:t>
            </a:r>
            <a:r>
              <a:rPr lang="it-IT" b="0" i="0" dirty="0">
                <a:solidFill>
                  <a:srgbClr val="221F22"/>
                </a:solidFill>
                <a:effectLst/>
                <a:latin typeface="Open Sans" panose="020B0606030504020204" pitchFamily="34" charset="0"/>
              </a:rPr>
              <a:t> be </a:t>
            </a:r>
            <a:r>
              <a:rPr lang="it-IT" b="0" i="0" dirty="0" err="1">
                <a:solidFill>
                  <a:srgbClr val="221F22"/>
                </a:solidFill>
                <a:effectLst/>
                <a:latin typeface="Open Sans" panose="020B0606030504020204" pitchFamily="34" charset="0"/>
              </a:rPr>
              <a:t>used</a:t>
            </a:r>
            <a:r>
              <a:rPr lang="it-IT" b="0" i="0" dirty="0">
                <a:solidFill>
                  <a:srgbClr val="221F22"/>
                </a:solidFill>
                <a:effectLst/>
                <a:latin typeface="Open Sans" panose="020B0606030504020204" pitchFamily="34" charset="0"/>
              </a:rPr>
              <a:t> to </a:t>
            </a:r>
            <a:r>
              <a:rPr lang="it-IT" b="0" i="0" dirty="0" err="1">
                <a:solidFill>
                  <a:srgbClr val="221F22"/>
                </a:solidFill>
                <a:effectLst/>
                <a:latin typeface="Open Sans" panose="020B0606030504020204" pitchFamily="34" charset="0"/>
              </a:rPr>
              <a:t>chop</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branches</a:t>
            </a:r>
            <a:r>
              <a:rPr lang="it-IT" b="0" i="0" dirty="0">
                <a:solidFill>
                  <a:srgbClr val="221F22"/>
                </a:solidFill>
                <a:effectLst/>
                <a:latin typeface="Open Sans" panose="020B0606030504020204" pitchFamily="34" charset="0"/>
              </a:rPr>
              <a:t> from </a:t>
            </a:r>
            <a:r>
              <a:rPr lang="it-IT" b="0" i="0" dirty="0" err="1">
                <a:solidFill>
                  <a:srgbClr val="221F22"/>
                </a:solidFill>
                <a:effectLst/>
                <a:latin typeface="Open Sans" panose="020B0606030504020204" pitchFamily="34" charset="0"/>
              </a:rPr>
              <a:t>trees</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cut</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meat</a:t>
            </a:r>
            <a:r>
              <a:rPr lang="it-IT" b="0" i="0" dirty="0">
                <a:solidFill>
                  <a:srgbClr val="221F22"/>
                </a:solidFill>
                <a:effectLst/>
                <a:latin typeface="Open Sans" panose="020B0606030504020204" pitchFamily="34" charset="0"/>
              </a:rPr>
              <a:t> from large </a:t>
            </a:r>
            <a:r>
              <a:rPr lang="it-IT" b="0" i="0" dirty="0" err="1">
                <a:solidFill>
                  <a:srgbClr val="221F22"/>
                </a:solidFill>
                <a:effectLst/>
                <a:latin typeface="Open Sans" panose="020B0606030504020204" pitchFamily="34" charset="0"/>
              </a:rPr>
              <a:t>animals</a:t>
            </a:r>
            <a:r>
              <a:rPr lang="it-IT" b="0" i="0" dirty="0">
                <a:solidFill>
                  <a:srgbClr val="221F22"/>
                </a:solidFill>
                <a:effectLst/>
                <a:latin typeface="Open Sans" panose="020B0606030504020204" pitchFamily="34" charset="0"/>
              </a:rPr>
              <a:t> or smash </a:t>
            </a:r>
            <a:r>
              <a:rPr lang="it-IT" b="0" i="0" dirty="0" err="1">
                <a:solidFill>
                  <a:srgbClr val="221F22"/>
                </a:solidFill>
                <a:effectLst/>
                <a:latin typeface="Open Sans" panose="020B0606030504020204" pitchFamily="34" charset="0"/>
              </a:rPr>
              <a:t>bones</a:t>
            </a:r>
            <a:r>
              <a:rPr lang="it-IT" b="0" i="0" dirty="0">
                <a:solidFill>
                  <a:srgbClr val="221F22"/>
                </a:solidFill>
                <a:effectLst/>
                <a:latin typeface="Open Sans" panose="020B0606030504020204" pitchFamily="34" charset="0"/>
              </a:rPr>
              <a:t> for </a:t>
            </a:r>
            <a:r>
              <a:rPr lang="it-IT" b="0" i="0" dirty="0" err="1">
                <a:solidFill>
                  <a:srgbClr val="221F22"/>
                </a:solidFill>
                <a:effectLst/>
                <a:latin typeface="Open Sans" panose="020B0606030504020204" pitchFamily="34" charset="0"/>
              </a:rPr>
              <a:t>marrow</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fat</a:t>
            </a:r>
            <a:r>
              <a:rPr lang="it-IT" b="0" i="0" dirty="0">
                <a:solidFill>
                  <a:srgbClr val="221F22"/>
                </a:solidFill>
                <a:effectLst/>
                <a:latin typeface="Open Sans" panose="020B0606030504020204" pitchFamily="34" charset="0"/>
              </a:rPr>
              <a:t>—an </a:t>
            </a:r>
            <a:r>
              <a:rPr lang="it-IT" b="0" i="0" dirty="0" err="1">
                <a:solidFill>
                  <a:srgbClr val="221F22"/>
                </a:solidFill>
                <a:effectLst/>
                <a:latin typeface="Open Sans" panose="020B0606030504020204" pitchFamily="34" charset="0"/>
              </a:rPr>
              <a:t>essential</a:t>
            </a:r>
            <a:r>
              <a:rPr lang="it-IT" b="0" i="0" dirty="0">
                <a:solidFill>
                  <a:srgbClr val="221F22"/>
                </a:solidFill>
                <a:effectLst/>
                <a:latin typeface="Open Sans" panose="020B0606030504020204" pitchFamily="34" charset="0"/>
              </a:rPr>
              <a:t> part of the </a:t>
            </a:r>
            <a:r>
              <a:rPr lang="it-IT" b="0" i="0" dirty="0" err="1">
                <a:solidFill>
                  <a:srgbClr val="221F22"/>
                </a:solidFill>
                <a:effectLst/>
                <a:latin typeface="Open Sans" panose="020B0606030504020204" pitchFamily="34" charset="0"/>
              </a:rPr>
              <a:t>early</a:t>
            </a:r>
            <a:r>
              <a:rPr lang="it-IT" b="0" i="0" dirty="0">
                <a:solidFill>
                  <a:srgbClr val="221F22"/>
                </a:solidFill>
                <a:effectLst/>
                <a:latin typeface="Open Sans" panose="020B0606030504020204" pitchFamily="34" charset="0"/>
              </a:rPr>
              <a:t> human </a:t>
            </a:r>
            <a:r>
              <a:rPr lang="it-IT" b="0" i="0" dirty="0" err="1">
                <a:solidFill>
                  <a:srgbClr val="221F22"/>
                </a:solidFill>
                <a:effectLst/>
                <a:latin typeface="Open Sans" panose="020B0606030504020204" pitchFamily="34" charset="0"/>
              </a:rPr>
              <a:t>diet</a:t>
            </a:r>
            <a:r>
              <a:rPr lang="it-IT" b="0" i="0" dirty="0">
                <a:solidFill>
                  <a:srgbClr val="221F22"/>
                </a:solidFill>
                <a:effectLst/>
                <a:latin typeface="Open Sans" panose="020B0606030504020204" pitchFamily="34" charset="0"/>
              </a:rPr>
              <a:t>. The flakes </a:t>
            </a:r>
            <a:r>
              <a:rPr lang="it-IT" b="0" i="0" dirty="0" err="1">
                <a:solidFill>
                  <a:srgbClr val="221F22"/>
                </a:solidFill>
                <a:effectLst/>
                <a:latin typeface="Open Sans" panose="020B0606030504020204" pitchFamily="34" charset="0"/>
              </a:rPr>
              <a:t>could</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also</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have</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been</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used</a:t>
            </a:r>
            <a:r>
              <a:rPr lang="it-IT" b="0" i="0" dirty="0">
                <a:solidFill>
                  <a:srgbClr val="221F22"/>
                </a:solidFill>
                <a:effectLst/>
                <a:latin typeface="Open Sans" panose="020B0606030504020204" pitchFamily="34" charset="0"/>
              </a:rPr>
              <a:t> </a:t>
            </a:r>
            <a:r>
              <a:rPr lang="it-IT" b="0" i="0" dirty="0" err="1">
                <a:solidFill>
                  <a:srgbClr val="221F22"/>
                </a:solidFill>
                <a:effectLst/>
                <a:latin typeface="Open Sans" panose="020B0606030504020204" pitchFamily="34" charset="0"/>
              </a:rPr>
              <a:t>as</a:t>
            </a:r>
            <a:r>
              <a:rPr lang="it-IT" b="0" i="0" dirty="0">
                <a:solidFill>
                  <a:srgbClr val="221F22"/>
                </a:solidFill>
                <a:effectLst/>
                <a:latin typeface="Open Sans" panose="020B0606030504020204" pitchFamily="34" charset="0"/>
              </a:rPr>
              <a:t> small </a:t>
            </a:r>
            <a:r>
              <a:rPr lang="it-IT" b="0" i="0" dirty="0" err="1">
                <a:solidFill>
                  <a:srgbClr val="221F22"/>
                </a:solidFill>
                <a:effectLst/>
                <a:latin typeface="Open Sans" panose="020B0606030504020204" pitchFamily="34" charset="0"/>
              </a:rPr>
              <a:t>knives</a:t>
            </a:r>
            <a:r>
              <a:rPr lang="it-IT" b="0" i="0" dirty="0">
                <a:solidFill>
                  <a:srgbClr val="221F22"/>
                </a:solidFill>
                <a:effectLst/>
                <a:latin typeface="Open Sans" panose="020B0606030504020204" pitchFamily="34" charset="0"/>
              </a:rPr>
              <a:t> for light duty tasks.</a:t>
            </a:r>
          </a:p>
          <a:p>
            <a:endParaRPr lang="it-FI"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3DEBB-4901-5145-9268-5209209129F0}"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5510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Harvard Business Review: https://</a:t>
            </a:r>
            <a:r>
              <a:rPr lang="it-IT" dirty="0" err="1"/>
              <a:t>hbr.org</a:t>
            </a:r>
            <a:r>
              <a:rPr lang="it-IT" dirty="0"/>
              <a:t>/1985/11/</a:t>
            </a:r>
            <a:r>
              <a:rPr lang="it-IT" dirty="0" err="1"/>
              <a:t>implementing</a:t>
            </a:r>
            <a:r>
              <a:rPr lang="it-IT" dirty="0"/>
              <a:t>-new-</a:t>
            </a:r>
            <a:r>
              <a:rPr lang="it-IT" dirty="0" err="1"/>
              <a:t>technology</a:t>
            </a:r>
            <a:endParaRPr lang="it-FI"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3DEBB-4901-5145-9268-5209209129F0}" type="slidenum">
              <a:rPr kumimoji="0" lang="it-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it-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10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552FDD7-2402-9E4A-8F72-271FE05333A2}" type="datetimeFigureOut">
              <a:rPr lang="it-FI" smtClean="0"/>
              <a:t>22.4.2024</a:t>
            </a:fld>
            <a:endParaRPr lang="it-FI"/>
          </a:p>
        </p:txBody>
      </p:sp>
      <p:sp>
        <p:nvSpPr>
          <p:cNvPr id="5" name="Footer Placeholder 4"/>
          <p:cNvSpPr>
            <a:spLocks noGrp="1"/>
          </p:cNvSpPr>
          <p:nvPr>
            <p:ph type="ftr" sz="quarter" idx="11"/>
          </p:nvPr>
        </p:nvSpPr>
        <p:spPr/>
        <p:txBody>
          <a:bodyPr/>
          <a:lstStyle/>
          <a:p>
            <a:endParaRPr lang="it-FI"/>
          </a:p>
        </p:txBody>
      </p:sp>
      <p:sp>
        <p:nvSpPr>
          <p:cNvPr id="6" name="Slide Number Placeholder 5"/>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3699602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552FDD7-2402-9E4A-8F72-271FE05333A2}" type="datetimeFigureOut">
              <a:rPr lang="it-FI" smtClean="0"/>
              <a:t>22.4.2024</a:t>
            </a:fld>
            <a:endParaRPr lang="it-FI"/>
          </a:p>
        </p:txBody>
      </p:sp>
      <p:sp>
        <p:nvSpPr>
          <p:cNvPr id="5" name="Footer Placeholder 4"/>
          <p:cNvSpPr>
            <a:spLocks noGrp="1"/>
          </p:cNvSpPr>
          <p:nvPr>
            <p:ph type="ftr" sz="quarter" idx="11"/>
          </p:nvPr>
        </p:nvSpPr>
        <p:spPr/>
        <p:txBody>
          <a:bodyPr/>
          <a:lstStyle/>
          <a:p>
            <a:endParaRPr lang="it-FI"/>
          </a:p>
        </p:txBody>
      </p:sp>
      <p:sp>
        <p:nvSpPr>
          <p:cNvPr id="6" name="Slide Number Placeholder 5"/>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93411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552FDD7-2402-9E4A-8F72-271FE05333A2}" type="datetimeFigureOut">
              <a:rPr lang="it-FI" smtClean="0"/>
              <a:t>22.4.2024</a:t>
            </a:fld>
            <a:endParaRPr lang="it-FI"/>
          </a:p>
        </p:txBody>
      </p:sp>
      <p:sp>
        <p:nvSpPr>
          <p:cNvPr id="5" name="Footer Placeholder 4"/>
          <p:cNvSpPr>
            <a:spLocks noGrp="1"/>
          </p:cNvSpPr>
          <p:nvPr>
            <p:ph type="ftr" sz="quarter" idx="11"/>
          </p:nvPr>
        </p:nvSpPr>
        <p:spPr/>
        <p:txBody>
          <a:bodyPr/>
          <a:lstStyle/>
          <a:p>
            <a:endParaRPr lang="it-FI"/>
          </a:p>
        </p:txBody>
      </p:sp>
      <p:sp>
        <p:nvSpPr>
          <p:cNvPr id="6" name="Slide Number Placeholder 5"/>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1422017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552FDD7-2402-9E4A-8F72-271FE05333A2}" type="datetimeFigureOut">
              <a:rPr lang="it-FI" smtClean="0"/>
              <a:t>22.4.2024</a:t>
            </a:fld>
            <a:endParaRPr lang="it-FI"/>
          </a:p>
        </p:txBody>
      </p:sp>
      <p:sp>
        <p:nvSpPr>
          <p:cNvPr id="5" name="Footer Placeholder 4"/>
          <p:cNvSpPr>
            <a:spLocks noGrp="1"/>
          </p:cNvSpPr>
          <p:nvPr>
            <p:ph type="ftr" sz="quarter" idx="11"/>
          </p:nvPr>
        </p:nvSpPr>
        <p:spPr/>
        <p:txBody>
          <a:bodyPr/>
          <a:lstStyle/>
          <a:p>
            <a:endParaRPr lang="it-FI"/>
          </a:p>
        </p:txBody>
      </p:sp>
      <p:sp>
        <p:nvSpPr>
          <p:cNvPr id="6" name="Slide Number Placeholder 5"/>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326548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552FDD7-2402-9E4A-8F72-271FE05333A2}" type="datetimeFigureOut">
              <a:rPr lang="it-FI" smtClean="0"/>
              <a:t>22.4.2024</a:t>
            </a:fld>
            <a:endParaRPr lang="it-FI"/>
          </a:p>
        </p:txBody>
      </p:sp>
      <p:sp>
        <p:nvSpPr>
          <p:cNvPr id="5" name="Footer Placeholder 4"/>
          <p:cNvSpPr>
            <a:spLocks noGrp="1"/>
          </p:cNvSpPr>
          <p:nvPr>
            <p:ph type="ftr" sz="quarter" idx="11"/>
          </p:nvPr>
        </p:nvSpPr>
        <p:spPr/>
        <p:txBody>
          <a:bodyPr/>
          <a:lstStyle/>
          <a:p>
            <a:endParaRPr lang="it-FI"/>
          </a:p>
        </p:txBody>
      </p:sp>
      <p:sp>
        <p:nvSpPr>
          <p:cNvPr id="6" name="Slide Number Placeholder 5"/>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949578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552FDD7-2402-9E4A-8F72-271FE05333A2}" type="datetimeFigureOut">
              <a:rPr lang="it-FI" smtClean="0"/>
              <a:t>22.4.2024</a:t>
            </a:fld>
            <a:endParaRPr lang="it-FI"/>
          </a:p>
        </p:txBody>
      </p:sp>
      <p:sp>
        <p:nvSpPr>
          <p:cNvPr id="6" name="Footer Placeholder 5"/>
          <p:cNvSpPr>
            <a:spLocks noGrp="1"/>
          </p:cNvSpPr>
          <p:nvPr>
            <p:ph type="ftr" sz="quarter" idx="11"/>
          </p:nvPr>
        </p:nvSpPr>
        <p:spPr/>
        <p:txBody>
          <a:bodyPr/>
          <a:lstStyle/>
          <a:p>
            <a:endParaRPr lang="it-FI"/>
          </a:p>
        </p:txBody>
      </p:sp>
      <p:sp>
        <p:nvSpPr>
          <p:cNvPr id="7" name="Slide Number Placeholder 6"/>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1352187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552FDD7-2402-9E4A-8F72-271FE05333A2}" type="datetimeFigureOut">
              <a:rPr lang="it-FI" smtClean="0"/>
              <a:t>22.4.2024</a:t>
            </a:fld>
            <a:endParaRPr lang="it-FI"/>
          </a:p>
        </p:txBody>
      </p:sp>
      <p:sp>
        <p:nvSpPr>
          <p:cNvPr id="8" name="Footer Placeholder 7"/>
          <p:cNvSpPr>
            <a:spLocks noGrp="1"/>
          </p:cNvSpPr>
          <p:nvPr>
            <p:ph type="ftr" sz="quarter" idx="11"/>
          </p:nvPr>
        </p:nvSpPr>
        <p:spPr/>
        <p:txBody>
          <a:bodyPr/>
          <a:lstStyle/>
          <a:p>
            <a:endParaRPr lang="it-FI"/>
          </a:p>
        </p:txBody>
      </p:sp>
      <p:sp>
        <p:nvSpPr>
          <p:cNvPr id="9" name="Slide Number Placeholder 8"/>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3939500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552FDD7-2402-9E4A-8F72-271FE05333A2}" type="datetimeFigureOut">
              <a:rPr lang="it-FI" smtClean="0"/>
              <a:t>22.4.2024</a:t>
            </a:fld>
            <a:endParaRPr lang="it-FI"/>
          </a:p>
        </p:txBody>
      </p:sp>
      <p:sp>
        <p:nvSpPr>
          <p:cNvPr id="4" name="Footer Placeholder 3"/>
          <p:cNvSpPr>
            <a:spLocks noGrp="1"/>
          </p:cNvSpPr>
          <p:nvPr>
            <p:ph type="ftr" sz="quarter" idx="11"/>
          </p:nvPr>
        </p:nvSpPr>
        <p:spPr/>
        <p:txBody>
          <a:bodyPr/>
          <a:lstStyle/>
          <a:p>
            <a:endParaRPr lang="it-FI"/>
          </a:p>
        </p:txBody>
      </p:sp>
      <p:sp>
        <p:nvSpPr>
          <p:cNvPr id="5" name="Slide Number Placeholder 4"/>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3344462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52FDD7-2402-9E4A-8F72-271FE05333A2}" type="datetimeFigureOut">
              <a:rPr lang="it-FI" smtClean="0"/>
              <a:t>22.4.2024</a:t>
            </a:fld>
            <a:endParaRPr lang="it-FI"/>
          </a:p>
        </p:txBody>
      </p:sp>
      <p:sp>
        <p:nvSpPr>
          <p:cNvPr id="3" name="Footer Placeholder 2"/>
          <p:cNvSpPr>
            <a:spLocks noGrp="1"/>
          </p:cNvSpPr>
          <p:nvPr>
            <p:ph type="ftr" sz="quarter" idx="11"/>
          </p:nvPr>
        </p:nvSpPr>
        <p:spPr/>
        <p:txBody>
          <a:bodyPr/>
          <a:lstStyle/>
          <a:p>
            <a:endParaRPr lang="it-FI"/>
          </a:p>
        </p:txBody>
      </p:sp>
      <p:sp>
        <p:nvSpPr>
          <p:cNvPr id="4" name="Slide Number Placeholder 3"/>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3993208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552FDD7-2402-9E4A-8F72-271FE05333A2}" type="datetimeFigureOut">
              <a:rPr lang="it-FI" smtClean="0"/>
              <a:t>22.4.2024</a:t>
            </a:fld>
            <a:endParaRPr lang="it-FI"/>
          </a:p>
        </p:txBody>
      </p:sp>
      <p:sp>
        <p:nvSpPr>
          <p:cNvPr id="6" name="Footer Placeholder 5"/>
          <p:cNvSpPr>
            <a:spLocks noGrp="1"/>
          </p:cNvSpPr>
          <p:nvPr>
            <p:ph type="ftr" sz="quarter" idx="11"/>
          </p:nvPr>
        </p:nvSpPr>
        <p:spPr/>
        <p:txBody>
          <a:bodyPr/>
          <a:lstStyle/>
          <a:p>
            <a:endParaRPr lang="it-FI"/>
          </a:p>
        </p:txBody>
      </p:sp>
      <p:sp>
        <p:nvSpPr>
          <p:cNvPr id="7" name="Slide Number Placeholder 6"/>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3827529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552FDD7-2402-9E4A-8F72-271FE05333A2}" type="datetimeFigureOut">
              <a:rPr lang="it-FI" smtClean="0"/>
              <a:t>22.4.2024</a:t>
            </a:fld>
            <a:endParaRPr lang="it-FI"/>
          </a:p>
        </p:txBody>
      </p:sp>
      <p:sp>
        <p:nvSpPr>
          <p:cNvPr id="6" name="Footer Placeholder 5"/>
          <p:cNvSpPr>
            <a:spLocks noGrp="1"/>
          </p:cNvSpPr>
          <p:nvPr>
            <p:ph type="ftr" sz="quarter" idx="11"/>
          </p:nvPr>
        </p:nvSpPr>
        <p:spPr/>
        <p:txBody>
          <a:bodyPr/>
          <a:lstStyle/>
          <a:p>
            <a:endParaRPr lang="it-FI"/>
          </a:p>
        </p:txBody>
      </p:sp>
      <p:sp>
        <p:nvSpPr>
          <p:cNvPr id="7" name="Slide Number Placeholder 6"/>
          <p:cNvSpPr>
            <a:spLocks noGrp="1"/>
          </p:cNvSpPr>
          <p:nvPr>
            <p:ph type="sldNum" sz="quarter" idx="12"/>
          </p:nvPr>
        </p:nvSpPr>
        <p:spPr/>
        <p:txBody>
          <a:bodyPr/>
          <a:lstStyle/>
          <a:p>
            <a:fld id="{0D9AA595-127D-884B-BA54-D83418BEF117}" type="slidenum">
              <a:rPr lang="it-FI" smtClean="0"/>
              <a:t>‹N›</a:t>
            </a:fld>
            <a:endParaRPr lang="it-FI"/>
          </a:p>
        </p:txBody>
      </p:sp>
    </p:spTree>
    <p:extLst>
      <p:ext uri="{BB962C8B-B14F-4D97-AF65-F5344CB8AC3E}">
        <p14:creationId xmlns:p14="http://schemas.microsoft.com/office/powerpoint/2010/main" val="1010777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2FDD7-2402-9E4A-8F72-271FE05333A2}" type="datetimeFigureOut">
              <a:rPr lang="it-FI" smtClean="0"/>
              <a:t>22.4.2024</a:t>
            </a:fld>
            <a:endParaRPr lang="it-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9AA595-127D-884B-BA54-D83418BEF117}" type="slidenum">
              <a:rPr lang="it-FI" smtClean="0"/>
              <a:t>‹N›</a:t>
            </a:fld>
            <a:endParaRPr lang="it-FI"/>
          </a:p>
        </p:txBody>
      </p:sp>
    </p:spTree>
    <p:extLst>
      <p:ext uri="{BB962C8B-B14F-4D97-AF65-F5344CB8AC3E}">
        <p14:creationId xmlns:p14="http://schemas.microsoft.com/office/powerpoint/2010/main" val="2836105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hyperlink" Target="http://www.useoftechnology.com/what-is-technology/"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17/06/relationships/model3d" Target="../media/model3d1.glb"/></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microsoft.com/office/2017/06/relationships/model3d" Target="../media/model3d2.glb"/></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ideo" Target="https://www.youtube.com/embed/HiOvOqkKVkE?feature=oembed" TargetMode="External"/><Relationship Id="rId5" Type="http://schemas.openxmlformats.org/officeDocument/2006/relationships/image" Target="../media/image31.png"/><Relationship Id="rId4" Type="http://schemas.microsoft.com/office/2017/06/relationships/model3d" Target="../media/model3d2.glb"/></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6Bvfs4ai5XU?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ourworldindata.org/grapher/technology-adoption-by-households-in-the-united-states?time=earliest..latest&amp;country=Automobile~Cellular+phone~Colour+TV~Computer~Ebook+reader~Internet~Podcasting~Radio~Smartphone+usage~Social+media+usage~Tablet~Households+with+only+mobile+phones+%28no+landlines%29"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4.gif"/><Relationship Id="rId5" Type="http://schemas.openxmlformats.org/officeDocument/2006/relationships/image" Target="../media/image53.png"/><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bV0RAcuG2Ao?feature=oembed" TargetMode="Externa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ntrepreneur | How To Start a Digital Marketing Agency and Secrets for  Success">
            <a:extLst>
              <a:ext uri="{FF2B5EF4-FFF2-40B4-BE49-F238E27FC236}">
                <a16:creationId xmlns:a16="http://schemas.microsoft.com/office/drawing/2014/main" id="{8EEE01AC-87EA-15C0-C29F-958F38CCF9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1" b="13940"/>
          <a:stretch/>
        </p:blipFill>
        <p:spPr bwMode="auto">
          <a:xfrm>
            <a:off x="0"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C35C1BA4-9E0B-31C3-A382-386CEDEB1A81}"/>
              </a:ext>
            </a:extLst>
          </p:cNvPr>
          <p:cNvSpPr txBox="1"/>
          <p:nvPr/>
        </p:nvSpPr>
        <p:spPr>
          <a:xfrm rot="300497">
            <a:off x="9541820" y="1222205"/>
            <a:ext cx="1462201" cy="923330"/>
          </a:xfrm>
          <a:prstGeom prst="rect">
            <a:avLst/>
          </a:prstGeom>
          <a:noFill/>
        </p:spPr>
        <p:txBody>
          <a:bodyPr wrap="square" rtlCol="0">
            <a:spAutoFit/>
          </a:bodyPr>
          <a:lstStyle/>
          <a:p>
            <a:pPr algn="ctr"/>
            <a:r>
              <a:rPr lang="en-US" b="1" dirty="0">
                <a:latin typeface="Söhne"/>
              </a:rPr>
              <a:t>Technological Innovation in Service</a:t>
            </a:r>
          </a:p>
        </p:txBody>
      </p:sp>
      <p:pic>
        <p:nvPicPr>
          <p:cNvPr id="14" name="Immagine 13">
            <a:extLst>
              <a:ext uri="{FF2B5EF4-FFF2-40B4-BE49-F238E27FC236}">
                <a16:creationId xmlns:a16="http://schemas.microsoft.com/office/drawing/2014/main" id="{6F8831E8-1D44-ABF3-1AE1-5B2A0D2424B6}"/>
              </a:ext>
            </a:extLst>
          </p:cNvPr>
          <p:cNvPicPr>
            <a:picLocks noChangeAspect="1"/>
          </p:cNvPicPr>
          <p:nvPr/>
        </p:nvPicPr>
        <p:blipFill>
          <a:blip r:embed="rId3"/>
          <a:stretch>
            <a:fillRect/>
          </a:stretch>
        </p:blipFill>
        <p:spPr>
          <a:xfrm rot="263937">
            <a:off x="9389493" y="837465"/>
            <a:ext cx="2032445" cy="1747882"/>
          </a:xfrm>
          <a:prstGeom prst="rect">
            <a:avLst/>
          </a:prstGeom>
        </p:spPr>
      </p:pic>
      <p:sp>
        <p:nvSpPr>
          <p:cNvPr id="15" name="CasellaDiTesto 14">
            <a:extLst>
              <a:ext uri="{FF2B5EF4-FFF2-40B4-BE49-F238E27FC236}">
                <a16:creationId xmlns:a16="http://schemas.microsoft.com/office/drawing/2014/main" id="{61D4FE52-7640-6CE4-D394-CFE532787C22}"/>
              </a:ext>
            </a:extLst>
          </p:cNvPr>
          <p:cNvSpPr txBox="1"/>
          <p:nvPr/>
        </p:nvSpPr>
        <p:spPr>
          <a:xfrm>
            <a:off x="9472082" y="1222205"/>
            <a:ext cx="1754718" cy="923330"/>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Technological Innovation in Service</a:t>
            </a:r>
          </a:p>
        </p:txBody>
      </p:sp>
      <p:pic>
        <p:nvPicPr>
          <p:cNvPr id="17" name="Immagine 16">
            <a:extLst>
              <a:ext uri="{FF2B5EF4-FFF2-40B4-BE49-F238E27FC236}">
                <a16:creationId xmlns:a16="http://schemas.microsoft.com/office/drawing/2014/main" id="{CD076B43-D181-8186-0BD4-C6494F62A0CF}"/>
              </a:ext>
            </a:extLst>
          </p:cNvPr>
          <p:cNvPicPr>
            <a:picLocks noChangeAspect="1"/>
          </p:cNvPicPr>
          <p:nvPr/>
        </p:nvPicPr>
        <p:blipFill>
          <a:blip r:embed="rId4"/>
          <a:stretch>
            <a:fillRect/>
          </a:stretch>
        </p:blipFill>
        <p:spPr>
          <a:xfrm>
            <a:off x="376925" y="3737429"/>
            <a:ext cx="1934475" cy="1934475"/>
          </a:xfrm>
          <a:prstGeom prst="rect">
            <a:avLst/>
          </a:prstGeom>
        </p:spPr>
      </p:pic>
      <p:sp>
        <p:nvSpPr>
          <p:cNvPr id="18" name="CasellaDiTesto 17">
            <a:extLst>
              <a:ext uri="{FF2B5EF4-FFF2-40B4-BE49-F238E27FC236}">
                <a16:creationId xmlns:a16="http://schemas.microsoft.com/office/drawing/2014/main" id="{BE7D3A5F-B6A7-C9FC-8FB5-5104DF95F515}"/>
              </a:ext>
            </a:extLst>
          </p:cNvPr>
          <p:cNvSpPr txBox="1"/>
          <p:nvPr/>
        </p:nvSpPr>
        <p:spPr>
          <a:xfrm rot="20839996">
            <a:off x="430894" y="4520000"/>
            <a:ext cx="1754718" cy="369332"/>
          </a:xfrm>
          <a:prstGeom prst="rect">
            <a:avLst/>
          </a:prstGeom>
          <a:noFill/>
        </p:spPr>
        <p:txBody>
          <a:bodyPr wrap="square" rtlCol="0">
            <a:spAutoFit/>
          </a:bodyPr>
          <a:lstStyle/>
          <a:p>
            <a:pPr algn="ctr"/>
            <a:r>
              <a:rPr lang="it-FI">
                <a:latin typeface="Arial Rounded MT Bold" panose="020F0704030504030204" pitchFamily="34" charset="77"/>
                <a:ea typeface="Brush Script MT" panose="03060802040406070304" pitchFamily="66" charset="-122"/>
                <a:cs typeface="Baghdad" pitchFamily="2" charset="-78"/>
              </a:rPr>
              <a:t>Class 1</a:t>
            </a:r>
            <a:endParaRPr lang="it-FI" dirty="0">
              <a:latin typeface="Arial Rounded MT Bold" panose="020F0704030504030204" pitchFamily="34" charset="77"/>
              <a:ea typeface="Brush Script MT" panose="03060802040406070304" pitchFamily="66" charset="-122"/>
              <a:cs typeface="Baghdad" pitchFamily="2" charset="-78"/>
            </a:endParaRPr>
          </a:p>
        </p:txBody>
      </p:sp>
    </p:spTree>
    <p:extLst>
      <p:ext uri="{BB962C8B-B14F-4D97-AF65-F5344CB8AC3E}">
        <p14:creationId xmlns:p14="http://schemas.microsoft.com/office/powerpoint/2010/main" val="3454852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9E9091E-80B3-D8AF-776B-2841B9BCC561}"/>
              </a:ext>
            </a:extLst>
          </p:cNvPr>
          <p:cNvSpPr txBox="1"/>
          <p:nvPr/>
        </p:nvSpPr>
        <p:spPr>
          <a:xfrm>
            <a:off x="775968" y="966892"/>
            <a:ext cx="4762502" cy="2140549"/>
          </a:xfrm>
          <a:prstGeom prst="rect">
            <a:avLst/>
          </a:prstGeom>
          <a:solidFill>
            <a:srgbClr val="FFFFFF">
              <a:alpha val="70588"/>
            </a:srgbClr>
          </a:solidFill>
        </p:spPr>
        <p:txBody>
          <a:bodyPr vert="horz" lIns="91440" tIns="45720" rIns="91440" bIns="45720" rtlCol="0" anchor="t">
            <a:normAutofit fontScale="92500"/>
          </a:bodyPr>
          <a:lstStyle/>
          <a:p>
            <a:pPr defTabSz="914400">
              <a:lnSpc>
                <a:spcPct val="90000"/>
              </a:lnSpc>
              <a:spcBef>
                <a:spcPct val="0"/>
              </a:spcBef>
              <a:spcAft>
                <a:spcPts val="600"/>
              </a:spcAft>
            </a:pPr>
            <a:r>
              <a:rPr kumimoji="0" lang="en-US" sz="4800" b="1" i="0" u="none" strike="noStrike" cap="none" spc="0" normalizeH="0" baseline="0" noProof="0" dirty="0">
                <a:ln>
                  <a:noFill/>
                </a:ln>
                <a:effectLst/>
                <a:uLnTx/>
                <a:uFillTx/>
                <a:latin typeface="+mj-lt"/>
                <a:ea typeface="+mj-ea"/>
                <a:cs typeface="+mj-cs"/>
              </a:rPr>
              <a:t>The switch from physical to digital (digitization) makes</a:t>
            </a:r>
            <a:endParaRPr lang="en-US" sz="4800" b="1" dirty="0">
              <a:latin typeface="+mj-lt"/>
              <a:ea typeface="+mj-ea"/>
              <a:cs typeface="+mj-cs"/>
            </a:endParaRPr>
          </a:p>
        </p:txBody>
      </p:sp>
      <p:pic>
        <p:nvPicPr>
          <p:cNvPr id="2050" name="Picture 2" descr="Cittadinanza digitale: ecco perché non bisogna confonderla coi servizi  digitali - Agenda Digitale">
            <a:extLst>
              <a:ext uri="{FF2B5EF4-FFF2-40B4-BE49-F238E27FC236}">
                <a16:creationId xmlns:a16="http://schemas.microsoft.com/office/drawing/2014/main" id="{A611F6AF-FF96-5F75-5762-386134594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0284">
            <a:off x="6095999" y="0"/>
            <a:ext cx="5591031" cy="4218172"/>
          </a:xfrm>
          <a:prstGeom prst="flowChartPunchedCard">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F2E7E14A-FA55-765C-207C-83A638B7F91D}"/>
              </a:ext>
            </a:extLst>
          </p:cNvPr>
          <p:cNvSpPr txBox="1"/>
          <p:nvPr/>
        </p:nvSpPr>
        <p:spPr>
          <a:xfrm rot="240434">
            <a:off x="838198" y="3947836"/>
            <a:ext cx="10278439" cy="2140549"/>
          </a:xfrm>
          <a:prstGeom prst="rect">
            <a:avLst/>
          </a:prstGeom>
          <a:noFill/>
        </p:spPr>
        <p:txBody>
          <a:bodyPr vert="horz" lIns="91440" tIns="45720" rIns="91440" bIns="45720" rtlCol="0" anchor="t">
            <a:normAutofit/>
          </a:bodyPr>
          <a:lstStyle/>
          <a:p>
            <a:pPr marL="0" indent="0">
              <a:spcBef>
                <a:spcPct val="0"/>
              </a:spcBef>
              <a:spcAft>
                <a:spcPts val="600"/>
              </a:spcAft>
              <a:buNone/>
            </a:pPr>
            <a:r>
              <a:rPr lang="en-US" sz="6600" b="1" dirty="0">
                <a:latin typeface="+mj-lt"/>
                <a:ea typeface="+mj-ea"/>
                <a:cs typeface="+mj-cs"/>
              </a:rPr>
              <a:t>Digital Marketing extremely important! </a:t>
            </a:r>
          </a:p>
        </p:txBody>
      </p:sp>
    </p:spTree>
    <p:extLst>
      <p:ext uri="{BB962C8B-B14F-4D97-AF65-F5344CB8AC3E}">
        <p14:creationId xmlns:p14="http://schemas.microsoft.com/office/powerpoint/2010/main" val="3030967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52299417-EBC2-BC12-F110-55DAD8CBE495}"/>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dirty="0">
                <a:solidFill>
                  <a:schemeClr val="tx1"/>
                </a:solidFill>
                <a:latin typeface="+mj-lt"/>
                <a:ea typeface="+mj-ea"/>
                <a:cs typeface="+mj-cs"/>
              </a:rPr>
              <a:t>What was the first technology ever?</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017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777C1EF1-64F7-F917-4842-0285DFBF7D15}"/>
              </a:ext>
            </a:extLst>
          </p:cNvPr>
          <p:cNvSpPr>
            <a:spLocks noGrp="1"/>
          </p:cNvSpPr>
          <p:nvPr>
            <p:ph idx="1"/>
          </p:nvPr>
        </p:nvSpPr>
        <p:spPr>
          <a:xfrm>
            <a:off x="271144" y="2825711"/>
            <a:ext cx="4641819" cy="3811859"/>
          </a:xfrm>
        </p:spPr>
        <p:txBody>
          <a:bodyPr>
            <a:normAutofit/>
          </a:bodyPr>
          <a:lstStyle/>
          <a:p>
            <a:pPr marL="0" indent="0" algn="ctr">
              <a:buNone/>
            </a:pPr>
            <a:r>
              <a:rPr lang="en-US" sz="3200" b="0" i="0" dirty="0" err="1">
                <a:effectLst/>
                <a:latin typeface="+mj-lt"/>
              </a:rPr>
              <a:t>Handaxe</a:t>
            </a:r>
            <a:r>
              <a:rPr lang="en-US" sz="3200" b="0" i="0" dirty="0">
                <a:effectLst/>
                <a:latin typeface="+mj-lt"/>
              </a:rPr>
              <a:t>, lower paleolithic, about 1.8 million years old, hard green volcanic lava (phonolite), 23.8 x 10 cm, found at Olduvai Gorge, Tanzania, Africa</a:t>
            </a:r>
          </a:p>
          <a:p>
            <a:pPr marL="0" indent="0" algn="ctr">
              <a:buNone/>
            </a:pPr>
            <a:r>
              <a:rPr lang="en-US" sz="1800" b="0" i="0" dirty="0">
                <a:effectLst/>
                <a:latin typeface="+mj-lt"/>
              </a:rPr>
              <a:t>(British Museum)</a:t>
            </a:r>
            <a:endParaRPr lang="en-US" sz="1800" dirty="0">
              <a:latin typeface="+mj-lt"/>
            </a:endParaRPr>
          </a:p>
        </p:txBody>
      </p:sp>
      <p:pic>
        <p:nvPicPr>
          <p:cNvPr id="1026" name="Picture 2" descr="Handaxe, lower paleolithic, about 1.8 million years old, found at Olduvai Gorge, Tanzania, Africa, hard green volcanic lava (phonolite), 23.8 x 10 cm © The Trustees of the British Museum">
            <a:extLst>
              <a:ext uri="{FF2B5EF4-FFF2-40B4-BE49-F238E27FC236}">
                <a16:creationId xmlns:a16="http://schemas.microsoft.com/office/drawing/2014/main" id="{339407E5-056E-F05E-E8E0-3BA230D0BEB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00" b="98667" l="9353" r="89209">
                        <a14:foregroundMark x1="42446" y1="2222" x2="60072" y2="17556"/>
                        <a14:foregroundMark x1="37050" y1="92444" x2="50719" y2="92889"/>
                        <a14:foregroundMark x1="50719" y1="92889" x2="67626" y2="89556"/>
                        <a14:foregroundMark x1="50000" y1="98667" x2="58273" y2="93556"/>
                      </a14:backgroundRemoval>
                    </a14:imgEffect>
                  </a14:imgLayer>
                </a14:imgProps>
              </a:ext>
              <a:ext uri="{28A0092B-C50C-407E-A947-70E740481C1C}">
                <a14:useLocalDpi xmlns:a14="http://schemas.microsoft.com/office/drawing/2010/main" val="0"/>
              </a:ext>
            </a:extLst>
          </a:blip>
          <a:srcRect l="-1" t="-46" r="-1" b="-1471"/>
          <a:stretch/>
        </p:blipFill>
        <p:spPr bwMode="auto">
          <a:xfrm>
            <a:off x="6886988" y="498736"/>
            <a:ext cx="3700344" cy="6083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172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216EA22-200B-E106-0197-6BBBFFB2C22F}"/>
              </a:ext>
            </a:extLst>
          </p:cNvPr>
          <p:cNvSpPr txBox="1"/>
          <p:nvPr/>
        </p:nvSpPr>
        <p:spPr>
          <a:xfrm>
            <a:off x="5418161" y="1413063"/>
            <a:ext cx="5397689" cy="403187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Technology is a body of knowledge devoted to creating tools, processing actions and extracting of materials. The term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Technology</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is wide and everyone has their own way of understanding the meaning of technology. </a:t>
            </a:r>
          </a:p>
        </p:txBody>
      </p:sp>
      <p:sp>
        <p:nvSpPr>
          <p:cNvPr id="2" name="CasellaDiTesto 1">
            <a:extLst>
              <a:ext uri="{FF2B5EF4-FFF2-40B4-BE49-F238E27FC236}">
                <a16:creationId xmlns:a16="http://schemas.microsoft.com/office/drawing/2014/main" id="{9A043DF9-639B-EDB4-9744-059F8A4EF42B}"/>
              </a:ext>
            </a:extLst>
          </p:cNvPr>
          <p:cNvSpPr txBox="1"/>
          <p:nvPr/>
        </p:nvSpPr>
        <p:spPr>
          <a:xfrm>
            <a:off x="6650183" y="6488668"/>
            <a:ext cx="531761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https://</a:t>
            </a:r>
            <a:r>
              <a:rPr kumimoji="0" lang="it-IT" sz="1800" b="0" i="0" u="none" strike="noStrike" kern="1200" cap="none" spc="0" normalizeH="0" baseline="0" noProof="0" dirty="0" err="1">
                <a:ln>
                  <a:noFill/>
                </a:ln>
                <a:solidFill>
                  <a:srgbClr val="E7E6E6">
                    <a:lumMod val="90000"/>
                  </a:srgbClr>
                </a:solidFill>
                <a:effectLst/>
                <a:uLnTx/>
                <a:uFillTx/>
                <a:latin typeface="Calibri" panose="020F0502020204030204"/>
                <a:ea typeface="+mn-ea"/>
                <a:cs typeface="+mn-cs"/>
              </a:rPr>
              <a:t>litacademy.net</a:t>
            </a:r>
            <a:r>
              <a:rPr kumimoji="0" lang="it-IT"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/en/services/international-trips/</a:t>
            </a:r>
            <a:endParaRPr kumimoji="0" lang="it-FI"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endParaRPr>
          </a:p>
        </p:txBody>
      </p:sp>
      <mc:AlternateContent xmlns:mc="http://schemas.openxmlformats.org/markup-compatibility/2006">
        <mc:Choice xmlns:am3d="http://schemas.microsoft.com/office/drawing/2017/model3d" Requires="am3d">
          <p:graphicFrame>
            <p:nvGraphicFramePr>
              <p:cNvPr id="3" name="Modello 3D 2" descr="Proiettile a punta">
                <a:extLst>
                  <a:ext uri="{FF2B5EF4-FFF2-40B4-BE49-F238E27FC236}">
                    <a16:creationId xmlns:a16="http://schemas.microsoft.com/office/drawing/2014/main" id="{AD149AD5-270F-08AD-BDE8-95A8B480EFD5}"/>
                  </a:ext>
                </a:extLst>
              </p:cNvPr>
              <p:cNvGraphicFramePr>
                <a:graphicFrameLocks noChangeAspect="1"/>
              </p:cNvGraphicFramePr>
              <p:nvPr/>
            </p:nvGraphicFramePr>
            <p:xfrm rot="1466414">
              <a:off x="2589121" y="789047"/>
              <a:ext cx="1307899" cy="4914142"/>
            </p:xfrm>
            <a:graphic>
              <a:graphicData uri="http://schemas.microsoft.com/office/drawing/2017/model3d">
                <am3d:model3d r:embed="rId2">
                  <am3d:spPr>
                    <a:xfrm rot="1466414">
                      <a:off x="0" y="0"/>
                      <a:ext cx="1307899" cy="4914142"/>
                    </a:xfrm>
                    <a:prstGeom prst="rect">
                      <a:avLst/>
                    </a:prstGeom>
                  </am3d:spPr>
                  <am3d:camera>
                    <am3d:pos x="0" y="0" z="49521492"/>
                    <am3d:up dx="0" dy="36000000" dz="0"/>
                    <am3d:lookAt x="0" y="0" z="0"/>
                    <am3d:perspective fov="2700000"/>
                  </am3d:camera>
                  <am3d:trans>
                    <am3d:meterPerModelUnit n="26291" d="1000000"/>
                    <am3d:preTrans dx="111389" dy="-17909105" dz="-86218"/>
                    <am3d:scale>
                      <am3d:sx n="1000000" d="1000000"/>
                      <am3d:sy n="1000000" d="1000000"/>
                      <am3d:sz n="1000000" d="1000000"/>
                    </am3d:scale>
                    <am3d:rot ax="-671626" ay="-1423355" az="273226"/>
                    <am3d:postTrans dx="0" dy="0" dz="0"/>
                  </am3d:trans>
                  <am3d:raster rName="Office3DRenderer" rVer="16.0.8326">
                    <am3d:blip r:embed="rId3"/>
                  </am3d:raster>
                  <am3d:objViewport viewportSz="521889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lo 3D 2" descr="Proiettile a punta">
                <a:extLst>
                  <a:ext uri="{FF2B5EF4-FFF2-40B4-BE49-F238E27FC236}">
                    <a16:creationId xmlns:a16="http://schemas.microsoft.com/office/drawing/2014/main" id="{AD149AD5-270F-08AD-BDE8-95A8B480EFD5}"/>
                  </a:ext>
                </a:extLst>
              </p:cNvPr>
              <p:cNvPicPr>
                <a:picLocks noGrp="1" noRot="1" noChangeAspect="1" noMove="1" noResize="1" noEditPoints="1" noAdjustHandles="1" noChangeArrowheads="1" noChangeShapeType="1" noCrop="1"/>
              </p:cNvPicPr>
              <p:nvPr/>
            </p:nvPicPr>
            <p:blipFill>
              <a:blip r:embed="rId3"/>
              <a:stretch>
                <a:fillRect/>
              </a:stretch>
            </p:blipFill>
            <p:spPr>
              <a:xfrm rot="1466414">
                <a:off x="2589121" y="789047"/>
                <a:ext cx="1307899" cy="4914142"/>
              </a:xfrm>
              <a:prstGeom prst="rect">
                <a:avLst/>
              </a:prstGeom>
            </p:spPr>
          </p:pic>
        </mc:Fallback>
      </mc:AlternateContent>
    </p:spTree>
    <p:extLst>
      <p:ext uri="{BB962C8B-B14F-4D97-AF65-F5344CB8AC3E}">
        <p14:creationId xmlns:p14="http://schemas.microsoft.com/office/powerpoint/2010/main" val="3769393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216EA22-200B-E106-0197-6BBBFFB2C22F}"/>
              </a:ext>
            </a:extLst>
          </p:cNvPr>
          <p:cNvSpPr txBox="1"/>
          <p:nvPr/>
        </p:nvSpPr>
        <p:spPr>
          <a:xfrm>
            <a:off x="1178257" y="668739"/>
            <a:ext cx="5265761" cy="612475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We use technology to accomplish various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tasks in our daily lives,</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in brief; we can describe technology as </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products, processes or organizations</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We use technology to extend our abilities, and that makes people as the most important part of any technological system.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406EB259-4B52-9A2A-06A0-3A920DAD06FE}"/>
              </a:ext>
            </a:extLst>
          </p:cNvPr>
          <p:cNvSpPr txBox="1"/>
          <p:nvPr/>
        </p:nvSpPr>
        <p:spPr>
          <a:xfrm>
            <a:off x="4306123" y="6395015"/>
            <a:ext cx="788587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Harvard Business Review: https://</a:t>
            </a:r>
            <a:r>
              <a:rPr kumimoji="0" lang="it-IT" sz="1800" b="0" i="0" u="none" strike="noStrike" kern="1200" cap="none" spc="0" normalizeH="0" baseline="0" noProof="0" dirty="0" err="1">
                <a:ln>
                  <a:noFill/>
                </a:ln>
                <a:solidFill>
                  <a:srgbClr val="E7E6E6">
                    <a:lumMod val="90000"/>
                  </a:srgbClr>
                </a:solidFill>
                <a:effectLst/>
                <a:uLnTx/>
                <a:uFillTx/>
                <a:latin typeface="Calibri" panose="020F0502020204030204"/>
                <a:ea typeface="+mn-ea"/>
                <a:cs typeface="+mn-cs"/>
              </a:rPr>
              <a:t>hbr.org</a:t>
            </a:r>
            <a:r>
              <a:rPr kumimoji="0" lang="it-IT"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/1985/11/</a:t>
            </a:r>
            <a:r>
              <a:rPr kumimoji="0" lang="it-IT" sz="1800" b="0" i="0" u="none" strike="noStrike" kern="1200" cap="none" spc="0" normalizeH="0" baseline="0" noProof="0" dirty="0" err="1">
                <a:ln>
                  <a:noFill/>
                </a:ln>
                <a:solidFill>
                  <a:srgbClr val="E7E6E6">
                    <a:lumMod val="90000"/>
                  </a:srgbClr>
                </a:solidFill>
                <a:effectLst/>
                <a:uLnTx/>
                <a:uFillTx/>
                <a:latin typeface="Calibri" panose="020F0502020204030204"/>
                <a:ea typeface="+mn-ea"/>
                <a:cs typeface="+mn-cs"/>
              </a:rPr>
              <a:t>implementing</a:t>
            </a:r>
            <a:r>
              <a:rPr kumimoji="0" lang="it-IT"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-new-</a:t>
            </a:r>
            <a:r>
              <a:rPr kumimoji="0" lang="it-IT" sz="1800" b="0" i="0" u="none" strike="noStrike" kern="1200" cap="none" spc="0" normalizeH="0" baseline="0" noProof="0" dirty="0" err="1">
                <a:ln>
                  <a:noFill/>
                </a:ln>
                <a:solidFill>
                  <a:srgbClr val="E7E6E6">
                    <a:lumMod val="90000"/>
                  </a:srgbClr>
                </a:solidFill>
                <a:effectLst/>
                <a:uLnTx/>
                <a:uFillTx/>
                <a:latin typeface="Calibri" panose="020F0502020204030204"/>
                <a:ea typeface="+mn-ea"/>
                <a:cs typeface="+mn-cs"/>
              </a:rPr>
              <a:t>technology</a:t>
            </a:r>
            <a:endParaRPr kumimoji="0" lang="it-FI"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endParaRPr>
          </a:p>
        </p:txBody>
      </p:sp>
      <mc:AlternateContent xmlns:mc="http://schemas.openxmlformats.org/markup-compatibility/2006">
        <mc:Choice xmlns:am3d="http://schemas.microsoft.com/office/drawing/2017/model3d" Requires="am3d">
          <p:graphicFrame>
            <p:nvGraphicFramePr>
              <p:cNvPr id="3" name="Modello 3D 2" descr="Proiettile a punta">
                <a:extLst>
                  <a:ext uri="{FF2B5EF4-FFF2-40B4-BE49-F238E27FC236}">
                    <a16:creationId xmlns:a16="http://schemas.microsoft.com/office/drawing/2014/main" id="{C33F58A2-972C-A607-7A37-945C47CEADB6}"/>
                  </a:ext>
                </a:extLst>
              </p:cNvPr>
              <p:cNvGraphicFramePr>
                <a:graphicFrameLocks noChangeAspect="1"/>
              </p:cNvGraphicFramePr>
              <p:nvPr/>
            </p:nvGraphicFramePr>
            <p:xfrm rot="19774297">
              <a:off x="7796229" y="-887875"/>
              <a:ext cx="2035947" cy="7267853"/>
            </p:xfrm>
            <a:graphic>
              <a:graphicData uri="http://schemas.microsoft.com/office/drawing/2017/model3d">
                <am3d:model3d r:embed="rId3">
                  <am3d:spPr>
                    <a:xfrm rot="19774297">
                      <a:off x="0" y="0"/>
                      <a:ext cx="2035947" cy="7267853"/>
                    </a:xfrm>
                    <a:prstGeom prst="rect">
                      <a:avLst/>
                    </a:prstGeom>
                  </am3d:spPr>
                  <am3d:camera>
                    <am3d:pos x="0" y="0" z="49521492"/>
                    <am3d:up dx="0" dy="36000000" dz="0"/>
                    <am3d:lookAt x="0" y="0" z="0"/>
                    <am3d:perspective fov="2700000"/>
                  </am3d:camera>
                  <am3d:trans>
                    <am3d:meterPerModelUnit n="26291" d="1000000"/>
                    <am3d:preTrans dx="111389" dy="-17909105" dz="-86218"/>
                    <am3d:scale>
                      <am3d:sx n="1000000" d="1000000"/>
                      <am3d:sy n="1000000" d="1000000"/>
                      <am3d:sz n="1000000" d="1000000"/>
                    </am3d:scale>
                    <am3d:rot ax="-3138208" ay="2532387" az="-2459908"/>
                    <am3d:postTrans dx="0" dy="0" dz="0"/>
                  </am3d:trans>
                  <am3d:raster rName="Office3DRenderer" rVer="16.0.8326">
                    <am3d:blip r:embed="rId4"/>
                  </am3d:raster>
                  <am3d:objViewport viewportSz="78123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lo 3D 2" descr="Proiettile a punta">
                <a:extLst>
                  <a:ext uri="{FF2B5EF4-FFF2-40B4-BE49-F238E27FC236}">
                    <a16:creationId xmlns:a16="http://schemas.microsoft.com/office/drawing/2014/main" id="{C33F58A2-972C-A607-7A37-945C47CEADB6}"/>
                  </a:ext>
                </a:extLst>
              </p:cNvPr>
              <p:cNvPicPr>
                <a:picLocks noGrp="1" noRot="1" noChangeAspect="1" noMove="1" noResize="1" noEditPoints="1" noAdjustHandles="1" noChangeArrowheads="1" noChangeShapeType="1" noCrop="1"/>
              </p:cNvPicPr>
              <p:nvPr/>
            </p:nvPicPr>
            <p:blipFill>
              <a:blip r:embed="rId4"/>
              <a:stretch>
                <a:fillRect/>
              </a:stretch>
            </p:blipFill>
            <p:spPr>
              <a:xfrm rot="19774297">
                <a:off x="7796229" y="-887875"/>
                <a:ext cx="2035947" cy="7267853"/>
              </a:xfrm>
              <a:prstGeom prst="rect">
                <a:avLst/>
              </a:prstGeom>
            </p:spPr>
          </p:pic>
        </mc:Fallback>
      </mc:AlternateContent>
    </p:spTree>
    <p:extLst>
      <p:ext uri="{BB962C8B-B14F-4D97-AF65-F5344CB8AC3E}">
        <p14:creationId xmlns:p14="http://schemas.microsoft.com/office/powerpoint/2010/main" val="1003579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6216EA22-200B-E106-0197-6BBBFFB2C22F}"/>
              </a:ext>
            </a:extLst>
          </p:cNvPr>
          <p:cNvSpPr txBox="1"/>
          <p:nvPr/>
        </p:nvSpPr>
        <p:spPr>
          <a:xfrm>
            <a:off x="1123665" y="1287599"/>
            <a:ext cx="5265761" cy="403187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Technology, the application of scientific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knowledge to the practical aims of human lif</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 or, as it is sometimes phrased, to the change and manipulation of the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human environment</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8A80595D-385E-BD6C-2563-180ADFF38683}"/>
              </a:ext>
            </a:extLst>
          </p:cNvPr>
          <p:cNvSpPr txBox="1"/>
          <p:nvPr/>
        </p:nvSpPr>
        <p:spPr>
          <a:xfrm>
            <a:off x="5504974" y="6380019"/>
            <a:ext cx="634757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Britannica «</a:t>
            </a:r>
            <a:r>
              <a:rPr kumimoji="0" lang="it-IT"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https://</a:t>
            </a:r>
            <a:r>
              <a:rPr kumimoji="0" lang="it-IT" sz="1800" b="0" i="0" u="none" strike="noStrike" kern="1200" cap="none" spc="0" normalizeH="0" baseline="0" noProof="0" dirty="0" err="1">
                <a:ln>
                  <a:noFill/>
                </a:ln>
                <a:solidFill>
                  <a:srgbClr val="E7E6E6">
                    <a:lumMod val="90000"/>
                  </a:srgbClr>
                </a:solidFill>
                <a:effectLst/>
                <a:uLnTx/>
                <a:uFillTx/>
                <a:latin typeface="Calibri" panose="020F0502020204030204"/>
                <a:ea typeface="+mn-ea"/>
                <a:cs typeface="+mn-cs"/>
              </a:rPr>
              <a:t>www.britannica.com</a:t>
            </a:r>
            <a:r>
              <a:rPr kumimoji="0" lang="it-IT"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a:t>
            </a:r>
            <a:r>
              <a:rPr kumimoji="0" lang="it-IT" sz="1800" b="0" i="0" u="none" strike="noStrike" kern="1200" cap="none" spc="0" normalizeH="0" baseline="0" noProof="0" dirty="0" err="1">
                <a:ln>
                  <a:noFill/>
                </a:ln>
                <a:solidFill>
                  <a:srgbClr val="E7E6E6">
                    <a:lumMod val="90000"/>
                  </a:srgbClr>
                </a:solidFill>
                <a:effectLst/>
                <a:uLnTx/>
                <a:uFillTx/>
                <a:latin typeface="Calibri" panose="020F0502020204030204"/>
                <a:ea typeface="+mn-ea"/>
                <a:cs typeface="+mn-cs"/>
              </a:rPr>
              <a:t>technology</a:t>
            </a:r>
            <a:r>
              <a:rPr kumimoji="0" lang="it-IT"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a:t>
            </a:r>
            <a:r>
              <a:rPr kumimoji="0" lang="it-IT" sz="1800" b="0" i="0" u="none" strike="noStrike" kern="1200" cap="none" spc="0" normalizeH="0" baseline="0" noProof="0" dirty="0" err="1">
                <a:ln>
                  <a:noFill/>
                </a:ln>
                <a:solidFill>
                  <a:srgbClr val="E7E6E6">
                    <a:lumMod val="90000"/>
                  </a:srgbClr>
                </a:solidFill>
                <a:effectLst/>
                <a:uLnTx/>
                <a:uFillTx/>
                <a:latin typeface="Calibri" panose="020F0502020204030204"/>
                <a:ea typeface="+mn-ea"/>
                <a:cs typeface="+mn-cs"/>
              </a:rPr>
              <a:t>technology</a:t>
            </a:r>
            <a:r>
              <a:rPr kumimoji="0" lang="it-IT"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rPr>
              <a:t>»</a:t>
            </a:r>
            <a:endParaRPr kumimoji="0" lang="it-FI"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endParaRPr>
          </a:p>
        </p:txBody>
      </p:sp>
      <mc:AlternateContent xmlns:mc="http://schemas.openxmlformats.org/markup-compatibility/2006">
        <mc:Choice xmlns:am3d="http://schemas.microsoft.com/office/drawing/2017/model3d" Requires="am3d">
          <p:graphicFrame>
            <p:nvGraphicFramePr>
              <p:cNvPr id="3" name="Modello 3D 2" descr="Proiettile a punta">
                <a:extLst>
                  <a:ext uri="{FF2B5EF4-FFF2-40B4-BE49-F238E27FC236}">
                    <a16:creationId xmlns:a16="http://schemas.microsoft.com/office/drawing/2014/main" id="{E1A5CD7D-694E-6DDD-24C1-871B821C0A7E}"/>
                  </a:ext>
                </a:extLst>
              </p:cNvPr>
              <p:cNvGraphicFramePr>
                <a:graphicFrameLocks noChangeAspect="1"/>
              </p:cNvGraphicFramePr>
              <p:nvPr/>
            </p:nvGraphicFramePr>
            <p:xfrm rot="14238249">
              <a:off x="8120112" y="282064"/>
              <a:ext cx="1488840" cy="6042941"/>
            </p:xfrm>
            <a:graphic>
              <a:graphicData uri="http://schemas.microsoft.com/office/drawing/2017/model3d">
                <am3d:model3d r:embed="rId3">
                  <am3d:spPr>
                    <a:xfrm rot="14238249">
                      <a:off x="0" y="0"/>
                      <a:ext cx="1488840" cy="6042941"/>
                    </a:xfrm>
                    <a:prstGeom prst="rect">
                      <a:avLst/>
                    </a:prstGeom>
                  </am3d:spPr>
                  <am3d:camera>
                    <am3d:pos x="0" y="0" z="49521492"/>
                    <am3d:up dx="0" dy="36000000" dz="0"/>
                    <am3d:lookAt x="0" y="0" z="0"/>
                    <am3d:perspective fov="2700000"/>
                  </am3d:camera>
                  <am3d:trans>
                    <am3d:meterPerModelUnit n="26291" d="1000000"/>
                    <am3d:preTrans dx="111389" dy="-17909105" dz="-86218"/>
                    <am3d:scale>
                      <am3d:sx n="1000000" d="1000000"/>
                      <am3d:sy n="1000000" d="1000000"/>
                      <am3d:sz n="1000000" d="1000000"/>
                    </am3d:scale>
                    <am3d:rot ax="-37060" ay="1185808" az="-12380"/>
                    <am3d:postTrans dx="0" dy="0" dz="0"/>
                  </am3d:trans>
                  <am3d:raster rName="Office3DRenderer" rVer="16.0.8326">
                    <am3d:blip r:embed="rId4"/>
                  </am3d:raster>
                  <am3d:objViewport viewportSz="67435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lo 3D 2" descr="Proiettile a punta">
                <a:extLst>
                  <a:ext uri="{FF2B5EF4-FFF2-40B4-BE49-F238E27FC236}">
                    <a16:creationId xmlns:a16="http://schemas.microsoft.com/office/drawing/2014/main" id="{E1A5CD7D-694E-6DDD-24C1-871B821C0A7E}"/>
                  </a:ext>
                </a:extLst>
              </p:cNvPr>
              <p:cNvPicPr>
                <a:picLocks noGrp="1" noRot="1" noChangeAspect="1" noMove="1" noResize="1" noEditPoints="1" noAdjustHandles="1" noChangeArrowheads="1" noChangeShapeType="1" noCrop="1"/>
              </p:cNvPicPr>
              <p:nvPr/>
            </p:nvPicPr>
            <p:blipFill>
              <a:blip r:embed="rId4"/>
              <a:stretch>
                <a:fillRect/>
              </a:stretch>
            </p:blipFill>
            <p:spPr>
              <a:xfrm rot="14238249">
                <a:off x="8120112" y="282064"/>
                <a:ext cx="1488840" cy="6042941"/>
              </a:xfrm>
              <a:prstGeom prst="rect">
                <a:avLst/>
              </a:prstGeom>
            </p:spPr>
          </p:pic>
        </mc:Fallback>
      </mc:AlternateContent>
    </p:spTree>
    <p:extLst>
      <p:ext uri="{BB962C8B-B14F-4D97-AF65-F5344CB8AC3E}">
        <p14:creationId xmlns:p14="http://schemas.microsoft.com/office/powerpoint/2010/main" val="3963895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contenuto 2">
            <a:extLst>
              <a:ext uri="{FF2B5EF4-FFF2-40B4-BE49-F238E27FC236}">
                <a16:creationId xmlns:a16="http://schemas.microsoft.com/office/drawing/2014/main" id="{E5577728-E6EE-C4D3-CEA5-0BC5E2361BBC}"/>
              </a:ext>
            </a:extLst>
          </p:cNvPr>
          <p:cNvSpPr>
            <a:spLocks noGrp="1"/>
          </p:cNvSpPr>
          <p:nvPr>
            <p:ph idx="1"/>
          </p:nvPr>
        </p:nvSpPr>
        <p:spPr>
          <a:xfrm>
            <a:off x="1006993" y="2397182"/>
            <a:ext cx="7021303" cy="4303464"/>
          </a:xfrm>
        </p:spPr>
        <p:txBody>
          <a:bodyPr>
            <a:normAutofit/>
          </a:bodyPr>
          <a:lstStyle/>
          <a:p>
            <a:pPr marL="0" indent="0">
              <a:buNone/>
            </a:pPr>
            <a:r>
              <a:rPr lang="en-US" sz="2400" dirty="0">
                <a:solidFill>
                  <a:schemeClr val="bg1"/>
                </a:solidFill>
                <a:effectLst/>
                <a:latin typeface="Calibri" panose="020F0502020204030204" pitchFamily="34" charset="0"/>
              </a:rPr>
              <a:t>Technology is </a:t>
            </a:r>
            <a:r>
              <a:rPr lang="en-US" sz="6600" b="1" dirty="0">
                <a:solidFill>
                  <a:schemeClr val="bg1"/>
                </a:solidFill>
                <a:effectLst/>
                <a:latin typeface="Calibri" panose="020F0502020204030204" pitchFamily="34" charset="0"/>
              </a:rPr>
              <a:t>human knowledge</a:t>
            </a:r>
            <a:r>
              <a:rPr lang="en-US" sz="2400" b="1" dirty="0">
                <a:solidFill>
                  <a:schemeClr val="bg1"/>
                </a:solidFill>
                <a:effectLst/>
                <a:latin typeface="Calibri" panose="020F0502020204030204" pitchFamily="34" charset="0"/>
              </a:rPr>
              <a:t> </a:t>
            </a:r>
            <a:r>
              <a:rPr lang="en-US" sz="2400" dirty="0">
                <a:solidFill>
                  <a:schemeClr val="bg1"/>
                </a:solidFill>
                <a:effectLst/>
                <a:latin typeface="Calibri" panose="020F0502020204030204" pitchFamily="34" charset="0"/>
              </a:rPr>
              <a:t>which involves tools, materials and systems. </a:t>
            </a:r>
          </a:p>
          <a:p>
            <a:pPr marL="0" indent="0">
              <a:buNone/>
            </a:pPr>
            <a:r>
              <a:rPr lang="en-US" sz="2400" dirty="0">
                <a:solidFill>
                  <a:schemeClr val="bg1"/>
                </a:solidFill>
                <a:effectLst/>
                <a:latin typeface="Calibri" panose="020F0502020204030204" pitchFamily="34" charset="0"/>
              </a:rPr>
              <a:t>The application of technology results in artifacts or products. If technology is well applied, it can benefit humans, but if it is wrongly applied, it can cause harm to human beings. </a:t>
            </a:r>
            <a:endParaRPr lang="en-US" sz="2400" dirty="0">
              <a:solidFill>
                <a:schemeClr val="bg1"/>
              </a:solidFill>
            </a:endParaRPr>
          </a:p>
          <a:p>
            <a:pPr marL="0" indent="0">
              <a:buNone/>
            </a:pPr>
            <a:endParaRPr lang="en-US" sz="2400" dirty="0">
              <a:solidFill>
                <a:schemeClr val="bg1"/>
              </a:solidFill>
            </a:endParaRPr>
          </a:p>
        </p:txBody>
      </p:sp>
      <p:sp>
        <p:nvSpPr>
          <p:cNvPr id="3" name="CasellaDiTesto 2">
            <a:extLst>
              <a:ext uri="{FF2B5EF4-FFF2-40B4-BE49-F238E27FC236}">
                <a16:creationId xmlns:a16="http://schemas.microsoft.com/office/drawing/2014/main" id="{8260BD26-5C6D-AB3A-82A2-1FD258988450}"/>
              </a:ext>
            </a:extLst>
          </p:cNvPr>
          <p:cNvSpPr txBox="1"/>
          <p:nvPr/>
        </p:nvSpPr>
        <p:spPr>
          <a:xfrm>
            <a:off x="207818" y="6377480"/>
            <a:ext cx="2062638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E7E6E6">
                    <a:lumMod val="90000"/>
                  </a:srgbClr>
                </a:solidFill>
                <a:effectLst/>
                <a:uLnTx/>
                <a:uFillTx/>
                <a:latin typeface="inherit"/>
                <a:ea typeface="+mn-ea"/>
                <a:cs typeface="+mn-cs"/>
              </a:rPr>
              <a:t>What</a:t>
            </a:r>
            <a:r>
              <a:rPr kumimoji="0" lang="it-IT" sz="1800" b="0" i="0" u="none" strike="noStrike" kern="1200" cap="none" spc="0" normalizeH="0" baseline="0" noProof="0" dirty="0">
                <a:ln>
                  <a:noFill/>
                </a:ln>
                <a:solidFill>
                  <a:srgbClr val="E7E6E6">
                    <a:lumMod val="90000"/>
                  </a:srgbClr>
                </a:solidFill>
                <a:effectLst/>
                <a:uLnTx/>
                <a:uFillTx/>
                <a:latin typeface="inherit"/>
                <a:ea typeface="+mn-ea"/>
                <a:cs typeface="+mn-cs"/>
              </a:rPr>
              <a:t> </a:t>
            </a:r>
            <a:r>
              <a:rPr kumimoji="0" lang="it-IT" sz="1800" b="0" i="0" u="none" strike="noStrike" kern="1200" cap="none" spc="0" normalizeH="0" baseline="0" noProof="0" dirty="0" err="1">
                <a:ln>
                  <a:noFill/>
                </a:ln>
                <a:solidFill>
                  <a:srgbClr val="E7E6E6">
                    <a:lumMod val="90000"/>
                  </a:srgbClr>
                </a:solidFill>
                <a:effectLst/>
                <a:uLnTx/>
                <a:uFillTx/>
                <a:latin typeface="inherit"/>
                <a:ea typeface="+mn-ea"/>
                <a:cs typeface="+mn-cs"/>
              </a:rPr>
              <a:t>is</a:t>
            </a:r>
            <a:r>
              <a:rPr kumimoji="0" lang="it-IT" sz="1800" b="0" i="0" u="none" strike="noStrike" kern="1200" cap="none" spc="0" normalizeH="0" baseline="0" noProof="0" dirty="0">
                <a:ln>
                  <a:noFill/>
                </a:ln>
                <a:solidFill>
                  <a:srgbClr val="E7E6E6">
                    <a:lumMod val="90000"/>
                  </a:srgbClr>
                </a:solidFill>
                <a:effectLst/>
                <a:uLnTx/>
                <a:uFillTx/>
                <a:latin typeface="inherit"/>
                <a:ea typeface="+mn-ea"/>
                <a:cs typeface="+mn-cs"/>
              </a:rPr>
              <a:t> Technology, </a:t>
            </a:r>
            <a:r>
              <a:rPr kumimoji="0" lang="it-IT" sz="1800" b="0" i="0" u="none" strike="noStrike" kern="1200" cap="none" spc="0" normalizeH="0" baseline="0" noProof="0" dirty="0" err="1">
                <a:ln>
                  <a:noFill/>
                </a:ln>
                <a:solidFill>
                  <a:srgbClr val="E7E6E6">
                    <a:lumMod val="90000"/>
                  </a:srgbClr>
                </a:solidFill>
                <a:effectLst/>
                <a:uLnTx/>
                <a:uFillTx/>
                <a:latin typeface="inherit"/>
                <a:ea typeface="+mn-ea"/>
                <a:cs typeface="+mn-cs"/>
              </a:rPr>
              <a:t>Karehka</a:t>
            </a:r>
            <a:r>
              <a:rPr kumimoji="0" lang="it-IT" sz="1800" b="0" i="0" u="none" strike="noStrike" kern="1200" cap="none" spc="0" normalizeH="0" baseline="0" noProof="0" dirty="0">
                <a:ln>
                  <a:noFill/>
                </a:ln>
                <a:solidFill>
                  <a:srgbClr val="E7E6E6">
                    <a:lumMod val="90000"/>
                  </a:srgbClr>
                </a:solidFill>
                <a:effectLst/>
                <a:uLnTx/>
                <a:uFillTx/>
                <a:latin typeface="inherit"/>
                <a:ea typeface="+mn-ea"/>
                <a:cs typeface="+mn-cs"/>
              </a:rPr>
              <a:t> Ramey in </a:t>
            </a:r>
            <a:r>
              <a:rPr kumimoji="0" lang="it-IT" sz="1800" b="0" i="0" u="none" strike="noStrike" kern="1200" cap="none" spc="0" normalizeH="0" baseline="0" noProof="0" dirty="0" err="1">
                <a:ln>
                  <a:noFill/>
                </a:ln>
                <a:solidFill>
                  <a:srgbClr val="E7E6E6">
                    <a:lumMod val="90000"/>
                  </a:srgbClr>
                </a:solidFill>
                <a:effectLst/>
                <a:uLnTx/>
                <a:uFillTx/>
                <a:latin typeface="inherit"/>
                <a:ea typeface="+mn-ea"/>
                <a:cs typeface="+mn-cs"/>
              </a:rPr>
              <a:t>Techucation</a:t>
            </a:r>
            <a:r>
              <a:rPr kumimoji="0" lang="it-IT" sz="1800" b="0" i="0" u="none" strike="noStrike" kern="1200" cap="none" spc="0" normalizeH="0" baseline="0" noProof="0" dirty="0">
                <a:ln>
                  <a:noFill/>
                </a:ln>
                <a:solidFill>
                  <a:srgbClr val="E7E6E6">
                    <a:lumMod val="90000"/>
                  </a:srgbClr>
                </a:solidFill>
                <a:effectLst/>
                <a:uLnTx/>
                <a:uFillTx/>
                <a:latin typeface="inherit"/>
                <a:ea typeface="+mn-ea"/>
                <a:cs typeface="+mn-cs"/>
              </a:rPr>
              <a:t>, </a:t>
            </a:r>
            <a:r>
              <a:rPr kumimoji="0" lang="it-IT" sz="1800" b="0" i="0" u="none" strike="noStrike" kern="1200" cap="none" spc="0" normalizeH="0" baseline="0" noProof="0" dirty="0" err="1">
                <a:ln>
                  <a:noFill/>
                </a:ln>
                <a:solidFill>
                  <a:srgbClr val="E7E6E6">
                    <a:lumMod val="90000"/>
                  </a:srgbClr>
                </a:solidFill>
                <a:effectLst/>
                <a:uLnTx/>
                <a:uFillTx/>
                <a:latin typeface="inherit"/>
                <a:ea typeface="+mn-ea"/>
                <a:cs typeface="+mn-cs"/>
              </a:rPr>
              <a:t>December</a:t>
            </a:r>
            <a:r>
              <a:rPr kumimoji="0" lang="it-IT" sz="1800" b="0" i="0" u="none" strike="noStrike" kern="1200" cap="none" spc="0" normalizeH="0" baseline="0" noProof="0" dirty="0">
                <a:ln>
                  <a:noFill/>
                </a:ln>
                <a:solidFill>
                  <a:srgbClr val="E7E6E6">
                    <a:lumMod val="90000"/>
                  </a:srgbClr>
                </a:solidFill>
                <a:effectLst/>
                <a:uLnTx/>
                <a:uFillTx/>
                <a:latin typeface="inherit"/>
                <a:ea typeface="+mn-ea"/>
                <a:cs typeface="+mn-cs"/>
              </a:rPr>
              <a:t> 12, 2013, </a:t>
            </a:r>
            <a:r>
              <a:rPr kumimoji="0" lang="it-IT" sz="1800" b="0" i="0" u="none" strike="noStrike" kern="1200" cap="none" spc="0" normalizeH="0" baseline="0" noProof="0" dirty="0">
                <a:ln>
                  <a:noFill/>
                </a:ln>
                <a:solidFill>
                  <a:srgbClr val="E7E6E6">
                    <a:lumMod val="90000"/>
                  </a:srgbClr>
                </a:solidFill>
                <a:effectLst/>
                <a:uLnTx/>
                <a:uFillTx/>
                <a:latin typeface="inherit"/>
                <a:ea typeface="+mn-ea"/>
                <a:cs typeface="+mn-cs"/>
                <a:hlinkClick r:id="rId3">
                  <a:extLst>
                    <a:ext uri="{A12FA001-AC4F-418D-AE19-62706E023703}">
                      <ahyp:hlinkClr xmlns:ahyp="http://schemas.microsoft.com/office/drawing/2018/hyperlinkcolor" val="tx"/>
                    </a:ext>
                  </a:extLst>
                </a:hlinkClick>
              </a:rPr>
              <a:t>http://www.useoftechnology.com/what-is-technology/</a:t>
            </a:r>
            <a:r>
              <a:rPr kumimoji="0" lang="it-IT" sz="1800" b="0" i="0" u="none" strike="noStrike" kern="1200" cap="none" spc="0" normalizeH="0" baseline="0" noProof="0" dirty="0">
                <a:ln>
                  <a:noFill/>
                </a:ln>
                <a:solidFill>
                  <a:srgbClr val="E7E6E6">
                    <a:lumMod val="90000"/>
                  </a:srgbClr>
                </a:solidFill>
                <a:effectLst/>
                <a:uLnTx/>
                <a:uFillTx/>
                <a:latin typeface="inherit"/>
                <a:ea typeface="+mn-ea"/>
                <a:cs typeface="+mn-cs"/>
              </a:rPr>
              <a:t> </a:t>
            </a:r>
            <a:endParaRPr kumimoji="0" lang="it-FI"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dirty="0">
              <a:ln>
                <a:noFill/>
              </a:ln>
              <a:solidFill>
                <a:srgbClr val="E7E6E6">
                  <a:lumMod val="90000"/>
                </a:srgbClr>
              </a:solidFill>
              <a:effectLst/>
              <a:uLnTx/>
              <a:uFillTx/>
              <a:latin typeface="Calibri" panose="020F0502020204030204"/>
              <a:ea typeface="+mn-ea"/>
              <a:cs typeface="+mn-cs"/>
            </a:endParaRPr>
          </a:p>
        </p:txBody>
      </p:sp>
      <mc:AlternateContent xmlns:mc="http://schemas.openxmlformats.org/markup-compatibility/2006">
        <mc:Choice xmlns:am3d="http://schemas.microsoft.com/office/drawing/2017/model3d" Requires="am3d">
          <p:graphicFrame>
            <p:nvGraphicFramePr>
              <p:cNvPr id="4" name="Modello 3D 3" descr="Proiettile a punta">
                <a:extLst>
                  <a:ext uri="{FF2B5EF4-FFF2-40B4-BE49-F238E27FC236}">
                    <a16:creationId xmlns:a16="http://schemas.microsoft.com/office/drawing/2014/main" id="{608AF98A-B6B2-7995-6C17-BED0344E7CC9}"/>
                  </a:ext>
                </a:extLst>
              </p:cNvPr>
              <p:cNvGraphicFramePr>
                <a:graphicFrameLocks noChangeAspect="1"/>
              </p:cNvGraphicFramePr>
              <p:nvPr/>
            </p:nvGraphicFramePr>
            <p:xfrm rot="19292897">
              <a:off x="8096196" y="109547"/>
              <a:ext cx="1536669" cy="6387972"/>
            </p:xfrm>
            <a:graphic>
              <a:graphicData uri="http://schemas.microsoft.com/office/drawing/2017/model3d">
                <am3d:model3d r:embed="rId4">
                  <am3d:spPr>
                    <a:xfrm rot="19292897">
                      <a:off x="0" y="0"/>
                      <a:ext cx="1536669" cy="6387972"/>
                    </a:xfrm>
                    <a:prstGeom prst="rect">
                      <a:avLst/>
                    </a:prstGeom>
                  </am3d:spPr>
                  <am3d:camera>
                    <am3d:pos x="0" y="0" z="49521492"/>
                    <am3d:up dx="0" dy="36000000" dz="0"/>
                    <am3d:lookAt x="0" y="0" z="0"/>
                    <am3d:perspective fov="2700000"/>
                  </am3d:camera>
                  <am3d:trans>
                    <am3d:meterPerModelUnit n="26291" d="1000000"/>
                    <am3d:preTrans dx="111389" dy="-17909105" dz="-86218"/>
                    <am3d:scale>
                      <am3d:sx n="1000000" d="1000000"/>
                      <am3d:sy n="1000000" d="1000000"/>
                      <am3d:sz n="1000000" d="1000000"/>
                    </am3d:scale>
                    <am3d:rot ax="9799541" ay="1688058" az="10317772"/>
                    <am3d:postTrans dx="0" dy="0" dz="0"/>
                  </am3d:trans>
                  <am3d:raster rName="Office3DRenderer" rVer="16.0.8326">
                    <am3d:blip r:embed="rId5"/>
                  </am3d:raster>
                  <am3d:objViewport viewportSz="674356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ello 3D 3" descr="Proiettile a punta">
                <a:extLst>
                  <a:ext uri="{FF2B5EF4-FFF2-40B4-BE49-F238E27FC236}">
                    <a16:creationId xmlns:a16="http://schemas.microsoft.com/office/drawing/2014/main" id="{608AF98A-B6B2-7995-6C17-BED0344E7CC9}"/>
                  </a:ext>
                </a:extLst>
              </p:cNvPr>
              <p:cNvPicPr>
                <a:picLocks noGrp="1" noRot="1" noChangeAspect="1" noMove="1" noResize="1" noEditPoints="1" noAdjustHandles="1" noChangeArrowheads="1" noChangeShapeType="1" noCrop="1"/>
              </p:cNvPicPr>
              <p:nvPr/>
            </p:nvPicPr>
            <p:blipFill>
              <a:blip r:embed="rId5"/>
              <a:stretch>
                <a:fillRect/>
              </a:stretch>
            </p:blipFill>
            <p:spPr>
              <a:xfrm rot="19292897">
                <a:off x="8096196" y="109547"/>
                <a:ext cx="1536669" cy="6387972"/>
              </a:xfrm>
              <a:prstGeom prst="rect">
                <a:avLst/>
              </a:prstGeom>
            </p:spPr>
          </p:pic>
        </mc:Fallback>
      </mc:AlternateContent>
    </p:spTree>
    <p:extLst>
      <p:ext uri="{BB962C8B-B14F-4D97-AF65-F5344CB8AC3E}">
        <p14:creationId xmlns:p14="http://schemas.microsoft.com/office/powerpoint/2010/main" val="3260620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414F67F2-AD42-D491-47C9-19EA149BAF09}"/>
              </a:ext>
            </a:extLst>
          </p:cNvPr>
          <p:cNvSpPr>
            <a:spLocks noGrp="1"/>
          </p:cNvSpPr>
          <p:nvPr>
            <p:ph idx="1"/>
          </p:nvPr>
        </p:nvSpPr>
        <p:spPr>
          <a:xfrm>
            <a:off x="640080" y="2872899"/>
            <a:ext cx="4243589" cy="3320668"/>
          </a:xfrm>
        </p:spPr>
        <p:txBody>
          <a:bodyPr>
            <a:normAutofit fontScale="92500" lnSpcReduction="10000"/>
          </a:bodyPr>
          <a:lstStyle/>
          <a:p>
            <a:pPr marL="0" indent="0">
              <a:buNone/>
            </a:pPr>
            <a:r>
              <a:rPr lang="it-IT" sz="2400" dirty="0">
                <a:latin typeface="Calibri" panose="020F0502020204030204" pitchFamily="34" charset="0"/>
              </a:rPr>
              <a:t>are </a:t>
            </a:r>
            <a:r>
              <a:rPr lang="it-IT" sz="4000" b="1" dirty="0" err="1">
                <a:latin typeface="Calibri" panose="020F0502020204030204" pitchFamily="34" charset="0"/>
              </a:rPr>
              <a:t>electronic</a:t>
            </a:r>
            <a:r>
              <a:rPr lang="it-IT" sz="4000" b="1" dirty="0">
                <a:latin typeface="Calibri" panose="020F0502020204030204" pitchFamily="34" charset="0"/>
              </a:rPr>
              <a:t> tools</a:t>
            </a:r>
            <a:r>
              <a:rPr lang="it-IT" sz="2400" dirty="0">
                <a:latin typeface="Calibri" panose="020F0502020204030204" pitchFamily="34" charset="0"/>
              </a:rPr>
              <a:t>, systems, devices and </a:t>
            </a:r>
            <a:r>
              <a:rPr lang="it-IT" sz="2400" dirty="0" err="1">
                <a:latin typeface="Calibri" panose="020F0502020204030204" pitchFamily="34" charset="0"/>
              </a:rPr>
              <a:t>resources</a:t>
            </a:r>
            <a:r>
              <a:rPr lang="it-IT" sz="2400" dirty="0">
                <a:latin typeface="Calibri" panose="020F0502020204030204" pitchFamily="34" charset="0"/>
              </a:rPr>
              <a:t> </a:t>
            </a:r>
            <a:r>
              <a:rPr lang="it-IT" sz="2400" dirty="0" err="1">
                <a:latin typeface="Calibri" panose="020F0502020204030204" pitchFamily="34" charset="0"/>
              </a:rPr>
              <a:t>that</a:t>
            </a:r>
            <a:r>
              <a:rPr lang="it-IT" sz="2400" dirty="0">
                <a:latin typeface="Calibri" panose="020F0502020204030204" pitchFamily="34" charset="0"/>
              </a:rPr>
              <a:t> generate, store or </a:t>
            </a:r>
            <a:r>
              <a:rPr lang="it-IT" sz="2400" dirty="0" err="1">
                <a:latin typeface="Calibri" panose="020F0502020204030204" pitchFamily="34" charset="0"/>
              </a:rPr>
              <a:t>process</a:t>
            </a:r>
            <a:r>
              <a:rPr lang="it-IT" sz="2400" dirty="0">
                <a:latin typeface="Calibri" panose="020F0502020204030204" pitchFamily="34" charset="0"/>
              </a:rPr>
              <a:t> </a:t>
            </a:r>
            <a:r>
              <a:rPr lang="it-IT" sz="4400" b="1" dirty="0">
                <a:latin typeface="Calibri" panose="020F0502020204030204" pitchFamily="34" charset="0"/>
              </a:rPr>
              <a:t>data</a:t>
            </a:r>
            <a:r>
              <a:rPr lang="it-IT" sz="2400" dirty="0">
                <a:latin typeface="Calibri" panose="020F0502020204030204" pitchFamily="34" charset="0"/>
              </a:rPr>
              <a:t>.</a:t>
            </a:r>
          </a:p>
          <a:p>
            <a:pPr marL="0" indent="0">
              <a:buNone/>
            </a:pPr>
            <a:r>
              <a:rPr lang="it-IT" sz="2400" dirty="0">
                <a:latin typeface="Calibri" panose="020F0502020204030204" pitchFamily="34" charset="0"/>
              </a:rPr>
              <a:t> </a:t>
            </a:r>
          </a:p>
          <a:p>
            <a:pPr marL="0" indent="0">
              <a:buNone/>
            </a:pPr>
            <a:r>
              <a:rPr lang="it-IT" sz="2400" dirty="0" err="1">
                <a:latin typeface="Calibri" panose="020F0502020204030204" pitchFamily="34" charset="0"/>
              </a:rPr>
              <a:t>These</a:t>
            </a:r>
            <a:r>
              <a:rPr lang="it-IT" sz="2400" dirty="0">
                <a:latin typeface="Calibri" panose="020F0502020204030204" pitchFamily="34" charset="0"/>
              </a:rPr>
              <a:t> </a:t>
            </a:r>
            <a:r>
              <a:rPr lang="it-IT" sz="2400" dirty="0" err="1">
                <a:latin typeface="Calibri" panose="020F0502020204030204" pitchFamily="34" charset="0"/>
              </a:rPr>
              <a:t>includes</a:t>
            </a:r>
            <a:r>
              <a:rPr lang="it-IT" sz="2400" dirty="0">
                <a:latin typeface="Calibri" panose="020F0502020204030204" pitchFamily="34" charset="0"/>
              </a:rPr>
              <a:t> social media, online games and </a:t>
            </a:r>
            <a:r>
              <a:rPr lang="it-IT" sz="2400" dirty="0" err="1">
                <a:latin typeface="Calibri" panose="020F0502020204030204" pitchFamily="34" charset="0"/>
              </a:rPr>
              <a:t>applications</a:t>
            </a:r>
            <a:r>
              <a:rPr lang="it-IT" sz="2400" dirty="0">
                <a:latin typeface="Calibri" panose="020F0502020204030204" pitchFamily="34" charset="0"/>
              </a:rPr>
              <a:t>, multimedia, </a:t>
            </a:r>
            <a:r>
              <a:rPr lang="it-IT" sz="2400" dirty="0" err="1">
                <a:latin typeface="Calibri" panose="020F0502020204030204" pitchFamily="34" charset="0"/>
              </a:rPr>
              <a:t>productivity</a:t>
            </a:r>
            <a:r>
              <a:rPr lang="it-IT" sz="2400" dirty="0">
                <a:latin typeface="Calibri" panose="020F0502020204030204" pitchFamily="34" charset="0"/>
              </a:rPr>
              <a:t> </a:t>
            </a:r>
            <a:r>
              <a:rPr lang="it-IT" sz="2400" dirty="0" err="1">
                <a:latin typeface="Calibri" panose="020F0502020204030204" pitchFamily="34" charset="0"/>
              </a:rPr>
              <a:t>applications</a:t>
            </a:r>
            <a:r>
              <a:rPr lang="it-IT" sz="2400" dirty="0">
                <a:latin typeface="Calibri" panose="020F0502020204030204" pitchFamily="34" charset="0"/>
              </a:rPr>
              <a:t>, cloud computing, systems and mobile devices. </a:t>
            </a:r>
          </a:p>
          <a:p>
            <a:endParaRPr lang="it-FI" sz="2200" dirty="0"/>
          </a:p>
        </p:txBody>
      </p:sp>
      <p:pic>
        <p:nvPicPr>
          <p:cNvPr id="2050" name="Picture 2" descr="Digital technologies shift in your business – Musato Technologies">
            <a:extLst>
              <a:ext uri="{FF2B5EF4-FFF2-40B4-BE49-F238E27FC236}">
                <a16:creationId xmlns:a16="http://schemas.microsoft.com/office/drawing/2014/main" id="{E556416A-4B32-9B35-AAAF-3676811437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 r="7" b="7"/>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4920C1B8-337E-4F1B-C646-993553AA5FE1}"/>
              </a:ext>
            </a:extLst>
          </p:cNvPr>
          <p:cNvSpPr txBox="1"/>
          <p:nvPr/>
        </p:nvSpPr>
        <p:spPr>
          <a:xfrm>
            <a:off x="515007" y="1584929"/>
            <a:ext cx="4668329"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FI" sz="4400" b="0" i="0" u="none" strike="noStrike" kern="1200" cap="none" spc="0" normalizeH="0" baseline="0" noProof="0" dirty="0">
                <a:ln>
                  <a:noFill/>
                </a:ln>
                <a:solidFill>
                  <a:prstClr val="black"/>
                </a:solidFill>
                <a:effectLst/>
                <a:uLnTx/>
                <a:uFillTx/>
                <a:latin typeface="Calibri Light" panose="020F0302020204030204"/>
                <a:ea typeface="+mn-ea"/>
                <a:cs typeface="+mn-cs"/>
              </a:rPr>
              <a:t>Digital Technologies</a:t>
            </a:r>
          </a:p>
        </p:txBody>
      </p:sp>
    </p:spTree>
    <p:extLst>
      <p:ext uri="{BB962C8B-B14F-4D97-AF65-F5344CB8AC3E}">
        <p14:creationId xmlns:p14="http://schemas.microsoft.com/office/powerpoint/2010/main" val="4051988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65E58"/>
        </a:solid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5C45916-4411-6496-8D58-80405C8BA9C4}"/>
              </a:ext>
            </a:extLst>
          </p:cNvPr>
          <p:cNvPicPr>
            <a:picLocks noGrp="1" noChangeAspect="1"/>
          </p:cNvPicPr>
          <p:nvPr>
            <p:ph idx="1"/>
          </p:nvPr>
        </p:nvPicPr>
        <p:blipFill rotWithShape="1">
          <a:blip r:embed="rId3"/>
          <a:srcRect t="18469"/>
          <a:stretch/>
        </p:blipFill>
        <p:spPr>
          <a:xfrm>
            <a:off x="0" y="240030"/>
            <a:ext cx="12192000" cy="6377940"/>
          </a:xfrm>
          <a:prstGeom prst="rect">
            <a:avLst/>
          </a:prstGeom>
        </p:spPr>
      </p:pic>
      <p:sp>
        <p:nvSpPr>
          <p:cNvPr id="2" name="CasellaDiTesto 1">
            <a:extLst>
              <a:ext uri="{FF2B5EF4-FFF2-40B4-BE49-F238E27FC236}">
                <a16:creationId xmlns:a16="http://schemas.microsoft.com/office/drawing/2014/main" id="{3EF62E07-EEC1-F65E-3F06-5288603D033C}"/>
              </a:ext>
            </a:extLst>
          </p:cNvPr>
          <p:cNvSpPr txBox="1"/>
          <p:nvPr/>
        </p:nvSpPr>
        <p:spPr>
          <a:xfrm>
            <a:off x="4145585" y="47887"/>
            <a:ext cx="3900830" cy="822305"/>
          </a:xfrm>
          <a:prstGeom prst="flowChartTerminator">
            <a:avLst/>
          </a:prstGeom>
          <a:solidFill>
            <a:srgbClr val="D093AA"/>
          </a:solidFill>
          <a:ln>
            <a:solidFill>
              <a:srgbClr val="B12E6B"/>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FI" sz="3200" dirty="0">
                <a:ln w="0">
                  <a:solidFill>
                    <a:sysClr val="windowText" lastClr="000000"/>
                  </a:solidFill>
                </a:ln>
                <a:solidFill>
                  <a:srgbClr val="2F7FAF"/>
                </a:solidFill>
                <a:effectLst>
                  <a:outerShdw blurRad="38100" dist="19050" dir="2700000" algn="tl" rotWithShape="0">
                    <a:schemeClr val="dk1">
                      <a:alpha val="40000"/>
                    </a:schemeClr>
                  </a:outerShdw>
                </a:effectLst>
              </a:rPr>
              <a:t>Digital Technologies</a:t>
            </a:r>
          </a:p>
        </p:txBody>
      </p:sp>
      <p:sp>
        <p:nvSpPr>
          <p:cNvPr id="4" name="Rettangolo 3">
            <a:extLst>
              <a:ext uri="{FF2B5EF4-FFF2-40B4-BE49-F238E27FC236}">
                <a16:creationId xmlns:a16="http://schemas.microsoft.com/office/drawing/2014/main" id="{D62BC488-C2B7-43B3-A77F-3B21E1CCF33B}"/>
              </a:ext>
            </a:extLst>
          </p:cNvPr>
          <p:cNvSpPr/>
          <p:nvPr/>
        </p:nvSpPr>
        <p:spPr>
          <a:xfrm>
            <a:off x="3799489" y="2687981"/>
            <a:ext cx="987974" cy="223886"/>
          </a:xfrm>
          <a:prstGeom prst="rect">
            <a:avLst/>
          </a:prstGeom>
          <a:solidFill>
            <a:srgbClr val="EAF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it-FI" sz="800" dirty="0">
                <a:solidFill>
                  <a:srgbClr val="113A5E"/>
                </a:solidFill>
              </a:rPr>
              <a:t>260 million views</a:t>
            </a:r>
            <a:endParaRPr lang="it-FI" dirty="0">
              <a:solidFill>
                <a:srgbClr val="113A5E"/>
              </a:solidFill>
            </a:endParaRPr>
          </a:p>
        </p:txBody>
      </p:sp>
    </p:spTree>
    <p:extLst>
      <p:ext uri="{BB962C8B-B14F-4D97-AF65-F5344CB8AC3E}">
        <p14:creationId xmlns:p14="http://schemas.microsoft.com/office/powerpoint/2010/main" val="1405277589"/>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65E58"/>
        </a:solid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5C45916-4411-6496-8D58-80405C8BA9C4}"/>
              </a:ext>
            </a:extLst>
          </p:cNvPr>
          <p:cNvPicPr>
            <a:picLocks noGrp="1" noChangeAspect="1"/>
          </p:cNvPicPr>
          <p:nvPr>
            <p:ph idx="1"/>
          </p:nvPr>
        </p:nvPicPr>
        <p:blipFill rotWithShape="1">
          <a:blip r:embed="rId2"/>
          <a:srcRect t="18469"/>
          <a:stretch/>
        </p:blipFill>
        <p:spPr>
          <a:xfrm>
            <a:off x="0" y="240030"/>
            <a:ext cx="12192000" cy="6377940"/>
          </a:xfrm>
          <a:prstGeom prst="rect">
            <a:avLst/>
          </a:prstGeom>
        </p:spPr>
      </p:pic>
      <p:sp>
        <p:nvSpPr>
          <p:cNvPr id="2" name="CasellaDiTesto 1">
            <a:extLst>
              <a:ext uri="{FF2B5EF4-FFF2-40B4-BE49-F238E27FC236}">
                <a16:creationId xmlns:a16="http://schemas.microsoft.com/office/drawing/2014/main" id="{3EF62E07-EEC1-F65E-3F06-5288603D033C}"/>
              </a:ext>
            </a:extLst>
          </p:cNvPr>
          <p:cNvSpPr txBox="1"/>
          <p:nvPr/>
        </p:nvSpPr>
        <p:spPr>
          <a:xfrm>
            <a:off x="4145585" y="47887"/>
            <a:ext cx="3900830" cy="822305"/>
          </a:xfrm>
          <a:prstGeom prst="flowChartTerminator">
            <a:avLst/>
          </a:prstGeom>
          <a:solidFill>
            <a:srgbClr val="D093AA"/>
          </a:solidFill>
          <a:ln>
            <a:solidFill>
              <a:srgbClr val="B12E6B"/>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FI" sz="3200" b="0" i="0" u="none" strike="noStrike" kern="1200" cap="none" spc="0" normalizeH="0" baseline="0" noProof="0" dirty="0">
                <a:ln w="0">
                  <a:solidFill>
                    <a:sysClr val="windowText" lastClr="000000"/>
                  </a:solidFill>
                </a:ln>
                <a:solidFill>
                  <a:srgbClr val="2F7FAF"/>
                </a:solidFill>
                <a:effectLst>
                  <a:outerShdw blurRad="38100" dist="19050" dir="2700000" algn="tl" rotWithShape="0">
                    <a:prstClr val="black">
                      <a:alpha val="40000"/>
                    </a:prstClr>
                  </a:outerShdw>
                </a:effectLst>
                <a:uLnTx/>
                <a:uFillTx/>
                <a:latin typeface="Calibri" panose="020F0502020204030204"/>
                <a:ea typeface="+mn-ea"/>
                <a:cs typeface="+mn-cs"/>
              </a:rPr>
              <a:t>Digital Technologies</a:t>
            </a:r>
          </a:p>
        </p:txBody>
      </p:sp>
      <p:sp>
        <p:nvSpPr>
          <p:cNvPr id="3" name="Freccia giù 2">
            <a:extLst>
              <a:ext uri="{FF2B5EF4-FFF2-40B4-BE49-F238E27FC236}">
                <a16:creationId xmlns:a16="http://schemas.microsoft.com/office/drawing/2014/main" id="{B5864388-2DE7-3DD9-2894-F9AD3DF7D0AA}"/>
              </a:ext>
            </a:extLst>
          </p:cNvPr>
          <p:cNvSpPr/>
          <p:nvPr/>
        </p:nvSpPr>
        <p:spPr>
          <a:xfrm rot="2553453">
            <a:off x="10701897" y="3493635"/>
            <a:ext cx="457200" cy="683173"/>
          </a:xfrm>
          <a:prstGeom prst="downArrow">
            <a:avLst/>
          </a:prstGeom>
          <a:solidFill>
            <a:srgbClr val="91BCC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ttangolo 3">
            <a:extLst>
              <a:ext uri="{FF2B5EF4-FFF2-40B4-BE49-F238E27FC236}">
                <a16:creationId xmlns:a16="http://schemas.microsoft.com/office/drawing/2014/main" id="{D62BC488-C2B7-43B3-A77F-3B21E1CCF33B}"/>
              </a:ext>
            </a:extLst>
          </p:cNvPr>
          <p:cNvSpPr/>
          <p:nvPr/>
        </p:nvSpPr>
        <p:spPr>
          <a:xfrm>
            <a:off x="3799489" y="2687981"/>
            <a:ext cx="987974" cy="223886"/>
          </a:xfrm>
          <a:prstGeom prst="rect">
            <a:avLst/>
          </a:prstGeom>
          <a:solidFill>
            <a:srgbClr val="EAF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FI" sz="800" b="0" i="0" u="none" strike="noStrike" kern="1200" cap="none" spc="0" normalizeH="0" baseline="0" noProof="0" dirty="0">
                <a:ln>
                  <a:noFill/>
                </a:ln>
                <a:solidFill>
                  <a:srgbClr val="113A5E"/>
                </a:solidFill>
                <a:effectLst/>
                <a:uLnTx/>
                <a:uFillTx/>
                <a:latin typeface="Calibri" panose="020F0502020204030204"/>
                <a:ea typeface="+mn-ea"/>
                <a:cs typeface="+mn-cs"/>
              </a:rPr>
              <a:t>260 million views</a:t>
            </a:r>
            <a:endParaRPr kumimoji="0" lang="it-FI" sz="1800" b="0" i="0" u="none" strike="noStrike" kern="1200" cap="none" spc="0" normalizeH="0" baseline="0" noProof="0" dirty="0">
              <a:ln>
                <a:noFill/>
              </a:ln>
              <a:solidFill>
                <a:srgbClr val="113A5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7003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Empty room with plant">
            <a:extLst>
              <a:ext uri="{FF2B5EF4-FFF2-40B4-BE49-F238E27FC236}">
                <a16:creationId xmlns:a16="http://schemas.microsoft.com/office/drawing/2014/main" id="{899ECC1E-4107-2A1E-5533-73C322822A67}"/>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a:stretch/>
        </p:blipFill>
        <p:spPr>
          <a:xfrm>
            <a:off x="-1" y="10"/>
            <a:ext cx="12192001" cy="6857990"/>
          </a:xfrm>
          <a:prstGeom prst="rect">
            <a:avLst/>
          </a:prstGeom>
        </p:spPr>
      </p:pic>
      <p:sp>
        <p:nvSpPr>
          <p:cNvPr id="2" name="Titolo 1">
            <a:extLst>
              <a:ext uri="{FF2B5EF4-FFF2-40B4-BE49-F238E27FC236}">
                <a16:creationId xmlns:a16="http://schemas.microsoft.com/office/drawing/2014/main" id="{C784E377-4693-C090-A592-5E02E075E52C}"/>
              </a:ext>
            </a:extLst>
          </p:cNvPr>
          <p:cNvSpPr>
            <a:spLocks noGrp="1"/>
          </p:cNvSpPr>
          <p:nvPr>
            <p:ph type="title"/>
          </p:nvPr>
        </p:nvSpPr>
        <p:spPr>
          <a:xfrm>
            <a:off x="683593" y="1980203"/>
            <a:ext cx="9162288" cy="2614231"/>
          </a:xfrm>
        </p:spPr>
        <p:txBody>
          <a:bodyPr vert="horz" lIns="91440" tIns="45720" rIns="91440" bIns="45720" rtlCol="0" anchor="ctr">
            <a:noAutofit/>
          </a:bodyPr>
          <a:lstStyle/>
          <a:p>
            <a:r>
              <a:rPr lang="en-US" sz="13400" b="1" dirty="0">
                <a:solidFill>
                  <a:srgbClr val="FFFFFF"/>
                </a:solidFill>
                <a:effectLst>
                  <a:outerShdw blurRad="50800" dist="38100" dir="2700000" algn="tl" rotWithShape="0">
                    <a:prstClr val="black">
                      <a:alpha val="40000"/>
                    </a:prstClr>
                  </a:outerShdw>
                </a:effectLst>
              </a:rPr>
              <a:t>WELCOME!</a:t>
            </a:r>
          </a:p>
        </p:txBody>
      </p:sp>
    </p:spTree>
    <p:extLst>
      <p:ext uri="{BB962C8B-B14F-4D97-AF65-F5344CB8AC3E}">
        <p14:creationId xmlns:p14="http://schemas.microsoft.com/office/powerpoint/2010/main" val="1682462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62" name="Rectangle 106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4" name="Rectangle 106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magine 7">
            <a:extLst>
              <a:ext uri="{FF2B5EF4-FFF2-40B4-BE49-F238E27FC236}">
                <a16:creationId xmlns:a16="http://schemas.microsoft.com/office/drawing/2014/main" id="{EB05E781-6128-5624-1271-089A1983EC2E}"/>
              </a:ext>
            </a:extLst>
          </p:cNvPr>
          <p:cNvPicPr>
            <a:picLocks noChangeAspect="1"/>
          </p:cNvPicPr>
          <p:nvPr/>
        </p:nvPicPr>
        <p:blipFill rotWithShape="1">
          <a:blip r:embed="rId2"/>
          <a:srcRect l="5171" r="6124"/>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4" name="CasellaDiTesto 3">
            <a:extLst>
              <a:ext uri="{FF2B5EF4-FFF2-40B4-BE49-F238E27FC236}">
                <a16:creationId xmlns:a16="http://schemas.microsoft.com/office/drawing/2014/main" id="{1C588068-45EA-00AE-D0D5-738BB517C470}"/>
              </a:ext>
            </a:extLst>
          </p:cNvPr>
          <p:cNvSpPr txBox="1"/>
          <p:nvPr/>
        </p:nvSpPr>
        <p:spPr>
          <a:xfrm>
            <a:off x="3611534" y="788276"/>
            <a:ext cx="5048990" cy="580696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MOTOROLA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DynaTAC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8000X</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DynaTAC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(Dynamic Adaptive Total Area Coverage) family of devices are acknowledged as the first widely available mobile phones and are true icons of the 1980s. They were the brainchild of Motorola’s Dr Martin Cooper and Rudy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Krolopp</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(both of whom worked for John Mitchell).</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The 8000X was the culmination of </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15 years work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by these engineers and others, becoming the first truly hand-portable mobile phone on the market.</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m3d="http://schemas.microsoft.com/office/drawing/2017/model3d" Requires="am3d">
          <p:graphicFrame>
            <p:nvGraphicFramePr>
              <p:cNvPr id="2" name="Modello 3D 1" descr="Telefono cellulare 1">
                <a:extLst>
                  <a:ext uri="{FF2B5EF4-FFF2-40B4-BE49-F238E27FC236}">
                    <a16:creationId xmlns:a16="http://schemas.microsoft.com/office/drawing/2014/main" id="{786290FE-83E9-BDF5-94FE-0E3C73AB7AA1}"/>
                  </a:ext>
                </a:extLst>
              </p:cNvPr>
              <p:cNvGraphicFramePr>
                <a:graphicFrameLocks noChangeAspect="1"/>
              </p:cNvGraphicFramePr>
              <p:nvPr/>
            </p:nvGraphicFramePr>
            <p:xfrm>
              <a:off x="10120786" y="1324481"/>
              <a:ext cx="1121718" cy="5270759"/>
            </p:xfrm>
            <a:graphic>
              <a:graphicData uri="http://schemas.microsoft.com/office/drawing/2017/model3d">
                <am3d:model3d r:embed="rId3">
                  <am3d:spPr>
                    <a:xfrm>
                      <a:off x="0" y="0"/>
                      <a:ext cx="1121718" cy="5270759"/>
                    </a:xfrm>
                    <a:prstGeom prst="rect">
                      <a:avLst/>
                    </a:prstGeom>
                  </am3d:spPr>
                  <am3d:camera>
                    <am3d:pos x="0" y="0" z="49268973"/>
                    <am3d:up dx="0" dy="36000000" dz="0"/>
                    <am3d:lookAt x="0" y="0" z="0"/>
                    <am3d:perspective fov="2700000"/>
                  </am3d:camera>
                  <am3d:trans>
                    <am3d:meterPerModelUnit n="1666666" d="1000000"/>
                    <am3d:preTrans dx="0" dy="-18000004" dz="-704057"/>
                    <am3d:scale>
                      <am3d:sx n="1000000" d="1000000"/>
                      <am3d:sy n="1000000" d="1000000"/>
                      <am3d:sz n="1000000" d="1000000"/>
                    </am3d:scale>
                    <am3d:rot ax="-467657" ay="244828" az="-33488"/>
                    <am3d:postTrans dx="0" dy="0" dz="0"/>
                  </am3d:trans>
                  <am3d:raster rName="Office3DRenderer" rVer="16.0.8326">
                    <am3d:blip r:embed="rId4"/>
                  </am3d:raster>
                  <am3d:objViewport viewportSz="53721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ello 3D 1" descr="Telefono cellulare 1">
                <a:extLst>
                  <a:ext uri="{FF2B5EF4-FFF2-40B4-BE49-F238E27FC236}">
                    <a16:creationId xmlns:a16="http://schemas.microsoft.com/office/drawing/2014/main" id="{786290FE-83E9-BDF5-94FE-0E3C73AB7AA1}"/>
                  </a:ext>
                </a:extLst>
              </p:cNvPr>
              <p:cNvPicPr>
                <a:picLocks noGrp="1" noRot="1" noChangeAspect="1" noMove="1" noResize="1" noEditPoints="1" noAdjustHandles="1" noChangeArrowheads="1" noChangeShapeType="1" noCrop="1"/>
              </p:cNvPicPr>
              <p:nvPr/>
            </p:nvPicPr>
            <p:blipFill>
              <a:blip r:embed="rId4"/>
              <a:stretch>
                <a:fillRect/>
              </a:stretch>
            </p:blipFill>
            <p:spPr>
              <a:xfrm>
                <a:off x="10120786" y="1324481"/>
                <a:ext cx="1121718" cy="5270759"/>
              </a:xfrm>
              <a:prstGeom prst="rect">
                <a:avLst/>
              </a:prstGeom>
            </p:spPr>
          </p:pic>
        </mc:Fallback>
      </mc:AlternateContent>
    </p:spTree>
    <p:extLst>
      <p:ext uri="{BB962C8B-B14F-4D97-AF65-F5344CB8AC3E}">
        <p14:creationId xmlns:p14="http://schemas.microsoft.com/office/powerpoint/2010/main" val="547042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062" name="Rectangle 106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4" name="Rectangle 106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magine 9">
            <a:extLst>
              <a:ext uri="{FF2B5EF4-FFF2-40B4-BE49-F238E27FC236}">
                <a16:creationId xmlns:a16="http://schemas.microsoft.com/office/drawing/2014/main" id="{BE960A77-2006-AA7F-8CD4-63C37A4D3D77}"/>
              </a:ext>
            </a:extLst>
          </p:cNvPr>
          <p:cNvPicPr>
            <a:picLocks noChangeAspect="1"/>
          </p:cNvPicPr>
          <p:nvPr/>
        </p:nvPicPr>
        <p:blipFill rotWithShape="1">
          <a:blip r:embed="rId3"/>
          <a:srcRect l="15741"/>
          <a:stretch/>
        </p:blipFill>
        <p:spPr>
          <a:xfrm>
            <a:off x="8812924" y="10"/>
            <a:ext cx="3379076"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2" name="CasellaDiTesto 1">
            <a:extLst>
              <a:ext uri="{FF2B5EF4-FFF2-40B4-BE49-F238E27FC236}">
                <a16:creationId xmlns:a16="http://schemas.microsoft.com/office/drawing/2014/main" id="{1E37D3D0-8824-A11D-DF5B-029239D2FB38}"/>
              </a:ext>
            </a:extLst>
          </p:cNvPr>
          <p:cNvSpPr txBox="1"/>
          <p:nvPr/>
        </p:nvSpPr>
        <p:spPr>
          <a:xfrm>
            <a:off x="3763934" y="940676"/>
            <a:ext cx="5048990" cy="5806965"/>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MOTOROLA </a:t>
            </a:r>
            <a:r>
              <a:rPr kumimoji="0" lang="en-US" sz="2400" b="1" i="0" u="none" strike="noStrike" kern="1200" cap="none" spc="0" normalizeH="0" baseline="0" noProof="0" dirty="0" err="1">
                <a:ln>
                  <a:noFill/>
                </a:ln>
                <a:solidFill>
                  <a:prstClr val="white"/>
                </a:solidFill>
                <a:effectLst/>
                <a:uLnTx/>
                <a:uFillTx/>
                <a:latin typeface="Calibri" panose="020F0502020204030204"/>
                <a:ea typeface="+mn-ea"/>
                <a:cs typeface="+mn-cs"/>
              </a:rPr>
              <a:t>DynaTAC</a:t>
            </a: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 8000X</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The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DynaTAC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(Dynamic Adaptive Total Area Coverage) family of devices are acknowledged as the first widely available mobile phones and are true icons of the 1980s. They were the brainchild of Motorola’s Dr Martin Cooper and Rudy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Krolopp</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(both of whom worked for John Mitchell).</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In 1984 it came onto the market with a hefty price tag of </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$3,995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(equivalent to $10,000 in 2020). It offered 30 minutes of talk-time on a single charge (which would take 10 hours!) and weighed 790 grams.</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228600" algn="ctr"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m3d="http://schemas.microsoft.com/office/drawing/2017/model3d" Requires="am3d">
          <p:graphicFrame>
            <p:nvGraphicFramePr>
              <p:cNvPr id="3" name="Modello 3D 2" descr="Telefono cellulare 1">
                <a:extLst>
                  <a:ext uri="{FF2B5EF4-FFF2-40B4-BE49-F238E27FC236}">
                    <a16:creationId xmlns:a16="http://schemas.microsoft.com/office/drawing/2014/main" id="{181C8382-726E-0F67-865A-DB57299C8198}"/>
                  </a:ext>
                </a:extLst>
              </p:cNvPr>
              <p:cNvGraphicFramePr>
                <a:graphicFrameLocks noChangeAspect="1"/>
              </p:cNvGraphicFramePr>
              <p:nvPr/>
            </p:nvGraphicFramePr>
            <p:xfrm>
              <a:off x="870691" y="1296033"/>
              <a:ext cx="1333910" cy="5096249"/>
            </p:xfrm>
            <a:graphic>
              <a:graphicData uri="http://schemas.microsoft.com/office/drawing/2017/model3d">
                <am3d:model3d r:embed="rId4">
                  <am3d:spPr>
                    <a:xfrm>
                      <a:off x="0" y="0"/>
                      <a:ext cx="1333910" cy="5096249"/>
                    </a:xfrm>
                    <a:prstGeom prst="rect">
                      <a:avLst/>
                    </a:prstGeom>
                  </am3d:spPr>
                  <am3d:camera>
                    <am3d:pos x="0" y="0" z="49268973"/>
                    <am3d:up dx="0" dy="36000000" dz="0"/>
                    <am3d:lookAt x="0" y="0" z="0"/>
                    <am3d:perspective fov="2700000"/>
                  </am3d:camera>
                  <am3d:trans>
                    <am3d:meterPerModelUnit n="1666666" d="1000000"/>
                    <am3d:preTrans dx="0" dy="-18000004" dz="-704057"/>
                    <am3d:scale>
                      <am3d:sx n="1000000" d="1000000"/>
                      <am3d:sy n="1000000" d="1000000"/>
                      <am3d:sz n="1000000" d="1000000"/>
                    </am3d:scale>
                    <am3d:rot ax="1129327" ay="5144702" az="1126449"/>
                    <am3d:postTrans dx="0" dy="0" dz="0"/>
                  </am3d:trans>
                  <am3d:raster rName="Office3DRenderer" rVer="16.0.8326">
                    <am3d:blip r:embed="rId5"/>
                  </am3d:raster>
                  <am3d:objViewport viewportSz="537212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lo 3D 2" descr="Telefono cellulare 1">
                <a:extLst>
                  <a:ext uri="{FF2B5EF4-FFF2-40B4-BE49-F238E27FC236}">
                    <a16:creationId xmlns:a16="http://schemas.microsoft.com/office/drawing/2014/main" id="{181C8382-726E-0F67-865A-DB57299C8198}"/>
                  </a:ext>
                </a:extLst>
              </p:cNvPr>
              <p:cNvPicPr>
                <a:picLocks noGrp="1" noRot="1" noChangeAspect="1" noMove="1" noResize="1" noEditPoints="1" noAdjustHandles="1" noChangeArrowheads="1" noChangeShapeType="1" noCrop="1"/>
              </p:cNvPicPr>
              <p:nvPr/>
            </p:nvPicPr>
            <p:blipFill>
              <a:blip r:embed="rId5"/>
              <a:stretch>
                <a:fillRect/>
              </a:stretch>
            </p:blipFill>
            <p:spPr>
              <a:xfrm>
                <a:off x="870691" y="1296033"/>
                <a:ext cx="1333910" cy="5096249"/>
              </a:xfrm>
              <a:prstGeom prst="rect">
                <a:avLst/>
              </a:prstGeom>
            </p:spPr>
          </p:pic>
        </mc:Fallback>
      </mc:AlternateContent>
    </p:spTree>
    <p:extLst>
      <p:ext uri="{BB962C8B-B14F-4D97-AF65-F5344CB8AC3E}">
        <p14:creationId xmlns:p14="http://schemas.microsoft.com/office/powerpoint/2010/main" val="1836660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lementi multimediali online 3" descr="Motorola DynaTAC 8000X Commercial">
            <a:hlinkClick r:id="" action="ppaction://media"/>
            <a:extLst>
              <a:ext uri="{FF2B5EF4-FFF2-40B4-BE49-F238E27FC236}">
                <a16:creationId xmlns:a16="http://schemas.microsoft.com/office/drawing/2014/main" id="{6540999E-B86D-754C-6B59-049112095A31}"/>
              </a:ext>
            </a:extLst>
          </p:cNvPr>
          <p:cNvPicPr>
            <a:picLocks noGrp="1" noRot="1" noChangeAspect="1"/>
          </p:cNvPicPr>
          <p:nvPr>
            <p:ph idx="1"/>
            <a:videoFile r:link="rId1"/>
          </p:nvPr>
        </p:nvPicPr>
        <p:blipFill>
          <a:blip r:embed="rId3"/>
          <a:stretch>
            <a:fillRect/>
          </a:stretch>
        </p:blipFill>
        <p:spPr>
          <a:xfrm>
            <a:off x="1196540" y="744236"/>
            <a:ext cx="7271895" cy="5453425"/>
          </a:xfrm>
          <a:prstGeom prst="rect">
            <a:avLst/>
          </a:prstGeom>
        </p:spPr>
      </p:pic>
      <mc:AlternateContent xmlns:mc="http://schemas.openxmlformats.org/markup-compatibility/2006">
        <mc:Choice xmlns:am3d="http://schemas.microsoft.com/office/drawing/2017/model3d" Requires="am3d">
          <p:graphicFrame>
            <p:nvGraphicFramePr>
              <p:cNvPr id="2" name="Modello 3D 1" descr="Telefono cellulare 1">
                <a:extLst>
                  <a:ext uri="{FF2B5EF4-FFF2-40B4-BE49-F238E27FC236}">
                    <a16:creationId xmlns:a16="http://schemas.microsoft.com/office/drawing/2014/main" id="{B91CC5A3-8965-4359-F5B1-7AA3BF05837D}"/>
                  </a:ext>
                </a:extLst>
              </p:cNvPr>
              <p:cNvGraphicFramePr>
                <a:graphicFrameLocks noChangeAspect="1"/>
              </p:cNvGraphicFramePr>
              <p:nvPr/>
            </p:nvGraphicFramePr>
            <p:xfrm rot="20736799">
              <a:off x="9263310" y="134709"/>
              <a:ext cx="1499188" cy="5245421"/>
            </p:xfrm>
            <a:graphic>
              <a:graphicData uri="http://schemas.microsoft.com/office/drawing/2017/model3d">
                <am3d:model3d r:embed="rId4">
                  <am3d:spPr>
                    <a:xfrm rot="20736799">
                      <a:off x="0" y="0"/>
                      <a:ext cx="1499188" cy="5245421"/>
                    </a:xfrm>
                    <a:prstGeom prst="rect">
                      <a:avLst/>
                    </a:prstGeom>
                  </am3d:spPr>
                  <am3d:camera>
                    <am3d:pos x="0" y="0" z="49268973"/>
                    <am3d:up dx="0" dy="36000000" dz="0"/>
                    <am3d:lookAt x="0" y="0" z="0"/>
                    <am3d:perspective fov="2700000"/>
                  </am3d:camera>
                  <am3d:trans>
                    <am3d:meterPerModelUnit n="1666666" d="1000000"/>
                    <am3d:preTrans dx="0" dy="-18000004" dz="-704057"/>
                    <am3d:scale>
                      <am3d:sx n="1000000" d="1000000"/>
                      <am3d:sy n="1000000" d="1000000"/>
                      <am3d:sz n="1000000" d="1000000"/>
                    </am3d:scale>
                    <am3d:rot ax="-254509" ay="-3865042" az="229675"/>
                    <am3d:postTrans dx="0" dy="0" dz="0"/>
                  </am3d:trans>
                  <am3d:raster rName="Office3DRenderer" rVer="16.0.8326">
                    <am3d:blip r:embed="rId5"/>
                  </am3d:raster>
                  <am3d:objViewport viewportSz="53721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Modello 3D 1" descr="Telefono cellulare 1">
                <a:extLst>
                  <a:ext uri="{FF2B5EF4-FFF2-40B4-BE49-F238E27FC236}">
                    <a16:creationId xmlns:a16="http://schemas.microsoft.com/office/drawing/2014/main" id="{B91CC5A3-8965-4359-F5B1-7AA3BF05837D}"/>
                  </a:ext>
                </a:extLst>
              </p:cNvPr>
              <p:cNvPicPr>
                <a:picLocks noGrp="1" noRot="1" noChangeAspect="1" noMove="1" noResize="1" noEditPoints="1" noAdjustHandles="1" noChangeArrowheads="1" noChangeShapeType="1" noCrop="1"/>
              </p:cNvPicPr>
              <p:nvPr/>
            </p:nvPicPr>
            <p:blipFill>
              <a:blip r:embed="rId5"/>
              <a:stretch>
                <a:fillRect/>
              </a:stretch>
            </p:blipFill>
            <p:spPr>
              <a:xfrm rot="20736799">
                <a:off x="9263310" y="134709"/>
                <a:ext cx="1499188" cy="5245421"/>
              </a:xfrm>
              <a:prstGeom prst="rect">
                <a:avLst/>
              </a:prstGeom>
            </p:spPr>
          </p:pic>
        </mc:Fallback>
      </mc:AlternateContent>
    </p:spTree>
    <p:extLst>
      <p:ext uri="{BB962C8B-B14F-4D97-AF65-F5344CB8AC3E}">
        <p14:creationId xmlns:p14="http://schemas.microsoft.com/office/powerpoint/2010/main" val="1671256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65E58"/>
        </a:solid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5C45916-4411-6496-8D58-80405C8BA9C4}"/>
              </a:ext>
            </a:extLst>
          </p:cNvPr>
          <p:cNvPicPr>
            <a:picLocks noGrp="1" noChangeAspect="1"/>
          </p:cNvPicPr>
          <p:nvPr>
            <p:ph idx="1"/>
          </p:nvPr>
        </p:nvPicPr>
        <p:blipFill rotWithShape="1">
          <a:blip r:embed="rId2"/>
          <a:srcRect t="18469"/>
          <a:stretch/>
        </p:blipFill>
        <p:spPr>
          <a:xfrm>
            <a:off x="0" y="240030"/>
            <a:ext cx="12192000" cy="6377940"/>
          </a:xfrm>
          <a:prstGeom prst="rect">
            <a:avLst/>
          </a:prstGeom>
        </p:spPr>
      </p:pic>
      <p:sp>
        <p:nvSpPr>
          <p:cNvPr id="2" name="CasellaDiTesto 1">
            <a:extLst>
              <a:ext uri="{FF2B5EF4-FFF2-40B4-BE49-F238E27FC236}">
                <a16:creationId xmlns:a16="http://schemas.microsoft.com/office/drawing/2014/main" id="{3EF62E07-EEC1-F65E-3F06-5288603D033C}"/>
              </a:ext>
            </a:extLst>
          </p:cNvPr>
          <p:cNvSpPr txBox="1"/>
          <p:nvPr/>
        </p:nvSpPr>
        <p:spPr>
          <a:xfrm>
            <a:off x="4145585" y="47887"/>
            <a:ext cx="3900830" cy="822305"/>
          </a:xfrm>
          <a:prstGeom prst="flowChartTerminator">
            <a:avLst/>
          </a:prstGeom>
          <a:solidFill>
            <a:srgbClr val="D093AA"/>
          </a:solidFill>
          <a:ln>
            <a:solidFill>
              <a:srgbClr val="B12E6B"/>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FI" sz="3200" b="0" i="0" u="none" strike="noStrike" kern="1200" cap="none" spc="0" normalizeH="0" baseline="0" noProof="0" dirty="0">
                <a:ln w="0">
                  <a:solidFill>
                    <a:sysClr val="windowText" lastClr="000000"/>
                  </a:solidFill>
                </a:ln>
                <a:solidFill>
                  <a:srgbClr val="2F7FAF"/>
                </a:solidFill>
                <a:effectLst>
                  <a:outerShdw blurRad="38100" dist="19050" dir="2700000" algn="tl" rotWithShape="0">
                    <a:prstClr val="black">
                      <a:alpha val="40000"/>
                    </a:prstClr>
                  </a:outerShdw>
                </a:effectLst>
                <a:uLnTx/>
                <a:uFillTx/>
                <a:latin typeface="Calibri" panose="020F0502020204030204"/>
                <a:ea typeface="+mn-ea"/>
                <a:cs typeface="+mn-cs"/>
              </a:rPr>
              <a:t>Digital Technologies</a:t>
            </a:r>
          </a:p>
        </p:txBody>
      </p:sp>
      <p:sp>
        <p:nvSpPr>
          <p:cNvPr id="3" name="Freccia giù 2">
            <a:extLst>
              <a:ext uri="{FF2B5EF4-FFF2-40B4-BE49-F238E27FC236}">
                <a16:creationId xmlns:a16="http://schemas.microsoft.com/office/drawing/2014/main" id="{B5864388-2DE7-3DD9-2894-F9AD3DF7D0AA}"/>
              </a:ext>
            </a:extLst>
          </p:cNvPr>
          <p:cNvSpPr/>
          <p:nvPr/>
        </p:nvSpPr>
        <p:spPr>
          <a:xfrm rot="3098176">
            <a:off x="4849737" y="2619998"/>
            <a:ext cx="457200" cy="683173"/>
          </a:xfrm>
          <a:prstGeom prst="downArrow">
            <a:avLst/>
          </a:prstGeom>
          <a:solidFill>
            <a:srgbClr val="BDB3A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FI"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ttangolo 3">
            <a:extLst>
              <a:ext uri="{FF2B5EF4-FFF2-40B4-BE49-F238E27FC236}">
                <a16:creationId xmlns:a16="http://schemas.microsoft.com/office/drawing/2014/main" id="{D62BC488-C2B7-43B3-A77F-3B21E1CCF33B}"/>
              </a:ext>
            </a:extLst>
          </p:cNvPr>
          <p:cNvSpPr/>
          <p:nvPr/>
        </p:nvSpPr>
        <p:spPr>
          <a:xfrm>
            <a:off x="3799489" y="2687981"/>
            <a:ext cx="987974" cy="223886"/>
          </a:xfrm>
          <a:prstGeom prst="rect">
            <a:avLst/>
          </a:prstGeom>
          <a:solidFill>
            <a:srgbClr val="EAF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FI" sz="800" b="0" i="0" u="none" strike="noStrike" kern="1200" cap="none" spc="0" normalizeH="0" baseline="0" noProof="0" dirty="0">
                <a:ln>
                  <a:noFill/>
                </a:ln>
                <a:solidFill>
                  <a:srgbClr val="113A5E"/>
                </a:solidFill>
                <a:effectLst/>
                <a:uLnTx/>
                <a:uFillTx/>
                <a:latin typeface="Calibri" panose="020F0502020204030204"/>
                <a:ea typeface="+mn-ea"/>
                <a:cs typeface="+mn-cs"/>
              </a:rPr>
              <a:t>260 million views</a:t>
            </a:r>
            <a:endParaRPr kumimoji="0" lang="it-FI" sz="1800" b="0" i="0" u="none" strike="noStrike" kern="1200" cap="none" spc="0" normalizeH="0" baseline="0" noProof="0" dirty="0">
              <a:ln>
                <a:noFill/>
              </a:ln>
              <a:solidFill>
                <a:srgbClr val="113A5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8958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9653884-08CE-4579-8A80-F00D55BF07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26865255-0E4E-3E19-93BD-46C67984694E}"/>
              </a:ext>
            </a:extLst>
          </p:cNvPr>
          <p:cNvPicPr>
            <a:picLocks noChangeAspect="1"/>
          </p:cNvPicPr>
          <p:nvPr/>
        </p:nvPicPr>
        <p:blipFill rotWithShape="1">
          <a:blip r:embed="rId2"/>
          <a:srcRect l="-1846" t="5461" r="2746" b="1794"/>
          <a:stretch/>
        </p:blipFill>
        <p:spPr>
          <a:xfrm>
            <a:off x="-38101" y="0"/>
            <a:ext cx="3905991" cy="6469946"/>
          </a:xfrm>
          <a:prstGeom prst="rect">
            <a:avLst/>
          </a:prstGeom>
        </p:spPr>
      </p:pic>
      <p:sp useBgFill="1">
        <p:nvSpPr>
          <p:cNvPr id="17" name="Rectangle 16">
            <a:extLst>
              <a:ext uri="{FF2B5EF4-FFF2-40B4-BE49-F238E27FC236}">
                <a16:creationId xmlns:a16="http://schemas.microsoft.com/office/drawing/2014/main" id="{720D4FAC-7B9A-4A4F-8E53-071522870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3078" y="201352"/>
            <a:ext cx="7568588"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EDD2A13B-608C-4BE1-AC1F-62B2DAF76B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5702" y="89748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977038ED-F717-467A-8D75-D8441BB9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54550" y="123919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asellaDiTesto 9">
            <a:extLst>
              <a:ext uri="{FF2B5EF4-FFF2-40B4-BE49-F238E27FC236}">
                <a16:creationId xmlns:a16="http://schemas.microsoft.com/office/drawing/2014/main" id="{0683D6FF-571D-A5E5-F445-DCDA5778674F}"/>
              </a:ext>
            </a:extLst>
          </p:cNvPr>
          <p:cNvSpPr txBox="1"/>
          <p:nvPr/>
        </p:nvSpPr>
        <p:spPr>
          <a:xfrm>
            <a:off x="9447275" y="443668"/>
            <a:ext cx="2056580" cy="5753932"/>
          </a:xfrm>
          <a:prstGeom prst="rect">
            <a:avLst/>
          </a:prstGeom>
          <a:solidFill>
            <a:schemeClr val="accent1">
              <a:lumMod val="20000"/>
              <a:lumOff val="80000"/>
            </a:schemeClr>
          </a:solidFill>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original plan was to put the device on sale in May 1994, however technical issues around “the integration of Simon’s cellular faxing capability” delayed the launch until August 1994 when it was offered across 15 states in the US on BellSouth’s AMPS network for $895 (with a two year contract) or $1099 without a contract – the equivalent to approximately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$2000 in 2020.</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Segnaposto contenuto 4">
            <a:extLst>
              <a:ext uri="{FF2B5EF4-FFF2-40B4-BE49-F238E27FC236}">
                <a16:creationId xmlns:a16="http://schemas.microsoft.com/office/drawing/2014/main" id="{1EB9B64C-1691-E3B1-81A1-73B848E7816E}"/>
              </a:ext>
            </a:extLst>
          </p:cNvPr>
          <p:cNvPicPr>
            <a:picLocks noGrp="1" noChangeAspect="1"/>
          </p:cNvPicPr>
          <p:nvPr>
            <p:ph idx="1"/>
          </p:nvPr>
        </p:nvPicPr>
        <p:blipFill rotWithShape="1">
          <a:blip r:embed="rId3"/>
          <a:srcRect l="-113" t="1950" r="493" b="3123"/>
          <a:stretch/>
        </p:blipFill>
        <p:spPr>
          <a:xfrm>
            <a:off x="6381691" y="2396070"/>
            <a:ext cx="2819400" cy="4333206"/>
          </a:xfrm>
          <a:prstGeom prst="rect">
            <a:avLst/>
          </a:prstGeom>
        </p:spPr>
      </p:pic>
      <p:sp>
        <p:nvSpPr>
          <p:cNvPr id="11" name="CasellaDiTesto 10">
            <a:extLst>
              <a:ext uri="{FF2B5EF4-FFF2-40B4-BE49-F238E27FC236}">
                <a16:creationId xmlns:a16="http://schemas.microsoft.com/office/drawing/2014/main" id="{2B57E2F9-3A2F-F272-8FB4-8D32FD95F965}"/>
              </a:ext>
            </a:extLst>
          </p:cNvPr>
          <p:cNvSpPr txBox="1"/>
          <p:nvPr/>
        </p:nvSpPr>
        <p:spPr>
          <a:xfrm>
            <a:off x="3187701" y="443668"/>
            <a:ext cx="4315880" cy="3046988"/>
          </a:xfrm>
          <a:prstGeom prst="rect">
            <a:avLst/>
          </a:prstGeom>
          <a:solidFill>
            <a:schemeClr val="accent4">
              <a:lumMod val="20000"/>
              <a:lumOff val="8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IBM Simon is widely regarded as one of the first devices that could be termed as a “smartphone” – however it is important to note that when it was launched, it was characterized as a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PDA (personal digital assistant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 communication capabilities via a cellular connection. It was the result of IBM's desire to design a "computer that could fit in your shirt pocket".</a:t>
            </a:r>
          </a:p>
        </p:txBody>
      </p:sp>
    </p:spTree>
    <p:extLst>
      <p:ext uri="{BB962C8B-B14F-4D97-AF65-F5344CB8AC3E}">
        <p14:creationId xmlns:p14="http://schemas.microsoft.com/office/powerpoint/2010/main" val="3320263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0280A1F-BBB5-89CE-A6FD-86A724C217B2}"/>
              </a:ext>
            </a:extLst>
          </p:cNvPr>
          <p:cNvPicPr>
            <a:picLocks noChangeAspect="1"/>
          </p:cNvPicPr>
          <p:nvPr/>
        </p:nvPicPr>
        <p:blipFill rotWithShape="1">
          <a:blip r:embed="rId3"/>
          <a:srcRect l="-1051" t="412" r="1600" b="32308"/>
          <a:stretch/>
        </p:blipFill>
        <p:spPr>
          <a:xfrm>
            <a:off x="0" y="-88900"/>
            <a:ext cx="5521399" cy="6553200"/>
          </a:xfrm>
          <a:prstGeom prst="rect">
            <a:avLst/>
          </a:prstGeom>
        </p:spPr>
      </p:pic>
      <p:sp>
        <p:nvSpPr>
          <p:cNvPr id="5" name="CasellaDiTesto 4">
            <a:extLst>
              <a:ext uri="{FF2B5EF4-FFF2-40B4-BE49-F238E27FC236}">
                <a16:creationId xmlns:a16="http://schemas.microsoft.com/office/drawing/2014/main" id="{94EBAC17-5495-29A6-4FDF-3810FB19E890}"/>
              </a:ext>
            </a:extLst>
          </p:cNvPr>
          <p:cNvSpPr txBox="1"/>
          <p:nvPr/>
        </p:nvSpPr>
        <p:spPr>
          <a:xfrm>
            <a:off x="5829301" y="897235"/>
            <a:ext cx="6134100" cy="48320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Brush Script MT" panose="03060802040406070304" pitchFamily="66" charset="-122"/>
                <a:ea typeface="Brush Script MT" panose="03060802040406070304" pitchFamily="66" charset="-122"/>
                <a:cs typeface="Brush Script MT" panose="03060802040406070304" pitchFamily="66" charset="-122"/>
              </a:rPr>
              <a:t>«Simon is the new, small, electronic cellular wonder that goes with you wherever your job happens to take you. It’s the perfect solution for the person on the go whose office isn’t exactly an office»</a:t>
            </a:r>
          </a:p>
        </p:txBody>
      </p:sp>
    </p:spTree>
    <p:extLst>
      <p:ext uri="{BB962C8B-B14F-4D97-AF65-F5344CB8AC3E}">
        <p14:creationId xmlns:p14="http://schemas.microsoft.com/office/powerpoint/2010/main" val="3036206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65E58"/>
        </a:solidFill>
        <a:effectLst/>
      </p:bgPr>
    </p:bg>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E5C45916-4411-6496-8D58-80405C8BA9C4}"/>
              </a:ext>
            </a:extLst>
          </p:cNvPr>
          <p:cNvPicPr>
            <a:picLocks noGrp="1" noChangeAspect="1"/>
          </p:cNvPicPr>
          <p:nvPr>
            <p:ph idx="1"/>
          </p:nvPr>
        </p:nvPicPr>
        <p:blipFill rotWithShape="1">
          <a:blip r:embed="rId3"/>
          <a:srcRect t="18469"/>
          <a:stretch/>
        </p:blipFill>
        <p:spPr>
          <a:xfrm>
            <a:off x="0" y="240030"/>
            <a:ext cx="12192000" cy="6377940"/>
          </a:xfrm>
          <a:prstGeom prst="rect">
            <a:avLst/>
          </a:prstGeom>
        </p:spPr>
      </p:pic>
      <p:sp>
        <p:nvSpPr>
          <p:cNvPr id="2" name="CasellaDiTesto 1">
            <a:extLst>
              <a:ext uri="{FF2B5EF4-FFF2-40B4-BE49-F238E27FC236}">
                <a16:creationId xmlns:a16="http://schemas.microsoft.com/office/drawing/2014/main" id="{3EF62E07-EEC1-F65E-3F06-5288603D033C}"/>
              </a:ext>
            </a:extLst>
          </p:cNvPr>
          <p:cNvSpPr txBox="1"/>
          <p:nvPr/>
        </p:nvSpPr>
        <p:spPr>
          <a:xfrm>
            <a:off x="4145585" y="47887"/>
            <a:ext cx="3900830" cy="822305"/>
          </a:xfrm>
          <a:prstGeom prst="flowChartTerminator">
            <a:avLst/>
          </a:prstGeom>
          <a:solidFill>
            <a:srgbClr val="D093AA"/>
          </a:solidFill>
          <a:ln>
            <a:solidFill>
              <a:srgbClr val="B12E6B"/>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FI" sz="3200" dirty="0">
                <a:ln w="0">
                  <a:solidFill>
                    <a:sysClr val="windowText" lastClr="000000"/>
                  </a:solidFill>
                </a:ln>
                <a:solidFill>
                  <a:srgbClr val="2F7FAF"/>
                </a:solidFill>
                <a:effectLst>
                  <a:outerShdw blurRad="38100" dist="19050" dir="2700000" algn="tl" rotWithShape="0">
                    <a:schemeClr val="dk1">
                      <a:alpha val="40000"/>
                    </a:schemeClr>
                  </a:outerShdw>
                </a:effectLst>
              </a:rPr>
              <a:t>Digital Technologies</a:t>
            </a:r>
          </a:p>
        </p:txBody>
      </p:sp>
      <p:sp>
        <p:nvSpPr>
          <p:cNvPr id="3" name="Freccia giù 2">
            <a:extLst>
              <a:ext uri="{FF2B5EF4-FFF2-40B4-BE49-F238E27FC236}">
                <a16:creationId xmlns:a16="http://schemas.microsoft.com/office/drawing/2014/main" id="{B5864388-2DE7-3DD9-2894-F9AD3DF7D0AA}"/>
              </a:ext>
            </a:extLst>
          </p:cNvPr>
          <p:cNvSpPr/>
          <p:nvPr/>
        </p:nvSpPr>
        <p:spPr>
          <a:xfrm rot="10800000">
            <a:off x="4927334" y="2116751"/>
            <a:ext cx="457200" cy="683173"/>
          </a:xfrm>
          <a:prstGeom prst="downArrow">
            <a:avLst/>
          </a:prstGeom>
          <a:solidFill>
            <a:srgbClr val="B4A1B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4" name="Rettangolo 3">
            <a:extLst>
              <a:ext uri="{FF2B5EF4-FFF2-40B4-BE49-F238E27FC236}">
                <a16:creationId xmlns:a16="http://schemas.microsoft.com/office/drawing/2014/main" id="{D62BC488-C2B7-43B3-A77F-3B21E1CCF33B}"/>
              </a:ext>
            </a:extLst>
          </p:cNvPr>
          <p:cNvSpPr/>
          <p:nvPr/>
        </p:nvSpPr>
        <p:spPr>
          <a:xfrm>
            <a:off x="3799489" y="2687981"/>
            <a:ext cx="987974" cy="223886"/>
          </a:xfrm>
          <a:prstGeom prst="rect">
            <a:avLst/>
          </a:prstGeom>
          <a:solidFill>
            <a:srgbClr val="EAF3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it-FI" sz="800" dirty="0">
                <a:solidFill>
                  <a:srgbClr val="113A5E"/>
                </a:solidFill>
              </a:rPr>
              <a:t>260 million views</a:t>
            </a:r>
            <a:endParaRPr lang="it-FI" dirty="0">
              <a:solidFill>
                <a:srgbClr val="113A5E"/>
              </a:solidFill>
            </a:endParaRPr>
          </a:p>
        </p:txBody>
      </p:sp>
    </p:spTree>
    <p:extLst>
      <p:ext uri="{BB962C8B-B14F-4D97-AF65-F5344CB8AC3E}">
        <p14:creationId xmlns:p14="http://schemas.microsoft.com/office/powerpoint/2010/main" val="9098033"/>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7AA762BD-77AD-121C-B309-B89A56FE8D5F}"/>
              </a:ext>
            </a:extLst>
          </p:cNvPr>
          <p:cNvSpPr>
            <a:spLocks noGrp="1"/>
          </p:cNvSpPr>
          <p:nvPr>
            <p:ph type="title"/>
          </p:nvPr>
        </p:nvSpPr>
        <p:spPr>
          <a:xfrm>
            <a:off x="1137034" y="609600"/>
            <a:ext cx="4784796" cy="1330840"/>
          </a:xfrm>
        </p:spPr>
        <p:txBody>
          <a:bodyPr vert="horz" lIns="91440" tIns="45720" rIns="91440" bIns="45720" rtlCol="0" anchor="ctr">
            <a:normAutofit/>
          </a:bodyPr>
          <a:lstStyle/>
          <a:p>
            <a:r>
              <a:rPr lang="en-US" b="0" i="0" kern="1200" dirty="0">
                <a:solidFill>
                  <a:schemeClr val="tx1"/>
                </a:solidFill>
                <a:effectLst/>
                <a:latin typeface="+mj-lt"/>
                <a:ea typeface="+mj-ea"/>
                <a:cs typeface="+mj-cs"/>
              </a:rPr>
              <a:t>APPLE IPHONE</a:t>
            </a:r>
            <a:endParaRPr lang="en-US" kern="1200" dirty="0">
              <a:solidFill>
                <a:schemeClr val="tx1"/>
              </a:solidFill>
              <a:latin typeface="+mj-lt"/>
              <a:ea typeface="+mj-ea"/>
              <a:cs typeface="+mj-cs"/>
            </a:endParaRPr>
          </a:p>
        </p:txBody>
      </p:sp>
      <p:sp>
        <p:nvSpPr>
          <p:cNvPr id="9" name="CasellaDiTesto 8">
            <a:extLst>
              <a:ext uri="{FF2B5EF4-FFF2-40B4-BE49-F238E27FC236}">
                <a16:creationId xmlns:a16="http://schemas.microsoft.com/office/drawing/2014/main" id="{E8366811-F52A-5A67-A277-E3A1975CE1CF}"/>
              </a:ext>
            </a:extLst>
          </p:cNvPr>
          <p:cNvSpPr txBox="1"/>
          <p:nvPr/>
        </p:nvSpPr>
        <p:spPr>
          <a:xfrm>
            <a:off x="1137034" y="1940440"/>
            <a:ext cx="4438036" cy="4229558"/>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iPhone has become one of the most admired consumer electronics devices on the planet and its DNA can still be traced back to this original device which Steve Jobs pulled out of his pocket on stage in San Francisco in January 2007.</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Weight 135 grams.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The iPhone started shipping exclusively with US carrier AT&amp;T on 29 June 2007. It supported 2.5G GPRS / EDGE network capabilities and cost $499 for the 4GB model and $599 for the 8GB model. Apple then dropped the price by $200, eventually placating early iPhone buyers with a $100 store credit.</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Final price 299 $ (373 $ in 2020)</a:t>
            </a:r>
          </a:p>
        </p:txBody>
      </p:sp>
      <p:pic>
        <p:nvPicPr>
          <p:cNvPr id="5" name="Segnaposto contenuto 4">
            <a:extLst>
              <a:ext uri="{FF2B5EF4-FFF2-40B4-BE49-F238E27FC236}">
                <a16:creationId xmlns:a16="http://schemas.microsoft.com/office/drawing/2014/main" id="{C065844E-9823-73D3-CCA9-562C2B738EE2}"/>
              </a:ext>
            </a:extLst>
          </p:cNvPr>
          <p:cNvPicPr>
            <a:picLocks noGrp="1" noChangeAspect="1"/>
          </p:cNvPicPr>
          <p:nvPr>
            <p:ph idx="1"/>
          </p:nvPr>
        </p:nvPicPr>
        <p:blipFill>
          <a:blip r:embed="rId2"/>
          <a:stretch>
            <a:fillRect/>
          </a:stretch>
        </p:blipFill>
        <p:spPr>
          <a:xfrm>
            <a:off x="6880610" y="978991"/>
            <a:ext cx="4737650" cy="4922233"/>
          </a:xfrm>
          <a:prstGeom prst="rect">
            <a:avLst/>
          </a:prstGeom>
        </p:spPr>
      </p:pic>
    </p:spTree>
    <p:extLst>
      <p:ext uri="{BB962C8B-B14F-4D97-AF65-F5344CB8AC3E}">
        <p14:creationId xmlns:p14="http://schemas.microsoft.com/office/powerpoint/2010/main" val="45991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i multimediali online 3" descr="First Official iPhone Ad">
            <a:hlinkClick r:id="" action="ppaction://media"/>
            <a:extLst>
              <a:ext uri="{FF2B5EF4-FFF2-40B4-BE49-F238E27FC236}">
                <a16:creationId xmlns:a16="http://schemas.microsoft.com/office/drawing/2014/main" id="{D16A5254-E697-B539-CA4A-19284F27A9AE}"/>
              </a:ext>
            </a:extLst>
          </p:cNvPr>
          <p:cNvPicPr>
            <a:picLocks noGrp="1" noRot="1" noChangeAspect="1"/>
          </p:cNvPicPr>
          <p:nvPr>
            <p:ph idx="1"/>
            <a:videoFile r:link="rId1"/>
          </p:nvPr>
        </p:nvPicPr>
        <p:blipFill>
          <a:blip r:embed="rId3"/>
          <a:stretch>
            <a:fillRect/>
          </a:stretch>
        </p:blipFill>
        <p:spPr>
          <a:xfrm>
            <a:off x="1857693" y="1056005"/>
            <a:ext cx="8717454" cy="4925695"/>
          </a:xfrm>
          <a:prstGeom prst="rect">
            <a:avLst/>
          </a:prstGeom>
        </p:spPr>
      </p:pic>
    </p:spTree>
    <p:extLst>
      <p:ext uri="{BB962C8B-B14F-4D97-AF65-F5344CB8AC3E}">
        <p14:creationId xmlns:p14="http://schemas.microsoft.com/office/powerpoint/2010/main" val="393306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0" name="Picture 4" descr="Why Understanding Trends Is Critical For Cultural Organization Success -  Colleen Dilenschneider">
            <a:extLst>
              <a:ext uri="{FF2B5EF4-FFF2-40B4-BE49-F238E27FC236}">
                <a16:creationId xmlns:a16="http://schemas.microsoft.com/office/drawing/2014/main" id="{BD9E3E9E-2477-F7A5-303D-E942E1487C4C}"/>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1829" r="-1" b="13879"/>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3927E2CC-6CDB-C163-1F6D-C4E73D5C3D9E}"/>
              </a:ext>
            </a:extLst>
          </p:cNvPr>
          <p:cNvSpPr>
            <a:spLocks noGrp="1"/>
          </p:cNvSpPr>
          <p:nvPr>
            <p:ph type="title"/>
          </p:nvPr>
        </p:nvSpPr>
        <p:spPr>
          <a:xfrm>
            <a:off x="1527048" y="1124712"/>
            <a:ext cx="9144000" cy="3063240"/>
          </a:xfrm>
        </p:spPr>
        <p:txBody>
          <a:bodyPr vert="horz" lIns="91440" tIns="45720" rIns="91440" bIns="45720" rtlCol="0" anchor="b">
            <a:normAutofit fontScale="90000"/>
          </a:bodyPr>
          <a:lstStyle/>
          <a:p>
            <a:pPr algn="ctr"/>
            <a:br>
              <a:rPr lang="en-US" sz="5100" dirty="0">
                <a:solidFill>
                  <a:srgbClr val="FFFFFF"/>
                </a:solidFill>
              </a:rPr>
            </a:br>
            <a:r>
              <a:rPr lang="en-US" sz="5100" dirty="0">
                <a:solidFill>
                  <a:srgbClr val="FFFFFF"/>
                </a:solidFill>
              </a:rPr>
              <a:t>What is the trend that emerges from the evolution of </a:t>
            </a:r>
            <a:r>
              <a:rPr lang="en-US" sz="6700" b="1" dirty="0">
                <a:solidFill>
                  <a:srgbClr val="FFFFFF"/>
                </a:solidFill>
              </a:rPr>
              <a:t>mobile phone </a:t>
            </a:r>
            <a:r>
              <a:rPr lang="en-US" sz="5100" dirty="0">
                <a:solidFill>
                  <a:srgbClr val="FFFFFF"/>
                </a:solidFill>
              </a:rPr>
              <a:t>shown so far?</a:t>
            </a:r>
          </a:p>
        </p:txBody>
      </p:sp>
      <p:sp>
        <p:nvSpPr>
          <p:cNvPr id="4107"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12"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alpha val="75000"/>
            </a:srgbClr>
          </a:solidFill>
          <a:ln w="41275" cap="rnd">
            <a:solidFill>
              <a:srgbClr val="FFFFFF">
                <a:alpha val="75000"/>
              </a:srgb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10398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6EE053-D554-07A6-732F-E50A08D3457F}"/>
              </a:ext>
            </a:extLst>
          </p:cNvPr>
          <p:cNvSpPr>
            <a:spLocks noGrp="1"/>
          </p:cNvSpPr>
          <p:nvPr>
            <p:ph type="title"/>
          </p:nvPr>
        </p:nvSpPr>
        <p:spPr>
          <a:xfrm>
            <a:off x="6979314" y="1396289"/>
            <a:ext cx="4375586" cy="1325563"/>
          </a:xfrm>
        </p:spPr>
        <p:txBody>
          <a:bodyPr vert="horz" lIns="91440" tIns="45720" rIns="91440" bIns="45720" rtlCol="0" anchor="ctr">
            <a:normAutofit/>
          </a:bodyPr>
          <a:lstStyle/>
          <a:p>
            <a:r>
              <a:rPr lang="en-US" b="1" kern="1200">
                <a:solidFill>
                  <a:schemeClr val="tx1"/>
                </a:solidFill>
                <a:effectLst>
                  <a:outerShdw blurRad="50800" dist="38100" dir="2700000" algn="tl" rotWithShape="0">
                    <a:prstClr val="black">
                      <a:alpha val="40000"/>
                    </a:prstClr>
                  </a:outerShdw>
                </a:effectLst>
                <a:latin typeface="+mj-lt"/>
                <a:ea typeface="+mj-ea"/>
                <a:cs typeface="+mj-cs"/>
              </a:rPr>
              <a:t>The Instructor:</a:t>
            </a:r>
            <a:br>
              <a:rPr lang="en-US" b="1" kern="1200">
                <a:solidFill>
                  <a:schemeClr val="tx1"/>
                </a:solidFill>
                <a:effectLst>
                  <a:outerShdw blurRad="50800" dist="38100" dir="2700000" algn="tl" rotWithShape="0">
                    <a:prstClr val="black">
                      <a:alpha val="40000"/>
                    </a:prstClr>
                  </a:outerShdw>
                </a:effectLst>
                <a:latin typeface="+mj-lt"/>
                <a:ea typeface="+mj-ea"/>
                <a:cs typeface="+mj-cs"/>
              </a:rPr>
            </a:br>
            <a:r>
              <a:rPr lang="en-US" b="1" kern="1200">
                <a:solidFill>
                  <a:schemeClr val="tx1"/>
                </a:solidFill>
                <a:effectLst>
                  <a:outerShdw blurRad="50800" dist="38100" dir="2700000" algn="tl" rotWithShape="0">
                    <a:prstClr val="black">
                      <a:alpha val="40000"/>
                    </a:prstClr>
                  </a:outerShdw>
                </a:effectLst>
                <a:latin typeface="+mj-lt"/>
                <a:ea typeface="+mj-ea"/>
                <a:cs typeface="+mj-cs"/>
              </a:rPr>
              <a:t>Anastasia Nanni</a:t>
            </a:r>
          </a:p>
        </p:txBody>
      </p:sp>
      <p:sp>
        <p:nvSpPr>
          <p:cNvPr id="2091" name="Freeform: Shape 2090">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3" name="Oval 2092">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269D0119-70C0-871B-FD94-578BF16E1EF0}"/>
              </a:ext>
            </a:extLst>
          </p:cNvPr>
          <p:cNvPicPr>
            <a:picLocks noChangeAspect="1" noChangeArrowheads="1"/>
          </p:cNvPicPr>
          <p:nvPr/>
        </p:nvPicPr>
        <p:blipFill>
          <a:blip r:embed="rId2"/>
          <a:srcRect/>
          <a:stretch/>
        </p:blipFill>
        <p:spPr bwMode="auto">
          <a:xfrm>
            <a:off x="4700396" y="617591"/>
            <a:ext cx="1691640" cy="1691640"/>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extLst>
            <a:ext uri="{909E8E84-426E-40DD-AFC4-6F175D3DCCD1}">
              <a14:hiddenFill xmlns:a14="http://schemas.microsoft.com/office/drawing/2010/main">
                <a:solidFill>
                  <a:srgbClr val="FFFFFF"/>
                </a:solidFill>
              </a14:hiddenFill>
            </a:ext>
          </a:extLst>
        </p:spPr>
      </p:pic>
      <p:sp>
        <p:nvSpPr>
          <p:cNvPr id="2095" name="Freeform: Shape 2094">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7" name="Oval 2096">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a:extLst>
              <a:ext uri="{FF2B5EF4-FFF2-40B4-BE49-F238E27FC236}">
                <a16:creationId xmlns:a16="http://schemas.microsoft.com/office/drawing/2014/main" id="{EB64272E-844F-F771-03BA-A072ACC048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40" t="-17211" r="-6931" b="-26661"/>
          <a:stretch/>
        </p:blipFill>
        <p:spPr bwMode="auto">
          <a:xfrm>
            <a:off x="3545527" y="3036574"/>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a:solidFill>
            <a:schemeClr val="tx1"/>
          </a:solidFill>
        </p:spPr>
      </p:pic>
      <p:pic>
        <p:nvPicPr>
          <p:cNvPr id="2050" name="Picture 2" descr="Assistant Professor Anastasia Nanni">
            <a:extLst>
              <a:ext uri="{FF2B5EF4-FFF2-40B4-BE49-F238E27FC236}">
                <a16:creationId xmlns:a16="http://schemas.microsoft.com/office/drawing/2014/main" id="{A6C5E1C5-629E-C13C-ADE3-C521EE5D2F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99" t="6409" r="18129" b="15679"/>
          <a:stretch/>
        </p:blipFill>
        <p:spPr bwMode="auto">
          <a:xfrm>
            <a:off x="20" y="10"/>
            <a:ext cx="3936638" cy="3294983"/>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AF793657-0152-5A60-4DD4-3DD3BD0D634B}"/>
              </a:ext>
            </a:extLst>
          </p:cNvPr>
          <p:cNvSpPr txBox="1"/>
          <p:nvPr/>
        </p:nvSpPr>
        <p:spPr>
          <a:xfrm>
            <a:off x="6979313" y="2871982"/>
            <a:ext cx="4375579" cy="3100193"/>
          </a:xfrm>
          <a:prstGeom prst="rect">
            <a:avLst/>
          </a:prstGeom>
        </p:spPr>
        <p:txBody>
          <a:bodyPr vert="horz" lIns="91440" tIns="45720" rIns="91440" bIns="45720" rtlCol="0" anchor="t">
            <a:normAutofit/>
          </a:bodyPr>
          <a:lstStyle/>
          <a:p>
            <a:pPr indent="-228600" defTabSz="914400">
              <a:lnSpc>
                <a:spcPct val="90000"/>
              </a:lnSpc>
              <a:spcAft>
                <a:spcPts val="600"/>
              </a:spcAft>
              <a:buFont typeface="Arial" panose="020B0604020202020204" pitchFamily="34" charset="0"/>
              <a:buChar char="•"/>
            </a:pPr>
            <a:r>
              <a:rPr lang="en-US" dirty="0" err="1"/>
              <a:t>anastasia.nanni@aalto.fi</a:t>
            </a:r>
            <a:endParaRPr lang="en-US" dirty="0"/>
          </a:p>
        </p:txBody>
      </p:sp>
      <p:pic>
        <p:nvPicPr>
          <p:cNvPr id="5" name="Picture 2" descr="Flag of Italy - Wikipedia">
            <a:extLst>
              <a:ext uri="{FF2B5EF4-FFF2-40B4-BE49-F238E27FC236}">
                <a16:creationId xmlns:a16="http://schemas.microsoft.com/office/drawing/2014/main" id="{1B374765-C013-A94B-C891-8C4F6E7E92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86" t="586" r="6045" b="-25"/>
          <a:stretch/>
        </p:blipFill>
        <p:spPr bwMode="auto">
          <a:xfrm>
            <a:off x="-41562" y="4303986"/>
            <a:ext cx="2858334" cy="2491416"/>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solidFill>
            <a:schemeClr val="tx1"/>
          </a:solidFill>
        </p:spPr>
      </p:pic>
    </p:spTree>
    <p:extLst>
      <p:ext uri="{BB962C8B-B14F-4D97-AF65-F5344CB8AC3E}">
        <p14:creationId xmlns:p14="http://schemas.microsoft.com/office/powerpoint/2010/main" val="161331624"/>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3CBE878-8ADE-1E94-3738-F1873D7211C6}"/>
              </a:ext>
            </a:extLst>
          </p:cNvPr>
          <p:cNvPicPr>
            <a:picLocks noChangeAspect="1"/>
          </p:cNvPicPr>
          <p:nvPr/>
        </p:nvPicPr>
        <p:blipFill rotWithShape="1">
          <a:blip r:embed="rId2"/>
          <a:srcRect l="5171" r="6124"/>
          <a:stretch/>
        </p:blipFill>
        <p:spPr>
          <a:xfrm>
            <a:off x="192161" y="449580"/>
            <a:ext cx="2873367" cy="5332087"/>
          </a:xfrm>
          <a:prstGeom prst="rect">
            <a:avLst/>
          </a:prstGeom>
        </p:spPr>
      </p:pic>
      <p:cxnSp>
        <p:nvCxnSpPr>
          <p:cNvPr id="13" name="Straight Connector 12">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Segnaposto contenuto 4">
            <a:extLst>
              <a:ext uri="{FF2B5EF4-FFF2-40B4-BE49-F238E27FC236}">
                <a16:creationId xmlns:a16="http://schemas.microsoft.com/office/drawing/2014/main" id="{D6170ED8-E780-260F-6771-C9D12C49C5C1}"/>
              </a:ext>
            </a:extLst>
          </p:cNvPr>
          <p:cNvPicPr>
            <a:picLocks noGrp="1" noChangeAspect="1"/>
          </p:cNvPicPr>
          <p:nvPr>
            <p:ph idx="1"/>
          </p:nvPr>
        </p:nvPicPr>
        <p:blipFill rotWithShape="1">
          <a:blip r:embed="rId3"/>
          <a:srcRect l="-113" t="1950" r="493" b="3123"/>
          <a:stretch/>
        </p:blipFill>
        <p:spPr>
          <a:xfrm>
            <a:off x="3354631" y="1458421"/>
            <a:ext cx="2560320" cy="3935011"/>
          </a:xfrm>
          <a:prstGeom prst="rect">
            <a:avLst/>
          </a:prstGeom>
        </p:spPr>
      </p:pic>
      <p:cxnSp>
        <p:nvCxnSpPr>
          <p:cNvPr id="15" name="Straight Connector 14">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Segnaposto contenuto 4">
            <a:extLst>
              <a:ext uri="{FF2B5EF4-FFF2-40B4-BE49-F238E27FC236}">
                <a16:creationId xmlns:a16="http://schemas.microsoft.com/office/drawing/2014/main" id="{E4967406-7595-86E4-0D6F-1696F25CB5DB}"/>
              </a:ext>
            </a:extLst>
          </p:cNvPr>
          <p:cNvPicPr>
            <a:picLocks noChangeAspect="1"/>
          </p:cNvPicPr>
          <p:nvPr/>
        </p:nvPicPr>
        <p:blipFill>
          <a:blip r:embed="rId4"/>
          <a:stretch>
            <a:fillRect/>
          </a:stretch>
        </p:blipFill>
        <p:spPr>
          <a:xfrm>
            <a:off x="6235726" y="2095891"/>
            <a:ext cx="2560320" cy="2660072"/>
          </a:xfrm>
          <a:prstGeom prst="rect">
            <a:avLst/>
          </a:prstGeom>
        </p:spPr>
      </p:pic>
      <p:cxnSp>
        <p:nvCxnSpPr>
          <p:cNvPr id="17" name="Straight Connector 16">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Immagine 7">
            <a:extLst>
              <a:ext uri="{FF2B5EF4-FFF2-40B4-BE49-F238E27FC236}">
                <a16:creationId xmlns:a16="http://schemas.microsoft.com/office/drawing/2014/main" id="{308C21BA-BE4C-ED88-D53B-BAEC377F0082}"/>
              </a:ext>
            </a:extLst>
          </p:cNvPr>
          <p:cNvPicPr>
            <a:picLocks noChangeAspect="1"/>
          </p:cNvPicPr>
          <p:nvPr/>
        </p:nvPicPr>
        <p:blipFill>
          <a:blip r:embed="rId5"/>
          <a:stretch>
            <a:fillRect/>
          </a:stretch>
        </p:blipFill>
        <p:spPr>
          <a:xfrm>
            <a:off x="9119750" y="2143392"/>
            <a:ext cx="2560320" cy="2612571"/>
          </a:xfrm>
          <a:prstGeom prst="rect">
            <a:avLst/>
          </a:prstGeom>
        </p:spPr>
      </p:pic>
      <p:sp>
        <p:nvSpPr>
          <p:cNvPr id="10" name="CasellaDiTesto 9">
            <a:extLst>
              <a:ext uri="{FF2B5EF4-FFF2-40B4-BE49-F238E27FC236}">
                <a16:creationId xmlns:a16="http://schemas.microsoft.com/office/drawing/2014/main" id="{8DCB7A99-8BAA-88B8-D110-CF951531C23A}"/>
              </a:ext>
            </a:extLst>
          </p:cNvPr>
          <p:cNvSpPr txBox="1"/>
          <p:nvPr/>
        </p:nvSpPr>
        <p:spPr>
          <a:xfrm>
            <a:off x="1106104" y="6141720"/>
            <a:ext cx="104547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10 000 </a:t>
            </a:r>
          </a:p>
        </p:txBody>
      </p:sp>
      <p:sp>
        <p:nvSpPr>
          <p:cNvPr id="11" name="CasellaDiTesto 10">
            <a:extLst>
              <a:ext uri="{FF2B5EF4-FFF2-40B4-BE49-F238E27FC236}">
                <a16:creationId xmlns:a16="http://schemas.microsoft.com/office/drawing/2014/main" id="{6303663B-8983-2B6B-8F6C-35F9AA1CC01C}"/>
              </a:ext>
            </a:extLst>
          </p:cNvPr>
          <p:cNvSpPr txBox="1"/>
          <p:nvPr/>
        </p:nvSpPr>
        <p:spPr>
          <a:xfrm>
            <a:off x="6993146" y="6109454"/>
            <a:ext cx="7056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373</a:t>
            </a:r>
          </a:p>
        </p:txBody>
      </p:sp>
      <p:sp>
        <p:nvSpPr>
          <p:cNvPr id="12" name="CasellaDiTesto 11">
            <a:extLst>
              <a:ext uri="{FF2B5EF4-FFF2-40B4-BE49-F238E27FC236}">
                <a16:creationId xmlns:a16="http://schemas.microsoft.com/office/drawing/2014/main" id="{99A63CFE-DF74-1BBF-DB35-B5EC4A99B46B}"/>
              </a:ext>
            </a:extLst>
          </p:cNvPr>
          <p:cNvSpPr txBox="1"/>
          <p:nvPr/>
        </p:nvSpPr>
        <p:spPr>
          <a:xfrm>
            <a:off x="4264451" y="6141720"/>
            <a:ext cx="8755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2000 </a:t>
            </a:r>
          </a:p>
        </p:txBody>
      </p:sp>
      <p:sp>
        <p:nvSpPr>
          <p:cNvPr id="14" name="CasellaDiTesto 13">
            <a:extLst>
              <a:ext uri="{FF2B5EF4-FFF2-40B4-BE49-F238E27FC236}">
                <a16:creationId xmlns:a16="http://schemas.microsoft.com/office/drawing/2014/main" id="{5F6D23E3-9ADE-4989-88FF-455391C9DA1F}"/>
              </a:ext>
            </a:extLst>
          </p:cNvPr>
          <p:cNvSpPr txBox="1"/>
          <p:nvPr/>
        </p:nvSpPr>
        <p:spPr>
          <a:xfrm>
            <a:off x="10047089" y="6109454"/>
            <a:ext cx="101021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50-100</a:t>
            </a:r>
          </a:p>
        </p:txBody>
      </p:sp>
      <p:sp>
        <p:nvSpPr>
          <p:cNvPr id="16" name="CasellaDiTesto 15">
            <a:extLst>
              <a:ext uri="{FF2B5EF4-FFF2-40B4-BE49-F238E27FC236}">
                <a16:creationId xmlns:a16="http://schemas.microsoft.com/office/drawing/2014/main" id="{4524EB18-72B9-67A0-735A-5EE08F9AE341}"/>
              </a:ext>
            </a:extLst>
          </p:cNvPr>
          <p:cNvSpPr txBox="1"/>
          <p:nvPr/>
        </p:nvSpPr>
        <p:spPr>
          <a:xfrm>
            <a:off x="1302471" y="80248"/>
            <a:ext cx="6527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1984</a:t>
            </a:r>
          </a:p>
        </p:txBody>
      </p:sp>
      <p:sp>
        <p:nvSpPr>
          <p:cNvPr id="18" name="CasellaDiTesto 17">
            <a:extLst>
              <a:ext uri="{FF2B5EF4-FFF2-40B4-BE49-F238E27FC236}">
                <a16:creationId xmlns:a16="http://schemas.microsoft.com/office/drawing/2014/main" id="{FBC7E2B6-4782-D417-499B-CF63C9C4A107}"/>
              </a:ext>
            </a:extLst>
          </p:cNvPr>
          <p:cNvSpPr txBox="1"/>
          <p:nvPr/>
        </p:nvSpPr>
        <p:spPr>
          <a:xfrm>
            <a:off x="4308419" y="80248"/>
            <a:ext cx="6527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1994</a:t>
            </a:r>
          </a:p>
        </p:txBody>
      </p:sp>
      <p:sp>
        <p:nvSpPr>
          <p:cNvPr id="19" name="CasellaDiTesto 18">
            <a:extLst>
              <a:ext uri="{FF2B5EF4-FFF2-40B4-BE49-F238E27FC236}">
                <a16:creationId xmlns:a16="http://schemas.microsoft.com/office/drawing/2014/main" id="{EE7246CB-8996-91FE-C8F3-398E0A7D10A2}"/>
              </a:ext>
            </a:extLst>
          </p:cNvPr>
          <p:cNvSpPr txBox="1"/>
          <p:nvPr/>
        </p:nvSpPr>
        <p:spPr>
          <a:xfrm>
            <a:off x="7372416" y="80248"/>
            <a:ext cx="6527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20" name="CasellaDiTesto 19">
            <a:extLst>
              <a:ext uri="{FF2B5EF4-FFF2-40B4-BE49-F238E27FC236}">
                <a16:creationId xmlns:a16="http://schemas.microsoft.com/office/drawing/2014/main" id="{30072DA5-2F49-5E00-DD3B-5FD7D74B3655}"/>
              </a:ext>
            </a:extLst>
          </p:cNvPr>
          <p:cNvSpPr txBox="1"/>
          <p:nvPr/>
        </p:nvSpPr>
        <p:spPr>
          <a:xfrm>
            <a:off x="10073538" y="80248"/>
            <a:ext cx="65274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FI" sz="1800" b="0" i="0" u="none" strike="noStrike" kern="1200" cap="none" spc="0" normalizeH="0" baseline="0" noProof="0" dirty="0">
                <a:ln>
                  <a:noFill/>
                </a:ln>
                <a:solidFill>
                  <a:prstClr val="black"/>
                </a:solidFill>
                <a:effectLst/>
                <a:uLnTx/>
                <a:uFillTx/>
                <a:latin typeface="Calibri" panose="020F0502020204030204"/>
                <a:ea typeface="+mn-ea"/>
                <a:cs typeface="+mn-cs"/>
              </a:rPr>
              <a:t>2023</a:t>
            </a:r>
          </a:p>
        </p:txBody>
      </p:sp>
    </p:spTree>
    <p:extLst>
      <p:ext uri="{BB962C8B-B14F-4D97-AF65-F5344CB8AC3E}">
        <p14:creationId xmlns:p14="http://schemas.microsoft.com/office/powerpoint/2010/main" val="2022008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asellaDiTesto 9">
            <a:extLst>
              <a:ext uri="{FF2B5EF4-FFF2-40B4-BE49-F238E27FC236}">
                <a16:creationId xmlns:a16="http://schemas.microsoft.com/office/drawing/2014/main" id="{74AC4830-75A9-9B15-285F-C609286F26B0}"/>
              </a:ext>
            </a:extLst>
          </p:cNvPr>
          <p:cNvSpPr txBox="1"/>
          <p:nvPr/>
        </p:nvSpPr>
        <p:spPr>
          <a:xfrm>
            <a:off x="1935480" y="6065520"/>
            <a:ext cx="81915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Households using specific technologies</a:t>
            </a:r>
            <a:endParaRPr kumimoji="0" lang="it-FI"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Immagine 11">
            <a:extLst>
              <a:ext uri="{FF2B5EF4-FFF2-40B4-BE49-F238E27FC236}">
                <a16:creationId xmlns:a16="http://schemas.microsoft.com/office/drawing/2014/main" id="{C054A029-A91A-9FD0-750B-2A29E1DB40E6}"/>
              </a:ext>
            </a:extLst>
          </p:cNvPr>
          <p:cNvPicPr>
            <a:picLocks noChangeAspect="1"/>
          </p:cNvPicPr>
          <p:nvPr/>
        </p:nvPicPr>
        <p:blipFill>
          <a:blip r:embed="rId3"/>
          <a:stretch>
            <a:fillRect/>
          </a:stretch>
        </p:blipFill>
        <p:spPr>
          <a:xfrm>
            <a:off x="2621280" y="330815"/>
            <a:ext cx="7772400" cy="5486400"/>
          </a:xfrm>
          <a:prstGeom prst="rect">
            <a:avLst/>
          </a:prstGeom>
        </p:spPr>
      </p:pic>
    </p:spTree>
    <p:extLst>
      <p:ext uri="{BB962C8B-B14F-4D97-AF65-F5344CB8AC3E}">
        <p14:creationId xmlns:p14="http://schemas.microsoft.com/office/powerpoint/2010/main" val="23758150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4CB6D065-E4EE-06AD-CA47-59823A51CF79}"/>
              </a:ext>
            </a:extLst>
          </p:cNvPr>
          <p:cNvPicPr>
            <a:picLocks noChangeAspect="1"/>
          </p:cNvPicPr>
          <p:nvPr/>
        </p:nvPicPr>
        <p:blipFill>
          <a:blip r:embed="rId2"/>
          <a:stretch>
            <a:fillRect/>
          </a:stretch>
        </p:blipFill>
        <p:spPr>
          <a:xfrm>
            <a:off x="5212034" y="2207188"/>
            <a:ext cx="6979966" cy="400862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6" name="CasellaDiTesto 5">
            <a:extLst>
              <a:ext uri="{FF2B5EF4-FFF2-40B4-BE49-F238E27FC236}">
                <a16:creationId xmlns:a16="http://schemas.microsoft.com/office/drawing/2014/main" id="{60D9E420-586A-7DB7-7878-7CC1CE4A98F6}"/>
              </a:ext>
            </a:extLst>
          </p:cNvPr>
          <p:cNvSpPr txBox="1"/>
          <p:nvPr/>
        </p:nvSpPr>
        <p:spPr>
          <a:xfrm>
            <a:off x="228601" y="1379220"/>
            <a:ext cx="5067299" cy="5102543"/>
          </a:xfrm>
          <a:prstGeom prst="rect">
            <a:avLst/>
          </a:prstGeom>
        </p:spPr>
        <p:txBody>
          <a:bodyPr vert="horz" lIns="91440" tIns="45720" rIns="91440" bIns="45720" rtlCol="0">
            <a:normAutofit fontScale="92500" lnSpcReduction="10000"/>
          </a:bodyPr>
          <a:lstStyle/>
          <a:p>
            <a:pPr defTabSz="914400">
              <a:lnSpc>
                <a:spcPct val="90000"/>
              </a:lnSpc>
              <a:spcAft>
                <a:spcPts val="600"/>
              </a:spcAft>
            </a:pPr>
            <a:r>
              <a:rPr lang="en-US" sz="2800" dirty="0"/>
              <a:t>It may come as no surprise to find out which digital devices we used most!</a:t>
            </a:r>
          </a:p>
          <a:p>
            <a:pPr defTabSz="914400">
              <a:lnSpc>
                <a:spcPct val="90000"/>
              </a:lnSpc>
              <a:spcAft>
                <a:spcPts val="600"/>
              </a:spcAft>
            </a:pPr>
            <a:r>
              <a:rPr lang="en-US" sz="2800" dirty="0"/>
              <a:t>Smartphones have become our personal assistants with 96.2% of people using one! </a:t>
            </a:r>
          </a:p>
          <a:p>
            <a:pPr defTabSz="914400">
              <a:lnSpc>
                <a:spcPct val="90000"/>
              </a:lnSpc>
              <a:spcAft>
                <a:spcPts val="600"/>
              </a:spcAft>
            </a:pPr>
            <a:endParaRPr lang="en-US" sz="2800" dirty="0"/>
          </a:p>
          <a:p>
            <a:pPr defTabSz="914400">
              <a:lnSpc>
                <a:spcPct val="90000"/>
              </a:lnSpc>
              <a:spcAft>
                <a:spcPts val="600"/>
              </a:spcAft>
            </a:pPr>
            <a:r>
              <a:rPr lang="en-US" sz="4800" b="1" dirty="0"/>
              <a:t>The Smartphone is everything </a:t>
            </a:r>
            <a:r>
              <a:rPr lang="en-US" sz="2800" dirty="0"/>
              <a:t>from a way to connect, to do your online banking, trading stocks, playing games, watching movies, getting information fast! </a:t>
            </a:r>
          </a:p>
          <a:p>
            <a:pPr defTabSz="914400">
              <a:lnSpc>
                <a:spcPct val="90000"/>
              </a:lnSpc>
              <a:spcAft>
                <a:spcPts val="600"/>
              </a:spcAft>
            </a:pPr>
            <a:endParaRPr lang="en-US" dirty="0"/>
          </a:p>
          <a:p>
            <a:pPr indent="-228600" defTabSz="914400">
              <a:lnSpc>
                <a:spcPct val="90000"/>
              </a:lnSpc>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261460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2ED36FA-645B-CC82-F923-61DCC6932F76}"/>
              </a:ext>
            </a:extLst>
          </p:cNvPr>
          <p:cNvPicPr>
            <a:picLocks noChangeAspect="1"/>
          </p:cNvPicPr>
          <p:nvPr/>
        </p:nvPicPr>
        <p:blipFill rotWithShape="1">
          <a:blip r:embed="rId2"/>
          <a:srcRect t="23863" b="10117"/>
          <a:stretch/>
        </p:blipFill>
        <p:spPr>
          <a:xfrm>
            <a:off x="959205" y="364142"/>
            <a:ext cx="10369645" cy="3867993"/>
          </a:xfrm>
          <a:prstGeom prst="rect">
            <a:avLst/>
          </a:prstGeom>
        </p:spPr>
      </p:pic>
      <p:sp>
        <p:nvSpPr>
          <p:cNvPr id="3" name="Segnaposto contenuto 2">
            <a:extLst>
              <a:ext uri="{FF2B5EF4-FFF2-40B4-BE49-F238E27FC236}">
                <a16:creationId xmlns:a16="http://schemas.microsoft.com/office/drawing/2014/main" id="{D147697A-14BB-6BD8-1E56-C8667C21A23F}"/>
              </a:ext>
            </a:extLst>
          </p:cNvPr>
          <p:cNvSpPr>
            <a:spLocks noGrp="1"/>
          </p:cNvSpPr>
          <p:nvPr>
            <p:ph idx="1"/>
          </p:nvPr>
        </p:nvSpPr>
        <p:spPr>
          <a:xfrm>
            <a:off x="4900499" y="4958502"/>
            <a:ext cx="6971462" cy="1556907"/>
          </a:xfrm>
        </p:spPr>
        <p:txBody>
          <a:bodyPr anchor="ctr">
            <a:normAutofit/>
          </a:bodyPr>
          <a:lstStyle/>
          <a:p>
            <a:pPr marL="0" indent="0">
              <a:buNone/>
            </a:pPr>
            <a:r>
              <a:rPr lang="en-US" sz="4000" b="1" dirty="0"/>
              <a:t>If you need to know something</a:t>
            </a:r>
            <a:r>
              <a:rPr lang="en-US" sz="1800" dirty="0"/>
              <a:t>, it's as simple as reaching into your pocket, and entering your questions into your Smartphone. </a:t>
            </a:r>
          </a:p>
        </p:txBody>
      </p:sp>
      <p:sp>
        <p:nvSpPr>
          <p:cNvPr id="6" name="Freccia destra 5">
            <a:extLst>
              <a:ext uri="{FF2B5EF4-FFF2-40B4-BE49-F238E27FC236}">
                <a16:creationId xmlns:a16="http://schemas.microsoft.com/office/drawing/2014/main" id="{13760769-143A-20C2-59AE-E1D0A41FBE87}"/>
              </a:ext>
            </a:extLst>
          </p:cNvPr>
          <p:cNvSpPr/>
          <p:nvPr/>
        </p:nvSpPr>
        <p:spPr>
          <a:xfrm rot="18382738">
            <a:off x="8817234" y="3771905"/>
            <a:ext cx="1318710" cy="1041026"/>
          </a:xfrm>
          <a:prstGeom prst="rightArrow">
            <a:avLst/>
          </a:prstGeom>
          <a:solidFill>
            <a:srgbClr val="FD970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Tree>
    <p:extLst>
      <p:ext uri="{BB962C8B-B14F-4D97-AF65-F5344CB8AC3E}">
        <p14:creationId xmlns:p14="http://schemas.microsoft.com/office/powerpoint/2010/main" val="28798795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96FC030-CE87-DAA9-1EBD-BB3BE3EC924D}"/>
              </a:ext>
            </a:extLst>
          </p:cNvPr>
          <p:cNvSpPr>
            <a:spLocks noGrp="1"/>
          </p:cNvSpPr>
          <p:nvPr>
            <p:ph type="title"/>
          </p:nvPr>
        </p:nvSpPr>
        <p:spPr>
          <a:xfrm>
            <a:off x="1255059" y="5632386"/>
            <a:ext cx="9681882" cy="739880"/>
          </a:xfrm>
        </p:spPr>
        <p:txBody>
          <a:bodyPr vert="horz" lIns="91440" tIns="45720" rIns="91440" bIns="45720" rtlCol="0" anchor="b">
            <a:noAutofit/>
          </a:bodyPr>
          <a:lstStyle/>
          <a:p>
            <a:pPr algn="ctr"/>
            <a:r>
              <a:rPr lang="en-US" sz="6000" b="1" dirty="0"/>
              <a:t>The course </a:t>
            </a:r>
          </a:p>
        </p:txBody>
      </p:sp>
      <p:pic>
        <p:nvPicPr>
          <p:cNvPr id="5" name="Picture 4" descr="Magnifying glass and question mark">
            <a:extLst>
              <a:ext uri="{FF2B5EF4-FFF2-40B4-BE49-F238E27FC236}">
                <a16:creationId xmlns:a16="http://schemas.microsoft.com/office/drawing/2014/main" id="{CEBB2980-CFF5-18ED-AAEB-586C6B6A57CA}"/>
              </a:ext>
            </a:extLst>
          </p:cNvPr>
          <p:cNvPicPr>
            <a:picLocks noChangeAspect="1"/>
          </p:cNvPicPr>
          <p:nvPr/>
        </p:nvPicPr>
        <p:blipFill rotWithShape="1">
          <a:blip r:embed="rId2"/>
          <a:srcRect t="12065" b="2100"/>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1298194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1C875CA-EC39-EC99-BC21-97FC66E6BD0F}"/>
              </a:ext>
            </a:extLst>
          </p:cNvPr>
          <p:cNvSpPr>
            <a:spLocks noGrp="1"/>
          </p:cNvSpPr>
          <p:nvPr>
            <p:ph type="title"/>
          </p:nvPr>
        </p:nvSpPr>
        <p:spPr>
          <a:xfrm>
            <a:off x="841248" y="548640"/>
            <a:ext cx="3600860" cy="5431536"/>
          </a:xfrm>
        </p:spPr>
        <p:txBody>
          <a:bodyPr>
            <a:normAutofit/>
          </a:bodyPr>
          <a:lstStyle/>
          <a:p>
            <a:r>
              <a:rPr lang="it-FI" sz="5400" b="1"/>
              <a:t>General Purpose</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907081C4-976E-D073-9C4E-AEB4B1600209}"/>
              </a:ext>
            </a:extLst>
          </p:cNvPr>
          <p:cNvSpPr>
            <a:spLocks noGrp="1"/>
          </p:cNvSpPr>
          <p:nvPr>
            <p:ph idx="1"/>
          </p:nvPr>
        </p:nvSpPr>
        <p:spPr>
          <a:xfrm>
            <a:off x="5126418" y="713232"/>
            <a:ext cx="6224335" cy="5431536"/>
          </a:xfrm>
        </p:spPr>
        <p:txBody>
          <a:bodyPr anchor="ctr">
            <a:normAutofit/>
          </a:bodyPr>
          <a:lstStyle/>
          <a:p>
            <a:pPr marL="0" indent="0">
              <a:buNone/>
            </a:pPr>
            <a:r>
              <a:rPr lang="en-US" sz="2200" dirty="0"/>
              <a:t>In this course we will not focus on how to create or manage digital content. </a:t>
            </a:r>
          </a:p>
          <a:p>
            <a:pPr marL="0" indent="0">
              <a:buNone/>
            </a:pPr>
            <a:r>
              <a:rPr lang="en-US" sz="2200" dirty="0"/>
              <a:t>This course will teach you how to detect the consequences of digitalization process and new trends. </a:t>
            </a:r>
          </a:p>
          <a:p>
            <a:pPr marL="0" indent="0">
              <a:buNone/>
            </a:pPr>
            <a:r>
              <a:rPr lang="en-US" sz="2200" dirty="0"/>
              <a:t>The goal is to think about digital marketing </a:t>
            </a:r>
            <a:r>
              <a:rPr lang="en-US" sz="3600" b="1" dirty="0"/>
              <a:t>critically</a:t>
            </a:r>
            <a:r>
              <a:rPr lang="en-US" sz="2200" dirty="0"/>
              <a:t> and </a:t>
            </a:r>
            <a:r>
              <a:rPr lang="en-US" sz="3600" b="1" dirty="0"/>
              <a:t>strategically</a:t>
            </a:r>
            <a:r>
              <a:rPr lang="en-US" sz="2200" dirty="0"/>
              <a:t>.</a:t>
            </a:r>
          </a:p>
          <a:p>
            <a:pPr marL="0" indent="0">
              <a:buNone/>
            </a:pPr>
            <a:endParaRPr lang="en-US" sz="2200" dirty="0"/>
          </a:p>
          <a:p>
            <a:pPr marL="0" indent="0">
              <a:buNone/>
            </a:pPr>
            <a:r>
              <a:rPr lang="en-US" sz="2200" dirty="0"/>
              <a:t>Focus on the </a:t>
            </a:r>
            <a:r>
              <a:rPr lang="en-US" sz="3600" b="1" dirty="0"/>
              <a:t>BIGGER PICTURE!</a:t>
            </a:r>
            <a:endParaRPr lang="en-US" sz="3600" dirty="0"/>
          </a:p>
          <a:p>
            <a:pPr marL="0" indent="0">
              <a:buNone/>
            </a:pPr>
            <a:r>
              <a:rPr lang="en-US" sz="3600" b="1" dirty="0"/>
              <a:t>Examples of fails and successes.</a:t>
            </a:r>
          </a:p>
          <a:p>
            <a:pPr marL="0" indent="0">
              <a:buNone/>
            </a:pPr>
            <a:endParaRPr lang="en-US" sz="2200" dirty="0"/>
          </a:p>
          <a:p>
            <a:pPr marL="0" indent="0">
              <a:buNone/>
            </a:pPr>
            <a:r>
              <a:rPr lang="en-US" sz="1400" dirty="0"/>
              <a:t>(Consider also taking MARK-E0047 MARK-E0047 - Digital Marketing Communications)</a:t>
            </a:r>
          </a:p>
        </p:txBody>
      </p:sp>
    </p:spTree>
    <p:extLst>
      <p:ext uri="{BB962C8B-B14F-4D97-AF65-F5344CB8AC3E}">
        <p14:creationId xmlns:p14="http://schemas.microsoft.com/office/powerpoint/2010/main" val="3986165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6753886-4928-A471-9336-8B04A617DC53}"/>
              </a:ext>
            </a:extLst>
          </p:cNvPr>
          <p:cNvSpPr>
            <a:spLocks noGrp="1"/>
          </p:cNvSpPr>
          <p:nvPr>
            <p:ph type="title"/>
          </p:nvPr>
        </p:nvSpPr>
        <p:spPr>
          <a:xfrm>
            <a:off x="838200" y="963877"/>
            <a:ext cx="3494362" cy="4930246"/>
          </a:xfrm>
        </p:spPr>
        <p:txBody>
          <a:bodyPr>
            <a:normAutofit/>
          </a:bodyPr>
          <a:lstStyle/>
          <a:p>
            <a:pPr algn="r"/>
            <a:r>
              <a:rPr lang="it-FI" dirty="0"/>
              <a:t>Why?</a:t>
            </a:r>
          </a:p>
        </p:txBody>
      </p:sp>
      <p:cxnSp>
        <p:nvCxnSpPr>
          <p:cNvPr id="15" name="Straight Connector 1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3">
            <a:extLst>
              <a:ext uri="{FF2B5EF4-FFF2-40B4-BE49-F238E27FC236}">
                <a16:creationId xmlns:a16="http://schemas.microsoft.com/office/drawing/2014/main" id="{B7528347-7B73-5631-BFF9-EFD8D5768FE6}"/>
              </a:ext>
            </a:extLst>
          </p:cNvPr>
          <p:cNvSpPr>
            <a:spLocks noGrp="1" noChangeArrowheads="1"/>
          </p:cNvSpPr>
          <p:nvPr>
            <p:ph idx="1"/>
          </p:nvPr>
        </p:nvSpPr>
        <p:spPr bwMode="auto">
          <a:xfrm>
            <a:off x="4976031" y="1169151"/>
            <a:ext cx="6377769" cy="493024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0" tIns="0" rIns="0" bIns="0" numCol="1" anchor="ctr"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spcBef>
                <a:spcPct val="0"/>
              </a:spcBef>
              <a:spcAft>
                <a:spcPts val="600"/>
              </a:spcAft>
              <a:buClrTx/>
              <a:buSzTx/>
              <a:buFontTx/>
              <a:buNone/>
              <a:tabLst/>
            </a:pPr>
            <a:r>
              <a:rPr lang="en-US" altLang="it-FI" sz="3600" dirty="0">
                <a:latin typeface="inherit"/>
              </a:rPr>
              <a:t>Technologies evolve rapidly with new platform and new features!!</a:t>
            </a:r>
          </a:p>
          <a:p>
            <a:pPr marL="0" marR="0" lvl="0" indent="0" defTabSz="914400" rtl="0" eaLnBrk="0" fontAlgn="base" latinLnBrk="0" hangingPunct="0">
              <a:spcBef>
                <a:spcPct val="0"/>
              </a:spcBef>
              <a:spcAft>
                <a:spcPts val="600"/>
              </a:spcAft>
              <a:buClrTx/>
              <a:buSzTx/>
              <a:buFontTx/>
              <a:buNone/>
              <a:tabLst/>
            </a:pPr>
            <a:br>
              <a:rPr lang="en-US" sz="2400" dirty="0">
                <a:latin typeface="inherit"/>
              </a:rPr>
            </a:br>
            <a:r>
              <a:rPr lang="en-US" sz="3600" dirty="0">
                <a:latin typeface="inherit"/>
              </a:rPr>
              <a:t>Consumers of the </a:t>
            </a:r>
            <a:r>
              <a:rPr lang="en-US" sz="4800" dirty="0">
                <a:latin typeface="inherit"/>
              </a:rPr>
              <a:t>future</a:t>
            </a:r>
            <a:r>
              <a:rPr lang="en-US" sz="3600" dirty="0">
                <a:latin typeface="inherit"/>
              </a:rPr>
              <a:t> will be more accustomed and more savvy about technologies than you are!</a:t>
            </a:r>
            <a:endParaRPr lang="en-US" sz="2400" dirty="0">
              <a:latin typeface="inherit"/>
            </a:endParaRPr>
          </a:p>
          <a:p>
            <a:pPr marL="0" marR="0" lvl="0" indent="0" defTabSz="914400" rtl="0" eaLnBrk="0" fontAlgn="base" latinLnBrk="0" hangingPunct="0">
              <a:spcBef>
                <a:spcPct val="0"/>
              </a:spcBef>
              <a:spcAft>
                <a:spcPts val="600"/>
              </a:spcAft>
              <a:buClrTx/>
              <a:buSzTx/>
              <a:buFontTx/>
              <a:buNone/>
              <a:tabLst/>
            </a:pPr>
            <a:r>
              <a:rPr lang="en-US" sz="2400" dirty="0">
                <a:latin typeface="inherit"/>
              </a:rPr>
              <a:t> </a:t>
            </a:r>
            <a:endParaRPr lang="en-US" altLang="it-FI" sz="2400" dirty="0">
              <a:latin typeface="inherit"/>
            </a:endParaRPr>
          </a:p>
        </p:txBody>
      </p:sp>
    </p:spTree>
    <p:extLst>
      <p:ext uri="{BB962C8B-B14F-4D97-AF65-F5344CB8AC3E}">
        <p14:creationId xmlns:p14="http://schemas.microsoft.com/office/powerpoint/2010/main" val="2303418536"/>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15C4F54F-2025-622D-5AD2-A07A8EA68D7F}"/>
              </a:ext>
            </a:extLst>
          </p:cNvPr>
          <p:cNvSpPr>
            <a:spLocks noGrp="1"/>
          </p:cNvSpPr>
          <p:nvPr>
            <p:ph type="title"/>
          </p:nvPr>
        </p:nvSpPr>
        <p:spPr>
          <a:xfrm>
            <a:off x="640080" y="320040"/>
            <a:ext cx="6692827" cy="3892669"/>
          </a:xfrm>
        </p:spPr>
        <p:txBody>
          <a:bodyPr vert="horz" lIns="91440" tIns="45720" rIns="91440" bIns="45720" rtlCol="0" anchor="b">
            <a:normAutofit/>
          </a:bodyPr>
          <a:lstStyle/>
          <a:p>
            <a:r>
              <a:rPr lang="en-US" sz="6600" kern="1200" dirty="0">
                <a:solidFill>
                  <a:schemeClr val="tx1"/>
                </a:solidFill>
                <a:latin typeface="+mj-lt"/>
                <a:ea typeface="+mj-ea"/>
                <a:cs typeface="+mj-cs"/>
              </a:rPr>
              <a:t>Consumers of the future</a:t>
            </a:r>
          </a:p>
        </p:txBody>
      </p:sp>
      <p:sp>
        <p:nvSpPr>
          <p:cNvPr id="2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WhatsApp Video 2023-02-08 at 12.21.46">
            <a:hlinkClick r:id="" action="ppaction://media"/>
            <a:extLst>
              <a:ext uri="{FF2B5EF4-FFF2-40B4-BE49-F238E27FC236}">
                <a16:creationId xmlns:a16="http://schemas.microsoft.com/office/drawing/2014/main" id="{FF81E517-F542-D634-A4DC-9A856C5B476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35470" y="320040"/>
            <a:ext cx="3379516" cy="5981446"/>
          </a:xfrm>
          <a:prstGeom prst="rect">
            <a:avLst/>
          </a:prstGeom>
        </p:spPr>
      </p:pic>
    </p:spTree>
    <p:extLst>
      <p:ext uri="{BB962C8B-B14F-4D97-AF65-F5344CB8AC3E}">
        <p14:creationId xmlns:p14="http://schemas.microsoft.com/office/powerpoint/2010/main" val="23825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DF85F6C-9A63-A5C9-C7D1-5401B9EADD7C}"/>
              </a:ext>
            </a:extLst>
          </p:cNvPr>
          <p:cNvSpPr>
            <a:spLocks noGrp="1"/>
          </p:cNvSpPr>
          <p:nvPr>
            <p:ph type="title"/>
          </p:nvPr>
        </p:nvSpPr>
        <p:spPr>
          <a:xfrm>
            <a:off x="5297762" y="346117"/>
            <a:ext cx="6251110" cy="1783080"/>
          </a:xfrm>
        </p:spPr>
        <p:txBody>
          <a:bodyPr anchor="b">
            <a:normAutofit/>
          </a:bodyPr>
          <a:lstStyle/>
          <a:p>
            <a:r>
              <a:rPr lang="it-FI" sz="5400"/>
              <a:t>Learning goals</a:t>
            </a:r>
          </a:p>
        </p:txBody>
      </p:sp>
      <p:pic>
        <p:nvPicPr>
          <p:cNvPr id="13" name="Picture 4" descr="People working on ideas">
            <a:extLst>
              <a:ext uri="{FF2B5EF4-FFF2-40B4-BE49-F238E27FC236}">
                <a16:creationId xmlns:a16="http://schemas.microsoft.com/office/drawing/2014/main" id="{E1BB5249-2A2A-63EE-963A-0EF6AD69B2E7}"/>
              </a:ext>
            </a:extLst>
          </p:cNvPr>
          <p:cNvPicPr>
            <a:picLocks noChangeAspect="1"/>
          </p:cNvPicPr>
          <p:nvPr/>
        </p:nvPicPr>
        <p:blipFill rotWithShape="1">
          <a:blip r:embed="rId2"/>
          <a:srcRect l="23773" r="31746"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BE85B72E-FE01-F6A4-4C50-F8918521BB7A}"/>
              </a:ext>
            </a:extLst>
          </p:cNvPr>
          <p:cNvSpPr>
            <a:spLocks noGrp="1"/>
          </p:cNvSpPr>
          <p:nvPr>
            <p:ph idx="1"/>
          </p:nvPr>
        </p:nvSpPr>
        <p:spPr>
          <a:xfrm>
            <a:off x="5297762" y="2706624"/>
            <a:ext cx="6251110" cy="3483864"/>
          </a:xfrm>
        </p:spPr>
        <p:txBody>
          <a:bodyPr>
            <a:normAutofit/>
          </a:bodyPr>
          <a:lstStyle/>
          <a:p>
            <a:r>
              <a:rPr lang="it-IT" sz="2200" dirty="0" err="1"/>
              <a:t>Understand</a:t>
            </a:r>
            <a:r>
              <a:rPr lang="it-IT" sz="2200" dirty="0"/>
              <a:t> the </a:t>
            </a:r>
            <a:r>
              <a:rPr lang="it-IT" sz="2200" dirty="0" err="1"/>
              <a:t>consequences</a:t>
            </a:r>
            <a:r>
              <a:rPr lang="it-IT" sz="2200" dirty="0"/>
              <a:t> of </a:t>
            </a:r>
            <a:r>
              <a:rPr lang="it-IT" sz="2200" dirty="0" err="1"/>
              <a:t>technological</a:t>
            </a:r>
            <a:r>
              <a:rPr lang="it-IT" sz="2200" dirty="0"/>
              <a:t> and digital </a:t>
            </a:r>
            <a:r>
              <a:rPr lang="it-IT" sz="2200" dirty="0" err="1"/>
              <a:t>innovation</a:t>
            </a:r>
            <a:r>
              <a:rPr lang="it-IT" sz="2200" dirty="0"/>
              <a:t> in marketing.</a:t>
            </a:r>
          </a:p>
          <a:p>
            <a:r>
              <a:rPr lang="it-IT" sz="2200" dirty="0"/>
              <a:t> </a:t>
            </a:r>
            <a:r>
              <a:rPr lang="it-IT" sz="2200" dirty="0" err="1"/>
              <a:t>Understand</a:t>
            </a:r>
            <a:r>
              <a:rPr lang="it-IT" sz="2200" dirty="0"/>
              <a:t> and be </a:t>
            </a:r>
            <a:r>
              <a:rPr lang="it-IT" sz="2200" dirty="0" err="1"/>
              <a:t>able</a:t>
            </a:r>
            <a:r>
              <a:rPr lang="it-IT" sz="2200" dirty="0"/>
              <a:t> to </a:t>
            </a:r>
            <a:r>
              <a:rPr lang="it-IT" sz="2200" dirty="0" err="1"/>
              <a:t>develop</a:t>
            </a:r>
            <a:r>
              <a:rPr lang="it-IT" sz="2200" dirty="0"/>
              <a:t> </a:t>
            </a:r>
            <a:r>
              <a:rPr lang="it-IT" sz="2200" dirty="0" err="1"/>
              <a:t>effective</a:t>
            </a:r>
            <a:r>
              <a:rPr lang="it-IT" sz="2200" dirty="0"/>
              <a:t> marketing strategies to exploit </a:t>
            </a:r>
            <a:r>
              <a:rPr lang="it-IT" sz="2200" dirty="0" err="1"/>
              <a:t>at</a:t>
            </a:r>
            <a:r>
              <a:rPr lang="it-IT" sz="2200" dirty="0"/>
              <a:t> best </a:t>
            </a:r>
            <a:r>
              <a:rPr lang="it-IT" sz="2200" dirty="0" err="1"/>
              <a:t>technological</a:t>
            </a:r>
            <a:r>
              <a:rPr lang="it-IT" sz="2200" dirty="0"/>
              <a:t> </a:t>
            </a:r>
            <a:r>
              <a:rPr lang="it-IT" sz="2200" dirty="0" err="1"/>
              <a:t>innovations</a:t>
            </a:r>
            <a:r>
              <a:rPr lang="it-IT" sz="2200" dirty="0"/>
              <a:t>. </a:t>
            </a:r>
          </a:p>
          <a:p>
            <a:r>
              <a:rPr lang="it-IT" sz="2200" dirty="0" err="1"/>
              <a:t>Learn</a:t>
            </a:r>
            <a:r>
              <a:rPr lang="it-IT" sz="2200" dirty="0"/>
              <a:t> the concept of </a:t>
            </a:r>
            <a:r>
              <a:rPr lang="it-IT" sz="2200" dirty="0" err="1"/>
              <a:t>Artificial</a:t>
            </a:r>
            <a:r>
              <a:rPr lang="it-IT" sz="2200" dirty="0"/>
              <a:t> Intelligence and </a:t>
            </a:r>
            <a:r>
              <a:rPr lang="it-IT" sz="2200" dirty="0" err="1"/>
              <a:t>its</a:t>
            </a:r>
            <a:r>
              <a:rPr lang="it-IT" sz="2200" dirty="0"/>
              <a:t> </a:t>
            </a:r>
            <a:r>
              <a:rPr lang="it-IT" sz="2200" dirty="0" err="1"/>
              <a:t>implementation</a:t>
            </a:r>
            <a:r>
              <a:rPr lang="it-IT" sz="2200" dirty="0"/>
              <a:t> in marketing</a:t>
            </a:r>
          </a:p>
          <a:p>
            <a:r>
              <a:rPr lang="it-IT" sz="2200" dirty="0"/>
              <a:t>Use </a:t>
            </a:r>
            <a:r>
              <a:rPr lang="it-IT" sz="2200" dirty="0" err="1"/>
              <a:t>critical</a:t>
            </a:r>
            <a:r>
              <a:rPr lang="it-IT" sz="2200" dirty="0"/>
              <a:t> thinking to </a:t>
            </a:r>
            <a:r>
              <a:rPr lang="it-IT" sz="2200" dirty="0" err="1"/>
              <a:t>understand</a:t>
            </a:r>
            <a:r>
              <a:rPr lang="it-IT" sz="2200" dirty="0"/>
              <a:t> the </a:t>
            </a:r>
            <a:r>
              <a:rPr lang="it-IT" sz="2200" dirty="0" err="1"/>
              <a:t>possible</a:t>
            </a:r>
            <a:r>
              <a:rPr lang="it-IT" sz="2200" dirty="0"/>
              <a:t> </a:t>
            </a:r>
            <a:r>
              <a:rPr lang="it-IT" sz="2200" dirty="0" err="1"/>
              <a:t>downsides</a:t>
            </a:r>
            <a:r>
              <a:rPr lang="it-IT" sz="2200" dirty="0"/>
              <a:t> of </a:t>
            </a:r>
            <a:r>
              <a:rPr lang="it-IT" sz="2200" dirty="0" err="1"/>
              <a:t>technological</a:t>
            </a:r>
            <a:r>
              <a:rPr lang="it-IT" sz="2200" dirty="0"/>
              <a:t> </a:t>
            </a:r>
            <a:r>
              <a:rPr lang="it-IT" sz="2200" dirty="0" err="1"/>
              <a:t>innovation</a:t>
            </a:r>
            <a:endParaRPr lang="it-FI" sz="2200" dirty="0"/>
          </a:p>
        </p:txBody>
      </p:sp>
    </p:spTree>
    <p:extLst>
      <p:ext uri="{BB962C8B-B14F-4D97-AF65-F5344CB8AC3E}">
        <p14:creationId xmlns:p14="http://schemas.microsoft.com/office/powerpoint/2010/main" val="2558268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2C4164-451C-641A-5344-C6BE4CC8B74E}"/>
              </a:ext>
            </a:extLst>
          </p:cNvPr>
          <p:cNvSpPr>
            <a:spLocks noGrp="1"/>
          </p:cNvSpPr>
          <p:nvPr>
            <p:ph type="title"/>
          </p:nvPr>
        </p:nvSpPr>
        <p:spPr>
          <a:xfrm>
            <a:off x="428207" y="2074362"/>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b="1" kern="1200">
                <a:solidFill>
                  <a:schemeClr val="bg1"/>
                </a:solidFill>
                <a:latin typeface="+mj-lt"/>
                <a:ea typeface="+mj-ea"/>
                <a:cs typeface="+mj-cs"/>
              </a:rPr>
              <a:t>The structure of the course</a:t>
            </a:r>
            <a:endParaRPr lang="en-US" sz="2600" b="1" kern="1200" dirty="0">
              <a:solidFill>
                <a:schemeClr val="bg1"/>
              </a:solidFill>
              <a:latin typeface="+mj-lt"/>
              <a:ea typeface="+mj-ea"/>
              <a:cs typeface="+mj-cs"/>
            </a:endParaRPr>
          </a:p>
        </p:txBody>
      </p:sp>
      <p:pic>
        <p:nvPicPr>
          <p:cNvPr id="4" name="Immagine 3">
            <a:extLst>
              <a:ext uri="{FF2B5EF4-FFF2-40B4-BE49-F238E27FC236}">
                <a16:creationId xmlns:a16="http://schemas.microsoft.com/office/drawing/2014/main" id="{147EE2A3-7894-A34E-D830-59FCE36A5D03}"/>
              </a:ext>
            </a:extLst>
          </p:cNvPr>
          <p:cNvPicPr>
            <a:picLocks noChangeAspect="1"/>
          </p:cNvPicPr>
          <p:nvPr/>
        </p:nvPicPr>
        <p:blipFill>
          <a:blip r:embed="rId3"/>
          <a:stretch>
            <a:fillRect/>
          </a:stretch>
        </p:blipFill>
        <p:spPr>
          <a:xfrm>
            <a:off x="4404711" y="326696"/>
            <a:ext cx="7061200" cy="5994400"/>
          </a:xfrm>
          <a:prstGeom prst="rect">
            <a:avLst/>
          </a:prstGeom>
        </p:spPr>
      </p:pic>
    </p:spTree>
    <p:extLst>
      <p:ext uri="{BB962C8B-B14F-4D97-AF65-F5344CB8AC3E}">
        <p14:creationId xmlns:p14="http://schemas.microsoft.com/office/powerpoint/2010/main" val="649903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college students">
            <a:extLst>
              <a:ext uri="{FF2B5EF4-FFF2-40B4-BE49-F238E27FC236}">
                <a16:creationId xmlns:a16="http://schemas.microsoft.com/office/drawing/2014/main" id="{B6A806A2-4DE3-6558-C45B-E0B029040C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80" r="2307"/>
          <a:stretch/>
        </p:blipFill>
        <p:spPr bwMode="auto">
          <a:xfrm>
            <a:off x="3568262" y="1639548"/>
            <a:ext cx="5055476" cy="2474201"/>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3F3D783D-9A25-5B30-054D-DEF664768F4E}"/>
              </a:ext>
            </a:extLst>
          </p:cNvPr>
          <p:cNvSpPr>
            <a:spLocks noGrp="1"/>
          </p:cNvSpPr>
          <p:nvPr>
            <p:ph type="title"/>
          </p:nvPr>
        </p:nvSpPr>
        <p:spPr>
          <a:xfrm>
            <a:off x="527304" y="4113749"/>
            <a:ext cx="11137392" cy="932688"/>
          </a:xfrm>
        </p:spPr>
        <p:txBody>
          <a:bodyPr vert="horz" lIns="91440" tIns="45720" rIns="91440" bIns="45720" rtlCol="0" anchor="b">
            <a:normAutofit/>
          </a:bodyPr>
          <a:lstStyle/>
          <a:p>
            <a:pPr algn="ctr"/>
            <a:r>
              <a:rPr lang="en-US" sz="6000" b="1" dirty="0"/>
              <a:t>What about you?</a:t>
            </a:r>
          </a:p>
        </p:txBody>
      </p:sp>
    </p:spTree>
    <p:extLst>
      <p:ext uri="{BB962C8B-B14F-4D97-AF65-F5344CB8AC3E}">
        <p14:creationId xmlns:p14="http://schemas.microsoft.com/office/powerpoint/2010/main" val="3276073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F6AAF34-7F12-7EB3-A9F2-7201A5C35FC8}"/>
              </a:ext>
            </a:extLst>
          </p:cNvPr>
          <p:cNvPicPr>
            <a:picLocks noGrp="1" noRot="1" noChangeAspect="1" noMove="1" noResize="1" noEditPoints="1" noAdjustHandles="1" noChangeArrowheads="1" noChangeShapeType="1" noCrop="1"/>
          </p:cNvPicPr>
          <p:nvPr/>
        </p:nvPicPr>
        <p:blipFill>
          <a:blip r:embed="rId3"/>
          <a:stretch>
            <a:fillRect/>
          </a:stretch>
        </p:blipFill>
        <p:spPr>
          <a:xfrm>
            <a:off x="4398361" y="306113"/>
            <a:ext cx="7073900" cy="6007100"/>
          </a:xfrm>
          <a:prstGeom prst="rect">
            <a:avLst/>
          </a:prstGeom>
        </p:spPr>
      </p:pic>
      <p:sp>
        <p:nvSpPr>
          <p:cNvPr id="2" name="Titolo 1">
            <a:extLst>
              <a:ext uri="{FF2B5EF4-FFF2-40B4-BE49-F238E27FC236}">
                <a16:creationId xmlns:a16="http://schemas.microsoft.com/office/drawing/2014/main" id="{F62C4164-451C-641A-5344-C6BE4CC8B74E}"/>
              </a:ext>
            </a:extLst>
          </p:cNvPr>
          <p:cNvSpPr>
            <a:spLocks noGrp="1"/>
          </p:cNvSpPr>
          <p:nvPr>
            <p:ph type="title"/>
          </p:nvPr>
        </p:nvSpPr>
        <p:spPr>
          <a:xfrm>
            <a:off x="428207" y="2074362"/>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b="1" kern="1200">
                <a:solidFill>
                  <a:schemeClr val="bg1"/>
                </a:solidFill>
                <a:latin typeface="+mj-lt"/>
                <a:ea typeface="+mj-ea"/>
                <a:cs typeface="+mj-cs"/>
              </a:rPr>
              <a:t>The structure of the course</a:t>
            </a:r>
            <a:endParaRPr lang="en-US" sz="2600" b="1" kern="1200" dirty="0">
              <a:solidFill>
                <a:schemeClr val="bg1"/>
              </a:solidFill>
              <a:latin typeface="+mj-lt"/>
              <a:ea typeface="+mj-ea"/>
              <a:cs typeface="+mj-cs"/>
            </a:endParaRPr>
          </a:p>
        </p:txBody>
      </p:sp>
    </p:spTree>
    <p:extLst>
      <p:ext uri="{BB962C8B-B14F-4D97-AF65-F5344CB8AC3E}">
        <p14:creationId xmlns:p14="http://schemas.microsoft.com/office/powerpoint/2010/main" val="3778332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2C4164-451C-641A-5344-C6BE4CC8B74E}"/>
              </a:ext>
            </a:extLst>
          </p:cNvPr>
          <p:cNvSpPr>
            <a:spLocks noGrp="1"/>
          </p:cNvSpPr>
          <p:nvPr>
            <p:ph type="title"/>
          </p:nvPr>
        </p:nvSpPr>
        <p:spPr>
          <a:xfrm>
            <a:off x="428207" y="2074362"/>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b="1" kern="1200">
                <a:solidFill>
                  <a:schemeClr val="bg1"/>
                </a:solidFill>
                <a:latin typeface="+mj-lt"/>
                <a:ea typeface="+mj-ea"/>
                <a:cs typeface="+mj-cs"/>
              </a:rPr>
              <a:t>The structure of the course</a:t>
            </a:r>
            <a:endParaRPr lang="en-US" sz="2600" b="1" kern="1200" dirty="0">
              <a:solidFill>
                <a:schemeClr val="bg1"/>
              </a:solidFill>
              <a:latin typeface="+mj-lt"/>
              <a:ea typeface="+mj-ea"/>
              <a:cs typeface="+mj-cs"/>
            </a:endParaRPr>
          </a:p>
        </p:txBody>
      </p:sp>
      <p:pic>
        <p:nvPicPr>
          <p:cNvPr id="4" name="Immagine 3">
            <a:extLst>
              <a:ext uri="{FF2B5EF4-FFF2-40B4-BE49-F238E27FC236}">
                <a16:creationId xmlns:a16="http://schemas.microsoft.com/office/drawing/2014/main" id="{EA10A3D5-AD80-27BA-4380-1CBAE66DD069}"/>
              </a:ext>
            </a:extLst>
          </p:cNvPr>
          <p:cNvPicPr>
            <a:picLocks noChangeAspect="1"/>
          </p:cNvPicPr>
          <p:nvPr/>
        </p:nvPicPr>
        <p:blipFill>
          <a:blip r:embed="rId3"/>
          <a:stretch>
            <a:fillRect/>
          </a:stretch>
        </p:blipFill>
        <p:spPr>
          <a:xfrm>
            <a:off x="4035972" y="306112"/>
            <a:ext cx="7664889" cy="6084177"/>
          </a:xfrm>
          <a:prstGeom prst="rect">
            <a:avLst/>
          </a:prstGeom>
        </p:spPr>
      </p:pic>
    </p:spTree>
    <p:extLst>
      <p:ext uri="{BB962C8B-B14F-4D97-AF65-F5344CB8AC3E}">
        <p14:creationId xmlns:p14="http://schemas.microsoft.com/office/powerpoint/2010/main" val="3488850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62C4164-451C-641A-5344-C6BE4CC8B74E}"/>
              </a:ext>
            </a:extLst>
          </p:cNvPr>
          <p:cNvSpPr>
            <a:spLocks noGrp="1"/>
          </p:cNvSpPr>
          <p:nvPr>
            <p:ph type="title"/>
          </p:nvPr>
        </p:nvSpPr>
        <p:spPr>
          <a:xfrm>
            <a:off x="428207" y="2074362"/>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b="1" kern="1200">
                <a:solidFill>
                  <a:schemeClr val="bg1"/>
                </a:solidFill>
                <a:latin typeface="+mj-lt"/>
                <a:ea typeface="+mj-ea"/>
                <a:cs typeface="+mj-cs"/>
              </a:rPr>
              <a:t>The structure of the course</a:t>
            </a:r>
            <a:endParaRPr lang="en-US" sz="2600" b="1" kern="1200" dirty="0">
              <a:solidFill>
                <a:schemeClr val="bg1"/>
              </a:solidFill>
              <a:latin typeface="+mj-lt"/>
              <a:ea typeface="+mj-ea"/>
              <a:cs typeface="+mj-cs"/>
            </a:endParaRPr>
          </a:p>
        </p:txBody>
      </p:sp>
      <p:pic>
        <p:nvPicPr>
          <p:cNvPr id="5" name="Immagine 4">
            <a:extLst>
              <a:ext uri="{FF2B5EF4-FFF2-40B4-BE49-F238E27FC236}">
                <a16:creationId xmlns:a16="http://schemas.microsoft.com/office/drawing/2014/main" id="{D8EBC778-647E-7DEF-3F42-FDA03BCF2738}"/>
              </a:ext>
            </a:extLst>
          </p:cNvPr>
          <p:cNvPicPr>
            <a:picLocks noChangeAspect="1"/>
          </p:cNvPicPr>
          <p:nvPr/>
        </p:nvPicPr>
        <p:blipFill rotWithShape="1">
          <a:blip r:embed="rId3"/>
          <a:srcRect b="9887"/>
          <a:stretch/>
        </p:blipFill>
        <p:spPr>
          <a:xfrm>
            <a:off x="4284061" y="604346"/>
            <a:ext cx="7479732" cy="4314495"/>
          </a:xfrm>
          <a:prstGeom prst="rect">
            <a:avLst/>
          </a:prstGeom>
        </p:spPr>
      </p:pic>
    </p:spTree>
    <p:extLst>
      <p:ext uri="{BB962C8B-B14F-4D97-AF65-F5344CB8AC3E}">
        <p14:creationId xmlns:p14="http://schemas.microsoft.com/office/powerpoint/2010/main" val="3032480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bstract blurred background of department store">
            <a:extLst>
              <a:ext uri="{FF2B5EF4-FFF2-40B4-BE49-F238E27FC236}">
                <a16:creationId xmlns:a16="http://schemas.microsoft.com/office/drawing/2014/main" id="{4242569A-F570-E4FD-1004-90C5E38DB942}"/>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2" name="Titolo 1">
            <a:extLst>
              <a:ext uri="{FF2B5EF4-FFF2-40B4-BE49-F238E27FC236}">
                <a16:creationId xmlns:a16="http://schemas.microsoft.com/office/drawing/2014/main" id="{348A1C13-29B1-317E-37B4-760345EE7ED6}"/>
              </a:ext>
            </a:extLst>
          </p:cNvPr>
          <p:cNvSpPr>
            <a:spLocks noGrp="1"/>
          </p:cNvSpPr>
          <p:nvPr>
            <p:ph type="title"/>
          </p:nvPr>
        </p:nvSpPr>
        <p:spPr>
          <a:xfrm>
            <a:off x="6961315" y="1445173"/>
            <a:ext cx="4848110" cy="5272858"/>
          </a:xfrm>
          <a:prstGeom prst="ellipse">
            <a:avLst/>
          </a:prstGeom>
          <a:solidFill>
            <a:srgbClr val="EBE5E0">
              <a:alpha val="50196"/>
            </a:srgbClr>
          </a:solidFill>
        </p:spPr>
        <p:txBody>
          <a:bodyPr vert="horz" lIns="91440" tIns="45720" rIns="91440" bIns="45720" rtlCol="0" anchor="ctr">
            <a:noAutofit/>
          </a:bodyPr>
          <a:lstStyle/>
          <a:p>
            <a:pPr algn="ctr"/>
            <a:r>
              <a:rPr lang="en-US" sz="4000" b="1" dirty="0"/>
              <a:t>With the digitalization, what is the future of physical stores?</a:t>
            </a:r>
          </a:p>
        </p:txBody>
      </p:sp>
      <p:sp>
        <p:nvSpPr>
          <p:cNvPr id="3" name="CasellaDiTesto 2">
            <a:extLst>
              <a:ext uri="{FF2B5EF4-FFF2-40B4-BE49-F238E27FC236}">
                <a16:creationId xmlns:a16="http://schemas.microsoft.com/office/drawing/2014/main" id="{59B3B571-564A-44A6-9B3A-24B97809ABCC}"/>
              </a:ext>
            </a:extLst>
          </p:cNvPr>
          <p:cNvSpPr txBox="1"/>
          <p:nvPr/>
        </p:nvSpPr>
        <p:spPr>
          <a:xfrm>
            <a:off x="216816" y="169682"/>
            <a:ext cx="5540556" cy="830997"/>
          </a:xfrm>
          <a:prstGeom prst="rect">
            <a:avLst/>
          </a:prstGeom>
          <a:noFill/>
        </p:spPr>
        <p:txBody>
          <a:bodyPr wrap="none" rtlCol="0">
            <a:spAutoFit/>
          </a:bodyPr>
          <a:lstStyle/>
          <a:p>
            <a:r>
              <a:rPr lang="it-FI" sz="4800" dirty="0">
                <a:solidFill>
                  <a:schemeClr val="bg1"/>
                </a:solidFill>
              </a:rPr>
              <a:t>ASSIGNMENTS’ GOAL</a:t>
            </a:r>
          </a:p>
        </p:txBody>
      </p:sp>
    </p:spTree>
    <p:extLst>
      <p:ext uri="{BB962C8B-B14F-4D97-AF65-F5344CB8AC3E}">
        <p14:creationId xmlns:p14="http://schemas.microsoft.com/office/powerpoint/2010/main" val="2835491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C302EC8-12E5-CC82-B95C-2A5F59324C82}"/>
              </a:ext>
            </a:extLst>
          </p:cNvPr>
          <p:cNvSpPr>
            <a:spLocks noGrp="1"/>
          </p:cNvSpPr>
          <p:nvPr>
            <p:ph type="title"/>
          </p:nvPr>
        </p:nvSpPr>
        <p:spPr>
          <a:xfrm>
            <a:off x="640080" y="325369"/>
            <a:ext cx="4368602" cy="1956841"/>
          </a:xfrm>
        </p:spPr>
        <p:txBody>
          <a:bodyPr anchor="b">
            <a:normAutofit/>
          </a:bodyPr>
          <a:lstStyle/>
          <a:p>
            <a:r>
              <a:rPr lang="it-FI" sz="5400" dirty="0"/>
              <a:t>You are the store manager</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634228E8-8F23-0E9C-A746-A6CFD521AA66}"/>
              </a:ext>
            </a:extLst>
          </p:cNvPr>
          <p:cNvSpPr>
            <a:spLocks noGrp="1"/>
          </p:cNvSpPr>
          <p:nvPr>
            <p:ph idx="1"/>
          </p:nvPr>
        </p:nvSpPr>
        <p:spPr>
          <a:xfrm>
            <a:off x="130556" y="3209200"/>
            <a:ext cx="5757418" cy="2354129"/>
          </a:xfrm>
        </p:spPr>
        <p:txBody>
          <a:bodyPr>
            <a:normAutofit/>
          </a:bodyPr>
          <a:lstStyle/>
          <a:p>
            <a:pPr marL="0" indent="0" algn="l">
              <a:buNone/>
            </a:pPr>
            <a:endParaRPr lang="en-US" sz="2400" dirty="0">
              <a:solidFill>
                <a:srgbClr val="374151"/>
              </a:solidFill>
              <a:latin typeface="Söhne"/>
            </a:endParaRPr>
          </a:p>
          <a:p>
            <a:pPr marL="0" indent="0" algn="ctr">
              <a:buNone/>
            </a:pPr>
            <a:r>
              <a:rPr lang="en-US" sz="2400" dirty="0">
                <a:solidFill>
                  <a:srgbClr val="374151"/>
                </a:solidFill>
                <a:latin typeface="Söhne"/>
              </a:rPr>
              <a:t>As store managers, </a:t>
            </a:r>
            <a:r>
              <a:rPr lang="en-US" sz="3200" b="1" u="sng" dirty="0">
                <a:solidFill>
                  <a:srgbClr val="374151"/>
                </a:solidFill>
                <a:latin typeface="Söhne"/>
              </a:rPr>
              <a:t>your boss</a:t>
            </a:r>
            <a:r>
              <a:rPr lang="en-US" sz="2400" dirty="0">
                <a:solidFill>
                  <a:srgbClr val="374151"/>
                </a:solidFill>
                <a:latin typeface="Söhne"/>
              </a:rPr>
              <a:t> has tasked you with transforming your physical stores to better cater to consumers who are shifting towards e-commerce. </a:t>
            </a:r>
          </a:p>
        </p:txBody>
      </p:sp>
      <p:pic>
        <p:nvPicPr>
          <p:cNvPr id="1026" name="Picture 2" descr="10 Things To Know About A Career In Retail Management - Work It Daily">
            <a:extLst>
              <a:ext uri="{FF2B5EF4-FFF2-40B4-BE49-F238E27FC236}">
                <a16:creationId xmlns:a16="http://schemas.microsoft.com/office/drawing/2014/main" id="{E86A7745-8358-6658-573D-C48FC7A4F9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7" r="42861"/>
          <a:stretch/>
        </p:blipFill>
        <p:spPr bwMode="auto">
          <a:xfrm>
            <a:off x="5887974" y="0"/>
            <a:ext cx="6300978"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665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C302EC8-12E5-CC82-B95C-2A5F59324C82}"/>
              </a:ext>
            </a:extLst>
          </p:cNvPr>
          <p:cNvSpPr>
            <a:spLocks noGrp="1"/>
          </p:cNvSpPr>
          <p:nvPr>
            <p:ph type="title"/>
          </p:nvPr>
        </p:nvSpPr>
        <p:spPr>
          <a:xfrm>
            <a:off x="640080" y="325369"/>
            <a:ext cx="4368602" cy="1956841"/>
          </a:xfrm>
        </p:spPr>
        <p:txBody>
          <a:bodyPr anchor="b">
            <a:normAutofit/>
          </a:bodyPr>
          <a:lstStyle/>
          <a:p>
            <a:r>
              <a:rPr lang="it-FI" sz="5400" dirty="0"/>
              <a:t>You are the store manager</a:t>
            </a:r>
          </a:p>
        </p:txBody>
      </p:sp>
      <p:sp>
        <p:nvSpPr>
          <p:cNvPr id="103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634228E8-8F23-0E9C-A746-A6CFD521AA66}"/>
              </a:ext>
            </a:extLst>
          </p:cNvPr>
          <p:cNvSpPr>
            <a:spLocks noGrp="1"/>
          </p:cNvSpPr>
          <p:nvPr>
            <p:ph idx="1"/>
          </p:nvPr>
        </p:nvSpPr>
        <p:spPr>
          <a:xfrm>
            <a:off x="130556" y="2660147"/>
            <a:ext cx="5757418" cy="4216141"/>
          </a:xfrm>
        </p:spPr>
        <p:txBody>
          <a:bodyPr>
            <a:normAutofit/>
          </a:bodyPr>
          <a:lstStyle/>
          <a:p>
            <a:pPr marL="0" indent="0" algn="ctr">
              <a:buNone/>
            </a:pPr>
            <a:r>
              <a:rPr lang="en-US" sz="2600" dirty="0">
                <a:solidFill>
                  <a:srgbClr val="374151"/>
                </a:solidFill>
                <a:latin typeface="Söhne"/>
              </a:rPr>
              <a:t>The retail industry is undergoing a significant shift, and your role as store managers has never been more critical. The future success of your stores depends on your ability </a:t>
            </a:r>
            <a:r>
              <a:rPr lang="en-US" sz="2600" b="1" dirty="0">
                <a:solidFill>
                  <a:srgbClr val="374151"/>
                </a:solidFill>
                <a:latin typeface="Söhne"/>
              </a:rPr>
              <a:t>to adapt and stay ahead of the game.</a:t>
            </a:r>
          </a:p>
          <a:p>
            <a:pPr marL="0" indent="0" algn="ctr">
              <a:buNone/>
            </a:pPr>
            <a:endParaRPr lang="en-US" sz="2600" dirty="0">
              <a:solidFill>
                <a:srgbClr val="374151"/>
              </a:solidFill>
              <a:latin typeface="Söhne"/>
            </a:endParaRPr>
          </a:p>
          <a:p>
            <a:pPr marL="0" indent="0" algn="ctr">
              <a:buNone/>
            </a:pPr>
            <a:r>
              <a:rPr lang="en-US" sz="2600" dirty="0">
                <a:solidFill>
                  <a:srgbClr val="374151"/>
                </a:solidFill>
                <a:latin typeface="Söhne"/>
              </a:rPr>
              <a:t>Let's work to create a plan that will allow your stores to stay relevant in the digital age.</a:t>
            </a:r>
          </a:p>
        </p:txBody>
      </p:sp>
      <p:pic>
        <p:nvPicPr>
          <p:cNvPr id="1026" name="Picture 2" descr="10 Things To Know About A Career In Retail Management - Work It Daily">
            <a:extLst>
              <a:ext uri="{FF2B5EF4-FFF2-40B4-BE49-F238E27FC236}">
                <a16:creationId xmlns:a16="http://schemas.microsoft.com/office/drawing/2014/main" id="{E86A7745-8358-6658-573D-C48FC7A4F9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7" r="42861"/>
          <a:stretch/>
        </p:blipFill>
        <p:spPr bwMode="auto">
          <a:xfrm>
            <a:off x="5887974" y="0"/>
            <a:ext cx="6300978"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4643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 descr="Lush Cosmetics North America">
            <a:extLst>
              <a:ext uri="{FF2B5EF4-FFF2-40B4-BE49-F238E27FC236}">
                <a16:creationId xmlns:a16="http://schemas.microsoft.com/office/drawing/2014/main" id="{BF47DA27-2370-CF61-3539-B36486BB6F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859" y="59204"/>
            <a:ext cx="3271194" cy="3271194"/>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6ABD3EE6-DCCF-5016-E89B-601E2AEA43A1}"/>
              </a:ext>
            </a:extLst>
          </p:cNvPr>
          <p:cNvPicPr>
            <a:picLocks noChangeAspect="1"/>
          </p:cNvPicPr>
          <p:nvPr/>
        </p:nvPicPr>
        <p:blipFill>
          <a:blip r:embed="rId4"/>
          <a:stretch>
            <a:fillRect/>
          </a:stretch>
        </p:blipFill>
        <p:spPr>
          <a:xfrm>
            <a:off x="5046825" y="3809420"/>
            <a:ext cx="2857500" cy="2857500"/>
          </a:xfrm>
          <a:prstGeom prst="rect">
            <a:avLst/>
          </a:prstGeom>
        </p:spPr>
      </p:pic>
      <p:pic>
        <p:nvPicPr>
          <p:cNvPr id="3" name="Immagine 2">
            <a:extLst>
              <a:ext uri="{FF2B5EF4-FFF2-40B4-BE49-F238E27FC236}">
                <a16:creationId xmlns:a16="http://schemas.microsoft.com/office/drawing/2014/main" id="{D6A5ADEF-9CF3-5AEC-1BB8-A95B16247EE3}"/>
              </a:ext>
            </a:extLst>
          </p:cNvPr>
          <p:cNvPicPr>
            <a:picLocks noChangeAspect="1"/>
          </p:cNvPicPr>
          <p:nvPr/>
        </p:nvPicPr>
        <p:blipFill>
          <a:blip r:embed="rId5"/>
          <a:stretch>
            <a:fillRect/>
          </a:stretch>
        </p:blipFill>
        <p:spPr>
          <a:xfrm>
            <a:off x="4839978" y="59204"/>
            <a:ext cx="3271194" cy="3271194"/>
          </a:xfrm>
          <a:prstGeom prst="rect">
            <a:avLst/>
          </a:prstGeom>
        </p:spPr>
      </p:pic>
      <p:sp>
        <p:nvSpPr>
          <p:cNvPr id="2" name="Titolo 1">
            <a:extLst>
              <a:ext uri="{FF2B5EF4-FFF2-40B4-BE49-F238E27FC236}">
                <a16:creationId xmlns:a16="http://schemas.microsoft.com/office/drawing/2014/main" id="{11E36F09-B428-933D-C0B9-1A059B96440D}"/>
              </a:ext>
            </a:extLst>
          </p:cNvPr>
          <p:cNvSpPr>
            <a:spLocks noGrp="1"/>
          </p:cNvSpPr>
          <p:nvPr>
            <p:ph type="title"/>
          </p:nvPr>
        </p:nvSpPr>
        <p:spPr>
          <a:xfrm>
            <a:off x="145295" y="1588327"/>
            <a:ext cx="4635427" cy="2342332"/>
          </a:xfrm>
        </p:spPr>
        <p:txBody>
          <a:bodyPr vert="horz" lIns="91440" tIns="45720" rIns="91440" bIns="45720" rtlCol="0" anchor="b">
            <a:normAutofit/>
          </a:bodyPr>
          <a:lstStyle/>
          <a:p>
            <a:r>
              <a:rPr lang="en-US" sz="5400" b="1" kern="1200" dirty="0">
                <a:solidFill>
                  <a:schemeClr val="tx1"/>
                </a:solidFill>
                <a:latin typeface="+mj-lt"/>
                <a:ea typeface="+mj-ea"/>
                <a:cs typeface="+mj-cs"/>
              </a:rPr>
              <a:t>Three Assignments</a:t>
            </a:r>
          </a:p>
        </p:txBody>
      </p:sp>
      <p:sp>
        <p:nvSpPr>
          <p:cNvPr id="18" name="CasellaDiTesto 17">
            <a:extLst>
              <a:ext uri="{FF2B5EF4-FFF2-40B4-BE49-F238E27FC236}">
                <a16:creationId xmlns:a16="http://schemas.microsoft.com/office/drawing/2014/main" id="{13C79833-1AA9-1789-1135-1651F6790FCA}"/>
              </a:ext>
            </a:extLst>
          </p:cNvPr>
          <p:cNvSpPr txBox="1"/>
          <p:nvPr/>
        </p:nvSpPr>
        <p:spPr>
          <a:xfrm>
            <a:off x="145295" y="4153131"/>
            <a:ext cx="3150131" cy="503090"/>
          </a:xfrm>
          <a:prstGeom prst="rect">
            <a:avLst/>
          </a:prstGeom>
        </p:spPr>
        <p:txBody>
          <a:bodyPr vert="horz" lIns="91440" tIns="45720" rIns="91440" bIns="45720" rtlCol="0" anchor="t">
            <a:normAutofit/>
          </a:bodyPr>
          <a:lstStyle/>
          <a:p>
            <a:pPr defTabSz="914400">
              <a:lnSpc>
                <a:spcPct val="90000"/>
              </a:lnSpc>
              <a:spcAft>
                <a:spcPts val="600"/>
              </a:spcAft>
            </a:pPr>
            <a:r>
              <a:rPr lang="en-US" sz="2000" dirty="0"/>
              <a:t>Choose one brand among:</a:t>
            </a:r>
          </a:p>
        </p:txBody>
      </p:sp>
      <p:sp>
        <p:nvSpPr>
          <p:cNvPr id="20" name="Rettangolo 19">
            <a:extLst>
              <a:ext uri="{FF2B5EF4-FFF2-40B4-BE49-F238E27FC236}">
                <a16:creationId xmlns:a16="http://schemas.microsoft.com/office/drawing/2014/main" id="{46A427BC-5E76-A123-DA20-84A7F64FD178}"/>
              </a:ext>
            </a:extLst>
          </p:cNvPr>
          <p:cNvSpPr/>
          <p:nvPr/>
        </p:nvSpPr>
        <p:spPr>
          <a:xfrm>
            <a:off x="360947" y="360947"/>
            <a:ext cx="1732548" cy="1227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FI"/>
          </a:p>
        </p:txBody>
      </p:sp>
      <p:sp>
        <p:nvSpPr>
          <p:cNvPr id="21" name="CasellaDiTesto 20">
            <a:extLst>
              <a:ext uri="{FF2B5EF4-FFF2-40B4-BE49-F238E27FC236}">
                <a16:creationId xmlns:a16="http://schemas.microsoft.com/office/drawing/2014/main" id="{AEC82D5C-9E91-E926-C8ED-0401A25AB06C}"/>
              </a:ext>
            </a:extLst>
          </p:cNvPr>
          <p:cNvSpPr txBox="1"/>
          <p:nvPr/>
        </p:nvSpPr>
        <p:spPr>
          <a:xfrm>
            <a:off x="6303857" y="2921615"/>
            <a:ext cx="720070" cy="461665"/>
          </a:xfrm>
          <a:prstGeom prst="rect">
            <a:avLst/>
          </a:prstGeom>
          <a:solidFill>
            <a:srgbClr val="F0F0F0"/>
          </a:solidFill>
        </p:spPr>
        <p:txBody>
          <a:bodyPr wrap="none" rtlCol="0">
            <a:spAutoFit/>
          </a:bodyPr>
          <a:lstStyle/>
          <a:p>
            <a:pPr algn="ctr"/>
            <a:r>
              <a:rPr lang="it-FI" sz="2400" b="1" dirty="0"/>
              <a:t>LIDL</a:t>
            </a:r>
          </a:p>
        </p:txBody>
      </p:sp>
      <p:sp>
        <p:nvSpPr>
          <p:cNvPr id="24" name="CasellaDiTesto 23">
            <a:extLst>
              <a:ext uri="{FF2B5EF4-FFF2-40B4-BE49-F238E27FC236}">
                <a16:creationId xmlns:a16="http://schemas.microsoft.com/office/drawing/2014/main" id="{B6F8B2FD-CE60-2DAF-6198-498A7E99B5EA}"/>
              </a:ext>
            </a:extLst>
          </p:cNvPr>
          <p:cNvSpPr txBox="1"/>
          <p:nvPr/>
        </p:nvSpPr>
        <p:spPr>
          <a:xfrm>
            <a:off x="9982287" y="2921614"/>
            <a:ext cx="847220" cy="461665"/>
          </a:xfrm>
          <a:prstGeom prst="rect">
            <a:avLst/>
          </a:prstGeom>
          <a:solidFill>
            <a:srgbClr val="F0F0F0"/>
          </a:solidFill>
        </p:spPr>
        <p:txBody>
          <a:bodyPr wrap="none" rtlCol="0">
            <a:spAutoFit/>
          </a:bodyPr>
          <a:lstStyle>
            <a:defPPr>
              <a:defRPr lang="en-US"/>
            </a:defPPr>
            <a:lvl1pPr algn="ctr">
              <a:defRPr sz="2400" b="1"/>
            </a:lvl1pPr>
          </a:lstStyle>
          <a:p>
            <a:r>
              <a:rPr lang="it-IT" dirty="0"/>
              <a:t>LUSH</a:t>
            </a:r>
            <a:endParaRPr lang="it-FI" dirty="0"/>
          </a:p>
        </p:txBody>
      </p:sp>
      <p:sp>
        <p:nvSpPr>
          <p:cNvPr id="22" name="CasellaDiTesto 21">
            <a:extLst>
              <a:ext uri="{FF2B5EF4-FFF2-40B4-BE49-F238E27FC236}">
                <a16:creationId xmlns:a16="http://schemas.microsoft.com/office/drawing/2014/main" id="{96978A6F-9F78-3E12-A770-B789A5489BA7}"/>
              </a:ext>
            </a:extLst>
          </p:cNvPr>
          <p:cNvSpPr txBox="1"/>
          <p:nvPr/>
        </p:nvSpPr>
        <p:spPr>
          <a:xfrm>
            <a:off x="6232072" y="6396324"/>
            <a:ext cx="863634" cy="461665"/>
          </a:xfrm>
          <a:prstGeom prst="rect">
            <a:avLst/>
          </a:prstGeom>
          <a:solidFill>
            <a:srgbClr val="F0F0F0"/>
          </a:solidFill>
        </p:spPr>
        <p:txBody>
          <a:bodyPr wrap="none" rtlCol="0">
            <a:spAutoFit/>
          </a:bodyPr>
          <a:lstStyle>
            <a:defPPr>
              <a:defRPr lang="en-US"/>
            </a:defPPr>
            <a:lvl1pPr algn="ctr">
              <a:defRPr sz="2400" b="1"/>
            </a:lvl1pPr>
          </a:lstStyle>
          <a:p>
            <a:r>
              <a:rPr lang="it-FI" dirty="0"/>
              <a:t>ALKO</a:t>
            </a:r>
          </a:p>
        </p:txBody>
      </p:sp>
      <p:sp>
        <p:nvSpPr>
          <p:cNvPr id="23" name="CasellaDiTesto 22">
            <a:extLst>
              <a:ext uri="{FF2B5EF4-FFF2-40B4-BE49-F238E27FC236}">
                <a16:creationId xmlns:a16="http://schemas.microsoft.com/office/drawing/2014/main" id="{FBC8FEED-3B5D-50D2-3406-201E9837C968}"/>
              </a:ext>
            </a:extLst>
          </p:cNvPr>
          <p:cNvSpPr txBox="1"/>
          <p:nvPr/>
        </p:nvSpPr>
        <p:spPr>
          <a:xfrm>
            <a:off x="9849494" y="6436088"/>
            <a:ext cx="1112805" cy="461665"/>
          </a:xfrm>
          <a:prstGeom prst="rect">
            <a:avLst/>
          </a:prstGeom>
          <a:solidFill>
            <a:srgbClr val="F0F0F0"/>
          </a:solidFill>
        </p:spPr>
        <p:txBody>
          <a:bodyPr wrap="none" rtlCol="0">
            <a:spAutoFit/>
          </a:bodyPr>
          <a:lstStyle>
            <a:defPPr>
              <a:defRPr lang="en-US"/>
            </a:defPPr>
            <a:lvl1pPr algn="ctr">
              <a:defRPr sz="2400" b="1"/>
            </a:lvl1pPr>
          </a:lstStyle>
          <a:p>
            <a:r>
              <a:rPr lang="it-FI" dirty="0"/>
              <a:t>LINDEX</a:t>
            </a:r>
          </a:p>
        </p:txBody>
      </p:sp>
      <p:pic>
        <p:nvPicPr>
          <p:cNvPr id="6" name="Picture 4" descr="Lindex lahjakortti 10-1000€">
            <a:extLst>
              <a:ext uri="{FF2B5EF4-FFF2-40B4-BE49-F238E27FC236}">
                <a16:creationId xmlns:a16="http://schemas.microsoft.com/office/drawing/2014/main" id="{57B23871-2F0A-AF99-C7AE-2F1DC6E1E9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9859" y="4355400"/>
            <a:ext cx="3175000" cy="165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9208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8669AC-6C1C-F5E5-057E-16360AF39D4B}"/>
              </a:ext>
            </a:extLst>
          </p:cNvPr>
          <p:cNvSpPr>
            <a:spLocks noGrp="1"/>
          </p:cNvSpPr>
          <p:nvPr>
            <p:ph type="title"/>
          </p:nvPr>
        </p:nvSpPr>
        <p:spPr/>
        <p:txBody>
          <a:bodyPr>
            <a:normAutofit/>
          </a:bodyPr>
          <a:lstStyle/>
          <a:p>
            <a:pPr algn="ctr"/>
            <a:r>
              <a:rPr lang="it-FI" b="1" dirty="0"/>
              <a:t>Assignment 1: Customers’ insights</a:t>
            </a:r>
          </a:p>
        </p:txBody>
      </p:sp>
      <p:sp>
        <p:nvSpPr>
          <p:cNvPr id="5" name="CasellaDiTesto 4">
            <a:extLst>
              <a:ext uri="{FF2B5EF4-FFF2-40B4-BE49-F238E27FC236}">
                <a16:creationId xmlns:a16="http://schemas.microsoft.com/office/drawing/2014/main" id="{8C5DC3B6-4376-B067-1FEA-33B6ACB99689}"/>
              </a:ext>
            </a:extLst>
          </p:cNvPr>
          <p:cNvSpPr txBox="1"/>
          <p:nvPr/>
        </p:nvSpPr>
        <p:spPr>
          <a:xfrm>
            <a:off x="4833058" y="1309368"/>
            <a:ext cx="2248821" cy="369332"/>
          </a:xfrm>
          <a:prstGeom prst="rect">
            <a:avLst/>
          </a:prstGeom>
          <a:noFill/>
        </p:spPr>
        <p:txBody>
          <a:bodyPr wrap="none" rtlCol="0">
            <a:spAutoFit/>
          </a:bodyPr>
          <a:lstStyle/>
          <a:p>
            <a:pPr algn="ctr"/>
            <a:r>
              <a:rPr lang="it-FI" dirty="0"/>
              <a:t>Individual Assignment</a:t>
            </a:r>
          </a:p>
        </p:txBody>
      </p:sp>
      <p:graphicFrame>
        <p:nvGraphicFramePr>
          <p:cNvPr id="7" name="Diagramma 6">
            <a:extLst>
              <a:ext uri="{FF2B5EF4-FFF2-40B4-BE49-F238E27FC236}">
                <a16:creationId xmlns:a16="http://schemas.microsoft.com/office/drawing/2014/main" id="{66611ABD-8A1C-6E3C-3C77-A21E6A4BEEA3}"/>
              </a:ext>
            </a:extLst>
          </p:cNvPr>
          <p:cNvGraphicFramePr/>
          <p:nvPr>
            <p:extLst>
              <p:ext uri="{D42A27DB-BD31-4B8C-83A1-F6EECF244321}">
                <p14:modId xmlns:p14="http://schemas.microsoft.com/office/powerpoint/2010/main" val="1538214702"/>
              </p:ext>
            </p:extLst>
          </p:nvPr>
        </p:nvGraphicFramePr>
        <p:xfrm>
          <a:off x="1891863" y="2135070"/>
          <a:ext cx="8755116" cy="3867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23307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8669AC-6C1C-F5E5-057E-16360AF39D4B}"/>
              </a:ext>
            </a:extLst>
          </p:cNvPr>
          <p:cNvSpPr>
            <a:spLocks noGrp="1"/>
          </p:cNvSpPr>
          <p:nvPr>
            <p:ph type="title"/>
          </p:nvPr>
        </p:nvSpPr>
        <p:spPr/>
        <p:txBody>
          <a:bodyPr>
            <a:normAutofit/>
          </a:bodyPr>
          <a:lstStyle/>
          <a:p>
            <a:pPr algn="ctr"/>
            <a:r>
              <a:rPr lang="it-FI" b="1" dirty="0"/>
              <a:t>Assignment 2: Develop a strategy</a:t>
            </a:r>
          </a:p>
        </p:txBody>
      </p:sp>
      <p:sp>
        <p:nvSpPr>
          <p:cNvPr id="5" name="CasellaDiTesto 4">
            <a:extLst>
              <a:ext uri="{FF2B5EF4-FFF2-40B4-BE49-F238E27FC236}">
                <a16:creationId xmlns:a16="http://schemas.microsoft.com/office/drawing/2014/main" id="{8C5DC3B6-4376-B067-1FEA-33B6ACB99689}"/>
              </a:ext>
            </a:extLst>
          </p:cNvPr>
          <p:cNvSpPr txBox="1"/>
          <p:nvPr/>
        </p:nvSpPr>
        <p:spPr>
          <a:xfrm>
            <a:off x="5074947" y="1367522"/>
            <a:ext cx="2248821" cy="369332"/>
          </a:xfrm>
          <a:prstGeom prst="rect">
            <a:avLst/>
          </a:prstGeom>
          <a:noFill/>
        </p:spPr>
        <p:txBody>
          <a:bodyPr wrap="none" rtlCol="0">
            <a:spAutoFit/>
          </a:bodyPr>
          <a:lstStyle/>
          <a:p>
            <a:pPr algn="ctr"/>
            <a:r>
              <a:rPr lang="it-FI" dirty="0"/>
              <a:t>Individual Assignment</a:t>
            </a:r>
          </a:p>
        </p:txBody>
      </p:sp>
      <p:graphicFrame>
        <p:nvGraphicFramePr>
          <p:cNvPr id="3" name="Diagramma 2">
            <a:extLst>
              <a:ext uri="{FF2B5EF4-FFF2-40B4-BE49-F238E27FC236}">
                <a16:creationId xmlns:a16="http://schemas.microsoft.com/office/drawing/2014/main" id="{D10BE8E4-8E99-EB41-298F-15288A4DEBF8}"/>
              </a:ext>
            </a:extLst>
          </p:cNvPr>
          <p:cNvGraphicFramePr/>
          <p:nvPr>
            <p:extLst>
              <p:ext uri="{D42A27DB-BD31-4B8C-83A1-F6EECF244321}">
                <p14:modId xmlns:p14="http://schemas.microsoft.com/office/powerpoint/2010/main" val="3831987416"/>
              </p:ext>
            </p:extLst>
          </p:nvPr>
        </p:nvGraphicFramePr>
        <p:xfrm>
          <a:off x="1891863" y="2135070"/>
          <a:ext cx="8755116" cy="38678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8789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8669AC-6C1C-F5E5-057E-16360AF39D4B}"/>
              </a:ext>
            </a:extLst>
          </p:cNvPr>
          <p:cNvSpPr>
            <a:spLocks noGrp="1"/>
          </p:cNvSpPr>
          <p:nvPr>
            <p:ph type="title"/>
          </p:nvPr>
        </p:nvSpPr>
        <p:spPr/>
        <p:txBody>
          <a:bodyPr>
            <a:normAutofit/>
          </a:bodyPr>
          <a:lstStyle/>
          <a:p>
            <a:pPr algn="ctr"/>
            <a:r>
              <a:rPr lang="en-US" b="1" dirty="0"/>
              <a:t>Assignment 3: Integrate the results</a:t>
            </a:r>
          </a:p>
        </p:txBody>
      </p:sp>
      <p:sp>
        <p:nvSpPr>
          <p:cNvPr id="5" name="CasellaDiTesto 4">
            <a:extLst>
              <a:ext uri="{FF2B5EF4-FFF2-40B4-BE49-F238E27FC236}">
                <a16:creationId xmlns:a16="http://schemas.microsoft.com/office/drawing/2014/main" id="{8C5DC3B6-4376-B067-1FEA-33B6ACB99689}"/>
              </a:ext>
            </a:extLst>
          </p:cNvPr>
          <p:cNvSpPr txBox="1"/>
          <p:nvPr/>
        </p:nvSpPr>
        <p:spPr>
          <a:xfrm>
            <a:off x="4748001" y="1319878"/>
            <a:ext cx="2575833" cy="646331"/>
          </a:xfrm>
          <a:prstGeom prst="rect">
            <a:avLst/>
          </a:prstGeom>
          <a:noFill/>
        </p:spPr>
        <p:txBody>
          <a:bodyPr wrap="none" rtlCol="0">
            <a:spAutoFit/>
          </a:bodyPr>
          <a:lstStyle/>
          <a:p>
            <a:pPr algn="ctr"/>
            <a:r>
              <a:rPr lang="en-US" dirty="0"/>
              <a:t>Group assignment</a:t>
            </a:r>
          </a:p>
          <a:p>
            <a:endParaRPr lang="en-US" dirty="0"/>
          </a:p>
        </p:txBody>
      </p:sp>
      <p:graphicFrame>
        <p:nvGraphicFramePr>
          <p:cNvPr id="3" name="Diagramma 2">
            <a:extLst>
              <a:ext uri="{FF2B5EF4-FFF2-40B4-BE49-F238E27FC236}">
                <a16:creationId xmlns:a16="http://schemas.microsoft.com/office/drawing/2014/main" id="{2574FCA8-36C6-5058-4BBD-6E448768ADEC}"/>
              </a:ext>
            </a:extLst>
          </p:cNvPr>
          <p:cNvGraphicFramePr/>
          <p:nvPr>
            <p:extLst>
              <p:ext uri="{D42A27DB-BD31-4B8C-83A1-F6EECF244321}">
                <p14:modId xmlns:p14="http://schemas.microsoft.com/office/powerpoint/2010/main" val="3412559953"/>
              </p:ext>
            </p:extLst>
          </p:nvPr>
        </p:nvGraphicFramePr>
        <p:xfrm>
          <a:off x="1891863" y="2135070"/>
          <a:ext cx="8755116" cy="3867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8332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tranger Things Season 5: Release Date, Cast, Trailer &amp; Everything We Know  So Far | Teen Vogue">
            <a:extLst>
              <a:ext uri="{FF2B5EF4-FFF2-40B4-BE49-F238E27FC236}">
                <a16:creationId xmlns:a16="http://schemas.microsoft.com/office/drawing/2014/main" id="{4AA062C4-16BD-4D13-BBC8-D3C7C13318A5}"/>
              </a:ext>
            </a:extLst>
          </p:cNvPr>
          <p:cNvPicPr>
            <a:picLocks noChangeAspect="1" noChangeArrowheads="1"/>
          </p:cNvPicPr>
          <p:nvPr/>
        </p:nvPicPr>
        <p:blipFill rotWithShape="1">
          <a:blip r:embed="rId3">
            <a:alphaModFix amt="5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4858" r="6253"/>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AA50A130-33F9-355D-3254-BC7ADC8EE46D}"/>
              </a:ext>
            </a:extLst>
          </p:cNvPr>
          <p:cNvSpPr>
            <a:spLocks noGrp="1"/>
          </p:cNvSpPr>
          <p:nvPr>
            <p:ph type="title"/>
          </p:nvPr>
        </p:nvSpPr>
        <p:spPr>
          <a:xfrm>
            <a:off x="838200" y="963877"/>
            <a:ext cx="3494362" cy="4930246"/>
          </a:xfrm>
        </p:spPr>
        <p:txBody>
          <a:bodyPr>
            <a:normAutofit/>
          </a:bodyPr>
          <a:lstStyle/>
          <a:p>
            <a:pPr algn="r"/>
            <a:r>
              <a:rPr lang="it-FI">
                <a:solidFill>
                  <a:schemeClr val="bg1"/>
                </a:solidFill>
                <a:effectLst>
                  <a:outerShdw blurRad="50800" dist="38100" dir="2700000" algn="tl" rotWithShape="0">
                    <a:prstClr val="black">
                      <a:alpha val="40000"/>
                    </a:prstClr>
                  </a:outerShdw>
                </a:effectLst>
              </a:rPr>
              <a:t>Some more questions…</a:t>
            </a:r>
          </a:p>
        </p:txBody>
      </p:sp>
      <p:sp>
        <p:nvSpPr>
          <p:cNvPr id="1035"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37371FAA-9965-C815-B982-3FDBA55AB28E}"/>
              </a:ext>
            </a:extLst>
          </p:cNvPr>
          <p:cNvSpPr>
            <a:spLocks noGrp="1"/>
          </p:cNvSpPr>
          <p:nvPr>
            <p:ph idx="1"/>
          </p:nvPr>
        </p:nvSpPr>
        <p:spPr>
          <a:xfrm>
            <a:off x="4976031" y="963877"/>
            <a:ext cx="6377769" cy="4930246"/>
          </a:xfrm>
        </p:spPr>
        <p:txBody>
          <a:bodyPr anchor="ctr">
            <a:normAutofit/>
          </a:bodyPr>
          <a:lstStyle/>
          <a:p>
            <a:r>
              <a:rPr lang="it-FI" sz="2400" b="1">
                <a:solidFill>
                  <a:schemeClr val="bg1"/>
                </a:solidFill>
                <a:effectLst>
                  <a:outerShdw blurRad="50800" dist="38100" dir="2700000" algn="tl" rotWithShape="0">
                    <a:prstClr val="black">
                      <a:alpha val="40000"/>
                    </a:prstClr>
                  </a:outerShdw>
                </a:effectLst>
              </a:rPr>
              <a:t>Do you know Stranger Things?</a:t>
            </a:r>
          </a:p>
          <a:p>
            <a:r>
              <a:rPr lang="it-FI" sz="2400" b="1">
                <a:solidFill>
                  <a:schemeClr val="bg1"/>
                </a:solidFill>
                <a:effectLst>
                  <a:outerShdw blurRad="50800" dist="38100" dir="2700000" algn="tl" rotWithShape="0">
                    <a:prstClr val="black">
                      <a:alpha val="40000"/>
                    </a:prstClr>
                  </a:outerShdw>
                </a:effectLst>
              </a:rPr>
              <a:t>Have you seen the last season?</a:t>
            </a:r>
          </a:p>
        </p:txBody>
      </p:sp>
    </p:spTree>
    <p:extLst>
      <p:ext uri="{BB962C8B-B14F-4D97-AF65-F5344CB8AC3E}">
        <p14:creationId xmlns:p14="http://schemas.microsoft.com/office/powerpoint/2010/main" val="3359799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7C2870-F26A-0657-4C60-2371BD4DCB4D}"/>
              </a:ext>
            </a:extLst>
          </p:cNvPr>
          <p:cNvSpPr>
            <a:spLocks noGrp="1"/>
          </p:cNvSpPr>
          <p:nvPr>
            <p:ph type="title"/>
          </p:nvPr>
        </p:nvSpPr>
        <p:spPr/>
        <p:txBody>
          <a:bodyPr/>
          <a:lstStyle/>
          <a:p>
            <a:pPr algn="ctr"/>
            <a:r>
              <a:rPr lang="it-FI" b="1" dirty="0"/>
              <a:t>Evaluation</a:t>
            </a:r>
            <a:endParaRPr lang="it-FI" dirty="0"/>
          </a:p>
        </p:txBody>
      </p:sp>
      <p:graphicFrame>
        <p:nvGraphicFramePr>
          <p:cNvPr id="5" name="Tabella 5">
            <a:extLst>
              <a:ext uri="{FF2B5EF4-FFF2-40B4-BE49-F238E27FC236}">
                <a16:creationId xmlns:a16="http://schemas.microsoft.com/office/drawing/2014/main" id="{F86B2968-B7BE-F656-12FB-A177D40D3585}"/>
              </a:ext>
            </a:extLst>
          </p:cNvPr>
          <p:cNvGraphicFramePr>
            <a:graphicFrameLocks noGrp="1"/>
          </p:cNvGraphicFramePr>
          <p:nvPr>
            <p:extLst>
              <p:ext uri="{D42A27DB-BD31-4B8C-83A1-F6EECF244321}">
                <p14:modId xmlns:p14="http://schemas.microsoft.com/office/powerpoint/2010/main" val="362523315"/>
              </p:ext>
            </p:extLst>
          </p:nvPr>
        </p:nvGraphicFramePr>
        <p:xfrm>
          <a:off x="1110250" y="3070264"/>
          <a:ext cx="9971500" cy="1106906"/>
        </p:xfrm>
        <a:graphic>
          <a:graphicData uri="http://schemas.openxmlformats.org/drawingml/2006/table">
            <a:tbl>
              <a:tblPr firstRow="1" bandRow="1">
                <a:tableStyleId>{5C22544A-7EE6-4342-B048-85BDC9FD1C3A}</a:tableStyleId>
              </a:tblPr>
              <a:tblGrid>
                <a:gridCol w="453250">
                  <a:extLst>
                    <a:ext uri="{9D8B030D-6E8A-4147-A177-3AD203B41FA5}">
                      <a16:colId xmlns:a16="http://schemas.microsoft.com/office/drawing/2014/main" val="1525429501"/>
                    </a:ext>
                  </a:extLst>
                </a:gridCol>
                <a:gridCol w="453250">
                  <a:extLst>
                    <a:ext uri="{9D8B030D-6E8A-4147-A177-3AD203B41FA5}">
                      <a16:colId xmlns:a16="http://schemas.microsoft.com/office/drawing/2014/main" val="713272745"/>
                    </a:ext>
                  </a:extLst>
                </a:gridCol>
                <a:gridCol w="453250">
                  <a:extLst>
                    <a:ext uri="{9D8B030D-6E8A-4147-A177-3AD203B41FA5}">
                      <a16:colId xmlns:a16="http://schemas.microsoft.com/office/drawing/2014/main" val="2066951760"/>
                    </a:ext>
                  </a:extLst>
                </a:gridCol>
                <a:gridCol w="453250">
                  <a:extLst>
                    <a:ext uri="{9D8B030D-6E8A-4147-A177-3AD203B41FA5}">
                      <a16:colId xmlns:a16="http://schemas.microsoft.com/office/drawing/2014/main" val="3796467189"/>
                    </a:ext>
                  </a:extLst>
                </a:gridCol>
                <a:gridCol w="453250">
                  <a:extLst>
                    <a:ext uri="{9D8B030D-6E8A-4147-A177-3AD203B41FA5}">
                      <a16:colId xmlns:a16="http://schemas.microsoft.com/office/drawing/2014/main" val="969115033"/>
                    </a:ext>
                  </a:extLst>
                </a:gridCol>
                <a:gridCol w="453250">
                  <a:extLst>
                    <a:ext uri="{9D8B030D-6E8A-4147-A177-3AD203B41FA5}">
                      <a16:colId xmlns:a16="http://schemas.microsoft.com/office/drawing/2014/main" val="4112540132"/>
                    </a:ext>
                  </a:extLst>
                </a:gridCol>
                <a:gridCol w="453250">
                  <a:extLst>
                    <a:ext uri="{9D8B030D-6E8A-4147-A177-3AD203B41FA5}">
                      <a16:colId xmlns:a16="http://schemas.microsoft.com/office/drawing/2014/main" val="1460772358"/>
                    </a:ext>
                  </a:extLst>
                </a:gridCol>
                <a:gridCol w="453250">
                  <a:extLst>
                    <a:ext uri="{9D8B030D-6E8A-4147-A177-3AD203B41FA5}">
                      <a16:colId xmlns:a16="http://schemas.microsoft.com/office/drawing/2014/main" val="2796543971"/>
                    </a:ext>
                  </a:extLst>
                </a:gridCol>
                <a:gridCol w="453250">
                  <a:extLst>
                    <a:ext uri="{9D8B030D-6E8A-4147-A177-3AD203B41FA5}">
                      <a16:colId xmlns:a16="http://schemas.microsoft.com/office/drawing/2014/main" val="582374963"/>
                    </a:ext>
                  </a:extLst>
                </a:gridCol>
                <a:gridCol w="453250">
                  <a:extLst>
                    <a:ext uri="{9D8B030D-6E8A-4147-A177-3AD203B41FA5}">
                      <a16:colId xmlns:a16="http://schemas.microsoft.com/office/drawing/2014/main" val="753693531"/>
                    </a:ext>
                  </a:extLst>
                </a:gridCol>
                <a:gridCol w="453250">
                  <a:extLst>
                    <a:ext uri="{9D8B030D-6E8A-4147-A177-3AD203B41FA5}">
                      <a16:colId xmlns:a16="http://schemas.microsoft.com/office/drawing/2014/main" val="3417042372"/>
                    </a:ext>
                  </a:extLst>
                </a:gridCol>
                <a:gridCol w="453250">
                  <a:extLst>
                    <a:ext uri="{9D8B030D-6E8A-4147-A177-3AD203B41FA5}">
                      <a16:colId xmlns:a16="http://schemas.microsoft.com/office/drawing/2014/main" val="827469082"/>
                    </a:ext>
                  </a:extLst>
                </a:gridCol>
                <a:gridCol w="453250">
                  <a:extLst>
                    <a:ext uri="{9D8B030D-6E8A-4147-A177-3AD203B41FA5}">
                      <a16:colId xmlns:a16="http://schemas.microsoft.com/office/drawing/2014/main" val="4134575424"/>
                    </a:ext>
                  </a:extLst>
                </a:gridCol>
                <a:gridCol w="453250">
                  <a:extLst>
                    <a:ext uri="{9D8B030D-6E8A-4147-A177-3AD203B41FA5}">
                      <a16:colId xmlns:a16="http://schemas.microsoft.com/office/drawing/2014/main" val="1359632291"/>
                    </a:ext>
                  </a:extLst>
                </a:gridCol>
                <a:gridCol w="453250">
                  <a:extLst>
                    <a:ext uri="{9D8B030D-6E8A-4147-A177-3AD203B41FA5}">
                      <a16:colId xmlns:a16="http://schemas.microsoft.com/office/drawing/2014/main" val="3355542661"/>
                    </a:ext>
                  </a:extLst>
                </a:gridCol>
                <a:gridCol w="453250">
                  <a:extLst>
                    <a:ext uri="{9D8B030D-6E8A-4147-A177-3AD203B41FA5}">
                      <a16:colId xmlns:a16="http://schemas.microsoft.com/office/drawing/2014/main" val="231184373"/>
                    </a:ext>
                  </a:extLst>
                </a:gridCol>
                <a:gridCol w="453250">
                  <a:extLst>
                    <a:ext uri="{9D8B030D-6E8A-4147-A177-3AD203B41FA5}">
                      <a16:colId xmlns:a16="http://schemas.microsoft.com/office/drawing/2014/main" val="1284004976"/>
                    </a:ext>
                  </a:extLst>
                </a:gridCol>
                <a:gridCol w="453250">
                  <a:extLst>
                    <a:ext uri="{9D8B030D-6E8A-4147-A177-3AD203B41FA5}">
                      <a16:colId xmlns:a16="http://schemas.microsoft.com/office/drawing/2014/main" val="431609488"/>
                    </a:ext>
                  </a:extLst>
                </a:gridCol>
                <a:gridCol w="453250">
                  <a:extLst>
                    <a:ext uri="{9D8B030D-6E8A-4147-A177-3AD203B41FA5}">
                      <a16:colId xmlns:a16="http://schemas.microsoft.com/office/drawing/2014/main" val="1497320616"/>
                    </a:ext>
                  </a:extLst>
                </a:gridCol>
                <a:gridCol w="453250">
                  <a:extLst>
                    <a:ext uri="{9D8B030D-6E8A-4147-A177-3AD203B41FA5}">
                      <a16:colId xmlns:a16="http://schemas.microsoft.com/office/drawing/2014/main" val="2354542621"/>
                    </a:ext>
                  </a:extLst>
                </a:gridCol>
                <a:gridCol w="453250">
                  <a:extLst>
                    <a:ext uri="{9D8B030D-6E8A-4147-A177-3AD203B41FA5}">
                      <a16:colId xmlns:a16="http://schemas.microsoft.com/office/drawing/2014/main" val="1736809659"/>
                    </a:ext>
                  </a:extLst>
                </a:gridCol>
                <a:gridCol w="453250">
                  <a:extLst>
                    <a:ext uri="{9D8B030D-6E8A-4147-A177-3AD203B41FA5}">
                      <a16:colId xmlns:a16="http://schemas.microsoft.com/office/drawing/2014/main" val="3810272501"/>
                    </a:ext>
                  </a:extLst>
                </a:gridCol>
              </a:tblGrid>
              <a:tr h="553453">
                <a:tc gridSpan="2">
                  <a:txBody>
                    <a:bodyPr/>
                    <a:lstStyle/>
                    <a:p>
                      <a:pPr algn="ctr"/>
                      <a:r>
                        <a:rPr lang="it-FI" dirty="0">
                          <a:solidFill>
                            <a:schemeClr val="tx1"/>
                          </a:solidFill>
                        </a:rPr>
                        <a:t>0</a:t>
                      </a:r>
                    </a:p>
                  </a:txBody>
                  <a:tcPr anchor="b">
                    <a:noFill/>
                  </a:tcPr>
                </a:tc>
                <a:tc hMerge="1">
                  <a:txBody>
                    <a:bodyPr/>
                    <a:lstStyle/>
                    <a:p>
                      <a:endParaRPr lang="it-FI" dirty="0"/>
                    </a:p>
                  </a:txBody>
                  <a:tcPr/>
                </a:tc>
                <a:tc gridSpan="2">
                  <a:txBody>
                    <a:bodyPr/>
                    <a:lstStyle/>
                    <a:p>
                      <a:pPr algn="ctr"/>
                      <a:r>
                        <a:rPr lang="it-FI" dirty="0">
                          <a:solidFill>
                            <a:schemeClr val="tx1"/>
                          </a:solidFill>
                        </a:rPr>
                        <a:t>10</a:t>
                      </a:r>
                    </a:p>
                  </a:txBody>
                  <a:tcPr anchor="b">
                    <a:lnB w="38100" cmpd="sng">
                      <a:noFill/>
                    </a:lnB>
                    <a:noFill/>
                  </a:tcPr>
                </a:tc>
                <a:tc hMerge="1">
                  <a:txBody>
                    <a:bodyPr/>
                    <a:lstStyle/>
                    <a:p>
                      <a:endParaRPr lang="it-FI" dirty="0"/>
                    </a:p>
                  </a:txBody>
                  <a:tcPr/>
                </a:tc>
                <a:tc gridSpan="2">
                  <a:txBody>
                    <a:bodyPr/>
                    <a:lstStyle/>
                    <a:p>
                      <a:pPr algn="ctr"/>
                      <a:r>
                        <a:rPr lang="it-FI" dirty="0">
                          <a:solidFill>
                            <a:schemeClr val="tx1"/>
                          </a:solidFill>
                        </a:rPr>
                        <a:t>20</a:t>
                      </a:r>
                    </a:p>
                  </a:txBody>
                  <a:tcPr anchor="b">
                    <a:lnB w="38100" cmpd="sng">
                      <a:noFill/>
                    </a:lnB>
                    <a:noFill/>
                  </a:tcPr>
                </a:tc>
                <a:tc hMerge="1">
                  <a:txBody>
                    <a:bodyPr/>
                    <a:lstStyle/>
                    <a:p>
                      <a:endParaRPr lang="it-FI" dirty="0"/>
                    </a:p>
                  </a:txBody>
                  <a:tcPr/>
                </a:tc>
                <a:tc gridSpan="2">
                  <a:txBody>
                    <a:bodyPr/>
                    <a:lstStyle/>
                    <a:p>
                      <a:pPr algn="ctr"/>
                      <a:r>
                        <a:rPr lang="it-FI" dirty="0">
                          <a:solidFill>
                            <a:schemeClr val="tx1"/>
                          </a:solidFill>
                        </a:rPr>
                        <a:t>30</a:t>
                      </a:r>
                    </a:p>
                  </a:txBody>
                  <a:tcPr anchor="b">
                    <a:lnB w="38100" cmpd="sng">
                      <a:noFill/>
                    </a:lnB>
                    <a:noFill/>
                  </a:tcPr>
                </a:tc>
                <a:tc hMerge="1">
                  <a:txBody>
                    <a:bodyPr/>
                    <a:lstStyle/>
                    <a:p>
                      <a:endParaRPr lang="it-FI" dirty="0"/>
                    </a:p>
                  </a:txBody>
                  <a:tcPr/>
                </a:tc>
                <a:tc gridSpan="2">
                  <a:txBody>
                    <a:bodyPr/>
                    <a:lstStyle/>
                    <a:p>
                      <a:pPr algn="ctr"/>
                      <a:r>
                        <a:rPr lang="it-FI" dirty="0">
                          <a:solidFill>
                            <a:schemeClr val="tx1"/>
                          </a:solidFill>
                        </a:rPr>
                        <a:t>40</a:t>
                      </a:r>
                    </a:p>
                  </a:txBody>
                  <a:tcPr anchor="b">
                    <a:lnB w="38100" cmpd="sng">
                      <a:noFill/>
                    </a:lnB>
                    <a:noFill/>
                  </a:tcPr>
                </a:tc>
                <a:tc hMerge="1">
                  <a:txBody>
                    <a:bodyPr/>
                    <a:lstStyle/>
                    <a:p>
                      <a:endParaRPr lang="it-FI" dirty="0"/>
                    </a:p>
                  </a:txBody>
                  <a:tcPr/>
                </a:tc>
                <a:tc gridSpan="2">
                  <a:txBody>
                    <a:bodyPr/>
                    <a:lstStyle/>
                    <a:p>
                      <a:pPr algn="ctr"/>
                      <a:r>
                        <a:rPr lang="it-FI" dirty="0">
                          <a:solidFill>
                            <a:schemeClr val="tx1"/>
                          </a:solidFill>
                        </a:rPr>
                        <a:t>50</a:t>
                      </a:r>
                    </a:p>
                  </a:txBody>
                  <a:tcPr anchor="b">
                    <a:lnB w="38100" cmpd="sng">
                      <a:noFill/>
                    </a:lnB>
                    <a:noFill/>
                  </a:tcPr>
                </a:tc>
                <a:tc hMerge="1">
                  <a:txBody>
                    <a:bodyPr/>
                    <a:lstStyle/>
                    <a:p>
                      <a:endParaRPr lang="it-FI" dirty="0"/>
                    </a:p>
                  </a:txBody>
                  <a:tcPr/>
                </a:tc>
                <a:tc gridSpan="2">
                  <a:txBody>
                    <a:bodyPr/>
                    <a:lstStyle/>
                    <a:p>
                      <a:pPr algn="ctr"/>
                      <a:r>
                        <a:rPr lang="it-FI" dirty="0">
                          <a:solidFill>
                            <a:schemeClr val="tx1"/>
                          </a:solidFill>
                        </a:rPr>
                        <a:t>60</a:t>
                      </a:r>
                    </a:p>
                  </a:txBody>
                  <a:tcPr anchor="b">
                    <a:lnB w="38100" cmpd="sng">
                      <a:noFill/>
                    </a:lnB>
                    <a:noFill/>
                  </a:tcPr>
                </a:tc>
                <a:tc hMerge="1">
                  <a:txBody>
                    <a:bodyPr/>
                    <a:lstStyle/>
                    <a:p>
                      <a:endParaRPr lang="it-FI" dirty="0"/>
                    </a:p>
                  </a:txBody>
                  <a:tcPr/>
                </a:tc>
                <a:tc gridSpan="2">
                  <a:txBody>
                    <a:bodyPr/>
                    <a:lstStyle/>
                    <a:p>
                      <a:pPr algn="ctr"/>
                      <a:r>
                        <a:rPr lang="it-FI" dirty="0">
                          <a:solidFill>
                            <a:schemeClr val="tx1"/>
                          </a:solidFill>
                        </a:rPr>
                        <a:t>70</a:t>
                      </a:r>
                    </a:p>
                  </a:txBody>
                  <a:tcPr anchor="b">
                    <a:lnB w="38100" cmpd="sng">
                      <a:noFill/>
                    </a:lnB>
                    <a:noFill/>
                  </a:tcPr>
                </a:tc>
                <a:tc hMerge="1">
                  <a:txBody>
                    <a:bodyPr/>
                    <a:lstStyle/>
                    <a:p>
                      <a:endParaRPr lang="it-FI" dirty="0"/>
                    </a:p>
                  </a:txBody>
                  <a:tcPr/>
                </a:tc>
                <a:tc gridSpan="2">
                  <a:txBody>
                    <a:bodyPr/>
                    <a:lstStyle/>
                    <a:p>
                      <a:pPr algn="ctr"/>
                      <a:r>
                        <a:rPr lang="it-FI" dirty="0">
                          <a:solidFill>
                            <a:schemeClr val="tx1"/>
                          </a:solidFill>
                        </a:rPr>
                        <a:t>80</a:t>
                      </a:r>
                    </a:p>
                  </a:txBody>
                  <a:tcPr anchor="b">
                    <a:lnB w="38100" cmpd="sng">
                      <a:noFill/>
                    </a:lnB>
                    <a:noFill/>
                  </a:tcPr>
                </a:tc>
                <a:tc hMerge="1">
                  <a:txBody>
                    <a:bodyPr/>
                    <a:lstStyle/>
                    <a:p>
                      <a:endParaRPr lang="it-FI" dirty="0"/>
                    </a:p>
                  </a:txBody>
                  <a:tcPr/>
                </a:tc>
                <a:tc gridSpan="2">
                  <a:txBody>
                    <a:bodyPr/>
                    <a:lstStyle/>
                    <a:p>
                      <a:pPr algn="ctr"/>
                      <a:r>
                        <a:rPr lang="it-FI" dirty="0">
                          <a:solidFill>
                            <a:schemeClr val="tx1"/>
                          </a:solidFill>
                        </a:rPr>
                        <a:t>90</a:t>
                      </a:r>
                    </a:p>
                  </a:txBody>
                  <a:tcPr anchor="b">
                    <a:lnB w="38100" cmpd="sng">
                      <a:noFill/>
                    </a:lnB>
                    <a:noFill/>
                  </a:tcPr>
                </a:tc>
                <a:tc hMerge="1">
                  <a:txBody>
                    <a:bodyPr/>
                    <a:lstStyle/>
                    <a:p>
                      <a:endParaRPr lang="it-FI" dirty="0"/>
                    </a:p>
                  </a:txBody>
                  <a:tcPr/>
                </a:tc>
                <a:tc gridSpan="2">
                  <a:txBody>
                    <a:bodyPr/>
                    <a:lstStyle/>
                    <a:p>
                      <a:pPr algn="ctr"/>
                      <a:r>
                        <a:rPr lang="it-FI" dirty="0">
                          <a:solidFill>
                            <a:schemeClr val="tx1"/>
                          </a:solidFill>
                        </a:rPr>
                        <a:t>100</a:t>
                      </a:r>
                    </a:p>
                  </a:txBody>
                  <a:tcPr anchor="b">
                    <a:lnB w="38100" cmpd="sng">
                      <a:noFill/>
                    </a:lnB>
                    <a:noFill/>
                  </a:tcPr>
                </a:tc>
                <a:tc hMerge="1">
                  <a:txBody>
                    <a:bodyPr/>
                    <a:lstStyle/>
                    <a:p>
                      <a:endParaRPr lang="it-FI" dirty="0"/>
                    </a:p>
                  </a:txBody>
                  <a:tcPr/>
                </a:tc>
                <a:extLst>
                  <a:ext uri="{0D108BD9-81ED-4DB2-BD59-A6C34878D82A}">
                    <a16:rowId xmlns:a16="http://schemas.microsoft.com/office/drawing/2014/main" val="3299272365"/>
                  </a:ext>
                </a:extLst>
              </a:tr>
              <a:tr h="553453">
                <a:tc>
                  <a:txBody>
                    <a:bodyPr/>
                    <a:lstStyle/>
                    <a:p>
                      <a:endParaRPr lang="it-FI" dirty="0"/>
                    </a:p>
                  </a:txBody>
                  <a:tcPr>
                    <a:lnR w="12700" cap="flat" cmpd="sng" algn="ctr">
                      <a:solidFill>
                        <a:schemeClr val="tx1"/>
                      </a:solidFill>
                      <a:prstDash val="solid"/>
                      <a:round/>
                      <a:headEnd type="none" w="med" len="med"/>
                      <a:tailEnd type="none" w="med" len="med"/>
                    </a:lnR>
                    <a:solidFill>
                      <a:schemeClr val="bg1"/>
                    </a:solidFill>
                  </a:tcPr>
                </a:tc>
                <a:tc gridSpan="2">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it-FI" dirty="0"/>
                    </a:p>
                  </a:txBody>
                  <a:tcPr>
                    <a:lnL w="12700" cap="flat" cmpd="sng" algn="ctr">
                      <a:solidFill>
                        <a:schemeClr val="tx1"/>
                      </a:solidFill>
                      <a:prstDash val="solid"/>
                      <a:round/>
                      <a:headEnd type="none" w="med" len="med"/>
                      <a:tailEnd type="none" w="med" len="med"/>
                    </a:lnL>
                    <a:solidFill>
                      <a:schemeClr val="bg1"/>
                    </a:solidFill>
                  </a:tcPr>
                </a:tc>
                <a:extLst>
                  <a:ext uri="{0D108BD9-81ED-4DB2-BD59-A6C34878D82A}">
                    <a16:rowId xmlns:a16="http://schemas.microsoft.com/office/drawing/2014/main" val="2375642552"/>
                  </a:ext>
                </a:extLst>
              </a:tr>
            </a:tbl>
          </a:graphicData>
        </a:graphic>
      </p:graphicFrame>
      <p:sp>
        <p:nvSpPr>
          <p:cNvPr id="6" name="CasellaDiTesto 5">
            <a:extLst>
              <a:ext uri="{FF2B5EF4-FFF2-40B4-BE49-F238E27FC236}">
                <a16:creationId xmlns:a16="http://schemas.microsoft.com/office/drawing/2014/main" id="{9886D6D4-CA5E-FCA0-975E-7D99D0B6E918}"/>
              </a:ext>
            </a:extLst>
          </p:cNvPr>
          <p:cNvSpPr txBox="1"/>
          <p:nvPr/>
        </p:nvSpPr>
        <p:spPr>
          <a:xfrm>
            <a:off x="680453" y="1605736"/>
            <a:ext cx="11367664" cy="1446550"/>
          </a:xfrm>
          <a:prstGeom prst="rect">
            <a:avLst/>
          </a:prstGeom>
          <a:noFill/>
        </p:spPr>
        <p:txBody>
          <a:bodyPr wrap="none" rtlCol="0">
            <a:spAutoFit/>
          </a:bodyPr>
          <a:lstStyle/>
          <a:p>
            <a:pPr marL="285750" indent="-285750">
              <a:buFont typeface="Arial" panose="020B0604020202020204" pitchFamily="34" charset="0"/>
              <a:buChar char="•"/>
            </a:pPr>
            <a:r>
              <a:rPr lang="en-US" sz="2800" dirty="0"/>
              <a:t>Each assignment will be evaluated on a scale from 0 to 100. </a:t>
            </a:r>
          </a:p>
          <a:p>
            <a:pPr marL="285750" indent="-285750">
              <a:buFont typeface="Arial" panose="020B0604020202020204" pitchFamily="34" charset="0"/>
              <a:buChar char="•"/>
            </a:pPr>
            <a:r>
              <a:rPr lang="en-US" sz="2800" dirty="0"/>
              <a:t>The </a:t>
            </a:r>
            <a:r>
              <a:rPr lang="en-US" sz="3200" b="1" dirty="0"/>
              <a:t>average</a:t>
            </a:r>
            <a:r>
              <a:rPr lang="en-US" sz="2800" dirty="0"/>
              <a:t> of the three assessments will be the final grade of the course</a:t>
            </a:r>
          </a:p>
          <a:p>
            <a:pPr marL="285750" indent="-285750">
              <a:buFont typeface="Arial" panose="020B0604020202020204" pitchFamily="34" charset="0"/>
              <a:buChar char="•"/>
            </a:pPr>
            <a:r>
              <a:rPr lang="en-US" sz="2800" b="1" dirty="0"/>
              <a:t>NO EXAM!</a:t>
            </a:r>
          </a:p>
        </p:txBody>
      </p:sp>
      <p:sp>
        <p:nvSpPr>
          <p:cNvPr id="11" name="Parentesi graffa aperta 10">
            <a:extLst>
              <a:ext uri="{FF2B5EF4-FFF2-40B4-BE49-F238E27FC236}">
                <a16:creationId xmlns:a16="http://schemas.microsoft.com/office/drawing/2014/main" id="{43393140-1ECA-F2FE-47C8-3E1D150595A8}"/>
              </a:ext>
            </a:extLst>
          </p:cNvPr>
          <p:cNvSpPr/>
          <p:nvPr/>
        </p:nvSpPr>
        <p:spPr>
          <a:xfrm rot="16200000">
            <a:off x="3593435" y="2220910"/>
            <a:ext cx="481259" cy="454392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FI"/>
          </a:p>
        </p:txBody>
      </p:sp>
      <p:sp>
        <p:nvSpPr>
          <p:cNvPr id="16" name="Parentesi graffa aperta 15">
            <a:extLst>
              <a:ext uri="{FF2B5EF4-FFF2-40B4-BE49-F238E27FC236}">
                <a16:creationId xmlns:a16="http://schemas.microsoft.com/office/drawing/2014/main" id="{0E852D8D-D897-3AC9-1105-14094D161E42}"/>
              </a:ext>
            </a:extLst>
          </p:cNvPr>
          <p:cNvSpPr/>
          <p:nvPr/>
        </p:nvSpPr>
        <p:spPr>
          <a:xfrm rot="16200000">
            <a:off x="6313579" y="4044696"/>
            <a:ext cx="481259" cy="89635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FI"/>
          </a:p>
        </p:txBody>
      </p:sp>
      <p:sp>
        <p:nvSpPr>
          <p:cNvPr id="17" name="Parentesi graffa aperta 16">
            <a:extLst>
              <a:ext uri="{FF2B5EF4-FFF2-40B4-BE49-F238E27FC236}">
                <a16:creationId xmlns:a16="http://schemas.microsoft.com/office/drawing/2014/main" id="{A7466C7E-D2EC-1A70-CE87-D5EEAFC1297C}"/>
              </a:ext>
            </a:extLst>
          </p:cNvPr>
          <p:cNvSpPr/>
          <p:nvPr/>
        </p:nvSpPr>
        <p:spPr>
          <a:xfrm rot="16200000">
            <a:off x="7209934" y="4044696"/>
            <a:ext cx="481259" cy="89635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FI"/>
          </a:p>
        </p:txBody>
      </p:sp>
      <p:sp>
        <p:nvSpPr>
          <p:cNvPr id="18" name="Parentesi graffa aperta 17">
            <a:extLst>
              <a:ext uri="{FF2B5EF4-FFF2-40B4-BE49-F238E27FC236}">
                <a16:creationId xmlns:a16="http://schemas.microsoft.com/office/drawing/2014/main" id="{2FA87A4C-6C71-2047-F1A4-3BCCDA3C2224}"/>
              </a:ext>
            </a:extLst>
          </p:cNvPr>
          <p:cNvSpPr/>
          <p:nvPr/>
        </p:nvSpPr>
        <p:spPr>
          <a:xfrm rot="16200000">
            <a:off x="8106289" y="4044696"/>
            <a:ext cx="481259" cy="89635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FI"/>
          </a:p>
        </p:txBody>
      </p:sp>
      <p:sp>
        <p:nvSpPr>
          <p:cNvPr id="19" name="Parentesi graffa aperta 18">
            <a:extLst>
              <a:ext uri="{FF2B5EF4-FFF2-40B4-BE49-F238E27FC236}">
                <a16:creationId xmlns:a16="http://schemas.microsoft.com/office/drawing/2014/main" id="{1837C08A-EA20-2F95-93C7-C22F29C78B50}"/>
              </a:ext>
            </a:extLst>
          </p:cNvPr>
          <p:cNvSpPr/>
          <p:nvPr/>
        </p:nvSpPr>
        <p:spPr>
          <a:xfrm rot="16200000">
            <a:off x="9044738" y="4044696"/>
            <a:ext cx="481259" cy="89635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FI"/>
          </a:p>
        </p:txBody>
      </p:sp>
      <p:sp>
        <p:nvSpPr>
          <p:cNvPr id="20" name="Parentesi graffa aperta 19">
            <a:extLst>
              <a:ext uri="{FF2B5EF4-FFF2-40B4-BE49-F238E27FC236}">
                <a16:creationId xmlns:a16="http://schemas.microsoft.com/office/drawing/2014/main" id="{65F0FC72-F132-9BD7-33EC-1D52C2661F78}"/>
              </a:ext>
            </a:extLst>
          </p:cNvPr>
          <p:cNvSpPr/>
          <p:nvPr/>
        </p:nvSpPr>
        <p:spPr>
          <a:xfrm rot="16200000">
            <a:off x="9941093" y="4044696"/>
            <a:ext cx="481259" cy="896355"/>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FI"/>
          </a:p>
        </p:txBody>
      </p:sp>
      <p:sp>
        <p:nvSpPr>
          <p:cNvPr id="21" name="CasellaDiTesto 20">
            <a:extLst>
              <a:ext uri="{FF2B5EF4-FFF2-40B4-BE49-F238E27FC236}">
                <a16:creationId xmlns:a16="http://schemas.microsoft.com/office/drawing/2014/main" id="{A00623C0-D447-019E-0D4F-2C0C51C80787}"/>
              </a:ext>
            </a:extLst>
          </p:cNvPr>
          <p:cNvSpPr txBox="1"/>
          <p:nvPr/>
        </p:nvSpPr>
        <p:spPr>
          <a:xfrm>
            <a:off x="3529974" y="4808578"/>
            <a:ext cx="608180" cy="646331"/>
          </a:xfrm>
          <a:prstGeom prst="rect">
            <a:avLst/>
          </a:prstGeom>
          <a:noFill/>
        </p:spPr>
        <p:txBody>
          <a:bodyPr wrap="none" rtlCol="0">
            <a:spAutoFit/>
          </a:bodyPr>
          <a:lstStyle/>
          <a:p>
            <a:pPr algn="ctr"/>
            <a:r>
              <a:rPr lang="it-FI" dirty="0"/>
              <a:t>0</a:t>
            </a:r>
          </a:p>
          <a:p>
            <a:pPr algn="ctr"/>
            <a:r>
              <a:rPr lang="it-FI" dirty="0"/>
              <a:t>(fail)</a:t>
            </a:r>
          </a:p>
        </p:txBody>
      </p:sp>
      <p:sp>
        <p:nvSpPr>
          <p:cNvPr id="22" name="CasellaDiTesto 21">
            <a:extLst>
              <a:ext uri="{FF2B5EF4-FFF2-40B4-BE49-F238E27FC236}">
                <a16:creationId xmlns:a16="http://schemas.microsoft.com/office/drawing/2014/main" id="{3BF63196-53AC-F774-BA9D-7D8A9E285EA9}"/>
              </a:ext>
            </a:extLst>
          </p:cNvPr>
          <p:cNvSpPr txBox="1"/>
          <p:nvPr/>
        </p:nvSpPr>
        <p:spPr>
          <a:xfrm>
            <a:off x="6403362" y="4792697"/>
            <a:ext cx="301686" cy="369332"/>
          </a:xfrm>
          <a:prstGeom prst="rect">
            <a:avLst/>
          </a:prstGeom>
          <a:noFill/>
        </p:spPr>
        <p:txBody>
          <a:bodyPr wrap="none" rtlCol="0">
            <a:spAutoFit/>
          </a:bodyPr>
          <a:lstStyle/>
          <a:p>
            <a:pPr algn="ctr"/>
            <a:r>
              <a:rPr lang="it-FI" dirty="0"/>
              <a:t>1</a:t>
            </a:r>
          </a:p>
        </p:txBody>
      </p:sp>
      <p:sp>
        <p:nvSpPr>
          <p:cNvPr id="23" name="CasellaDiTesto 22">
            <a:extLst>
              <a:ext uri="{FF2B5EF4-FFF2-40B4-BE49-F238E27FC236}">
                <a16:creationId xmlns:a16="http://schemas.microsoft.com/office/drawing/2014/main" id="{847390FB-127B-47B7-DA7B-20D6E1EDC858}"/>
              </a:ext>
            </a:extLst>
          </p:cNvPr>
          <p:cNvSpPr txBox="1"/>
          <p:nvPr/>
        </p:nvSpPr>
        <p:spPr>
          <a:xfrm>
            <a:off x="7299720" y="4792697"/>
            <a:ext cx="301686" cy="369332"/>
          </a:xfrm>
          <a:prstGeom prst="rect">
            <a:avLst/>
          </a:prstGeom>
          <a:noFill/>
        </p:spPr>
        <p:txBody>
          <a:bodyPr wrap="none" rtlCol="0">
            <a:spAutoFit/>
          </a:bodyPr>
          <a:lstStyle/>
          <a:p>
            <a:pPr algn="ctr"/>
            <a:r>
              <a:rPr lang="it-FI" dirty="0"/>
              <a:t>2</a:t>
            </a:r>
          </a:p>
        </p:txBody>
      </p:sp>
      <p:sp>
        <p:nvSpPr>
          <p:cNvPr id="24" name="CasellaDiTesto 23">
            <a:extLst>
              <a:ext uri="{FF2B5EF4-FFF2-40B4-BE49-F238E27FC236}">
                <a16:creationId xmlns:a16="http://schemas.microsoft.com/office/drawing/2014/main" id="{E646F4F0-8C32-9B10-B0DE-0C0C32B14FF4}"/>
              </a:ext>
            </a:extLst>
          </p:cNvPr>
          <p:cNvSpPr txBox="1"/>
          <p:nvPr/>
        </p:nvSpPr>
        <p:spPr>
          <a:xfrm>
            <a:off x="8196078" y="4762411"/>
            <a:ext cx="301686" cy="369332"/>
          </a:xfrm>
          <a:prstGeom prst="rect">
            <a:avLst/>
          </a:prstGeom>
          <a:noFill/>
        </p:spPr>
        <p:txBody>
          <a:bodyPr wrap="none" rtlCol="0">
            <a:spAutoFit/>
          </a:bodyPr>
          <a:lstStyle/>
          <a:p>
            <a:pPr algn="ctr"/>
            <a:r>
              <a:rPr lang="it-FI" dirty="0"/>
              <a:t>3</a:t>
            </a:r>
          </a:p>
        </p:txBody>
      </p:sp>
      <p:sp>
        <p:nvSpPr>
          <p:cNvPr id="25" name="CasellaDiTesto 24">
            <a:extLst>
              <a:ext uri="{FF2B5EF4-FFF2-40B4-BE49-F238E27FC236}">
                <a16:creationId xmlns:a16="http://schemas.microsoft.com/office/drawing/2014/main" id="{461FC749-9998-76FA-F6B7-40BCEDBD1C12}"/>
              </a:ext>
            </a:extLst>
          </p:cNvPr>
          <p:cNvSpPr txBox="1"/>
          <p:nvPr/>
        </p:nvSpPr>
        <p:spPr>
          <a:xfrm>
            <a:off x="9134524" y="4762411"/>
            <a:ext cx="301686" cy="369332"/>
          </a:xfrm>
          <a:prstGeom prst="rect">
            <a:avLst/>
          </a:prstGeom>
          <a:noFill/>
        </p:spPr>
        <p:txBody>
          <a:bodyPr wrap="none" rtlCol="0">
            <a:spAutoFit/>
          </a:bodyPr>
          <a:lstStyle/>
          <a:p>
            <a:pPr algn="ctr"/>
            <a:r>
              <a:rPr lang="it-FI" dirty="0"/>
              <a:t>4</a:t>
            </a:r>
          </a:p>
        </p:txBody>
      </p:sp>
      <p:sp>
        <p:nvSpPr>
          <p:cNvPr id="26" name="CasellaDiTesto 25">
            <a:extLst>
              <a:ext uri="{FF2B5EF4-FFF2-40B4-BE49-F238E27FC236}">
                <a16:creationId xmlns:a16="http://schemas.microsoft.com/office/drawing/2014/main" id="{A1E63891-0E5A-122A-60F5-633EE74643CF}"/>
              </a:ext>
            </a:extLst>
          </p:cNvPr>
          <p:cNvSpPr txBox="1"/>
          <p:nvPr/>
        </p:nvSpPr>
        <p:spPr>
          <a:xfrm>
            <a:off x="10030879" y="4762411"/>
            <a:ext cx="301686" cy="369332"/>
          </a:xfrm>
          <a:prstGeom prst="rect">
            <a:avLst/>
          </a:prstGeom>
          <a:noFill/>
        </p:spPr>
        <p:txBody>
          <a:bodyPr wrap="none" rtlCol="0">
            <a:spAutoFit/>
          </a:bodyPr>
          <a:lstStyle/>
          <a:p>
            <a:pPr algn="ctr"/>
            <a:r>
              <a:rPr lang="it-FI" dirty="0"/>
              <a:t>5</a:t>
            </a:r>
          </a:p>
        </p:txBody>
      </p:sp>
      <p:sp>
        <p:nvSpPr>
          <p:cNvPr id="27" name="CasellaDiTesto 26">
            <a:extLst>
              <a:ext uri="{FF2B5EF4-FFF2-40B4-BE49-F238E27FC236}">
                <a16:creationId xmlns:a16="http://schemas.microsoft.com/office/drawing/2014/main" id="{15FD0CF0-8796-1DC3-9FE6-101A04BAFBDB}"/>
              </a:ext>
            </a:extLst>
          </p:cNvPr>
          <p:cNvSpPr txBox="1"/>
          <p:nvPr/>
        </p:nvSpPr>
        <p:spPr>
          <a:xfrm>
            <a:off x="680454" y="5538768"/>
            <a:ext cx="11132606"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t>You can have 2/100 extra points if you provide course feedback at the end of the course.</a:t>
            </a:r>
          </a:p>
        </p:txBody>
      </p:sp>
    </p:spTree>
    <p:extLst>
      <p:ext uri="{BB962C8B-B14F-4D97-AF65-F5344CB8AC3E}">
        <p14:creationId xmlns:p14="http://schemas.microsoft.com/office/powerpoint/2010/main" val="1392278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4A8906-CE36-E78B-7D5A-659455FC1582}"/>
              </a:ext>
            </a:extLst>
          </p:cNvPr>
          <p:cNvSpPr>
            <a:spLocks noGrp="1"/>
          </p:cNvSpPr>
          <p:nvPr>
            <p:ph type="title"/>
          </p:nvPr>
        </p:nvSpPr>
        <p:spPr/>
        <p:txBody>
          <a:bodyPr/>
          <a:lstStyle/>
          <a:p>
            <a:r>
              <a:rPr lang="it-FI" dirty="0"/>
              <a:t>On MyCourse</a:t>
            </a:r>
            <a:r>
              <a:rPr lang="it-FI" dirty="0">
                <a:sym typeface="Wingdings" pitchFamily="2" charset="2"/>
              </a:rPr>
              <a:t>Assignments </a:t>
            </a:r>
            <a:endParaRPr lang="it-FI" dirty="0"/>
          </a:p>
        </p:txBody>
      </p:sp>
      <p:sp>
        <p:nvSpPr>
          <p:cNvPr id="3" name="Segnaposto contenuto 2">
            <a:extLst>
              <a:ext uri="{FF2B5EF4-FFF2-40B4-BE49-F238E27FC236}">
                <a16:creationId xmlns:a16="http://schemas.microsoft.com/office/drawing/2014/main" id="{EFD3C19C-9161-B04F-1167-D419649A4771}"/>
              </a:ext>
            </a:extLst>
          </p:cNvPr>
          <p:cNvSpPr>
            <a:spLocks noGrp="1"/>
          </p:cNvSpPr>
          <p:nvPr>
            <p:ph idx="1"/>
          </p:nvPr>
        </p:nvSpPr>
        <p:spPr>
          <a:xfrm>
            <a:off x="838200" y="1520825"/>
            <a:ext cx="10515600" cy="4351338"/>
          </a:xfrm>
        </p:spPr>
        <p:txBody>
          <a:bodyPr/>
          <a:lstStyle/>
          <a:p>
            <a:pPr algn="l"/>
            <a:r>
              <a:rPr lang="it-IT" dirty="0"/>
              <a:t>Y</a:t>
            </a:r>
            <a:r>
              <a:rPr lang="it-FI" dirty="0"/>
              <a:t>ou can choose the industry from Today at noon until </a:t>
            </a:r>
            <a:r>
              <a:rPr lang="it-IT" sz="3600" b="1" i="0" dirty="0" err="1">
                <a:effectLst/>
                <a:latin typeface="-apple-system"/>
              </a:rPr>
              <a:t>Tuesday</a:t>
            </a:r>
            <a:r>
              <a:rPr lang="it-IT" sz="3600" b="1" i="0" dirty="0">
                <a:effectLst/>
                <a:latin typeface="-apple-system"/>
              </a:rPr>
              <a:t>, 23 April, 8</a:t>
            </a:r>
            <a:r>
              <a:rPr lang="it-IT" sz="3600" b="1" dirty="0">
                <a:latin typeface="-apple-system"/>
              </a:rPr>
              <a:t> </a:t>
            </a:r>
            <a:r>
              <a:rPr lang="it-IT" sz="3600" b="1" i="0" dirty="0">
                <a:effectLst/>
                <a:latin typeface="-apple-system"/>
              </a:rPr>
              <a:t>PM</a:t>
            </a:r>
            <a:endParaRPr lang="en-US" sz="3600" b="1" i="0" dirty="0">
              <a:effectLst/>
              <a:latin typeface="-apple-system"/>
            </a:endParaRPr>
          </a:p>
          <a:p>
            <a:r>
              <a:rPr lang="en-US" dirty="0"/>
              <a:t>To distribute the choices more fairly, there are 5 spots available for each group among you students.</a:t>
            </a:r>
          </a:p>
        </p:txBody>
      </p:sp>
      <p:pic>
        <p:nvPicPr>
          <p:cNvPr id="5" name="Immagine 4">
            <a:extLst>
              <a:ext uri="{FF2B5EF4-FFF2-40B4-BE49-F238E27FC236}">
                <a16:creationId xmlns:a16="http://schemas.microsoft.com/office/drawing/2014/main" id="{57888F40-6BE9-83EC-66E2-675B64D33FCF}"/>
              </a:ext>
            </a:extLst>
          </p:cNvPr>
          <p:cNvPicPr>
            <a:picLocks noChangeAspect="1"/>
          </p:cNvPicPr>
          <p:nvPr/>
        </p:nvPicPr>
        <p:blipFill>
          <a:blip r:embed="rId3"/>
          <a:stretch>
            <a:fillRect/>
          </a:stretch>
        </p:blipFill>
        <p:spPr>
          <a:xfrm>
            <a:off x="2732689" y="3568213"/>
            <a:ext cx="6915807" cy="3289787"/>
          </a:xfrm>
          <a:prstGeom prst="rect">
            <a:avLst/>
          </a:prstGeom>
        </p:spPr>
      </p:pic>
    </p:spTree>
    <p:extLst>
      <p:ext uri="{BB962C8B-B14F-4D97-AF65-F5344CB8AC3E}">
        <p14:creationId xmlns:p14="http://schemas.microsoft.com/office/powerpoint/2010/main" val="6939678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D1D8088-559A-46A5-A801-CDF0B947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3E2E96F-17F7-4C8C-BDF1-6BB90A0C1D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2380868"/>
            <a:ext cx="11982332" cy="2087795"/>
            <a:chOff x="143163" y="5763486"/>
            <a:chExt cx="11982332" cy="739555"/>
          </a:xfrm>
        </p:grpSpPr>
        <p:sp>
          <p:nvSpPr>
            <p:cNvPr id="21" name="Rectangle 20">
              <a:extLst>
                <a:ext uri="{FF2B5EF4-FFF2-40B4-BE49-F238E27FC236}">
                  <a16:creationId xmlns:a16="http://schemas.microsoft.com/office/drawing/2014/main" id="{846BD00C-9313-4A22-94F7-3875A46C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EAF30D0-AA67-427C-9938-A2C8A9B5D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id="{D5621000-9123-0DDB-B7D0-80EAFFC2D815}"/>
              </a:ext>
            </a:extLst>
          </p:cNvPr>
          <p:cNvSpPr txBox="1"/>
          <p:nvPr/>
        </p:nvSpPr>
        <p:spPr>
          <a:xfrm>
            <a:off x="1470398" y="1222613"/>
            <a:ext cx="5152563" cy="830997"/>
          </a:xfrm>
          <a:prstGeom prst="rect">
            <a:avLst/>
          </a:prstGeom>
          <a:solidFill>
            <a:srgbClr val="FFC000"/>
          </a:solidFill>
          <a:ln>
            <a:solidFill>
              <a:schemeClr val="tx1"/>
            </a:solidFill>
          </a:ln>
        </p:spPr>
        <p:txBody>
          <a:bodyPr wrap="square" rtlCol="0">
            <a:spAutoFit/>
          </a:bodyPr>
          <a:lstStyle/>
          <a:p>
            <a:pPr algn="ctr"/>
            <a:r>
              <a:rPr lang="it-IT" sz="2400" b="1" i="0" dirty="0">
                <a:solidFill>
                  <a:srgbClr val="374151"/>
                </a:solidFill>
                <a:effectLst/>
                <a:latin typeface="Söhne"/>
              </a:rPr>
              <a:t>PLEASE SELECT GROUP 2 ONLY WHEN GROUP 1 IS FULL</a:t>
            </a:r>
            <a:endParaRPr lang="it-FI" sz="2400" b="1" dirty="0"/>
          </a:p>
        </p:txBody>
      </p:sp>
      <p:pic>
        <p:nvPicPr>
          <p:cNvPr id="4" name="Immagine 3">
            <a:extLst>
              <a:ext uri="{FF2B5EF4-FFF2-40B4-BE49-F238E27FC236}">
                <a16:creationId xmlns:a16="http://schemas.microsoft.com/office/drawing/2014/main" id="{40536D0F-24CD-EAA5-666D-26FA3893A203}"/>
              </a:ext>
            </a:extLst>
          </p:cNvPr>
          <p:cNvPicPr>
            <a:picLocks noChangeAspect="1"/>
          </p:cNvPicPr>
          <p:nvPr/>
        </p:nvPicPr>
        <p:blipFill>
          <a:blip r:embed="rId3"/>
          <a:stretch>
            <a:fillRect/>
          </a:stretch>
        </p:blipFill>
        <p:spPr>
          <a:xfrm>
            <a:off x="7932826" y="147145"/>
            <a:ext cx="1356902" cy="6043449"/>
          </a:xfrm>
          <a:prstGeom prst="rect">
            <a:avLst/>
          </a:prstGeom>
        </p:spPr>
      </p:pic>
    </p:spTree>
    <p:extLst>
      <p:ext uri="{BB962C8B-B14F-4D97-AF65-F5344CB8AC3E}">
        <p14:creationId xmlns:p14="http://schemas.microsoft.com/office/powerpoint/2010/main" val="38301245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D6A579-17BC-4FD8-8C99-7B3DA66D3518}"/>
              </a:ext>
            </a:extLst>
          </p:cNvPr>
          <p:cNvSpPr>
            <a:spLocks noGrp="1"/>
          </p:cNvSpPr>
          <p:nvPr>
            <p:ph type="title"/>
          </p:nvPr>
        </p:nvSpPr>
        <p:spPr/>
        <p:txBody>
          <a:bodyPr/>
          <a:lstStyle/>
          <a:p>
            <a:pPr algn="ctr"/>
            <a:r>
              <a:rPr lang="it-FI" b="1" dirty="0"/>
              <a:t>Few Rules</a:t>
            </a:r>
            <a:endParaRPr lang="it-FI" dirty="0"/>
          </a:p>
        </p:txBody>
      </p:sp>
      <p:sp>
        <p:nvSpPr>
          <p:cNvPr id="3" name="Segnaposto contenuto 2">
            <a:extLst>
              <a:ext uri="{FF2B5EF4-FFF2-40B4-BE49-F238E27FC236}">
                <a16:creationId xmlns:a16="http://schemas.microsoft.com/office/drawing/2014/main" id="{F16B10BC-B423-8A1F-5A5C-DD821FA1D1E9}"/>
              </a:ext>
            </a:extLst>
          </p:cNvPr>
          <p:cNvSpPr>
            <a:spLocks noGrp="1"/>
          </p:cNvSpPr>
          <p:nvPr>
            <p:ph idx="1"/>
          </p:nvPr>
        </p:nvSpPr>
        <p:spPr/>
        <p:txBody>
          <a:bodyPr>
            <a:normAutofit lnSpcReduction="10000"/>
          </a:bodyPr>
          <a:lstStyle/>
          <a:p>
            <a:r>
              <a:rPr lang="it-FI" dirty="0"/>
              <a:t>You can </a:t>
            </a:r>
            <a:r>
              <a:rPr lang="it-FI" b="1" dirty="0"/>
              <a:t>always</a:t>
            </a:r>
            <a:r>
              <a:rPr lang="it-FI" dirty="0"/>
              <a:t> interrupt the class (raise your hand) to ask questions (you are encouraged to do so!).</a:t>
            </a:r>
          </a:p>
          <a:p>
            <a:r>
              <a:rPr lang="it-FI" dirty="0"/>
              <a:t>You can </a:t>
            </a:r>
            <a:r>
              <a:rPr lang="it-FI" b="1" dirty="0"/>
              <a:t>always</a:t>
            </a:r>
            <a:r>
              <a:rPr lang="it-FI" dirty="0"/>
              <a:t> ask me for additional explanations. </a:t>
            </a:r>
          </a:p>
          <a:p>
            <a:r>
              <a:rPr lang="it-FI" dirty="0"/>
              <a:t>You can </a:t>
            </a:r>
            <a:r>
              <a:rPr lang="it-FI" b="1" dirty="0"/>
              <a:t>always</a:t>
            </a:r>
            <a:r>
              <a:rPr lang="it-FI" dirty="0"/>
              <a:t> reach me out (via mail, after each class). </a:t>
            </a:r>
          </a:p>
          <a:p>
            <a:pPr marL="0" indent="0">
              <a:buNone/>
            </a:pPr>
            <a:endParaRPr lang="it-FI" dirty="0"/>
          </a:p>
          <a:p>
            <a:pPr marL="0" indent="0">
              <a:buNone/>
            </a:pPr>
            <a:r>
              <a:rPr lang="it-IT" dirty="0"/>
              <a:t>B</a:t>
            </a:r>
            <a:r>
              <a:rPr lang="it-FI" dirty="0"/>
              <a:t>ut…</a:t>
            </a:r>
          </a:p>
          <a:p>
            <a:pPr marL="0" indent="0">
              <a:buNone/>
            </a:pPr>
            <a:r>
              <a:rPr lang="it-FI" sz="9600" b="1" dirty="0"/>
              <a:t>never</a:t>
            </a:r>
            <a:r>
              <a:rPr lang="it-FI" sz="3600" b="1" dirty="0"/>
              <a:t> </a:t>
            </a:r>
            <a:r>
              <a:rPr lang="it-FI" dirty="0"/>
              <a:t>miss the assignments’ deadlines. If a student misses the deadline of an assignment, they will fail the course. </a:t>
            </a:r>
          </a:p>
        </p:txBody>
      </p:sp>
    </p:spTree>
    <p:extLst>
      <p:ext uri="{BB962C8B-B14F-4D97-AF65-F5344CB8AC3E}">
        <p14:creationId xmlns:p14="http://schemas.microsoft.com/office/powerpoint/2010/main" val="16534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25D8E0-3C90-0946-D1AD-C66BF22E9FDA}"/>
              </a:ext>
            </a:extLst>
          </p:cNvPr>
          <p:cNvSpPr>
            <a:spLocks noGrp="1"/>
          </p:cNvSpPr>
          <p:nvPr>
            <p:ph type="title"/>
          </p:nvPr>
        </p:nvSpPr>
        <p:spPr/>
        <p:txBody>
          <a:bodyPr/>
          <a:lstStyle/>
          <a:p>
            <a:pPr algn="ctr"/>
            <a:r>
              <a:rPr lang="it-FI" b="1" dirty="0"/>
              <a:t>Other practicalities</a:t>
            </a:r>
          </a:p>
        </p:txBody>
      </p:sp>
      <p:sp>
        <p:nvSpPr>
          <p:cNvPr id="3" name="Segnaposto contenuto 2">
            <a:extLst>
              <a:ext uri="{FF2B5EF4-FFF2-40B4-BE49-F238E27FC236}">
                <a16:creationId xmlns:a16="http://schemas.microsoft.com/office/drawing/2014/main" id="{7ABC70BA-95E8-E671-5D68-4891498C1D61}"/>
              </a:ext>
            </a:extLst>
          </p:cNvPr>
          <p:cNvSpPr>
            <a:spLocks noGrp="1"/>
          </p:cNvSpPr>
          <p:nvPr>
            <p:ph idx="1"/>
          </p:nvPr>
        </p:nvSpPr>
        <p:spPr/>
        <p:txBody>
          <a:bodyPr/>
          <a:lstStyle/>
          <a:p>
            <a:pPr marL="0" indent="0">
              <a:buNone/>
            </a:pPr>
            <a:r>
              <a:rPr lang="en-US" sz="3600" b="1" dirty="0">
                <a:effectLst/>
                <a:latin typeface="Arial" panose="020B0604020202020204" pitchFamily="34" charset="0"/>
              </a:rPr>
              <a:t>MyCourses is the source for all course-related material and information. </a:t>
            </a:r>
            <a:endParaRPr lang="en-US" sz="4800" dirty="0">
              <a:effectLst/>
            </a:endParaRPr>
          </a:p>
          <a:p>
            <a:pPr lvl="1"/>
            <a:r>
              <a:rPr lang="en-US" sz="2800" dirty="0">
                <a:effectLst/>
                <a:latin typeface="ArialMT"/>
              </a:rPr>
              <a:t>‘Announcements’ forum will include all formal course communication </a:t>
            </a:r>
            <a:endParaRPr lang="en-US" sz="4400" dirty="0">
              <a:effectLst/>
            </a:endParaRPr>
          </a:p>
          <a:p>
            <a:pPr lvl="1"/>
            <a:r>
              <a:rPr lang="en-US" sz="2800" dirty="0">
                <a:effectLst/>
                <a:latin typeface="ArialMT"/>
              </a:rPr>
              <a:t>Everyone is automatically subscribed and will receive an email notification </a:t>
            </a:r>
          </a:p>
          <a:p>
            <a:pPr lvl="1"/>
            <a:r>
              <a:rPr lang="en-US" sz="2800" dirty="0">
                <a:effectLst/>
                <a:latin typeface="ArialMT"/>
              </a:rPr>
              <a:t>Check your </a:t>
            </a:r>
            <a:r>
              <a:rPr lang="en-US" sz="2800" dirty="0" err="1">
                <a:effectLst/>
                <a:latin typeface="ArialMT"/>
              </a:rPr>
              <a:t>aalto.fi</a:t>
            </a:r>
            <a:r>
              <a:rPr lang="en-US" sz="2800" dirty="0">
                <a:effectLst/>
                <a:latin typeface="ArialMT"/>
              </a:rPr>
              <a:t> email regularly</a:t>
            </a:r>
          </a:p>
          <a:p>
            <a:endParaRPr lang="en-US" dirty="0"/>
          </a:p>
        </p:txBody>
      </p:sp>
    </p:spTree>
    <p:extLst>
      <p:ext uri="{BB962C8B-B14F-4D97-AF65-F5344CB8AC3E}">
        <p14:creationId xmlns:p14="http://schemas.microsoft.com/office/powerpoint/2010/main" val="1714087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6D54F7E-825A-4BBA-815F-35CCA8B97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3D black question marks with one yellow question mark">
            <a:extLst>
              <a:ext uri="{FF2B5EF4-FFF2-40B4-BE49-F238E27FC236}">
                <a16:creationId xmlns:a16="http://schemas.microsoft.com/office/drawing/2014/main" id="{BFC912E4-5E73-90BF-9779-C59E68A6CEAE}"/>
              </a:ext>
            </a:extLst>
          </p:cNvPr>
          <p:cNvPicPr>
            <a:picLocks noChangeAspect="1"/>
          </p:cNvPicPr>
          <p:nvPr/>
        </p:nvPicPr>
        <p:blipFill rotWithShape="1">
          <a:blip r:embed="rId2"/>
          <a:srcRect l="28990" r="6122" b="1"/>
          <a:stretch/>
        </p:blipFill>
        <p:spPr>
          <a:xfrm>
            <a:off x="1" y="1"/>
            <a:ext cx="12191999" cy="6858000"/>
          </a:xfrm>
          <a:custGeom>
            <a:avLst/>
            <a:gdLst/>
            <a:ahLst/>
            <a:cxnLst/>
            <a:rect l="l" t="t" r="r" b="b"/>
            <a:pathLst>
              <a:path w="12191999" h="6842601">
                <a:moveTo>
                  <a:pt x="0" y="0"/>
                </a:moveTo>
                <a:lnTo>
                  <a:pt x="12191999" y="0"/>
                </a:lnTo>
                <a:lnTo>
                  <a:pt x="12191999" y="6842601"/>
                </a:lnTo>
                <a:lnTo>
                  <a:pt x="10316981" y="6842601"/>
                </a:lnTo>
                <a:cubicBezTo>
                  <a:pt x="10312796" y="6835189"/>
                  <a:pt x="10163183" y="6730124"/>
                  <a:pt x="10158998" y="6722712"/>
                </a:cubicBezTo>
                <a:cubicBezTo>
                  <a:pt x="10120278" y="6678190"/>
                  <a:pt x="10156462" y="6716223"/>
                  <a:pt x="10090349" y="6671420"/>
                </a:cubicBezTo>
                <a:cubicBezTo>
                  <a:pt x="10043032" y="6655694"/>
                  <a:pt x="9995855" y="6551879"/>
                  <a:pt x="9955425" y="6498018"/>
                </a:cubicBezTo>
                <a:cubicBezTo>
                  <a:pt x="9939618" y="6480021"/>
                  <a:pt x="9915110" y="6461677"/>
                  <a:pt x="9891265" y="6454528"/>
                </a:cubicBezTo>
                <a:cubicBezTo>
                  <a:pt x="9868239" y="6464957"/>
                  <a:pt x="9865423" y="6431640"/>
                  <a:pt x="9848227" y="6426063"/>
                </a:cubicBezTo>
                <a:cubicBezTo>
                  <a:pt x="9838059" y="6433162"/>
                  <a:pt x="9815047" y="6410348"/>
                  <a:pt x="9812354" y="6399604"/>
                </a:cubicBezTo>
                <a:cubicBezTo>
                  <a:pt x="9825285" y="6377997"/>
                  <a:pt x="9725923" y="6372757"/>
                  <a:pt x="9725915" y="6356381"/>
                </a:cubicBezTo>
                <a:cubicBezTo>
                  <a:pt x="9696279" y="6348066"/>
                  <a:pt x="9591199" y="6354143"/>
                  <a:pt x="9575033" y="6325258"/>
                </a:cubicBezTo>
                <a:cubicBezTo>
                  <a:pt x="9516434" y="6303128"/>
                  <a:pt x="9441613" y="6276805"/>
                  <a:pt x="9415626" y="6271777"/>
                </a:cubicBezTo>
                <a:cubicBezTo>
                  <a:pt x="9378293" y="6313495"/>
                  <a:pt x="9281935" y="6171365"/>
                  <a:pt x="9171493" y="6150430"/>
                </a:cubicBezTo>
                <a:cubicBezTo>
                  <a:pt x="9155426" y="6152396"/>
                  <a:pt x="9147439" y="6151015"/>
                  <a:pt x="9146018" y="6139864"/>
                </a:cubicBezTo>
                <a:cubicBezTo>
                  <a:pt x="9112029" y="6132441"/>
                  <a:pt x="9087339" y="6101138"/>
                  <a:pt x="9059635" y="6109957"/>
                </a:cubicBezTo>
                <a:cubicBezTo>
                  <a:pt x="9024424" y="6092144"/>
                  <a:pt x="9043048" y="6078417"/>
                  <a:pt x="9010911" y="6064789"/>
                </a:cubicBezTo>
                <a:lnTo>
                  <a:pt x="8866811" y="6028191"/>
                </a:lnTo>
                <a:cubicBezTo>
                  <a:pt x="8846465" y="6021172"/>
                  <a:pt x="8825221" y="6000527"/>
                  <a:pt x="8804584" y="5994237"/>
                </a:cubicBezTo>
                <a:lnTo>
                  <a:pt x="8783071" y="5990448"/>
                </a:lnTo>
                <a:lnTo>
                  <a:pt x="8770456" y="5978060"/>
                </a:lnTo>
                <a:cubicBezTo>
                  <a:pt x="8764772" y="5975259"/>
                  <a:pt x="8757695" y="5974720"/>
                  <a:pt x="8748297" y="5978070"/>
                </a:cubicBezTo>
                <a:cubicBezTo>
                  <a:pt x="8730344" y="5973495"/>
                  <a:pt x="8679808" y="5955894"/>
                  <a:pt x="8662742" y="5950603"/>
                </a:cubicBezTo>
                <a:lnTo>
                  <a:pt x="8645902" y="5946326"/>
                </a:lnTo>
                <a:lnTo>
                  <a:pt x="8638176" y="5938358"/>
                </a:lnTo>
                <a:cubicBezTo>
                  <a:pt x="8625897" y="5932642"/>
                  <a:pt x="8594811" y="5922073"/>
                  <a:pt x="8572224" y="5912032"/>
                </a:cubicBezTo>
                <a:cubicBezTo>
                  <a:pt x="8553809" y="5897782"/>
                  <a:pt x="8529845" y="5886100"/>
                  <a:pt x="8502655" y="5878114"/>
                </a:cubicBezTo>
                <a:cubicBezTo>
                  <a:pt x="8496990" y="5883034"/>
                  <a:pt x="8489611" y="5872566"/>
                  <a:pt x="8485159" y="5869819"/>
                </a:cubicBezTo>
                <a:cubicBezTo>
                  <a:pt x="8483457" y="5873482"/>
                  <a:pt x="8471232" y="5872664"/>
                  <a:pt x="8468539" y="5868711"/>
                </a:cubicBezTo>
                <a:cubicBezTo>
                  <a:pt x="8389167" y="5836352"/>
                  <a:pt x="8421742" y="5881497"/>
                  <a:pt x="8379810" y="5849376"/>
                </a:cubicBezTo>
                <a:cubicBezTo>
                  <a:pt x="8371729" y="5846373"/>
                  <a:pt x="8364483" y="5846766"/>
                  <a:pt x="8357758" y="5848601"/>
                </a:cubicBezTo>
                <a:lnTo>
                  <a:pt x="8315264" y="5836192"/>
                </a:lnTo>
                <a:cubicBezTo>
                  <a:pt x="8299077" y="5829531"/>
                  <a:pt x="8281671" y="5824011"/>
                  <a:pt x="8263455" y="5819793"/>
                </a:cubicBezTo>
                <a:cubicBezTo>
                  <a:pt x="8257386" y="5826849"/>
                  <a:pt x="8245582" y="5813448"/>
                  <a:pt x="8239287" y="5810141"/>
                </a:cubicBezTo>
                <a:cubicBezTo>
                  <a:pt x="8237965" y="5815186"/>
                  <a:pt x="8222226" y="5815108"/>
                  <a:pt x="8217888" y="5810039"/>
                </a:cubicBezTo>
                <a:cubicBezTo>
                  <a:pt x="8109447" y="5773303"/>
                  <a:pt x="8161302" y="5831037"/>
                  <a:pt x="8100547" y="5791517"/>
                </a:cubicBezTo>
                <a:cubicBezTo>
                  <a:pt x="8089574" y="5788167"/>
                  <a:pt x="8080448" y="5789295"/>
                  <a:pt x="8072316" y="5792309"/>
                </a:cubicBezTo>
                <a:lnTo>
                  <a:pt x="8056967" y="5800648"/>
                </a:lnTo>
                <a:lnTo>
                  <a:pt x="8047885" y="5795270"/>
                </a:lnTo>
                <a:cubicBezTo>
                  <a:pt x="8010204" y="5788738"/>
                  <a:pt x="7996426" y="5797608"/>
                  <a:pt x="7977128" y="5783189"/>
                </a:cubicBezTo>
                <a:cubicBezTo>
                  <a:pt x="7943466" y="5775577"/>
                  <a:pt x="7904823" y="5770953"/>
                  <a:pt x="7874392" y="5763715"/>
                </a:cubicBezTo>
                <a:cubicBezTo>
                  <a:pt x="7860337" y="5743777"/>
                  <a:pt x="7817541" y="5748989"/>
                  <a:pt x="7794543" y="5739759"/>
                </a:cubicBezTo>
                <a:cubicBezTo>
                  <a:pt x="7784688" y="5731467"/>
                  <a:pt x="7776709" y="5729004"/>
                  <a:pt x="7763762" y="5734031"/>
                </a:cubicBezTo>
                <a:cubicBezTo>
                  <a:pt x="7718781" y="5694154"/>
                  <a:pt x="7732231" y="5727368"/>
                  <a:pt x="7685889" y="5707234"/>
                </a:cubicBezTo>
                <a:cubicBezTo>
                  <a:pt x="7646521" y="5687607"/>
                  <a:pt x="7600389" y="5671470"/>
                  <a:pt x="7566744" y="5634586"/>
                </a:cubicBezTo>
                <a:cubicBezTo>
                  <a:pt x="7561306" y="5624813"/>
                  <a:pt x="7543589" y="5618525"/>
                  <a:pt x="7527170" y="5620542"/>
                </a:cubicBezTo>
                <a:cubicBezTo>
                  <a:pt x="7524343" y="5620889"/>
                  <a:pt x="7521664" y="5621475"/>
                  <a:pt x="7519214" y="5622280"/>
                </a:cubicBezTo>
                <a:cubicBezTo>
                  <a:pt x="7500062" y="5596964"/>
                  <a:pt x="7480476" y="5604337"/>
                  <a:pt x="7473157" y="5588143"/>
                </a:cubicBezTo>
                <a:cubicBezTo>
                  <a:pt x="7433415" y="5574859"/>
                  <a:pt x="7395118" y="5582388"/>
                  <a:pt x="7388000" y="5568063"/>
                </a:cubicBezTo>
                <a:cubicBezTo>
                  <a:pt x="7366403" y="5564920"/>
                  <a:pt x="7332262" y="5573848"/>
                  <a:pt x="7320876" y="5557698"/>
                </a:cubicBezTo>
                <a:cubicBezTo>
                  <a:pt x="7314891" y="5568111"/>
                  <a:pt x="7299319" y="5544964"/>
                  <a:pt x="7284480" y="5549820"/>
                </a:cubicBezTo>
                <a:cubicBezTo>
                  <a:pt x="7273570" y="5554430"/>
                  <a:pt x="7266301" y="5548483"/>
                  <a:pt x="7256619" y="5546379"/>
                </a:cubicBezTo>
                <a:cubicBezTo>
                  <a:pt x="7242503" y="5549088"/>
                  <a:pt x="7202543" y="5533379"/>
                  <a:pt x="7193112" y="5525289"/>
                </a:cubicBezTo>
                <a:cubicBezTo>
                  <a:pt x="7172259" y="5499151"/>
                  <a:pt x="7108617" y="5505485"/>
                  <a:pt x="7090943" y="5485177"/>
                </a:cubicBezTo>
                <a:cubicBezTo>
                  <a:pt x="7083637" y="5481419"/>
                  <a:pt x="7076140" y="5479148"/>
                  <a:pt x="7068566" y="5477809"/>
                </a:cubicBezTo>
                <a:lnTo>
                  <a:pt x="7023035" y="5476595"/>
                </a:lnTo>
                <a:lnTo>
                  <a:pt x="7001197" y="5476163"/>
                </a:lnTo>
                <a:cubicBezTo>
                  <a:pt x="7016126" y="5454256"/>
                  <a:pt x="6943549" y="5466815"/>
                  <a:pt x="6967472" y="5451057"/>
                </a:cubicBezTo>
                <a:cubicBezTo>
                  <a:pt x="6931240" y="5443544"/>
                  <a:pt x="6920843" y="5429649"/>
                  <a:pt x="6883334" y="5418880"/>
                </a:cubicBezTo>
                <a:lnTo>
                  <a:pt x="6742417" y="5386446"/>
                </a:lnTo>
                <a:cubicBezTo>
                  <a:pt x="6690532" y="5366095"/>
                  <a:pt x="6665174" y="5364632"/>
                  <a:pt x="6618315" y="5353085"/>
                </a:cubicBezTo>
                <a:cubicBezTo>
                  <a:pt x="6581698" y="5304210"/>
                  <a:pt x="6547395" y="5315779"/>
                  <a:pt x="6521050" y="5283194"/>
                </a:cubicBezTo>
                <a:cubicBezTo>
                  <a:pt x="6469114" y="5268862"/>
                  <a:pt x="6472597" y="5253957"/>
                  <a:pt x="6414460" y="5253832"/>
                </a:cubicBezTo>
                <a:lnTo>
                  <a:pt x="6362535" y="5220502"/>
                </a:lnTo>
                <a:cubicBezTo>
                  <a:pt x="6350866" y="5213881"/>
                  <a:pt x="6347641" y="5215777"/>
                  <a:pt x="6344443" y="5214103"/>
                </a:cubicBezTo>
                <a:lnTo>
                  <a:pt x="6343344" y="5210454"/>
                </a:lnTo>
                <a:lnTo>
                  <a:pt x="6333344" y="5205307"/>
                </a:lnTo>
                <a:lnTo>
                  <a:pt x="6315602" y="5193288"/>
                </a:lnTo>
                <a:lnTo>
                  <a:pt x="6310442" y="5192802"/>
                </a:lnTo>
                <a:lnTo>
                  <a:pt x="6280815" y="5177420"/>
                </a:lnTo>
                <a:lnTo>
                  <a:pt x="6279533" y="5178045"/>
                </a:lnTo>
                <a:cubicBezTo>
                  <a:pt x="6275980" y="5179097"/>
                  <a:pt x="6272084" y="5179212"/>
                  <a:pt x="6267362" y="5177370"/>
                </a:cubicBezTo>
                <a:cubicBezTo>
                  <a:pt x="6261796" y="5192470"/>
                  <a:pt x="6259530" y="5180933"/>
                  <a:pt x="6246095" y="5174167"/>
                </a:cubicBezTo>
                <a:lnTo>
                  <a:pt x="6155252" y="5161201"/>
                </a:lnTo>
                <a:lnTo>
                  <a:pt x="6148525" y="5158442"/>
                </a:lnTo>
                <a:lnTo>
                  <a:pt x="6148187" y="5158573"/>
                </a:lnTo>
                <a:cubicBezTo>
                  <a:pt x="6146292" y="5158370"/>
                  <a:pt x="6143916" y="5157611"/>
                  <a:pt x="6140686" y="5156032"/>
                </a:cubicBezTo>
                <a:lnTo>
                  <a:pt x="6136260" y="5153413"/>
                </a:lnTo>
                <a:lnTo>
                  <a:pt x="6123208" y="5148061"/>
                </a:lnTo>
                <a:lnTo>
                  <a:pt x="6117367" y="5147451"/>
                </a:lnTo>
                <a:lnTo>
                  <a:pt x="5957305" y="5146062"/>
                </a:lnTo>
                <a:cubicBezTo>
                  <a:pt x="5920540" y="5140405"/>
                  <a:pt x="5887096" y="5142015"/>
                  <a:pt x="5857259" y="5132052"/>
                </a:cubicBezTo>
                <a:cubicBezTo>
                  <a:pt x="5843335" y="5135303"/>
                  <a:pt x="5830921" y="5135493"/>
                  <a:pt x="5821375" y="5125606"/>
                </a:cubicBezTo>
                <a:cubicBezTo>
                  <a:pt x="5786501" y="5122615"/>
                  <a:pt x="5775399" y="5132648"/>
                  <a:pt x="5755916" y="5120171"/>
                </a:cubicBezTo>
                <a:cubicBezTo>
                  <a:pt x="5732132" y="5135438"/>
                  <a:pt x="5732735" y="5128211"/>
                  <a:pt x="5725007" y="5121437"/>
                </a:cubicBezTo>
                <a:lnTo>
                  <a:pt x="5723810" y="5120848"/>
                </a:lnTo>
                <a:lnTo>
                  <a:pt x="5720531" y="5123048"/>
                </a:lnTo>
                <a:lnTo>
                  <a:pt x="5714794" y="5123371"/>
                </a:lnTo>
                <a:lnTo>
                  <a:pt x="5700141" y="5120131"/>
                </a:lnTo>
                <a:lnTo>
                  <a:pt x="5694799" y="5118234"/>
                </a:lnTo>
                <a:cubicBezTo>
                  <a:pt x="5691058" y="5117179"/>
                  <a:pt x="5688491" y="5116804"/>
                  <a:pt x="5686627" y="5116903"/>
                </a:cubicBezTo>
                <a:lnTo>
                  <a:pt x="5686371" y="5117086"/>
                </a:lnTo>
                <a:lnTo>
                  <a:pt x="5678818" y="5115416"/>
                </a:lnTo>
                <a:cubicBezTo>
                  <a:pt x="5666199" y="5112102"/>
                  <a:pt x="5654035" y="5108410"/>
                  <a:pt x="5642547" y="5104511"/>
                </a:cubicBezTo>
                <a:cubicBezTo>
                  <a:pt x="5629444" y="5114945"/>
                  <a:pt x="5588783" y="5093343"/>
                  <a:pt x="5587979" y="5116963"/>
                </a:cubicBezTo>
                <a:cubicBezTo>
                  <a:pt x="5572317" y="5112380"/>
                  <a:pt x="5564904" y="5101292"/>
                  <a:pt x="5566635" y="5117158"/>
                </a:cubicBezTo>
                <a:cubicBezTo>
                  <a:pt x="5561375" y="5116079"/>
                  <a:pt x="5557787" y="5116811"/>
                  <a:pt x="5554952" y="5118417"/>
                </a:cubicBezTo>
                <a:lnTo>
                  <a:pt x="5554039" y="5119241"/>
                </a:lnTo>
                <a:lnTo>
                  <a:pt x="5514253" y="5109018"/>
                </a:lnTo>
                <a:lnTo>
                  <a:pt x="5492156" y="5099904"/>
                </a:lnTo>
                <a:lnTo>
                  <a:pt x="5480446" y="5096385"/>
                </a:lnTo>
                <a:lnTo>
                  <a:pt x="5477744" y="5092939"/>
                </a:lnTo>
                <a:cubicBezTo>
                  <a:pt x="5474490" y="5090581"/>
                  <a:pt x="5469391" y="5088951"/>
                  <a:pt x="5460150" y="5088988"/>
                </a:cubicBezTo>
                <a:lnTo>
                  <a:pt x="5457901" y="5089459"/>
                </a:lnTo>
                <a:lnTo>
                  <a:pt x="5444243" y="5082761"/>
                </a:lnTo>
                <a:cubicBezTo>
                  <a:pt x="5439993" y="5080007"/>
                  <a:pt x="5436418" y="5076805"/>
                  <a:pt x="5433825" y="5072992"/>
                </a:cubicBezTo>
                <a:cubicBezTo>
                  <a:pt x="5379442" y="5082090"/>
                  <a:pt x="5336110" y="5058382"/>
                  <a:pt x="5280996" y="5052402"/>
                </a:cubicBezTo>
                <a:cubicBezTo>
                  <a:pt x="5250806" y="5043777"/>
                  <a:pt x="5168599" y="5048109"/>
                  <a:pt x="5161582" y="5019668"/>
                </a:cubicBezTo>
                <a:cubicBezTo>
                  <a:pt x="5121870" y="5011383"/>
                  <a:pt x="5095637" y="5009222"/>
                  <a:pt x="5042717" y="5002692"/>
                </a:cubicBezTo>
                <a:cubicBezTo>
                  <a:pt x="4991136" y="4972487"/>
                  <a:pt x="4902282" y="4979360"/>
                  <a:pt x="4840514" y="4959306"/>
                </a:cubicBezTo>
                <a:cubicBezTo>
                  <a:pt x="4799904" y="4976415"/>
                  <a:pt x="4824087" y="4958371"/>
                  <a:pt x="4786778" y="4956661"/>
                </a:cubicBezTo>
                <a:cubicBezTo>
                  <a:pt x="4801901" y="4937231"/>
                  <a:pt x="4739845" y="4961208"/>
                  <a:pt x="4743741" y="4937104"/>
                </a:cubicBezTo>
                <a:cubicBezTo>
                  <a:pt x="4736829" y="4937557"/>
                  <a:pt x="4730010" y="4938753"/>
                  <a:pt x="4723136" y="4940138"/>
                </a:cubicBezTo>
                <a:lnTo>
                  <a:pt x="4719535" y="4940850"/>
                </a:lnTo>
                <a:lnTo>
                  <a:pt x="4706143" y="4939586"/>
                </a:lnTo>
                <a:lnTo>
                  <a:pt x="4701098" y="4944372"/>
                </a:lnTo>
                <a:lnTo>
                  <a:pt x="4680034" y="4946157"/>
                </a:lnTo>
                <a:cubicBezTo>
                  <a:pt x="4672339" y="4946029"/>
                  <a:pt x="4664292" y="4944964"/>
                  <a:pt x="4655740" y="4942396"/>
                </a:cubicBezTo>
                <a:cubicBezTo>
                  <a:pt x="4636359" y="4929384"/>
                  <a:pt x="4599700" y="4935346"/>
                  <a:pt x="4569298" y="4929596"/>
                </a:cubicBezTo>
                <a:lnTo>
                  <a:pt x="4555977" y="4924356"/>
                </a:lnTo>
                <a:lnTo>
                  <a:pt x="4508949" y="4921648"/>
                </a:lnTo>
                <a:cubicBezTo>
                  <a:pt x="4495668" y="4920437"/>
                  <a:pt x="4482007" y="4918694"/>
                  <a:pt x="4467838" y="4915993"/>
                </a:cubicBezTo>
                <a:lnTo>
                  <a:pt x="4441948" y="4909300"/>
                </a:lnTo>
                <a:lnTo>
                  <a:pt x="4394719" y="4901820"/>
                </a:lnTo>
                <a:lnTo>
                  <a:pt x="4356810" y="4905146"/>
                </a:lnTo>
                <a:lnTo>
                  <a:pt x="4222144" y="4909117"/>
                </a:lnTo>
                <a:cubicBezTo>
                  <a:pt x="4202488" y="4913903"/>
                  <a:pt x="4184742" y="4933491"/>
                  <a:pt x="4160481" y="4923474"/>
                </a:cubicBezTo>
                <a:cubicBezTo>
                  <a:pt x="4165854" y="4934564"/>
                  <a:pt x="4131661" y="4919946"/>
                  <a:pt x="4124879" y="4929303"/>
                </a:cubicBezTo>
                <a:cubicBezTo>
                  <a:pt x="4120895" y="4937086"/>
                  <a:pt x="4109593" y="4934464"/>
                  <a:pt x="4100114" y="4936007"/>
                </a:cubicBezTo>
                <a:cubicBezTo>
                  <a:pt x="4091835" y="4943256"/>
                  <a:pt x="4045978" y="4943549"/>
                  <a:pt x="4030957" y="4939826"/>
                </a:cubicBezTo>
                <a:cubicBezTo>
                  <a:pt x="3989825" y="4924453"/>
                  <a:pt x="3946860" y="4952050"/>
                  <a:pt x="3913764" y="4940618"/>
                </a:cubicBezTo>
                <a:cubicBezTo>
                  <a:pt x="3904534" y="4939906"/>
                  <a:pt x="3896577" y="4940543"/>
                  <a:pt x="3889457" y="4942017"/>
                </a:cubicBezTo>
                <a:lnTo>
                  <a:pt x="3871115" y="4948115"/>
                </a:lnTo>
                <a:lnTo>
                  <a:pt x="3869086" y="4953796"/>
                </a:lnTo>
                <a:lnTo>
                  <a:pt x="3856124" y="4955351"/>
                </a:lnTo>
                <a:lnTo>
                  <a:pt x="3835967" y="4964002"/>
                </a:lnTo>
                <a:cubicBezTo>
                  <a:pt x="3826465" y="4939857"/>
                  <a:pt x="3782586" y="4975947"/>
                  <a:pt x="3785910" y="4953998"/>
                </a:cubicBezTo>
                <a:cubicBezTo>
                  <a:pt x="3750785" y="4960085"/>
                  <a:pt x="3699033" y="4941571"/>
                  <a:pt x="3671085" y="4966563"/>
                </a:cubicBezTo>
                <a:cubicBezTo>
                  <a:pt x="3621255" y="4971431"/>
                  <a:pt x="3562637" y="4982991"/>
                  <a:pt x="3486928" y="4983204"/>
                </a:cubicBezTo>
                <a:cubicBezTo>
                  <a:pt x="3446030" y="4983424"/>
                  <a:pt x="3343460" y="4965124"/>
                  <a:pt x="3280956" y="4963864"/>
                </a:cubicBezTo>
                <a:cubicBezTo>
                  <a:pt x="3227193" y="4969510"/>
                  <a:pt x="3256481" y="4962609"/>
                  <a:pt x="3211563" y="4982704"/>
                </a:cubicBezTo>
                <a:cubicBezTo>
                  <a:pt x="3207119" y="4979549"/>
                  <a:pt x="3170070" y="4977192"/>
                  <a:pt x="3164681" y="4975408"/>
                </a:cubicBezTo>
                <a:lnTo>
                  <a:pt x="3127171" y="4968229"/>
                </a:lnTo>
                <a:lnTo>
                  <a:pt x="3096889" y="4965619"/>
                </a:lnTo>
                <a:cubicBezTo>
                  <a:pt x="3088441" y="4967572"/>
                  <a:pt x="3082883" y="4967054"/>
                  <a:pt x="3078620" y="4965444"/>
                </a:cubicBezTo>
                <a:lnTo>
                  <a:pt x="3074275" y="4962670"/>
                </a:lnTo>
                <a:lnTo>
                  <a:pt x="3036436" y="4957455"/>
                </a:lnTo>
                <a:lnTo>
                  <a:pt x="3031995" y="4958829"/>
                </a:lnTo>
                <a:lnTo>
                  <a:pt x="2994028" y="4956800"/>
                </a:lnTo>
                <a:cubicBezTo>
                  <a:pt x="2992299" y="4958944"/>
                  <a:pt x="2989407" y="4960397"/>
                  <a:pt x="2984001" y="4960444"/>
                </a:cubicBezTo>
                <a:cubicBezTo>
                  <a:pt x="2994191" y="4975446"/>
                  <a:pt x="2981386" y="4966249"/>
                  <a:pt x="2964542" y="4965062"/>
                </a:cubicBezTo>
                <a:cubicBezTo>
                  <a:pt x="2976613" y="4988096"/>
                  <a:pt x="2927627" y="4975618"/>
                  <a:pt x="2921274" y="4988440"/>
                </a:cubicBezTo>
                <a:cubicBezTo>
                  <a:pt x="2908629" y="4987050"/>
                  <a:pt x="2895476" y="4985998"/>
                  <a:pt x="2882111" y="4985411"/>
                </a:cubicBezTo>
                <a:lnTo>
                  <a:pt x="2874282" y="4985361"/>
                </a:lnTo>
                <a:cubicBezTo>
                  <a:pt x="2874237" y="4985437"/>
                  <a:pt x="2874193" y="4985514"/>
                  <a:pt x="2874147" y="4985591"/>
                </a:cubicBezTo>
                <a:cubicBezTo>
                  <a:pt x="2872492" y="4986074"/>
                  <a:pt x="2869935" y="4986243"/>
                  <a:pt x="2865932" y="4985999"/>
                </a:cubicBezTo>
                <a:lnTo>
                  <a:pt x="2860008" y="4985269"/>
                </a:lnTo>
                <a:lnTo>
                  <a:pt x="2844819" y="4985172"/>
                </a:lnTo>
                <a:lnTo>
                  <a:pt x="2839735" y="4986676"/>
                </a:lnTo>
                <a:lnTo>
                  <a:pt x="2837922" y="4989488"/>
                </a:lnTo>
                <a:lnTo>
                  <a:pt x="2836507" y="4989165"/>
                </a:lnTo>
                <a:cubicBezTo>
                  <a:pt x="2825749" y="4984209"/>
                  <a:pt x="2822382" y="4977089"/>
                  <a:pt x="2808859" y="4996804"/>
                </a:cubicBezTo>
                <a:cubicBezTo>
                  <a:pt x="2784233" y="4988767"/>
                  <a:pt x="2779499" y="5000786"/>
                  <a:pt x="2745907" y="5005126"/>
                </a:cubicBezTo>
                <a:cubicBezTo>
                  <a:pt x="2731796" y="4997536"/>
                  <a:pt x="2720518" y="5000295"/>
                  <a:pt x="2709519" y="5006333"/>
                </a:cubicBezTo>
                <a:cubicBezTo>
                  <a:pt x="2676766" y="5002878"/>
                  <a:pt x="2646981" y="5011377"/>
                  <a:pt x="2610212" y="5013529"/>
                </a:cubicBezTo>
                <a:cubicBezTo>
                  <a:pt x="2570359" y="5003730"/>
                  <a:pt x="2550109" y="5021491"/>
                  <a:pt x="2510814" y="5023713"/>
                </a:cubicBezTo>
                <a:cubicBezTo>
                  <a:pt x="2476639" y="5006722"/>
                  <a:pt x="2482834" y="5038639"/>
                  <a:pt x="2462736" y="5045398"/>
                </a:cubicBezTo>
                <a:lnTo>
                  <a:pt x="2457050" y="5046022"/>
                </a:lnTo>
                <a:lnTo>
                  <a:pt x="2442184" y="5043549"/>
                </a:lnTo>
                <a:lnTo>
                  <a:pt x="2436703" y="5041929"/>
                </a:lnTo>
                <a:cubicBezTo>
                  <a:pt x="2432888" y="5041072"/>
                  <a:pt x="2430299" y="5040830"/>
                  <a:pt x="2428451" y="5041027"/>
                </a:cubicBezTo>
                <a:lnTo>
                  <a:pt x="2420551" y="5039949"/>
                </a:lnTo>
                <a:cubicBezTo>
                  <a:pt x="2407700" y="5037296"/>
                  <a:pt x="2395274" y="5034239"/>
                  <a:pt x="2383501" y="5030941"/>
                </a:cubicBezTo>
                <a:cubicBezTo>
                  <a:pt x="2362992" y="5032521"/>
                  <a:pt x="2317884" y="5047662"/>
                  <a:pt x="2297493" y="5049431"/>
                </a:cubicBezTo>
                <a:lnTo>
                  <a:pt x="2261156" y="5041558"/>
                </a:lnTo>
                <a:lnTo>
                  <a:pt x="2200581" y="5024964"/>
                </a:lnTo>
                <a:lnTo>
                  <a:pt x="2198380" y="5025550"/>
                </a:lnTo>
                <a:lnTo>
                  <a:pt x="2116066" y="5019568"/>
                </a:lnTo>
                <a:cubicBezTo>
                  <a:pt x="2111600" y="5017036"/>
                  <a:pt x="2059664" y="5006071"/>
                  <a:pt x="2056754" y="5002394"/>
                </a:cubicBezTo>
                <a:cubicBezTo>
                  <a:pt x="2003393" y="5014336"/>
                  <a:pt x="1998298" y="5008800"/>
                  <a:pt x="1942916" y="5005703"/>
                </a:cubicBezTo>
                <a:cubicBezTo>
                  <a:pt x="1882138" y="4994708"/>
                  <a:pt x="1836966" y="4976630"/>
                  <a:pt x="1796717" y="4970423"/>
                </a:cubicBezTo>
                <a:cubicBezTo>
                  <a:pt x="1724075" y="4959337"/>
                  <a:pt x="1636218" y="4936339"/>
                  <a:pt x="1583222" y="4931235"/>
                </a:cubicBezTo>
                <a:cubicBezTo>
                  <a:pt x="1544265" y="4950469"/>
                  <a:pt x="1556109" y="4927628"/>
                  <a:pt x="1518821" y="4927872"/>
                </a:cubicBezTo>
                <a:cubicBezTo>
                  <a:pt x="1497291" y="4925112"/>
                  <a:pt x="1483221" y="4916728"/>
                  <a:pt x="1471837" y="4914678"/>
                </a:cubicBezTo>
                <a:lnTo>
                  <a:pt x="1450515" y="4915578"/>
                </a:lnTo>
                <a:lnTo>
                  <a:pt x="1437078" y="4915016"/>
                </a:lnTo>
                <a:lnTo>
                  <a:pt x="1432462" y="4920065"/>
                </a:lnTo>
                <a:lnTo>
                  <a:pt x="1411645" y="4922952"/>
                </a:lnTo>
                <a:cubicBezTo>
                  <a:pt x="1384856" y="4920079"/>
                  <a:pt x="1306656" y="4907389"/>
                  <a:pt x="1271729" y="4902828"/>
                </a:cubicBezTo>
                <a:cubicBezTo>
                  <a:pt x="1258697" y="4896954"/>
                  <a:pt x="1213546" y="4890036"/>
                  <a:pt x="1202076" y="4895589"/>
                </a:cubicBezTo>
                <a:cubicBezTo>
                  <a:pt x="1192059" y="4895561"/>
                  <a:pt x="1182171" y="4891311"/>
                  <a:pt x="1174670" y="4898040"/>
                </a:cubicBezTo>
                <a:cubicBezTo>
                  <a:pt x="1163701" y="4905820"/>
                  <a:pt x="1136874" y="4886643"/>
                  <a:pt x="1137035" y="4897965"/>
                </a:cubicBezTo>
                <a:cubicBezTo>
                  <a:pt x="1117838" y="4884693"/>
                  <a:pt x="1091386" y="4900421"/>
                  <a:pt x="1069882" y="4901859"/>
                </a:cubicBezTo>
                <a:cubicBezTo>
                  <a:pt x="1055589" y="4889467"/>
                  <a:pt x="1024570" y="4904705"/>
                  <a:pt x="980935" y="4900090"/>
                </a:cubicBezTo>
                <a:cubicBezTo>
                  <a:pt x="947614" y="4895538"/>
                  <a:pt x="913224" y="4886405"/>
                  <a:pt x="869960" y="4874547"/>
                </a:cubicBezTo>
                <a:cubicBezTo>
                  <a:pt x="819114" y="4845820"/>
                  <a:pt x="768074" y="4839770"/>
                  <a:pt x="721345" y="4828937"/>
                </a:cubicBezTo>
                <a:cubicBezTo>
                  <a:pt x="667944" y="4819060"/>
                  <a:pt x="698286" y="4848426"/>
                  <a:pt x="635428" y="4819153"/>
                </a:cubicBezTo>
                <a:cubicBezTo>
                  <a:pt x="626286" y="4826707"/>
                  <a:pt x="617638" y="4825980"/>
                  <a:pt x="604106" y="4819994"/>
                </a:cubicBezTo>
                <a:cubicBezTo>
                  <a:pt x="583276" y="4822237"/>
                  <a:pt x="539859" y="4835097"/>
                  <a:pt x="510451" y="4832608"/>
                </a:cubicBezTo>
                <a:cubicBezTo>
                  <a:pt x="489781" y="4829929"/>
                  <a:pt x="443867" y="4807857"/>
                  <a:pt x="427656" y="4805062"/>
                </a:cubicBezTo>
                <a:cubicBezTo>
                  <a:pt x="424088" y="4806479"/>
                  <a:pt x="419580" y="4809736"/>
                  <a:pt x="413184" y="4815837"/>
                </a:cubicBezTo>
                <a:cubicBezTo>
                  <a:pt x="387673" y="4805882"/>
                  <a:pt x="379855" y="4817328"/>
                  <a:pt x="341772" y="4818825"/>
                </a:cubicBezTo>
                <a:cubicBezTo>
                  <a:pt x="327795" y="4810179"/>
                  <a:pt x="314729" y="4811964"/>
                  <a:pt x="301266" y="4817000"/>
                </a:cubicBezTo>
                <a:cubicBezTo>
                  <a:pt x="265781" y="4810886"/>
                  <a:pt x="231017" y="4816794"/>
                  <a:pt x="189886" y="4815871"/>
                </a:cubicBezTo>
                <a:cubicBezTo>
                  <a:pt x="147910" y="4802917"/>
                  <a:pt x="121702" y="4818738"/>
                  <a:pt x="77762" y="4817675"/>
                </a:cubicBezTo>
                <a:cubicBezTo>
                  <a:pt x="38733" y="4795315"/>
                  <a:pt x="44308" y="4840244"/>
                  <a:pt x="8164" y="4835320"/>
                </a:cubicBezTo>
                <a:lnTo>
                  <a:pt x="0" y="4832771"/>
                </a:lnTo>
                <a:close/>
              </a:path>
            </a:pathLst>
          </a:custGeom>
        </p:spPr>
      </p:pic>
      <p:sp>
        <p:nvSpPr>
          <p:cNvPr id="2" name="Titolo 1">
            <a:extLst>
              <a:ext uri="{FF2B5EF4-FFF2-40B4-BE49-F238E27FC236}">
                <a16:creationId xmlns:a16="http://schemas.microsoft.com/office/drawing/2014/main" id="{D218FC3E-425B-B6D0-B7FA-9A2921B3F43A}"/>
              </a:ext>
            </a:extLst>
          </p:cNvPr>
          <p:cNvSpPr>
            <a:spLocks noGrp="1"/>
          </p:cNvSpPr>
          <p:nvPr>
            <p:ph type="title"/>
          </p:nvPr>
        </p:nvSpPr>
        <p:spPr>
          <a:xfrm>
            <a:off x="587461" y="5852158"/>
            <a:ext cx="6931319" cy="752217"/>
          </a:xfrm>
        </p:spPr>
        <p:txBody>
          <a:bodyPr vert="horz" lIns="91440" tIns="45720" rIns="91440" bIns="45720" rtlCol="0" anchor="b">
            <a:noAutofit/>
          </a:bodyPr>
          <a:lstStyle/>
          <a:p>
            <a:r>
              <a:rPr lang="en-US" sz="8000" b="1" dirty="0">
                <a:solidFill>
                  <a:schemeClr val="tx1">
                    <a:lumMod val="85000"/>
                    <a:lumOff val="15000"/>
                  </a:schemeClr>
                </a:solidFill>
              </a:rPr>
              <a:t>QUESTIONS?</a:t>
            </a:r>
          </a:p>
        </p:txBody>
      </p:sp>
    </p:spTree>
    <p:extLst>
      <p:ext uri="{BB962C8B-B14F-4D97-AF65-F5344CB8AC3E}">
        <p14:creationId xmlns:p14="http://schemas.microsoft.com/office/powerpoint/2010/main" val="1404323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C09AFE8-9934-40C0-A058-4008A3B19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160" y="1498600"/>
            <a:ext cx="5260976" cy="4707593"/>
            <a:chOff x="6096000" y="841376"/>
            <a:chExt cx="5260976" cy="4707593"/>
          </a:xfrm>
          <a:effectLst>
            <a:outerShdw blurRad="381000" dist="152400" dir="5400000" algn="ctr" rotWithShape="0">
              <a:srgbClr val="000000">
                <a:alpha val="10000"/>
              </a:srgbClr>
            </a:outerShdw>
          </a:effectLst>
        </p:grpSpPr>
        <p:grpSp>
          <p:nvGrpSpPr>
            <p:cNvPr id="15" name="Group 14">
              <a:extLst>
                <a:ext uri="{FF2B5EF4-FFF2-40B4-BE49-F238E27FC236}">
                  <a16:creationId xmlns:a16="http://schemas.microsoft.com/office/drawing/2014/main" id="{23588ED6-49C5-4EAF-BBCE-DB6B4184D36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19" name="Freeform: Shape 18">
                <a:extLst>
                  <a:ext uri="{FF2B5EF4-FFF2-40B4-BE49-F238E27FC236}">
                    <a16:creationId xmlns:a16="http://schemas.microsoft.com/office/drawing/2014/main" id="{0149B80A-4A62-4495-AE87-F32755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438C3DC5-5887-49A9-AABB-A9772488F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6" name="Group 15">
              <a:extLst>
                <a:ext uri="{FF2B5EF4-FFF2-40B4-BE49-F238E27FC236}">
                  <a16:creationId xmlns:a16="http://schemas.microsoft.com/office/drawing/2014/main" id="{5BD695E1-00AC-49AE-93BF-22000734A8F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7" name="Freeform: Shape 16">
                <a:extLst>
                  <a:ext uri="{FF2B5EF4-FFF2-40B4-BE49-F238E27FC236}">
                    <a16:creationId xmlns:a16="http://schemas.microsoft.com/office/drawing/2014/main" id="{F721D808-B8BC-4568-A927-12BC276F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7B2886F6-DE07-47C7-840F-22CD86C0D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Elementi multimediali online 3" descr="Max’s Song (Full Scene) | Kate Bush - Running Up That Hill | Stranger Things | Netflix">
            <a:hlinkClick r:id="" action="ppaction://media"/>
            <a:extLst>
              <a:ext uri="{FF2B5EF4-FFF2-40B4-BE49-F238E27FC236}">
                <a16:creationId xmlns:a16="http://schemas.microsoft.com/office/drawing/2014/main" id="{3F55FD84-E380-D9F8-BDB6-EE5236B146D3}"/>
              </a:ext>
            </a:extLst>
          </p:cNvPr>
          <p:cNvPicPr>
            <a:picLocks noRot="1" noChangeAspect="1"/>
          </p:cNvPicPr>
          <p:nvPr>
            <a:videoFile r:link="rId1"/>
          </p:nvPr>
        </p:nvPicPr>
        <p:blipFill>
          <a:blip r:embed="rId5"/>
          <a:stretch>
            <a:fillRect/>
          </a:stretch>
        </p:blipFill>
        <p:spPr>
          <a:xfrm>
            <a:off x="1273091" y="2305456"/>
            <a:ext cx="4369112" cy="2468548"/>
          </a:xfrm>
          <a:prstGeom prst="rect">
            <a:avLst/>
          </a:prstGeom>
        </p:spPr>
      </p:pic>
      <p:sp>
        <p:nvSpPr>
          <p:cNvPr id="7" name="CasellaDiTesto 6">
            <a:extLst>
              <a:ext uri="{FF2B5EF4-FFF2-40B4-BE49-F238E27FC236}">
                <a16:creationId xmlns:a16="http://schemas.microsoft.com/office/drawing/2014/main" id="{97A3BD49-6E01-280D-E50F-947E52456F3A}"/>
              </a:ext>
            </a:extLst>
          </p:cNvPr>
          <p:cNvSpPr txBox="1"/>
          <p:nvPr/>
        </p:nvSpPr>
        <p:spPr>
          <a:xfrm>
            <a:off x="6981826" y="3146400"/>
            <a:ext cx="4391024" cy="2454300"/>
          </a:xfrm>
          <a:prstGeom prst="rect">
            <a:avLst/>
          </a:prstGeom>
        </p:spPr>
        <p:txBody>
          <a:bodyPr vert="horz" lIns="91440" tIns="45720" rIns="91440" bIns="45720" rtlCol="0">
            <a:normAutofit/>
          </a:bodyPr>
          <a:lstStyle/>
          <a:p>
            <a:pPr defTabSz="914400">
              <a:lnSpc>
                <a:spcPct val="90000"/>
              </a:lnSpc>
              <a:spcAft>
                <a:spcPts val="600"/>
              </a:spcAft>
            </a:pPr>
            <a:r>
              <a:rPr lang="en-US" sz="2400" b="1" i="0" dirty="0">
                <a:solidFill>
                  <a:schemeClr val="bg1">
                    <a:alpha val="80000"/>
                  </a:schemeClr>
                </a:solidFill>
                <a:effectLst/>
              </a:rPr>
              <a:t>Artist: Kate Bush</a:t>
            </a:r>
          </a:p>
          <a:p>
            <a:pPr defTabSz="914400">
              <a:lnSpc>
                <a:spcPct val="90000"/>
              </a:lnSpc>
              <a:spcAft>
                <a:spcPts val="600"/>
              </a:spcAft>
            </a:pPr>
            <a:r>
              <a:rPr lang="en-US" sz="2400" b="1" i="0" dirty="0">
                <a:solidFill>
                  <a:schemeClr val="bg1">
                    <a:alpha val="80000"/>
                  </a:schemeClr>
                </a:solidFill>
                <a:effectLst/>
              </a:rPr>
              <a:t>Song: Running Up That Hill</a:t>
            </a:r>
          </a:p>
          <a:p>
            <a:pPr indent="-228600" defTabSz="914400">
              <a:lnSpc>
                <a:spcPct val="90000"/>
              </a:lnSpc>
              <a:spcAft>
                <a:spcPts val="600"/>
              </a:spcAft>
              <a:buFont typeface="Arial" panose="020B0604020202020204" pitchFamily="34" charset="0"/>
              <a:buChar char="•"/>
            </a:pPr>
            <a:endParaRPr lang="en-US" sz="2400" dirty="0">
              <a:solidFill>
                <a:schemeClr val="bg1">
                  <a:alpha val="80000"/>
                </a:schemeClr>
              </a:solidFill>
            </a:endParaRPr>
          </a:p>
        </p:txBody>
      </p:sp>
    </p:spTree>
    <p:extLst>
      <p:ext uri="{BB962C8B-B14F-4D97-AF65-F5344CB8AC3E}">
        <p14:creationId xmlns:p14="http://schemas.microsoft.com/office/powerpoint/2010/main" val="92225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Altro che reperti da museo, le vendite musicassette sono raddoppiate nella  prima metà del 2020 - Open">
            <a:extLst>
              <a:ext uri="{FF2B5EF4-FFF2-40B4-BE49-F238E27FC236}">
                <a16:creationId xmlns:a16="http://schemas.microsoft.com/office/drawing/2014/main" id="{82FE0C91-0CCC-EAAD-33B3-B58546D1BD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508" r="33049" b="1"/>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usicAmarcord: le musicassette a nastro | Musica361">
            <a:extLst>
              <a:ext uri="{FF2B5EF4-FFF2-40B4-BE49-F238E27FC236}">
                <a16:creationId xmlns:a16="http://schemas.microsoft.com/office/drawing/2014/main" id="{8F0F73F7-63BE-CA30-0F5D-59D8BF098A1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76" r="20190" b="-1"/>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591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Free Photo | Top view person repairing cassette tape with pencil">
            <a:extLst>
              <a:ext uri="{FF2B5EF4-FFF2-40B4-BE49-F238E27FC236}">
                <a16:creationId xmlns:a16="http://schemas.microsoft.com/office/drawing/2014/main" id="{B5562D90-4450-BCE6-6694-70708EA8B9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20" b="48200"/>
          <a:stretch/>
        </p:blipFill>
        <p:spPr bwMode="auto">
          <a:xfrm>
            <a:off x="-1" y="0"/>
            <a:ext cx="121942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417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Negozi di musica a Milano: 15 indirizzi imperdibili - Conosco un posto">
            <a:extLst>
              <a:ext uri="{FF2B5EF4-FFF2-40B4-BE49-F238E27FC236}">
                <a16:creationId xmlns:a16="http://schemas.microsoft.com/office/drawing/2014/main" id="{8B59A258-E58F-73CF-E64A-01113A24E8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62" b="446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dk cassette immagini e fotografie stock ad alta risoluzione - Alamy">
            <a:extLst>
              <a:ext uri="{FF2B5EF4-FFF2-40B4-BE49-F238E27FC236}">
                <a16:creationId xmlns:a16="http://schemas.microsoft.com/office/drawing/2014/main" id="{CF98BC62-2A92-E391-D3D1-F22E90D8BA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6" r="13638" b="-1"/>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518121"/>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3380</TotalTime>
  <Words>3823</Words>
  <Application>Microsoft Macintosh PowerPoint</Application>
  <PresentationFormat>Widescreen</PresentationFormat>
  <Paragraphs>259</Paragraphs>
  <Slides>55</Slides>
  <Notes>29</Notes>
  <HiddenSlides>0</HiddenSlides>
  <MMClips>4</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55</vt:i4>
      </vt:variant>
    </vt:vector>
  </HeadingPairs>
  <TitlesOfParts>
    <vt:vector size="68" baseType="lpstr">
      <vt:lpstr>Brush Script MT</vt:lpstr>
      <vt:lpstr>-apple-system</vt:lpstr>
      <vt:lpstr>Arial</vt:lpstr>
      <vt:lpstr>Arial Rounded MT Bold</vt:lpstr>
      <vt:lpstr>ArialMT</vt:lpstr>
      <vt:lpstr>Calibri</vt:lpstr>
      <vt:lpstr>Calibri Light</vt:lpstr>
      <vt:lpstr>inherit</vt:lpstr>
      <vt:lpstr>Open Sans</vt:lpstr>
      <vt:lpstr>Söhne</vt:lpstr>
      <vt:lpstr>Times New Roman</vt:lpstr>
      <vt:lpstr>Wingdings</vt:lpstr>
      <vt:lpstr>Tema di Office</vt:lpstr>
      <vt:lpstr>Presentazione standard di PowerPoint</vt:lpstr>
      <vt:lpstr>WELCOME!</vt:lpstr>
      <vt:lpstr>The Instructor: Anastasia Nanni</vt:lpstr>
      <vt:lpstr>What about you?</vt:lpstr>
      <vt:lpstr>Some more questions…</vt:lpstr>
      <vt:lpstr>Presentazione standard di PowerPoint</vt:lpstr>
      <vt:lpstr>Presentazione standard di PowerPoint</vt:lpstr>
      <vt:lpstr>Presentazione standard di PowerPoint</vt:lpstr>
      <vt:lpstr>Presentazione standard di PowerPoint</vt:lpstr>
      <vt:lpstr>Presentazione standard di PowerPoint</vt:lpstr>
      <vt:lpstr>What was the first technology ever?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APPLE IPHONE</vt:lpstr>
      <vt:lpstr>Presentazione standard di PowerPoint</vt:lpstr>
      <vt:lpstr> What is the trend that emerges from the evolution of mobile phone shown so far?</vt:lpstr>
      <vt:lpstr>Presentazione standard di PowerPoint</vt:lpstr>
      <vt:lpstr>Presentazione standard di PowerPoint</vt:lpstr>
      <vt:lpstr>Presentazione standard di PowerPoint</vt:lpstr>
      <vt:lpstr>Presentazione standard di PowerPoint</vt:lpstr>
      <vt:lpstr>The course </vt:lpstr>
      <vt:lpstr>General Purpose</vt:lpstr>
      <vt:lpstr>Why?</vt:lpstr>
      <vt:lpstr>Consumers of the future</vt:lpstr>
      <vt:lpstr>Learning goals</vt:lpstr>
      <vt:lpstr>The structure of the course</vt:lpstr>
      <vt:lpstr>The structure of the course</vt:lpstr>
      <vt:lpstr>The structure of the course</vt:lpstr>
      <vt:lpstr>The structure of the course</vt:lpstr>
      <vt:lpstr>With the digitalization, what is the future of physical stores?</vt:lpstr>
      <vt:lpstr>You are the store manager</vt:lpstr>
      <vt:lpstr>You are the store manager</vt:lpstr>
      <vt:lpstr>Three Assignments</vt:lpstr>
      <vt:lpstr>Assignment 1: Customers’ insights</vt:lpstr>
      <vt:lpstr>Assignment 2: Develop a strategy</vt:lpstr>
      <vt:lpstr>Assignment 3: Integrate the results</vt:lpstr>
      <vt:lpstr>Evaluation</vt:lpstr>
      <vt:lpstr>On MyCourseAssignments </vt:lpstr>
      <vt:lpstr>Presentazione standard di PowerPoint</vt:lpstr>
      <vt:lpstr>Few Rules</vt:lpstr>
      <vt:lpstr>Other practicalities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MARKETING</dc:title>
  <dc:creator>Nanni Anastasia</dc:creator>
  <cp:lastModifiedBy>Nanni Anastasia</cp:lastModifiedBy>
  <cp:revision>51</cp:revision>
  <dcterms:created xsi:type="dcterms:W3CDTF">2023-01-25T08:46:20Z</dcterms:created>
  <dcterms:modified xsi:type="dcterms:W3CDTF">2024-04-22T10:19:36Z</dcterms:modified>
</cp:coreProperties>
</file>