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62"/>
  </p:notesMasterIdLst>
  <p:sldIdLst>
    <p:sldId id="278" r:id="rId2"/>
    <p:sldId id="279" r:id="rId3"/>
    <p:sldId id="280" r:id="rId4"/>
    <p:sldId id="282" r:id="rId5"/>
    <p:sldId id="284" r:id="rId6"/>
    <p:sldId id="285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3" r:id="rId23"/>
    <p:sldId id="304" r:id="rId24"/>
    <p:sldId id="305" r:id="rId25"/>
    <p:sldId id="307" r:id="rId26"/>
    <p:sldId id="309" r:id="rId27"/>
    <p:sldId id="308" r:id="rId28"/>
    <p:sldId id="310" r:id="rId29"/>
    <p:sldId id="311" r:id="rId30"/>
    <p:sldId id="312" r:id="rId31"/>
    <p:sldId id="313" r:id="rId32"/>
    <p:sldId id="316" r:id="rId33"/>
    <p:sldId id="314" r:id="rId34"/>
    <p:sldId id="317" r:id="rId35"/>
    <p:sldId id="315" r:id="rId36"/>
    <p:sldId id="318" r:id="rId37"/>
    <p:sldId id="332" r:id="rId38"/>
    <p:sldId id="319" r:id="rId39"/>
    <p:sldId id="322" r:id="rId40"/>
    <p:sldId id="323" r:id="rId41"/>
    <p:sldId id="326" r:id="rId42"/>
    <p:sldId id="333" r:id="rId43"/>
    <p:sldId id="334" r:id="rId44"/>
    <p:sldId id="328" r:id="rId45"/>
    <p:sldId id="329" r:id="rId46"/>
    <p:sldId id="330" r:id="rId47"/>
    <p:sldId id="324" r:id="rId48"/>
    <p:sldId id="327" r:id="rId49"/>
    <p:sldId id="331" r:id="rId50"/>
    <p:sldId id="335" r:id="rId51"/>
    <p:sldId id="336" r:id="rId52"/>
    <p:sldId id="337" r:id="rId53"/>
    <p:sldId id="339" r:id="rId54"/>
    <p:sldId id="340" r:id="rId55"/>
    <p:sldId id="341" r:id="rId56"/>
    <p:sldId id="342" r:id="rId57"/>
    <p:sldId id="343" r:id="rId58"/>
    <p:sldId id="344" r:id="rId59"/>
    <p:sldId id="345" r:id="rId60"/>
    <p:sldId id="346" r:id="rId61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09" autoAdjust="0"/>
  </p:normalViewPr>
  <p:slideViewPr>
    <p:cSldViewPr snapToGrid="0" snapToObjects="1">
      <p:cViewPr varScale="1">
        <p:scale>
          <a:sx n="63" d="100"/>
          <a:sy n="63" d="100"/>
        </p:scale>
        <p:origin x="84" y="132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02T09:13:01.930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1,'99'-1,"112"3,-100 10,22 1,520-8,-355-7,-231 4,97 16,66 24,19 4,-169-34,83 11,218 5,287-29,-495-14,-30 2,25-2,34-1,-89 17,-36 0,117-12,-26-7,-144 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02T09:13:03.914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0,'1131'0,"-1081"3,60 9,-61-5,39 7,43 5,-98-17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2T09:14:09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24575,'5'-15'0,"6"-5"0,12 16 0,5 8 0,4 5 0,-4-1-8191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2T09:14:12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24575,'37'0'0,"49"0"0,155 18 0,-32 11 0,-60-12 0,-84-12 0,620 12 0,-484-18 0,-180 3 0,0 0 0,1 1 0,-1 2 0,27 8 0,32 7 0,-26-11 0,14 4 0,129 7 0,267-22 0,-413 0 0,60-11 0,47-2 0,638 15 254,-340 1-1873,-430-1-5207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customXml" Target="../ink/ink1.xml"/><Relationship Id="rId7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customXml" Target="../ink/ink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customXml" Target="../ink/ink4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2300" y="1476375"/>
            <a:ext cx="5626608" cy="1733169"/>
          </a:xfrm>
        </p:spPr>
        <p:txBody>
          <a:bodyPr/>
          <a:lstStyle/>
          <a:p>
            <a:r>
              <a:rPr lang="en-US" sz="3600" dirty="0" err="1"/>
              <a:t>Keskustelukurssi</a:t>
            </a:r>
            <a:r>
              <a:rPr lang="en-US" sz="3600" dirty="0"/>
              <a:t> 2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Anja Keränen</a:t>
            </a:r>
          </a:p>
          <a:p>
            <a:r>
              <a:rPr lang="en-US" dirty="0"/>
              <a:t>Anja.keranen@aalto.fi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2E5D27A-4672-ABCF-22A4-42F09795FE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97743"/>
            <a:ext cx="11950700" cy="6662515"/>
          </a:xfrm>
          <a:noFill/>
        </p:spPr>
      </p:pic>
    </p:spTree>
    <p:extLst>
      <p:ext uri="{BB962C8B-B14F-4D97-AF65-F5344CB8AC3E}">
        <p14:creationId xmlns:p14="http://schemas.microsoft.com/office/powerpoint/2010/main" val="3199251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949C5BC-6686-F509-E952-31B4A2A47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247127"/>
            <a:ext cx="11950700" cy="6363747"/>
          </a:xfrm>
          <a:noFill/>
        </p:spPr>
      </p:pic>
    </p:spTree>
    <p:extLst>
      <p:ext uri="{BB962C8B-B14F-4D97-AF65-F5344CB8AC3E}">
        <p14:creationId xmlns:p14="http://schemas.microsoft.com/office/powerpoint/2010/main" val="549565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2DDE2-A5D1-0C29-4FE0-59B9038D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238" y="581152"/>
            <a:ext cx="5693664" cy="768096"/>
          </a:xfrm>
        </p:spPr>
        <p:txBody>
          <a:bodyPr/>
          <a:lstStyle/>
          <a:p>
            <a:r>
              <a:rPr lang="en-US" dirty="0"/>
              <a:t>To 25.4.24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9ADCDEF-2BD4-D945-C0F2-933E36BC4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247" y="1696720"/>
            <a:ext cx="8024147" cy="4580128"/>
          </a:xfrm>
        </p:spPr>
      </p:pic>
    </p:spTree>
    <p:extLst>
      <p:ext uri="{BB962C8B-B14F-4D97-AF65-F5344CB8AC3E}">
        <p14:creationId xmlns:p14="http://schemas.microsoft.com/office/powerpoint/2010/main" val="1976788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9E2AF99-764E-E76D-9781-523230959B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42558"/>
            <a:ext cx="11950700" cy="6572885"/>
          </a:xfrm>
          <a:noFill/>
        </p:spPr>
      </p:pic>
    </p:spTree>
    <p:extLst>
      <p:ext uri="{BB962C8B-B14F-4D97-AF65-F5344CB8AC3E}">
        <p14:creationId xmlns:p14="http://schemas.microsoft.com/office/powerpoint/2010/main" val="1841410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943779-9C19-29BE-F77B-E93FD18865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97743"/>
            <a:ext cx="11950700" cy="6662515"/>
          </a:xfrm>
          <a:noFill/>
        </p:spPr>
      </p:pic>
    </p:spTree>
    <p:extLst>
      <p:ext uri="{BB962C8B-B14F-4D97-AF65-F5344CB8AC3E}">
        <p14:creationId xmlns:p14="http://schemas.microsoft.com/office/powerpoint/2010/main" val="2065028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448711-B974-F919-C20B-D1A10EE6C5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12681"/>
            <a:ext cx="11950700" cy="6632638"/>
          </a:xfrm>
          <a:noFill/>
        </p:spPr>
      </p:pic>
    </p:spTree>
    <p:extLst>
      <p:ext uri="{BB962C8B-B14F-4D97-AF65-F5344CB8AC3E}">
        <p14:creationId xmlns:p14="http://schemas.microsoft.com/office/powerpoint/2010/main" val="735872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816A236-C316-1A63-3BC4-7A56673353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27620"/>
            <a:ext cx="11950700" cy="6602761"/>
          </a:xfrm>
          <a:noFill/>
        </p:spPr>
      </p:pic>
    </p:spTree>
    <p:extLst>
      <p:ext uri="{BB962C8B-B14F-4D97-AF65-F5344CB8AC3E}">
        <p14:creationId xmlns:p14="http://schemas.microsoft.com/office/powerpoint/2010/main" val="1746052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8CF322-DCF7-71C3-11FB-22342A0909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87373"/>
            <a:ext cx="11950700" cy="6483254"/>
          </a:xfrm>
          <a:noFill/>
        </p:spPr>
      </p:pic>
    </p:spTree>
    <p:extLst>
      <p:ext uri="{BB962C8B-B14F-4D97-AF65-F5344CB8AC3E}">
        <p14:creationId xmlns:p14="http://schemas.microsoft.com/office/powerpoint/2010/main" val="1097128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8C6DD7-54E6-07C4-9870-4A1D00FD2D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42558"/>
            <a:ext cx="11950700" cy="6572885"/>
          </a:xfrm>
          <a:noFill/>
        </p:spPr>
      </p:pic>
    </p:spTree>
    <p:extLst>
      <p:ext uri="{BB962C8B-B14F-4D97-AF65-F5344CB8AC3E}">
        <p14:creationId xmlns:p14="http://schemas.microsoft.com/office/powerpoint/2010/main" val="1520858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EBB205-2004-AB4A-1DCD-A55C7DB2CD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217250"/>
            <a:ext cx="11950700" cy="6423501"/>
          </a:xfrm>
          <a:noFill/>
        </p:spPr>
      </p:pic>
    </p:spTree>
    <p:extLst>
      <p:ext uri="{BB962C8B-B14F-4D97-AF65-F5344CB8AC3E}">
        <p14:creationId xmlns:p14="http://schemas.microsoft.com/office/powerpoint/2010/main" val="273410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b="1" dirty="0" err="1"/>
              <a:t>INFo</a:t>
            </a:r>
            <a:endParaRPr lang="en-US" b="1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2B12E74-D909-FC67-4FED-C648971FE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dirty="0" err="1"/>
              <a:t>Kurssi</a:t>
            </a:r>
            <a:r>
              <a:rPr lang="en-US" dirty="0"/>
              <a:t> on </a:t>
            </a:r>
            <a:r>
              <a:rPr lang="en-US" dirty="0" err="1"/>
              <a:t>tiistaisin</a:t>
            </a:r>
            <a:r>
              <a:rPr lang="en-US" dirty="0"/>
              <a:t> ja </a:t>
            </a:r>
            <a:r>
              <a:rPr lang="en-US" dirty="0" err="1"/>
              <a:t>torstaisin</a:t>
            </a:r>
            <a:r>
              <a:rPr lang="en-US" dirty="0"/>
              <a:t> </a:t>
            </a:r>
            <a:r>
              <a:rPr lang="en-US" dirty="0" err="1"/>
              <a:t>kello</a:t>
            </a:r>
            <a:r>
              <a:rPr lang="en-US" dirty="0"/>
              <a:t> 12:30  -- 14:00 </a:t>
            </a:r>
            <a:r>
              <a:rPr lang="en-US" dirty="0" err="1"/>
              <a:t>salissa</a:t>
            </a:r>
            <a:r>
              <a:rPr lang="en-US" dirty="0"/>
              <a:t> U414b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Kurssin</a:t>
            </a:r>
            <a:r>
              <a:rPr lang="en-US" dirty="0"/>
              <a:t> </a:t>
            </a:r>
            <a:r>
              <a:rPr lang="en-US" dirty="0" err="1"/>
              <a:t>suoritus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Aktiivinen</a:t>
            </a:r>
            <a:r>
              <a:rPr lang="en-US" dirty="0"/>
              <a:t> </a:t>
            </a:r>
            <a:r>
              <a:rPr lang="en-US" dirty="0" err="1"/>
              <a:t>osallistuminen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Enintään</a:t>
            </a:r>
            <a:r>
              <a:rPr lang="en-US" dirty="0"/>
              <a:t> 1 </a:t>
            </a:r>
            <a:r>
              <a:rPr lang="en-US" dirty="0" err="1"/>
              <a:t>poissaolo</a:t>
            </a:r>
            <a:r>
              <a:rPr lang="en-US" dirty="0"/>
              <a:t> (max. 1 absence)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Itsearviointi</a:t>
            </a:r>
            <a:r>
              <a:rPr lang="en-US" dirty="0"/>
              <a:t> (1 self-assessment)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Pieni</a:t>
            </a:r>
            <a:r>
              <a:rPr lang="en-US" dirty="0"/>
              <a:t> </a:t>
            </a:r>
            <a:r>
              <a:rPr lang="en-US" dirty="0" err="1"/>
              <a:t>esitelmä</a:t>
            </a:r>
            <a:r>
              <a:rPr lang="en-US" dirty="0"/>
              <a:t> </a:t>
            </a:r>
            <a:r>
              <a:rPr lang="en-US" dirty="0" err="1"/>
              <a:t>parille</a:t>
            </a:r>
            <a:r>
              <a:rPr lang="en-US" dirty="0"/>
              <a:t> / </a:t>
            </a:r>
            <a:r>
              <a:rPr lang="en-US" dirty="0" err="1"/>
              <a:t>pienryhmälle</a:t>
            </a:r>
            <a:r>
              <a:rPr lang="en-US" dirty="0"/>
              <a:t> 11.5.23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Kurssin</a:t>
            </a:r>
            <a:r>
              <a:rPr lang="en-US" dirty="0"/>
              <a:t> </a:t>
            </a:r>
            <a:r>
              <a:rPr lang="en-US" dirty="0" err="1"/>
              <a:t>suoritus</a:t>
            </a:r>
            <a:r>
              <a:rPr lang="en-US" dirty="0"/>
              <a:t> 1 op (1 credit) </a:t>
            </a:r>
            <a:r>
              <a:rPr lang="en-US" dirty="0" err="1"/>
              <a:t>hyväksytty</a:t>
            </a:r>
            <a:r>
              <a:rPr lang="en-US" dirty="0"/>
              <a:t> / </a:t>
            </a:r>
            <a:r>
              <a:rPr lang="en-US" dirty="0" err="1"/>
              <a:t>hylätty</a:t>
            </a:r>
            <a:r>
              <a:rPr lang="en-US" dirty="0"/>
              <a:t> (pass/fail)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Opettaja</a:t>
            </a:r>
            <a:r>
              <a:rPr lang="en-US" dirty="0"/>
              <a:t>: Anja Keränen (anja.keranen@aalto.fi)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51612F4-8543-268A-DBAA-450FFCFB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Keskustelukurssi_2 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F877297-6CEC-CD0D-F0C3-1BD0EBE34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7" name="Picture Placeholder 6" descr="A group of people's heads with colorful speech bubbles&#10;&#10;Description automatically generated">
            <a:extLst>
              <a:ext uri="{FF2B5EF4-FFF2-40B4-BE49-F238E27FC236}">
                <a16:creationId xmlns:a16="http://schemas.microsoft.com/office/drawing/2014/main" id="{A413A314-FDF5-2E50-A1DD-8CEB5553F7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99" b="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816EA46A-80FB-D09F-EE82-F2FE01C6D2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232188"/>
            <a:ext cx="11950700" cy="6393624"/>
          </a:xfrm>
          <a:noFill/>
        </p:spPr>
      </p:pic>
    </p:spTree>
    <p:extLst>
      <p:ext uri="{BB962C8B-B14F-4D97-AF65-F5344CB8AC3E}">
        <p14:creationId xmlns:p14="http://schemas.microsoft.com/office/powerpoint/2010/main" val="3996866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121029B6-8854-9D66-2725-E061519386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202311"/>
            <a:ext cx="11950700" cy="6453378"/>
          </a:xfrm>
          <a:noFill/>
        </p:spPr>
      </p:pic>
    </p:spTree>
    <p:extLst>
      <p:ext uri="{BB962C8B-B14F-4D97-AF65-F5344CB8AC3E}">
        <p14:creationId xmlns:p14="http://schemas.microsoft.com/office/powerpoint/2010/main" val="2151520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2C452-AA77-ECBA-FC74-FCA207B0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Ti 30.4.</a:t>
            </a:r>
          </a:p>
        </p:txBody>
      </p:sp>
      <p:pic>
        <p:nvPicPr>
          <p:cNvPr id="5" name="Picture 4" descr="Colored balloons on confetti filled pink background">
            <a:extLst>
              <a:ext uri="{FF2B5EF4-FFF2-40B4-BE49-F238E27FC236}">
                <a16:creationId xmlns:a16="http://schemas.microsoft.com/office/drawing/2014/main" id="{CEC30441-F5C4-3815-6A39-1BB5710FE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9" r="7354" b="-2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CAF8A-2971-63AA-0220-25D16F575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sz="2800" dirty="0" err="1"/>
              <a:t>Tänään</a:t>
            </a:r>
            <a:endParaRPr lang="en-US" sz="2800" dirty="0"/>
          </a:p>
          <a:p>
            <a:pPr marL="342900" indent="-342900">
              <a:buFontTx/>
              <a:buChar char="-"/>
            </a:pPr>
            <a:r>
              <a:rPr lang="en-US" sz="2800" dirty="0" err="1"/>
              <a:t>Puhutaan</a:t>
            </a:r>
            <a:r>
              <a:rPr lang="en-US" sz="2800" dirty="0"/>
              <a:t> </a:t>
            </a:r>
            <a:r>
              <a:rPr lang="en-US" sz="2800" dirty="0" err="1"/>
              <a:t>vapusta</a:t>
            </a:r>
            <a:endParaRPr lang="en-US" sz="2800" dirty="0"/>
          </a:p>
          <a:p>
            <a:pPr marL="342900" indent="-342900">
              <a:buFontTx/>
              <a:buChar char="-"/>
            </a:pPr>
            <a:r>
              <a:rPr lang="en-US" sz="2800" dirty="0" err="1"/>
              <a:t>Opitaan</a:t>
            </a:r>
            <a:r>
              <a:rPr lang="en-US" sz="2800" dirty="0"/>
              <a:t> </a:t>
            </a:r>
            <a:r>
              <a:rPr lang="en-US" sz="2800" dirty="0" err="1"/>
              <a:t>puhelinfraaseja</a:t>
            </a:r>
            <a:r>
              <a:rPr lang="en-US" sz="2800" dirty="0"/>
              <a:t> (“No </a:t>
            </a:r>
            <a:r>
              <a:rPr lang="en-US" sz="2800" dirty="0" err="1"/>
              <a:t>täs</a:t>
            </a:r>
            <a:r>
              <a:rPr lang="en-US" sz="2800" dirty="0"/>
              <a:t> on Anja </a:t>
            </a:r>
            <a:r>
              <a:rPr lang="en-US" sz="2800" dirty="0" err="1"/>
              <a:t>moi</a:t>
            </a:r>
            <a:r>
              <a:rPr lang="en-US" sz="2800" dirty="0"/>
              <a:t>!”)</a:t>
            </a:r>
          </a:p>
          <a:p>
            <a:pPr marL="342900" indent="-342900">
              <a:buFontTx/>
              <a:buChar char="-"/>
            </a:pPr>
            <a:r>
              <a:rPr lang="en-US" sz="2800" dirty="0" err="1"/>
              <a:t>Opitaan</a:t>
            </a:r>
            <a:r>
              <a:rPr lang="en-US" sz="2800" dirty="0"/>
              <a:t> </a:t>
            </a:r>
            <a:r>
              <a:rPr lang="en-US" sz="2800" dirty="0" err="1"/>
              <a:t>miten</a:t>
            </a:r>
            <a:r>
              <a:rPr lang="en-US" sz="2800" dirty="0"/>
              <a:t> </a:t>
            </a:r>
            <a:r>
              <a:rPr lang="en-US" sz="2800" dirty="0" err="1"/>
              <a:t>sopia</a:t>
            </a:r>
            <a:r>
              <a:rPr lang="en-US" sz="2800" dirty="0"/>
              <a:t> </a:t>
            </a:r>
            <a:r>
              <a:rPr lang="en-US" sz="2800" dirty="0" err="1"/>
              <a:t>paikka</a:t>
            </a:r>
            <a:r>
              <a:rPr lang="en-US" sz="2800" dirty="0"/>
              <a:t> </a:t>
            </a:r>
            <a:r>
              <a:rPr lang="en-US" sz="2800" dirty="0" err="1"/>
              <a:t>tapaamiselle</a:t>
            </a:r>
            <a:endParaRPr lang="en-US" sz="280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35DB052-A459-4F4E-BBBF-CACF729C6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393BD5F-F340-A7C3-F0C7-58CE6FAB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9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ACCC-FD77-9A77-7AD4-5BB488103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Oliko</a:t>
            </a:r>
            <a:r>
              <a:rPr lang="en-US" dirty="0"/>
              <a:t> </a:t>
            </a:r>
            <a:r>
              <a:rPr lang="en-US" dirty="0" err="1"/>
              <a:t>hauska</a:t>
            </a:r>
            <a:r>
              <a:rPr lang="en-US" dirty="0"/>
              <a:t> </a:t>
            </a:r>
            <a:r>
              <a:rPr lang="en-US" dirty="0" err="1"/>
              <a:t>vappu</a:t>
            </a:r>
            <a:r>
              <a:rPr lang="en-US" dirty="0"/>
              <a:t>?</a:t>
            </a:r>
          </a:p>
        </p:txBody>
      </p:sp>
      <p:pic>
        <p:nvPicPr>
          <p:cNvPr id="8" name="Content Placeholder 7" descr="Chart&#10;&#10;Description automatically generated with low confidence">
            <a:extLst>
              <a:ext uri="{FF2B5EF4-FFF2-40B4-BE49-F238E27FC236}">
                <a16:creationId xmlns:a16="http://schemas.microsoft.com/office/drawing/2014/main" id="{1B27DA3A-E5FA-466D-3E63-63A15C4A6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5957" y="402547"/>
            <a:ext cx="5436255" cy="599825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87BCE-7427-02D1-63CE-0E50E63A3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arenR"/>
            </a:pPr>
            <a:r>
              <a:rPr lang="en-US" sz="2800" dirty="0" err="1"/>
              <a:t>Puhukaa</a:t>
            </a:r>
            <a:r>
              <a:rPr lang="en-US" sz="2800" dirty="0"/>
              <a:t> </a:t>
            </a:r>
            <a:r>
              <a:rPr lang="en-US" sz="2800" dirty="0" err="1"/>
              <a:t>parin</a:t>
            </a:r>
            <a:r>
              <a:rPr lang="en-US" sz="2800" dirty="0"/>
              <a:t> </a:t>
            </a:r>
            <a:r>
              <a:rPr lang="en-US" sz="2800" dirty="0" err="1"/>
              <a:t>kanssa</a:t>
            </a:r>
            <a:r>
              <a:rPr lang="en-US" sz="2800" dirty="0"/>
              <a:t>, </a:t>
            </a:r>
            <a:r>
              <a:rPr lang="en-US" sz="2800" dirty="0" err="1"/>
              <a:t>mitä</a:t>
            </a:r>
            <a:r>
              <a:rPr lang="en-US" sz="2800" dirty="0"/>
              <a:t> </a:t>
            </a:r>
            <a:r>
              <a:rPr lang="en-US" sz="2800" dirty="0" err="1"/>
              <a:t>teitte</a:t>
            </a:r>
            <a:r>
              <a:rPr lang="en-US" sz="2800" dirty="0"/>
              <a:t> </a:t>
            </a:r>
            <a:r>
              <a:rPr lang="en-US" sz="2800" dirty="0" err="1"/>
              <a:t>vappuna</a:t>
            </a:r>
            <a:r>
              <a:rPr lang="en-US" sz="2800" dirty="0"/>
              <a:t>?</a:t>
            </a:r>
          </a:p>
          <a:p>
            <a:pPr marL="342900" indent="-342900">
              <a:buAutoNum type="arabicParenR"/>
            </a:pPr>
            <a:r>
              <a:rPr lang="en-US" sz="2800" dirty="0" err="1"/>
              <a:t>Kirjoita</a:t>
            </a:r>
            <a:r>
              <a:rPr lang="en-US" sz="2800" dirty="0"/>
              <a:t> </a:t>
            </a:r>
            <a:r>
              <a:rPr lang="en-US" sz="2800" dirty="0" err="1"/>
              <a:t>kysymys</a:t>
            </a:r>
            <a:r>
              <a:rPr lang="en-US" sz="2800" dirty="0"/>
              <a:t> </a:t>
            </a:r>
            <a:r>
              <a:rPr lang="en-US" sz="2800" dirty="0" err="1"/>
              <a:t>vapusta</a:t>
            </a:r>
            <a:r>
              <a:rPr lang="en-US" sz="2800" dirty="0"/>
              <a:t> tai </a:t>
            </a:r>
            <a:r>
              <a:rPr lang="en-US" sz="2800" dirty="0" err="1"/>
              <a:t>keväästä</a:t>
            </a:r>
            <a:r>
              <a:rPr lang="en-US" sz="2800" dirty="0"/>
              <a:t> ja </a:t>
            </a:r>
            <a:r>
              <a:rPr lang="en-US" sz="2800" dirty="0" err="1"/>
              <a:t>kysy</a:t>
            </a:r>
            <a:r>
              <a:rPr lang="en-US" sz="2800" dirty="0"/>
              <a:t> se </a:t>
            </a:r>
            <a:r>
              <a:rPr lang="en-US" sz="2800" dirty="0" err="1"/>
              <a:t>kaveriltasi</a:t>
            </a:r>
            <a:r>
              <a:rPr lang="en-US" sz="2800" dirty="0"/>
              <a:t>!</a:t>
            </a:r>
          </a:p>
          <a:p>
            <a:pPr marL="342900" indent="-342900">
              <a:buAutoNum type="arabicParenR"/>
            </a:pP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 err="1">
                <a:sym typeface="Wingdings" panose="05000000000000000000" pitchFamily="2" charset="2"/>
              </a:rPr>
              <a:t>vaihtakaa</a:t>
            </a:r>
            <a:r>
              <a:rPr lang="en-US" sz="2800" dirty="0">
                <a:sym typeface="Wingdings" panose="05000000000000000000" pitchFamily="2" charset="2"/>
              </a:rPr>
              <a:t> pareja ja </a:t>
            </a:r>
            <a:r>
              <a:rPr lang="en-US" sz="2800" dirty="0" err="1">
                <a:sym typeface="Wingdings" panose="05000000000000000000" pitchFamily="2" charset="2"/>
              </a:rPr>
              <a:t>kysykää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kysymys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uudelta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parilta</a:t>
            </a:r>
            <a:r>
              <a:rPr lang="en-US" sz="2800" dirty="0">
                <a:sym typeface="Wingdings" panose="05000000000000000000" pitchFamily="2" charset="2"/>
              </a:rPr>
              <a:t>!</a:t>
            </a:r>
            <a:endParaRPr lang="en-US" sz="2800" dirty="0"/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762B2-FD6A-E282-9AB5-CDA81C5A2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D2805-8AB8-9B6C-65CE-D048B9C8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15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827A51A8-C9AC-7B66-E709-9CDD31165F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b="1316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0E87532-2711-46A1-A348-0561561B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26E21-C3A8-5A76-ED7B-1314F5BBD88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ACD2C8E-E1E6-18FE-C99A-A75FFAEDA6A1}"/>
                  </a:ext>
                </a:extLst>
              </p14:cNvPr>
              <p14:cNvContentPartPr/>
              <p14:nvPr/>
            </p14:nvContentPartPr>
            <p14:xfrm>
              <a:off x="4033200" y="3168960"/>
              <a:ext cx="1717200" cy="72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ACD2C8E-E1E6-18FE-C99A-A75FFAEDA6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5560" y="3132960"/>
                <a:ext cx="175284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7D7A516-B874-A4A3-D990-E07932E30424}"/>
                  </a:ext>
                </a:extLst>
              </p14:cNvPr>
              <p14:cNvContentPartPr/>
              <p14:nvPr/>
            </p14:nvContentPartPr>
            <p14:xfrm>
              <a:off x="4561320" y="3718320"/>
              <a:ext cx="573480" cy="20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7D7A516-B874-A4A3-D990-E07932E3042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43680" y="3682320"/>
                <a:ext cx="609120" cy="9252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61E71D51-29E5-9B8E-4164-70FC85175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3200" y="2831875"/>
            <a:ext cx="1818960" cy="409805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78526CCB-6056-AA37-D872-BFAAEC36B3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6249" y="3302540"/>
            <a:ext cx="239077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20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0BF296-22D8-DCE7-C0DD-532C299D66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312" r="2245" b="1"/>
          <a:stretch/>
        </p:blipFill>
        <p:spPr>
          <a:xfrm>
            <a:off x="20" y="10"/>
            <a:ext cx="12191980" cy="6857990"/>
          </a:xfr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B5FE927-3C42-20FA-E35F-FF8BF1EC73FB}"/>
                  </a:ext>
                </a:extLst>
              </p14:cNvPr>
              <p14:cNvContentPartPr/>
              <p14:nvPr/>
            </p14:nvContentPartPr>
            <p14:xfrm>
              <a:off x="9732720" y="2576040"/>
              <a:ext cx="46080" cy="14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B5FE927-3C42-20FA-E35F-FF8BF1EC73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24080" y="2567400"/>
                <a:ext cx="6372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312727F-7554-3796-E2CC-D3A0C3D732C6}"/>
                  </a:ext>
                </a:extLst>
              </p14:cNvPr>
              <p14:cNvContentPartPr/>
              <p14:nvPr/>
            </p14:nvContentPartPr>
            <p14:xfrm>
              <a:off x="9682320" y="2417280"/>
              <a:ext cx="1536120" cy="62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312727F-7554-3796-E2CC-D3A0C3D732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73320" y="2408640"/>
                <a:ext cx="1553760" cy="7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1673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B4A6E-2F21-DCC0-D9FC-EDE77DCF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266" y="768477"/>
            <a:ext cx="10330434" cy="768096"/>
          </a:xfrm>
        </p:spPr>
        <p:txBody>
          <a:bodyPr/>
          <a:lstStyle/>
          <a:p>
            <a:r>
              <a:rPr lang="en-US" dirty="0" err="1"/>
              <a:t>Kahvila</a:t>
            </a:r>
            <a:r>
              <a:rPr lang="en-US" dirty="0"/>
              <a:t>- / </a:t>
            </a:r>
            <a:r>
              <a:rPr lang="en-US" dirty="0" err="1"/>
              <a:t>ravintolaideoita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A617B-C485-F7A8-62DE-558BCACD8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5" y="1943100"/>
            <a:ext cx="9877425" cy="468629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 err="1"/>
              <a:t>Mäkikupla</a:t>
            </a:r>
            <a:r>
              <a:rPr lang="en-US" dirty="0"/>
              <a:t> (</a:t>
            </a:r>
            <a:r>
              <a:rPr lang="en-US" dirty="0" err="1"/>
              <a:t>Kalliossa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dirty="0"/>
              <a:t>Pizza Paradise (</a:t>
            </a:r>
            <a:r>
              <a:rPr lang="en-US" dirty="0" err="1"/>
              <a:t>Leppävaarassa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dirty="0"/>
              <a:t>Helsingin </a:t>
            </a:r>
            <a:r>
              <a:rPr lang="en-US" dirty="0" err="1"/>
              <a:t>yliopiston</a:t>
            </a:r>
            <a:r>
              <a:rPr lang="en-US" dirty="0"/>
              <a:t> </a:t>
            </a:r>
            <a:r>
              <a:rPr lang="en-US" dirty="0" err="1"/>
              <a:t>lähellä</a:t>
            </a:r>
            <a:r>
              <a:rPr lang="en-US" dirty="0"/>
              <a:t> </a:t>
            </a:r>
            <a:r>
              <a:rPr lang="en-US" dirty="0" err="1"/>
              <a:t>kahvila</a:t>
            </a:r>
            <a:r>
              <a:rPr lang="en-US" dirty="0"/>
              <a:t> (</a:t>
            </a:r>
            <a:r>
              <a:rPr lang="en-US" dirty="0" err="1"/>
              <a:t>hyvää</a:t>
            </a:r>
            <a:r>
              <a:rPr lang="en-US" dirty="0"/>
              <a:t> </a:t>
            </a:r>
            <a:r>
              <a:rPr lang="en-US" dirty="0" err="1"/>
              <a:t>kahvia</a:t>
            </a:r>
            <a:r>
              <a:rPr lang="en-US" dirty="0"/>
              <a:t>, </a:t>
            </a:r>
            <a:r>
              <a:rPr lang="en-US" dirty="0" err="1"/>
              <a:t>mukava</a:t>
            </a:r>
            <a:r>
              <a:rPr lang="en-US" dirty="0"/>
              <a:t>!)</a:t>
            </a:r>
          </a:p>
          <a:p>
            <a:pPr marL="342900" indent="-342900">
              <a:buFontTx/>
              <a:buChar char="-"/>
            </a:pPr>
            <a:r>
              <a:rPr lang="en-US" dirty="0"/>
              <a:t>Cafetoria (</a:t>
            </a:r>
            <a:r>
              <a:rPr lang="en-US" dirty="0" err="1"/>
              <a:t>loistavaa</a:t>
            </a:r>
            <a:r>
              <a:rPr lang="en-US" dirty="0"/>
              <a:t> </a:t>
            </a:r>
            <a:r>
              <a:rPr lang="en-US" dirty="0" err="1"/>
              <a:t>kahvia</a:t>
            </a:r>
            <a:r>
              <a:rPr lang="en-US" dirty="0"/>
              <a:t>! </a:t>
            </a:r>
            <a:r>
              <a:rPr lang="en-US" dirty="0" err="1"/>
              <a:t>Hyvät</a:t>
            </a:r>
            <a:r>
              <a:rPr lang="en-US" dirty="0"/>
              <a:t> </a:t>
            </a:r>
            <a:r>
              <a:rPr lang="en-US" dirty="0" err="1"/>
              <a:t>leipomotuotteet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dirty="0"/>
              <a:t>Café Regatta (</a:t>
            </a:r>
            <a:r>
              <a:rPr lang="en-US" dirty="0" err="1"/>
              <a:t>Töölössä</a:t>
            </a:r>
            <a:r>
              <a:rPr lang="en-US" dirty="0"/>
              <a:t>, </a:t>
            </a:r>
            <a:r>
              <a:rPr lang="en-US" dirty="0" err="1"/>
              <a:t>hyvä</a:t>
            </a:r>
            <a:r>
              <a:rPr lang="en-US" dirty="0"/>
              <a:t> </a:t>
            </a:r>
            <a:r>
              <a:rPr lang="en-US" dirty="0" err="1"/>
              <a:t>sijainti</a:t>
            </a:r>
            <a:r>
              <a:rPr lang="en-US" dirty="0"/>
              <a:t> </a:t>
            </a:r>
            <a:r>
              <a:rPr lang="en-US" dirty="0" err="1"/>
              <a:t>Sibeliusmonumentin</a:t>
            </a:r>
            <a:r>
              <a:rPr lang="en-US" dirty="0"/>
              <a:t> </a:t>
            </a:r>
            <a:r>
              <a:rPr lang="en-US" dirty="0" err="1"/>
              <a:t>lähellä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dirty="0"/>
              <a:t>Timo Aura –patisserie </a:t>
            </a:r>
            <a:r>
              <a:rPr lang="en-US" dirty="0" err="1"/>
              <a:t>Hakaniemen</a:t>
            </a:r>
            <a:r>
              <a:rPr lang="en-US" dirty="0"/>
              <a:t> </a:t>
            </a:r>
            <a:r>
              <a:rPr lang="en-US" dirty="0" err="1"/>
              <a:t>torilla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Café Success (</a:t>
            </a:r>
            <a:r>
              <a:rPr lang="en-US" dirty="0" err="1"/>
              <a:t>Kaivopuistossa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dirty="0"/>
              <a:t>Café Engel (</a:t>
            </a:r>
            <a:r>
              <a:rPr lang="en-US" dirty="0" err="1"/>
              <a:t>vastapäätä</a:t>
            </a:r>
            <a:r>
              <a:rPr lang="en-US" dirty="0"/>
              <a:t> </a:t>
            </a:r>
            <a:r>
              <a:rPr lang="en-US" dirty="0" err="1"/>
              <a:t>Tuomiokirkkoa</a:t>
            </a:r>
            <a:r>
              <a:rPr lang="en-US" dirty="0"/>
              <a:t>, </a:t>
            </a:r>
            <a:r>
              <a:rPr lang="en-US" dirty="0" err="1"/>
              <a:t>Senaatintorilla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96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8D700-DE8B-4303-7572-248814677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Torstai</a:t>
            </a:r>
            <a:r>
              <a:rPr lang="en-US" dirty="0"/>
              <a:t> 2.5.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D28BA598-4AF5-9EA1-BBEE-C0B17B14A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868" y="3127933"/>
            <a:ext cx="11042772" cy="1797659"/>
          </a:xfrm>
        </p:spPr>
      </p:pic>
      <p:pic>
        <p:nvPicPr>
          <p:cNvPr id="7" name="Picture 6" descr="Senior couple looking at map">
            <a:extLst>
              <a:ext uri="{FF2B5EF4-FFF2-40B4-BE49-F238E27FC236}">
                <a16:creationId xmlns:a16="http://schemas.microsoft.com/office/drawing/2014/main" id="{F1EC3327-C966-B195-71F8-B9340C938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440" y="722020"/>
            <a:ext cx="2699077" cy="179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17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10A8338B-EE76-89CB-2A78-AAE7510F9D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217250"/>
            <a:ext cx="11950700" cy="6423501"/>
          </a:xfrm>
          <a:noFill/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C85685E3-C6F4-8D63-5644-2E8687DA5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240" y="2331797"/>
            <a:ext cx="3558540" cy="57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93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82B6500-8316-5CF9-405B-1EC36ADEC3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251239" y="68263"/>
            <a:ext cx="11689521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1493556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36D5BB-AB20-34B6-1DDA-6753EE8909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72435"/>
            <a:ext cx="11950700" cy="6513131"/>
          </a:xfrm>
          <a:noFill/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3571BF2-FCCE-E7A0-736D-9168D2BB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7FC3FD3F-45EE-74E3-AD64-441303B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2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BBB3337-38B8-A185-9D41-797FAA3156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12681"/>
            <a:ext cx="11950700" cy="6632638"/>
          </a:xfrm>
          <a:noFill/>
        </p:spPr>
      </p:pic>
    </p:spTree>
    <p:extLst>
      <p:ext uri="{BB962C8B-B14F-4D97-AF65-F5344CB8AC3E}">
        <p14:creationId xmlns:p14="http://schemas.microsoft.com/office/powerpoint/2010/main" val="2412165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4A525F56-6E11-1A4F-D449-00757F4A3C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27620"/>
            <a:ext cx="11950700" cy="6602761"/>
          </a:xfrm>
          <a:noFill/>
        </p:spPr>
      </p:pic>
    </p:spTree>
    <p:extLst>
      <p:ext uri="{BB962C8B-B14F-4D97-AF65-F5344CB8AC3E}">
        <p14:creationId xmlns:p14="http://schemas.microsoft.com/office/powerpoint/2010/main" val="213488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21C3-8BFC-7558-A4AA-709C30BD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Neuvo </a:t>
            </a:r>
            <a:r>
              <a:rPr lang="en-US" sz="2400" dirty="0" err="1"/>
              <a:t>ystäväsi</a:t>
            </a:r>
            <a:r>
              <a:rPr lang="en-US" sz="2400" dirty="0"/>
              <a:t> </a:t>
            </a:r>
            <a:r>
              <a:rPr lang="en-US" sz="2400" dirty="0" err="1"/>
              <a:t>sinun</a:t>
            </a:r>
            <a:r>
              <a:rPr lang="en-US" sz="2400" dirty="0"/>
              <a:t> </a:t>
            </a:r>
            <a:r>
              <a:rPr lang="en-US" sz="2400" dirty="0" err="1"/>
              <a:t>kotiisi</a:t>
            </a:r>
            <a:r>
              <a:rPr lang="en-US" sz="2400" dirty="0"/>
              <a:t> Aalto-</a:t>
            </a:r>
            <a:r>
              <a:rPr lang="en-US" sz="2400" dirty="0" err="1"/>
              <a:t>yliopistolta</a:t>
            </a:r>
            <a:r>
              <a:rPr lang="en-US" sz="2400" dirty="0"/>
              <a:t>!</a:t>
            </a:r>
          </a:p>
        </p:txBody>
      </p:sp>
      <p:pic>
        <p:nvPicPr>
          <p:cNvPr id="5" name="Picture 4" descr="Child looking at a world map">
            <a:extLst>
              <a:ext uri="{FF2B5EF4-FFF2-40B4-BE49-F238E27FC236}">
                <a16:creationId xmlns:a16="http://schemas.microsoft.com/office/drawing/2014/main" id="{80D57A01-A725-69F4-D78D-77A710F2A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11" r="1" b="14537"/>
          <a:stretch/>
        </p:blipFill>
        <p:spPr>
          <a:xfrm>
            <a:off x="539496" y="2103120"/>
            <a:ext cx="11119104" cy="4434840"/>
          </a:xfrm>
          <a:prstGeom prst="rect">
            <a:avLst/>
          </a:prstGeom>
          <a:noFill/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CBE0DA4-FC4C-8120-E894-2B411A6FD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CA53012-73E6-A4A2-7ADB-B1A1CEA6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41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659C021-DD82-B704-D56F-0298BFA03E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47792" y="68263"/>
            <a:ext cx="11896415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1449257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27600-C816-91F9-276D-13F60664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Matkasuunnitelmiamme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13041-6EA4-5CC2-5C9C-F4F0BA8C1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8952" y="1984248"/>
            <a:ext cx="10677144" cy="4349877"/>
          </a:xfrm>
        </p:spPr>
        <p:txBody>
          <a:bodyPr/>
          <a:lstStyle/>
          <a:p>
            <a:pPr marL="342900" indent="-342900">
              <a:buAutoNum type="arabicParenR"/>
            </a:pPr>
            <a:r>
              <a:rPr lang="en-US" dirty="0" err="1"/>
              <a:t>Turkuun</a:t>
            </a:r>
            <a:r>
              <a:rPr lang="en-US" dirty="0"/>
              <a:t> </a:t>
            </a:r>
            <a:r>
              <a:rPr lang="en-US" dirty="0" err="1"/>
              <a:t>junalla</a:t>
            </a:r>
            <a:r>
              <a:rPr lang="en-US" dirty="0"/>
              <a:t> </a:t>
            </a:r>
            <a:r>
              <a:rPr lang="en-US" dirty="0" err="1"/>
              <a:t>kesäkuussa</a:t>
            </a:r>
            <a:r>
              <a:rPr lang="en-US" dirty="0"/>
              <a:t> 3 - 4 </a:t>
            </a:r>
            <a:r>
              <a:rPr lang="en-US" dirty="0" err="1"/>
              <a:t>päiväksi</a:t>
            </a:r>
            <a:r>
              <a:rPr lang="en-US" dirty="0"/>
              <a:t>.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Turun</a:t>
            </a:r>
            <a:r>
              <a:rPr lang="en-US" dirty="0"/>
              <a:t> </a:t>
            </a:r>
            <a:r>
              <a:rPr lang="en-US" dirty="0" err="1"/>
              <a:t>linnaan</a:t>
            </a:r>
            <a:r>
              <a:rPr lang="en-US" dirty="0"/>
              <a:t> ja </a:t>
            </a:r>
            <a:r>
              <a:rPr lang="en-US" dirty="0" err="1"/>
              <a:t>kävelemme</a:t>
            </a:r>
            <a:r>
              <a:rPr lang="en-US" dirty="0"/>
              <a:t> Aura-</a:t>
            </a:r>
            <a:r>
              <a:rPr lang="en-US" dirty="0" err="1"/>
              <a:t>joen</a:t>
            </a:r>
            <a:r>
              <a:rPr lang="en-US" dirty="0"/>
              <a:t> </a:t>
            </a:r>
            <a:r>
              <a:rPr lang="en-US" dirty="0" err="1"/>
              <a:t>varrella</a:t>
            </a:r>
            <a:r>
              <a:rPr lang="en-US" dirty="0"/>
              <a:t>, </a:t>
            </a:r>
            <a:r>
              <a:rPr lang="en-US" dirty="0" err="1"/>
              <a:t>käydään</a:t>
            </a:r>
            <a:r>
              <a:rPr lang="en-US" dirty="0"/>
              <a:t> </a:t>
            </a:r>
            <a:r>
              <a:rPr lang="en-US" dirty="0" err="1"/>
              <a:t>kahvilla</a:t>
            </a:r>
            <a:r>
              <a:rPr lang="en-US" dirty="0"/>
              <a:t> ja </a:t>
            </a:r>
            <a:r>
              <a:rPr lang="en-US" dirty="0" err="1"/>
              <a:t>ravintoloissa</a:t>
            </a:r>
            <a:r>
              <a:rPr lang="en-US" dirty="0"/>
              <a:t>. </a:t>
            </a:r>
            <a:r>
              <a:rPr lang="en-US" dirty="0" err="1"/>
              <a:t>Tsekataan</a:t>
            </a:r>
            <a:r>
              <a:rPr lang="en-US" dirty="0"/>
              <a:t> </a:t>
            </a:r>
            <a:r>
              <a:rPr lang="en-US" dirty="0" err="1"/>
              <a:t>ensin</a:t>
            </a:r>
            <a:r>
              <a:rPr lang="en-US" dirty="0"/>
              <a:t> booking.com ja air </a:t>
            </a:r>
            <a:r>
              <a:rPr lang="en-US" dirty="0" err="1"/>
              <a:t>bnb</a:t>
            </a:r>
            <a:r>
              <a:rPr lang="en-US" dirty="0"/>
              <a:t> ja </a:t>
            </a:r>
            <a:r>
              <a:rPr lang="en-US" dirty="0" err="1"/>
              <a:t>sitten</a:t>
            </a:r>
            <a:r>
              <a:rPr lang="en-US" dirty="0"/>
              <a:t> </a:t>
            </a:r>
            <a:r>
              <a:rPr lang="en-US" dirty="0" err="1"/>
              <a:t>etsimme</a:t>
            </a:r>
            <a:r>
              <a:rPr lang="en-US" dirty="0"/>
              <a:t> </a:t>
            </a:r>
            <a:r>
              <a:rPr lang="en-US" dirty="0" err="1"/>
              <a:t>edullisen</a:t>
            </a:r>
            <a:r>
              <a:rPr lang="en-US" dirty="0"/>
              <a:t> </a:t>
            </a:r>
            <a:r>
              <a:rPr lang="en-US" dirty="0" err="1"/>
              <a:t>vaihtoehdon</a:t>
            </a:r>
            <a:r>
              <a:rPr lang="en-US" dirty="0"/>
              <a:t>.</a:t>
            </a:r>
          </a:p>
          <a:p>
            <a:pPr marL="342900" indent="-342900">
              <a:buAutoNum type="arabicParenR"/>
            </a:pPr>
            <a:r>
              <a:rPr lang="en-US" dirty="0"/>
              <a:t>Me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Rovaniemelle</a:t>
            </a:r>
            <a:r>
              <a:rPr lang="en-US" dirty="0"/>
              <a:t> </a:t>
            </a:r>
            <a:r>
              <a:rPr lang="en-US" dirty="0" err="1"/>
              <a:t>joulukuussa</a:t>
            </a:r>
            <a:r>
              <a:rPr lang="en-US" dirty="0"/>
              <a:t> </a:t>
            </a:r>
            <a:r>
              <a:rPr lang="en-US" dirty="0" err="1"/>
              <a:t>viikoksi</a:t>
            </a:r>
            <a:r>
              <a:rPr lang="en-US" dirty="0"/>
              <a:t>. Me </a:t>
            </a:r>
            <a:r>
              <a:rPr lang="en-US" dirty="0" err="1"/>
              <a:t>haluamme</a:t>
            </a:r>
            <a:r>
              <a:rPr lang="en-US" dirty="0"/>
              <a:t> </a:t>
            </a:r>
            <a:r>
              <a:rPr lang="en-US" dirty="0" err="1"/>
              <a:t>katsoa</a:t>
            </a:r>
            <a:r>
              <a:rPr lang="en-US" dirty="0"/>
              <a:t> </a:t>
            </a:r>
            <a:r>
              <a:rPr lang="en-US" dirty="0" err="1"/>
              <a:t>revontulia</a:t>
            </a:r>
            <a:r>
              <a:rPr lang="en-US" dirty="0"/>
              <a:t>.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Joulupukin</a:t>
            </a:r>
            <a:r>
              <a:rPr lang="en-US" dirty="0"/>
              <a:t> </a:t>
            </a:r>
            <a:r>
              <a:rPr lang="en-US" dirty="0" err="1"/>
              <a:t>kylään</a:t>
            </a:r>
            <a:r>
              <a:rPr lang="en-US" dirty="0"/>
              <a:t>. Kiva </a:t>
            </a:r>
            <a:r>
              <a:rPr lang="en-US" dirty="0" err="1"/>
              <a:t>talo</a:t>
            </a:r>
            <a:r>
              <a:rPr lang="en-US" dirty="0"/>
              <a:t> Air </a:t>
            </a:r>
            <a:r>
              <a:rPr lang="en-US" dirty="0" err="1"/>
              <a:t>bnb:ssä</a:t>
            </a:r>
            <a:r>
              <a:rPr lang="en-US" dirty="0"/>
              <a:t> </a:t>
            </a:r>
            <a:r>
              <a:rPr lang="en-US" dirty="0" err="1"/>
              <a:t>lähellä</a:t>
            </a:r>
            <a:r>
              <a:rPr lang="en-US" dirty="0"/>
              <a:t> </a:t>
            </a:r>
            <a:r>
              <a:rPr lang="en-US" dirty="0" err="1"/>
              <a:t>kaupungin</a:t>
            </a:r>
            <a:r>
              <a:rPr lang="en-US" dirty="0"/>
              <a:t> </a:t>
            </a:r>
            <a:r>
              <a:rPr lang="en-US" dirty="0" err="1"/>
              <a:t>keskustaa</a:t>
            </a:r>
            <a:r>
              <a:rPr lang="en-US" dirty="0"/>
              <a:t>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Joulupukin</a:t>
            </a:r>
            <a:r>
              <a:rPr lang="en-US" dirty="0"/>
              <a:t> </a:t>
            </a:r>
            <a:r>
              <a:rPr lang="en-US" dirty="0" err="1"/>
              <a:t>kylää</a:t>
            </a:r>
            <a:r>
              <a:rPr lang="en-US" dirty="0"/>
              <a:t>. </a:t>
            </a:r>
          </a:p>
          <a:p>
            <a:pPr marL="342900" indent="-342900">
              <a:buAutoNum type="arabicParenR"/>
            </a:pPr>
            <a:r>
              <a:rPr lang="en-US" dirty="0"/>
              <a:t>Me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päivämatkalle</a:t>
            </a:r>
            <a:r>
              <a:rPr lang="en-US" dirty="0"/>
              <a:t> </a:t>
            </a:r>
            <a:r>
              <a:rPr lang="en-US" dirty="0" err="1"/>
              <a:t>Karjaaseen</a:t>
            </a:r>
            <a:r>
              <a:rPr lang="en-US" dirty="0"/>
              <a:t>/</a:t>
            </a:r>
            <a:r>
              <a:rPr lang="en-US" dirty="0" err="1"/>
              <a:t>Karjaalle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siellä</a:t>
            </a:r>
            <a:r>
              <a:rPr lang="en-US" dirty="0"/>
              <a:t> on </a:t>
            </a:r>
            <a:r>
              <a:rPr lang="en-US" dirty="0" err="1"/>
              <a:t>linna</a:t>
            </a:r>
            <a:r>
              <a:rPr lang="en-US" dirty="0"/>
              <a:t> ja </a:t>
            </a:r>
            <a:r>
              <a:rPr lang="en-US" dirty="0" err="1"/>
              <a:t>hiihtokeskus</a:t>
            </a:r>
            <a:r>
              <a:rPr lang="en-US" dirty="0"/>
              <a:t>.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sinne</a:t>
            </a:r>
            <a:r>
              <a:rPr lang="en-US" dirty="0"/>
              <a:t> </a:t>
            </a:r>
            <a:r>
              <a:rPr lang="en-US" dirty="0" err="1"/>
              <a:t>ensi</a:t>
            </a:r>
            <a:r>
              <a:rPr lang="en-US" dirty="0"/>
              <a:t> </a:t>
            </a:r>
            <a:r>
              <a:rPr lang="en-US" dirty="0" err="1"/>
              <a:t>kesänä</a:t>
            </a:r>
            <a:r>
              <a:rPr lang="en-US" dirty="0"/>
              <a:t>.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junalla</a:t>
            </a:r>
            <a:r>
              <a:rPr lang="en-US" dirty="0"/>
              <a:t>. </a:t>
            </a:r>
            <a:r>
              <a:rPr lang="en-US" dirty="0" err="1"/>
              <a:t>Matka</a:t>
            </a:r>
            <a:r>
              <a:rPr lang="en-US" dirty="0"/>
              <a:t> </a:t>
            </a:r>
            <a:r>
              <a:rPr lang="en-US" dirty="0" err="1"/>
              <a:t>kestää</a:t>
            </a:r>
            <a:r>
              <a:rPr lang="en-US" dirty="0"/>
              <a:t> vain </a:t>
            </a:r>
            <a:r>
              <a:rPr lang="en-US" dirty="0" err="1"/>
              <a:t>yhden</a:t>
            </a:r>
            <a:r>
              <a:rPr lang="en-US" dirty="0"/>
              <a:t> </a:t>
            </a:r>
            <a:r>
              <a:rPr lang="en-US" dirty="0" err="1"/>
              <a:t>tunnin</a:t>
            </a:r>
            <a:r>
              <a:rPr lang="en-US" dirty="0"/>
              <a:t>! </a:t>
            </a:r>
            <a:r>
              <a:rPr lang="en-US" dirty="0" err="1"/>
              <a:t>Junalla</a:t>
            </a:r>
            <a:r>
              <a:rPr lang="en-US" dirty="0"/>
              <a:t> on </a:t>
            </a:r>
            <a:r>
              <a:rPr lang="en-US" dirty="0" err="1"/>
              <a:t>suora</a:t>
            </a:r>
            <a:r>
              <a:rPr lang="en-US" dirty="0"/>
              <a:t> </a:t>
            </a:r>
            <a:r>
              <a:rPr lang="en-US" dirty="0" err="1"/>
              <a:t>yhteys</a:t>
            </a:r>
            <a:r>
              <a:rPr lang="en-US" dirty="0"/>
              <a:t> </a:t>
            </a:r>
            <a:r>
              <a:rPr lang="en-US" dirty="0" err="1"/>
              <a:t>Helsingistä</a:t>
            </a:r>
            <a:r>
              <a:rPr lang="en-US" dirty="0"/>
              <a:t>.</a:t>
            </a:r>
          </a:p>
          <a:p>
            <a:pPr marL="342900" indent="-342900">
              <a:buAutoNum type="arabicParenR"/>
            </a:pPr>
            <a:r>
              <a:rPr lang="en-US" dirty="0"/>
              <a:t>Me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Särkänniemeen</a:t>
            </a:r>
            <a:r>
              <a:rPr lang="en-US" dirty="0"/>
              <a:t>, </a:t>
            </a:r>
            <a:r>
              <a:rPr lang="en-US" dirty="0" err="1"/>
              <a:t>huvipuistoon</a:t>
            </a:r>
            <a:r>
              <a:rPr lang="en-US" dirty="0"/>
              <a:t>, </a:t>
            </a:r>
            <a:r>
              <a:rPr lang="en-US" dirty="0" err="1"/>
              <a:t>Tampereelle</a:t>
            </a:r>
            <a:r>
              <a:rPr lang="en-US" dirty="0"/>
              <a:t>. Me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autolla</a:t>
            </a:r>
            <a:r>
              <a:rPr lang="en-US" dirty="0"/>
              <a:t>. </a:t>
            </a:r>
            <a:r>
              <a:rPr lang="en-US" dirty="0" err="1"/>
              <a:t>Bensa</a:t>
            </a:r>
            <a:r>
              <a:rPr lang="en-US" dirty="0"/>
              <a:t> on </a:t>
            </a:r>
            <a:r>
              <a:rPr lang="en-US" dirty="0" err="1"/>
              <a:t>kallista</a:t>
            </a:r>
            <a:r>
              <a:rPr lang="en-US" dirty="0"/>
              <a:t>. </a:t>
            </a:r>
            <a:r>
              <a:rPr lang="en-US" dirty="0" err="1"/>
              <a:t>Parkkipaikka</a:t>
            </a:r>
            <a:r>
              <a:rPr lang="en-US" dirty="0"/>
              <a:t> </a:t>
            </a:r>
            <a:r>
              <a:rPr lang="en-US" dirty="0" err="1"/>
              <a:t>Särkänniemessä</a:t>
            </a:r>
            <a:r>
              <a:rPr lang="en-US" dirty="0"/>
              <a:t> on </a:t>
            </a:r>
            <a:r>
              <a:rPr lang="en-US" dirty="0" err="1"/>
              <a:t>noin</a:t>
            </a:r>
            <a:r>
              <a:rPr lang="en-US" dirty="0"/>
              <a:t> 15e </a:t>
            </a:r>
            <a:r>
              <a:rPr lang="en-US" dirty="0" err="1"/>
              <a:t>päivä</a:t>
            </a:r>
            <a:r>
              <a:rPr lang="en-US" dirty="0"/>
              <a:t>. </a:t>
            </a:r>
            <a:r>
              <a:rPr lang="en-US" dirty="0" err="1"/>
              <a:t>Huvipuistoranneke</a:t>
            </a:r>
            <a:r>
              <a:rPr lang="en-US" dirty="0"/>
              <a:t> 50 </a:t>
            </a:r>
            <a:r>
              <a:rPr lang="en-US" dirty="0" err="1"/>
              <a:t>euroa</a:t>
            </a:r>
            <a:r>
              <a:rPr lang="en-US" dirty="0"/>
              <a:t> </a:t>
            </a:r>
            <a:r>
              <a:rPr lang="en-US" dirty="0" err="1"/>
              <a:t>aikuiselle</a:t>
            </a:r>
            <a:r>
              <a:rPr lang="en-US" dirty="0"/>
              <a:t>. </a:t>
            </a:r>
          </a:p>
          <a:p>
            <a:pPr marL="342900" indent="-342900">
              <a:buAutoNum type="arabicParenR"/>
            </a:pPr>
            <a:r>
              <a:rPr lang="en-US" dirty="0"/>
              <a:t>Me </a:t>
            </a:r>
            <a:r>
              <a:rPr lang="en-US" dirty="0" err="1"/>
              <a:t>haluamme</a:t>
            </a:r>
            <a:r>
              <a:rPr lang="en-US" dirty="0"/>
              <a:t> </a:t>
            </a:r>
            <a:r>
              <a:rPr lang="en-US" dirty="0" err="1"/>
              <a:t>mennä</a:t>
            </a:r>
            <a:r>
              <a:rPr lang="en-US" dirty="0"/>
              <a:t> </a:t>
            </a:r>
            <a:r>
              <a:rPr lang="en-US" dirty="0" err="1"/>
              <a:t>Ruisrockiin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tykkäämme</a:t>
            </a:r>
            <a:r>
              <a:rPr lang="en-US" dirty="0"/>
              <a:t> </a:t>
            </a:r>
            <a:r>
              <a:rPr lang="en-US" dirty="0" err="1"/>
              <a:t>musiikista</a:t>
            </a:r>
            <a:r>
              <a:rPr lang="en-US" dirty="0"/>
              <a:t> ja </a:t>
            </a:r>
            <a:r>
              <a:rPr lang="en-US" dirty="0" err="1"/>
              <a:t>meillä</a:t>
            </a:r>
            <a:r>
              <a:rPr lang="en-US" dirty="0"/>
              <a:t> on </a:t>
            </a:r>
            <a:r>
              <a:rPr lang="en-US" dirty="0" err="1"/>
              <a:t>molemmilla</a:t>
            </a:r>
            <a:r>
              <a:rPr lang="en-US" dirty="0"/>
              <a:t> </a:t>
            </a:r>
            <a:r>
              <a:rPr lang="en-US" dirty="0" err="1"/>
              <a:t>suomalaiset</a:t>
            </a:r>
            <a:r>
              <a:rPr lang="en-US" dirty="0"/>
              <a:t> </a:t>
            </a:r>
            <a:r>
              <a:rPr lang="en-US" dirty="0" err="1"/>
              <a:t>tyttöystävät</a:t>
            </a:r>
            <a:r>
              <a:rPr lang="en-US" dirty="0"/>
              <a:t>, </a:t>
            </a:r>
            <a:r>
              <a:rPr lang="en-US" dirty="0" err="1"/>
              <a:t>jotka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jo </a:t>
            </a:r>
            <a:r>
              <a:rPr lang="en-US" dirty="0" err="1"/>
              <a:t>päättäneet</a:t>
            </a:r>
            <a:r>
              <a:rPr lang="en-US" dirty="0"/>
              <a:t> </a:t>
            </a:r>
            <a:r>
              <a:rPr lang="en-US" dirty="0" err="1"/>
              <a:t>meidän</a:t>
            </a:r>
            <a:r>
              <a:rPr lang="en-US" dirty="0"/>
              <a:t> </a:t>
            </a:r>
            <a:r>
              <a:rPr lang="en-US" dirty="0" err="1"/>
              <a:t>puolestamme</a:t>
            </a:r>
            <a:r>
              <a:rPr lang="en-US" dirty="0"/>
              <a:t>. Me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sinne</a:t>
            </a:r>
            <a:r>
              <a:rPr lang="en-US" dirty="0"/>
              <a:t> </a:t>
            </a:r>
            <a:r>
              <a:rPr lang="en-US" dirty="0" err="1"/>
              <a:t>junalla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se on </a:t>
            </a:r>
            <a:r>
              <a:rPr lang="en-US" dirty="0" err="1"/>
              <a:t>helppoa</a:t>
            </a:r>
            <a:r>
              <a:rPr lang="en-US" dirty="0"/>
              <a:t> (7e per </a:t>
            </a:r>
            <a:r>
              <a:rPr lang="en-US" dirty="0" err="1"/>
              <a:t>henkilö</a:t>
            </a:r>
            <a:r>
              <a:rPr lang="en-US" dirty="0"/>
              <a:t>). Me </a:t>
            </a:r>
            <a:r>
              <a:rPr lang="en-US" dirty="0" err="1"/>
              <a:t>voimme</a:t>
            </a:r>
            <a:r>
              <a:rPr lang="en-US" dirty="0"/>
              <a:t> </a:t>
            </a:r>
            <a:r>
              <a:rPr lang="en-US" dirty="0" err="1"/>
              <a:t>nukkua</a:t>
            </a:r>
            <a:r>
              <a:rPr lang="en-US" dirty="0"/>
              <a:t> </a:t>
            </a:r>
            <a:r>
              <a:rPr lang="en-US" dirty="0" err="1"/>
              <a:t>Omenahotellissa</a:t>
            </a:r>
            <a:r>
              <a:rPr lang="en-US" dirty="0"/>
              <a:t> </a:t>
            </a:r>
            <a:r>
              <a:rPr lang="en-US" dirty="0" err="1"/>
              <a:t>Turun</a:t>
            </a:r>
            <a:r>
              <a:rPr lang="en-US" dirty="0"/>
              <a:t> </a:t>
            </a:r>
            <a:r>
              <a:rPr lang="en-US" dirty="0" err="1"/>
              <a:t>keskustassa</a:t>
            </a:r>
            <a:r>
              <a:rPr lang="en-US" dirty="0"/>
              <a:t>. Ja </a:t>
            </a:r>
            <a:r>
              <a:rPr lang="en-US" dirty="0" err="1"/>
              <a:t>otamme</a:t>
            </a:r>
            <a:r>
              <a:rPr lang="en-US" dirty="0"/>
              <a:t> </a:t>
            </a:r>
            <a:r>
              <a:rPr lang="en-US" dirty="0" err="1"/>
              <a:t>bussin</a:t>
            </a:r>
            <a:r>
              <a:rPr lang="en-US" dirty="0"/>
              <a:t> </a:t>
            </a:r>
            <a:r>
              <a:rPr lang="en-US" dirty="0" err="1"/>
              <a:t>Turusta</a:t>
            </a:r>
            <a:r>
              <a:rPr lang="en-US" dirty="0"/>
              <a:t> ja se </a:t>
            </a:r>
            <a:r>
              <a:rPr lang="en-US" dirty="0" err="1"/>
              <a:t>kestää</a:t>
            </a:r>
            <a:r>
              <a:rPr lang="en-US" dirty="0"/>
              <a:t> 30 </a:t>
            </a:r>
            <a:r>
              <a:rPr lang="en-US" dirty="0" err="1"/>
              <a:t>minuuttia</a:t>
            </a:r>
            <a:r>
              <a:rPr lang="en-US" dirty="0"/>
              <a:t> </a:t>
            </a:r>
            <a:r>
              <a:rPr lang="en-US" dirty="0" err="1"/>
              <a:t>festivaaleille</a:t>
            </a:r>
            <a:r>
              <a:rPr lang="en-US" dirty="0"/>
              <a:t>. 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91707-7C76-DB91-DBA7-2015A05E4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6F94F-4469-4872-3312-3696EABD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44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37116-96F6-8CF2-75DC-2BFE0304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</p:spPr>
        <p:txBody>
          <a:bodyPr anchor="t">
            <a:normAutofit/>
          </a:bodyPr>
          <a:lstStyle/>
          <a:p>
            <a:r>
              <a:rPr lang="en-US" dirty="0" err="1"/>
              <a:t>Kysymyksiä</a:t>
            </a:r>
            <a:r>
              <a:rPr lang="en-US" dirty="0"/>
              <a:t> </a:t>
            </a:r>
            <a:r>
              <a:rPr lang="en-US" dirty="0" err="1"/>
              <a:t>ensi</a:t>
            </a:r>
            <a:r>
              <a:rPr lang="en-US" dirty="0"/>
              <a:t> </a:t>
            </a:r>
            <a:r>
              <a:rPr lang="en-US" dirty="0" err="1"/>
              <a:t>viikolle</a:t>
            </a:r>
            <a:r>
              <a:rPr lang="en-US" dirty="0"/>
              <a:t>!</a:t>
            </a:r>
          </a:p>
        </p:txBody>
      </p:sp>
      <p:pic>
        <p:nvPicPr>
          <p:cNvPr id="5" name="Picture 4" descr="Muisti laput ja kysymys merkit">
            <a:extLst>
              <a:ext uri="{FF2B5EF4-FFF2-40B4-BE49-F238E27FC236}">
                <a16:creationId xmlns:a16="http://schemas.microsoft.com/office/drawing/2014/main" id="{42185B09-C4D4-6015-F6D1-DB0EB5290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20" r="1" b="17828"/>
          <a:stretch/>
        </p:blipFill>
        <p:spPr>
          <a:xfrm>
            <a:off x="539496" y="2103120"/>
            <a:ext cx="11119104" cy="4434840"/>
          </a:xfrm>
          <a:prstGeom prst="rect">
            <a:avLst/>
          </a:prstGeom>
          <a:noFill/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F47CFD3-8135-7DCF-24FA-1193245C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720C5F7-2D87-8D45-BA5E-29232D70D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62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5D660-A889-FE32-4207-6B82858A5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9" y="520192"/>
            <a:ext cx="5693664" cy="768096"/>
          </a:xfrm>
        </p:spPr>
        <p:txBody>
          <a:bodyPr/>
          <a:lstStyle/>
          <a:p>
            <a:r>
              <a:rPr lang="en-US" dirty="0"/>
              <a:t>7.5.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B22DBE1B-1B1A-B521-7E0C-422BC8DF3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" y="2113280"/>
            <a:ext cx="7721600" cy="3048000"/>
          </a:xfrm>
        </p:spPr>
      </p:pic>
      <p:pic>
        <p:nvPicPr>
          <p:cNvPr id="7" name="Picture 6" descr="Empty red chairs in cinema with popcorn and drinks">
            <a:extLst>
              <a:ext uri="{FF2B5EF4-FFF2-40B4-BE49-F238E27FC236}">
                <a16:creationId xmlns:a16="http://schemas.microsoft.com/office/drawing/2014/main" id="{70A2859A-7AD5-6322-48D3-BD03C9908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249" y="721360"/>
            <a:ext cx="4078366" cy="2783840"/>
          </a:xfrm>
          <a:prstGeom prst="rect">
            <a:avLst/>
          </a:prstGeom>
        </p:spPr>
      </p:pic>
      <p:pic>
        <p:nvPicPr>
          <p:cNvPr id="9" name="Picture 8" descr="Blue masquerade eye mask and confetti">
            <a:extLst>
              <a:ext uri="{FF2B5EF4-FFF2-40B4-BE49-F238E27FC236}">
                <a16:creationId xmlns:a16="http://schemas.microsoft.com/office/drawing/2014/main" id="{859D8FD6-620F-39AC-E7C4-4B52FF375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582" y="3586480"/>
            <a:ext cx="3695699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49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46413E2-4EB9-12F1-144B-54B0A94D9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78C75A4-F042-8BC4-4B8D-D4BDC364A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336C30-FB5B-70F8-5214-529A2DADD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Mitä tykkäät Suomen euroviisuehdokkaasta?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A8620D50-DB9A-261F-74DA-E595101AC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/>
          <a:lstStyle/>
          <a:p>
            <a:r>
              <a:rPr lang="en-US" sz="2400" dirty="0"/>
              <a:t>Windows95man: No Rules!</a:t>
            </a:r>
          </a:p>
        </p:txBody>
      </p:sp>
      <p:pic>
        <p:nvPicPr>
          <p:cNvPr id="7" name="Content Placeholder 6" descr="Two me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11131655-85FE-6FCD-3F00-00F9EDF8DB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9763" r="12414" b="-1"/>
          <a:stretch/>
        </p:blipFill>
        <p:spPr>
          <a:xfrm>
            <a:off x="7754112" y="2255520"/>
            <a:ext cx="3741928" cy="4306380"/>
          </a:xfrm>
          <a:noFill/>
        </p:spPr>
      </p:pic>
    </p:spTree>
    <p:extLst>
      <p:ext uri="{BB962C8B-B14F-4D97-AF65-F5344CB8AC3E}">
        <p14:creationId xmlns:p14="http://schemas.microsoft.com/office/powerpoint/2010/main" val="1982227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25722061-88F2-6907-5277-9AEBAB3743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890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167701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B080D17-F430-FB3C-F209-064DAC4557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b="88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4498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4653DEA-D422-D780-3CE1-37F264499E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12681"/>
            <a:ext cx="11950700" cy="6632638"/>
          </a:xfrm>
          <a:noFill/>
        </p:spPr>
      </p:pic>
    </p:spTree>
    <p:extLst>
      <p:ext uri="{BB962C8B-B14F-4D97-AF65-F5344CB8AC3E}">
        <p14:creationId xmlns:p14="http://schemas.microsoft.com/office/powerpoint/2010/main" val="79891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D3DB7E54-F800-F1E2-11F8-07BE0992A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927118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89E2F49-7263-2BAB-8B62-95FEFC2E25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133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958050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3CA1-4C72-31D4-371B-3AF35BCA0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896" y="662432"/>
            <a:ext cx="5693664" cy="768096"/>
          </a:xfrm>
        </p:spPr>
        <p:txBody>
          <a:bodyPr/>
          <a:lstStyle/>
          <a:p>
            <a:r>
              <a:rPr lang="en-US" dirty="0" err="1"/>
              <a:t>Musiikki</a:t>
            </a:r>
            <a:r>
              <a:rPr lang="en-US" dirty="0"/>
              <a:t> ja </a:t>
            </a:r>
            <a:r>
              <a:rPr lang="en-US" dirty="0" err="1"/>
              <a:t>elokuvat</a:t>
            </a:r>
            <a:endParaRPr lang="en-US" dirty="0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81D54A8E-4250-275D-96DF-18A200C6B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137" y="2630978"/>
            <a:ext cx="9311183" cy="2844338"/>
          </a:xfrm>
        </p:spPr>
      </p:pic>
      <p:pic>
        <p:nvPicPr>
          <p:cNvPr id="7" name="Picture 6" descr="A picture containing person, person, suit, necktie&#10;&#10;Description automatically generated">
            <a:extLst>
              <a:ext uri="{FF2B5EF4-FFF2-40B4-BE49-F238E27FC236}">
                <a16:creationId xmlns:a16="http://schemas.microsoft.com/office/drawing/2014/main" id="{52302515-8AA6-E6FB-1E3E-200ED7C1E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85" y="2630978"/>
            <a:ext cx="4146379" cy="306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26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5F85ACE-CA0E-2FB2-48AB-9AAEE8457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</p:spPr>
        <p:txBody>
          <a:bodyPr/>
          <a:lstStyle/>
          <a:p>
            <a:r>
              <a:rPr lang="en-US" dirty="0" err="1"/>
              <a:t>Musiikkivinkit</a:t>
            </a:r>
            <a:r>
              <a:rPr lang="en-US" dirty="0"/>
              <a:t> </a:t>
            </a:r>
            <a:r>
              <a:rPr lang="en-US" dirty="0" err="1"/>
              <a:t>muille</a:t>
            </a:r>
            <a:r>
              <a:rPr lang="en-US" dirty="0"/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A5EA7D-87A9-A683-0DDB-7867C254A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/>
          <a:lstStyle/>
          <a:p>
            <a:endParaRPr lang="en-US" sz="2400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E1B2010C-E0CE-F6D6-FB5E-3518D35D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831D34A-6BCC-86E6-E7D1-18D61869B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20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0A89F-E740-61D9-9707-13F5A08A7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Elokuva</a:t>
            </a:r>
            <a:r>
              <a:rPr lang="en-US" dirty="0"/>
              <a:t>- ja tv-</a:t>
            </a:r>
            <a:r>
              <a:rPr lang="en-US" dirty="0" err="1"/>
              <a:t>vinkit</a:t>
            </a:r>
            <a:r>
              <a:rPr lang="en-US" dirty="0"/>
              <a:t> </a:t>
            </a:r>
            <a:r>
              <a:rPr lang="en-US" dirty="0" err="1"/>
              <a:t>muille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57CE0-02A5-B27D-D609-EB6F56A56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904" y="2105025"/>
            <a:ext cx="10680192" cy="45910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528E1-C366-902B-5839-84BF31A16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4D6D0-A50B-70BD-D94C-E7E5DEBF3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4767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27848-0F44-6318-F23A-2E86F079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sz="2400" dirty="0" err="1"/>
              <a:t>Kirjavinkit</a:t>
            </a:r>
            <a:r>
              <a:rPr lang="en-US" sz="2400" dirty="0"/>
              <a:t> </a:t>
            </a:r>
            <a:r>
              <a:rPr lang="en-US" sz="2400" dirty="0" err="1"/>
              <a:t>muille</a:t>
            </a:r>
            <a:r>
              <a:rPr lang="en-US" sz="2400" dirty="0"/>
              <a:t>:</a:t>
            </a:r>
          </a:p>
        </p:txBody>
      </p:sp>
      <p:pic>
        <p:nvPicPr>
          <p:cNvPr id="7" name="Content Placeholder 6" descr="Stack of books">
            <a:extLst>
              <a:ext uri="{FF2B5EF4-FFF2-40B4-BE49-F238E27FC236}">
                <a16:creationId xmlns:a16="http://schemas.microsoft.com/office/drawing/2014/main" id="{D0E15BAE-EF74-CD94-6F93-FDB30F020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4228" y="2753360"/>
            <a:ext cx="4091160" cy="2730849"/>
          </a:xfr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4B9C6F-5BA0-D82D-8B89-F206C1479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8560"/>
            <a:ext cx="5815012" cy="342042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73C87-44B3-673B-55B6-6640BEF7E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8868E-A796-D792-286E-6B34755E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818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70A34-ED43-B8FA-EAD5-5772EF963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 err="1"/>
              <a:t>Museovinkit</a:t>
            </a:r>
            <a:r>
              <a:rPr lang="en-US" dirty="0"/>
              <a:t> </a:t>
            </a:r>
            <a:r>
              <a:rPr lang="en-US" dirty="0" err="1"/>
              <a:t>muille</a:t>
            </a:r>
            <a:r>
              <a:rPr lang="en-US" dirty="0"/>
              <a:t>:</a:t>
            </a:r>
          </a:p>
        </p:txBody>
      </p:sp>
      <p:pic>
        <p:nvPicPr>
          <p:cNvPr id="7" name="Content Placeholder 6" descr="A group of children playing in the water&#10;&#10;Description automatically generated with low confidence">
            <a:extLst>
              <a:ext uri="{FF2B5EF4-FFF2-40B4-BE49-F238E27FC236}">
                <a16:creationId xmlns:a16="http://schemas.microsoft.com/office/drawing/2014/main" id="{DDCE2854-A405-E7F7-33BD-BCD7F98ED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4095" y="987425"/>
            <a:ext cx="5370385" cy="4873625"/>
          </a:xfr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9B651D5-E33F-73FE-F368-5DBB6940C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r>
              <a:rPr lang="en-US" dirty="0" err="1"/>
              <a:t>Kansallismuseo</a:t>
            </a:r>
            <a:endParaRPr lang="en-US" dirty="0"/>
          </a:p>
          <a:p>
            <a:r>
              <a:rPr lang="en-US" dirty="0" err="1"/>
              <a:t>Ateneum</a:t>
            </a:r>
            <a:endParaRPr lang="en-US" dirty="0"/>
          </a:p>
          <a:p>
            <a:r>
              <a:rPr lang="en-US" dirty="0" err="1"/>
              <a:t>Heureka</a:t>
            </a:r>
            <a:endParaRPr lang="en-US" dirty="0"/>
          </a:p>
          <a:p>
            <a:r>
              <a:rPr lang="en-US" dirty="0" err="1"/>
              <a:t>Kiasma</a:t>
            </a:r>
            <a:r>
              <a:rPr lang="en-US" dirty="0"/>
              <a:t> (Tom of Finland)</a:t>
            </a:r>
          </a:p>
          <a:p>
            <a:r>
              <a:rPr lang="en-US" dirty="0"/>
              <a:t>HAM</a:t>
            </a:r>
          </a:p>
          <a:p>
            <a:r>
              <a:rPr lang="en-US" dirty="0"/>
              <a:t>Amos Rex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01B5F2-0DC6-E35E-244A-7C0C5EE1C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B26A17-6FFB-CFE7-D1EC-D8158ED4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875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FA2113-F918-0B7A-EDCD-CF221BAFB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333"/>
          <a:stretch/>
        </p:blipFill>
        <p:spPr>
          <a:xfrm>
            <a:off x="20" y="10"/>
            <a:ext cx="12191980" cy="6857990"/>
          </a:xfrm>
          <a:noFill/>
        </p:spPr>
      </p:pic>
      <p:pic>
        <p:nvPicPr>
          <p:cNvPr id="7" name="Picture 6" descr="Seats with people at the movies">
            <a:extLst>
              <a:ext uri="{FF2B5EF4-FFF2-40B4-BE49-F238E27FC236}">
                <a16:creationId xmlns:a16="http://schemas.microsoft.com/office/drawing/2014/main" id="{0572007C-4B8E-E515-E5A6-44A5EBA18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01" y="4076699"/>
            <a:ext cx="5015924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50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B22E9FC7-DD3B-D3EB-5139-9A3A668EAE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40038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3E38-7AD7-4669-4CE6-9E58BFCB1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14.5.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81BD8-889F-A306-E789-B8C3EF36F4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400" dirty="0" err="1"/>
              <a:t>Tänään</a:t>
            </a:r>
            <a:r>
              <a:rPr lang="en-US" sz="4400" dirty="0"/>
              <a:t>: </a:t>
            </a:r>
            <a:r>
              <a:rPr lang="en-US" sz="4400" dirty="0" err="1"/>
              <a:t>miten</a:t>
            </a:r>
            <a:r>
              <a:rPr lang="en-US" sz="4400" dirty="0"/>
              <a:t> </a:t>
            </a:r>
            <a:r>
              <a:rPr lang="en-US" sz="4400" dirty="0" err="1"/>
              <a:t>sovitaan</a:t>
            </a:r>
            <a:r>
              <a:rPr lang="en-US" sz="4400" dirty="0"/>
              <a:t> </a:t>
            </a:r>
            <a:r>
              <a:rPr lang="en-US" sz="4400" dirty="0" err="1"/>
              <a:t>tapaaminen</a:t>
            </a:r>
            <a:r>
              <a:rPr lang="en-US" sz="4400" dirty="0"/>
              <a:t> </a:t>
            </a:r>
            <a:r>
              <a:rPr lang="en-US" sz="4400" dirty="0" err="1"/>
              <a:t>suomeksi</a:t>
            </a:r>
            <a:r>
              <a:rPr lang="en-US" sz="4400" dirty="0"/>
              <a:t>?</a:t>
            </a:r>
          </a:p>
          <a:p>
            <a:r>
              <a:rPr lang="en-US" sz="4400" dirty="0" err="1"/>
              <a:t>Esitelmät</a:t>
            </a:r>
            <a:r>
              <a:rPr lang="en-US" sz="4400" dirty="0"/>
              <a:t>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00E0D-1C0D-9BA9-C420-D8AF598BB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4D79F-1135-C8F1-9380-14F3F957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62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A7D0918-30E8-8AA5-DB89-562BAC3C92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78" r="1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706976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585CE27-223A-7851-476E-D96DF93F93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317" b="56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884908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01917A4-636C-3D27-5F5D-5CB90CF4CD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663715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 with low confidence">
            <a:extLst>
              <a:ext uri="{FF2B5EF4-FFF2-40B4-BE49-F238E27FC236}">
                <a16:creationId xmlns:a16="http://schemas.microsoft.com/office/drawing/2014/main" id="{5CB71BCD-1512-F037-A303-0FB9676005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b="443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5226074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1174B24-C66D-78A0-08BB-46601AB20F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2223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0302242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EBD4ADAA-8A5F-A949-793A-F6C5194C4A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2712109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61B2A4-03B9-5D8A-D499-0372D8634A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747641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79D0874-21E8-939D-2002-99855F055C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78" r="1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1594869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296558A6-9406-AE61-20FE-01640F7A7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989509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EE8BB0E-6FAE-819B-6251-2E074620D6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noFill/>
        </p:spPr>
      </p:pic>
      <p:pic>
        <p:nvPicPr>
          <p:cNvPr id="7" name="Picture 6" descr="Person fixing bow tie">
            <a:extLst>
              <a:ext uri="{FF2B5EF4-FFF2-40B4-BE49-F238E27FC236}">
                <a16:creationId xmlns:a16="http://schemas.microsoft.com/office/drawing/2014/main" id="{78E62E48-F338-F670-0E6F-E09F4AA4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0" y="3637280"/>
            <a:ext cx="4221480" cy="281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816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D144-5EC3-AF52-B4CE-07E78ACF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545465"/>
            <a:ext cx="3932237" cy="441960"/>
          </a:xfrm>
        </p:spPr>
        <p:txBody>
          <a:bodyPr anchor="b">
            <a:normAutofit fontScale="90000"/>
          </a:bodyPr>
          <a:lstStyle/>
          <a:p>
            <a:r>
              <a:rPr lang="en-US" dirty="0" err="1"/>
              <a:t>Esitelmät</a:t>
            </a:r>
            <a:r>
              <a:rPr lang="en-US" dirty="0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1FFA3-96CF-D7CB-F517-BB12A0F93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14" b="-3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CEF14ED-2EA1-C108-706B-D1C3DB8E5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075689"/>
            <a:ext cx="4097972" cy="52368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DBA6C-9F1E-5970-2350-5E6A98C6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53835-242C-CF9F-99BE-CC19F62DE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16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431C6C-A8AB-8E7F-3A8E-94D5A2EB98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915" r="10975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3838971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Text, letter&#10;&#10;Description automatically generated">
            <a:extLst>
              <a:ext uri="{FF2B5EF4-FFF2-40B4-BE49-F238E27FC236}">
                <a16:creationId xmlns:a16="http://schemas.microsoft.com/office/drawing/2014/main" id="{A6A85748-F555-40C2-662C-1B7916B026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2F779-339D-1BE5-BC8F-694D78EAF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F782EE6B-BE16-CC74-0398-B237B86C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29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B3D480B5-6823-7D90-B53D-F1AFB3B464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1244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833759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A6DDD1F-B736-FED1-98E1-DB0416C5BC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471202"/>
            <a:ext cx="11950700" cy="5915596"/>
          </a:xfrm>
          <a:noFill/>
        </p:spPr>
      </p:pic>
    </p:spTree>
    <p:extLst>
      <p:ext uri="{BB962C8B-B14F-4D97-AF65-F5344CB8AC3E}">
        <p14:creationId xmlns:p14="http://schemas.microsoft.com/office/powerpoint/2010/main" val="2555223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07D7EF39-E714-52D5-394E-447C0AD7D0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306880"/>
            <a:ext cx="11950700" cy="6244240"/>
          </a:xfrm>
          <a:noFill/>
        </p:spPr>
      </p:pic>
    </p:spTree>
    <p:extLst>
      <p:ext uri="{BB962C8B-B14F-4D97-AF65-F5344CB8AC3E}">
        <p14:creationId xmlns:p14="http://schemas.microsoft.com/office/powerpoint/2010/main" val="704553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-Color-Block_Win32_jx_v9.potx" id="{B1D493D9-AF74-4AD6-8F0C-5B1308D7041B}" vid="{1AA99070-5A1F-42D2-9F5B-E7354C9646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{E201B4DD-017F-4453-B7CC-3D545D04B17D}tf78438558_win32</Template>
  <TotalTime>5808</TotalTime>
  <Words>489</Words>
  <Application>Microsoft Office PowerPoint</Application>
  <PresentationFormat>Widescreen</PresentationFormat>
  <Paragraphs>91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Arial Black</vt:lpstr>
      <vt:lpstr>Sabon Next LT</vt:lpstr>
      <vt:lpstr>Office Theme</vt:lpstr>
      <vt:lpstr>Keskustelukurssi 2 </vt:lpstr>
      <vt:lpstr>INFo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25.4.24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 30.4.</vt:lpstr>
      <vt:lpstr>Oliko hauska vappu?</vt:lpstr>
      <vt:lpstr>PowerPoint Presentation</vt:lpstr>
      <vt:lpstr>PowerPoint Presentation</vt:lpstr>
      <vt:lpstr>Kahvila- / ravintolaideoita:</vt:lpstr>
      <vt:lpstr>Torstai 2.5.</vt:lpstr>
      <vt:lpstr>PowerPoint Presentation</vt:lpstr>
      <vt:lpstr>PowerPoint Presentation</vt:lpstr>
      <vt:lpstr>PowerPoint Presentation</vt:lpstr>
      <vt:lpstr>PowerPoint Presentation</vt:lpstr>
      <vt:lpstr>Neuvo ystäväsi sinun kotiisi Aalto-yliopistolta!</vt:lpstr>
      <vt:lpstr>PowerPoint Presentation</vt:lpstr>
      <vt:lpstr>Matkasuunnitelmiamme:</vt:lpstr>
      <vt:lpstr>Kysymyksiä ensi viikolle!</vt:lpstr>
      <vt:lpstr>7.5.</vt:lpstr>
      <vt:lpstr>Mitä tykkäät Suomen euroviisuehdokkaasta?</vt:lpstr>
      <vt:lpstr>PowerPoint Presentation</vt:lpstr>
      <vt:lpstr>PowerPoint Presentation</vt:lpstr>
      <vt:lpstr>PowerPoint Presentation</vt:lpstr>
      <vt:lpstr>PowerPoint Presentation</vt:lpstr>
      <vt:lpstr>Musiikki ja elokuvat</vt:lpstr>
      <vt:lpstr>Musiikkivinkit muille:</vt:lpstr>
      <vt:lpstr>Elokuva- ja tv-vinkit muille:</vt:lpstr>
      <vt:lpstr>Kirjavinkit muille:</vt:lpstr>
      <vt:lpstr>Museovinkit muille:</vt:lpstr>
      <vt:lpstr>PowerPoint Presentation</vt:lpstr>
      <vt:lpstr>PowerPoint Presentation</vt:lpstr>
      <vt:lpstr>14.5.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Esitelmät: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Keskustelukurssi 2</dc:title>
  <dc:subject/>
  <dc:creator>Keränen Anja</dc:creator>
  <cp:lastModifiedBy>Keränen Anja</cp:lastModifiedBy>
  <cp:revision>28</cp:revision>
  <dcterms:created xsi:type="dcterms:W3CDTF">2023-04-25T11:21:45Z</dcterms:created>
  <dcterms:modified xsi:type="dcterms:W3CDTF">2024-04-17T11:47:19Z</dcterms:modified>
</cp:coreProperties>
</file>