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4" r:id="rId10"/>
    <p:sldId id="266" r:id="rId11"/>
    <p:sldId id="267" r:id="rId12"/>
    <p:sldId id="269" r:id="rId13"/>
    <p:sldId id="265" r:id="rId14"/>
    <p:sldId id="268" r:id="rId15"/>
  </p:sldIdLst>
  <p:sldSz cx="9144000" cy="6858000" type="screen4x3"/>
  <p:notesSz cx="6645275" cy="992822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D8A"/>
    <a:srgbClr val="F35F5B"/>
    <a:srgbClr val="F03530"/>
    <a:srgbClr val="FF7900"/>
    <a:srgbClr val="3093D0"/>
    <a:srgbClr val="212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717" autoAdjust="0"/>
  </p:normalViewPr>
  <p:slideViewPr>
    <p:cSldViewPr>
      <p:cViewPr varScale="1">
        <p:scale>
          <a:sx n="62" d="100"/>
          <a:sy n="62" d="100"/>
        </p:scale>
        <p:origin x="139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61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64118" y="0"/>
            <a:ext cx="287961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37303B11-5EFE-4A3B-B7C0-4ADE873E5104}" type="datetimeFigureOut">
              <a:rPr lang="fi-FI" smtClean="0"/>
              <a:pPr/>
              <a:t>3.5.2023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413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4528" y="4715907"/>
            <a:ext cx="531622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7961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64118" y="9430091"/>
            <a:ext cx="287961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B605DA8A-5216-4F63-A012-E5BD46E625C2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06800" y="1713600"/>
            <a:ext cx="8326800" cy="392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1200"/>
            <a:ext cx="7772400" cy="133200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3143248"/>
            <a:ext cx="6285600" cy="23400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62000" y="5961600"/>
            <a:ext cx="2026800" cy="176400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8CF65D1B-23EF-440A-9723-6B738B5747E7}" type="datetime1">
              <a:rPr lang="en-US" noProof="0" smtClean="0"/>
              <a:pPr/>
              <a:t>5/3/2023</a:t>
            </a:fld>
            <a:endParaRPr lang="fi-FI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44400" y="5961600"/>
            <a:ext cx="1962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426800" y="5961600"/>
            <a:ext cx="1134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62000" y="6138000"/>
            <a:ext cx="2026800" cy="4572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72400" y="6138000"/>
            <a:ext cx="2048400" cy="4572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72400" y="5961600"/>
            <a:ext cx="2048400" cy="1764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12" name="Picture 11" descr="Aalto_FI_Insinoori_13_RGB_1.jpg"/>
          <p:cNvPicPr>
            <a:picLocks noChangeAspect="1"/>
          </p:cNvPicPr>
          <p:nvPr userDrawn="1"/>
        </p:nvPicPr>
        <p:blipFill>
          <a:blip r:embed="rId2" cstate="print"/>
          <a:srcRect l="12116" r="9128"/>
          <a:stretch>
            <a:fillRect/>
          </a:stretch>
        </p:blipFill>
        <p:spPr>
          <a:xfrm>
            <a:off x="313678" y="0"/>
            <a:ext cx="2971800" cy="16855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2400" y="1584000"/>
            <a:ext cx="3924000" cy="413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4000"/>
            <a:ext cx="3924000" cy="413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buNone/>
              <a:defRPr sz="1400"/>
            </a:lvl6pPr>
            <a:lvl7pPr>
              <a:buNone/>
              <a:defRPr sz="1400"/>
            </a:lvl7pPr>
            <a:lvl8pPr>
              <a:buNone/>
              <a:defRPr sz="1400"/>
            </a:lvl8pPr>
            <a:lvl9pPr>
              <a:buNone/>
              <a:defRPr sz="14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fi-FI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marg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00" y="1584000"/>
            <a:ext cx="6285600" cy="41364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30800" y="6274800"/>
            <a:ext cx="1544400" cy="126000"/>
          </a:xfrm>
          <a:prstGeom prst="rect">
            <a:avLst/>
          </a:prstGeom>
        </p:spPr>
        <p:txBody>
          <a:bodyPr/>
          <a:lstStyle/>
          <a:p>
            <a:fld id="{80B52121-0F9E-42BC-AE1D-4D941CB431FC}" type="datetime1">
              <a:rPr lang="en-US" noProof="0" smtClean="0"/>
              <a:pPr/>
              <a:t>5/3/2023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0800" y="6145200"/>
            <a:ext cx="1544400" cy="126000"/>
          </a:xfrm>
          <a:prstGeom prst="rect">
            <a:avLst/>
          </a:prstGeom>
        </p:spPr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30800" y="6400800"/>
            <a:ext cx="1544400" cy="126000"/>
          </a:xfrm>
          <a:prstGeom prst="rect">
            <a:avLst/>
          </a:prstGeom>
        </p:spPr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1200"/>
            <a:ext cx="7772400" cy="1332000"/>
          </a:xfrm>
        </p:spPr>
        <p:txBody>
          <a:bodyPr/>
          <a:lstStyle>
            <a:lvl1pPr>
              <a:defRPr sz="4000">
                <a:solidFill>
                  <a:srgbClr val="FF7900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3143248"/>
            <a:ext cx="6285600" cy="2340000"/>
          </a:xfrm>
        </p:spPr>
        <p:txBody>
          <a:bodyPr/>
          <a:lstStyle>
            <a:lvl1pPr marL="0" indent="0" algn="l">
              <a:buNone/>
              <a:defRPr>
                <a:solidFill>
                  <a:srgbClr val="FF7900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fi-FI" noProof="0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2862000" y="5961600"/>
            <a:ext cx="2026800" cy="176400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C7B8E03D-16EE-40D2-922C-1AA645A0B2C5}" type="datetime1">
              <a:rPr lang="en-US" noProof="0" smtClean="0"/>
              <a:pPr/>
              <a:t>5/3/2023</a:t>
            </a:fld>
            <a:endParaRPr lang="fi-FI" noProof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44400" y="5961600"/>
            <a:ext cx="1962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426800" y="5961600"/>
            <a:ext cx="1134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62000" y="6138000"/>
            <a:ext cx="2026800" cy="4572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72400" y="6138000"/>
            <a:ext cx="2048400" cy="4572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72400" y="5961600"/>
            <a:ext cx="2048400" cy="1764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14" name="Picture 13" descr="aalto_TKK_fi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21408" cy="1630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titl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06800" y="406800"/>
            <a:ext cx="8326800" cy="5472000"/>
          </a:xfrm>
          <a:prstGeom prst="rect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0" y="547200"/>
            <a:ext cx="7772400" cy="2206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30800" y="6274800"/>
            <a:ext cx="1544400" cy="126000"/>
          </a:xfrm>
          <a:prstGeom prst="rect">
            <a:avLst/>
          </a:prstGeom>
        </p:spPr>
        <p:txBody>
          <a:bodyPr/>
          <a:lstStyle/>
          <a:p>
            <a:fld id="{C06A87A3-10DF-4480-B900-365FFE7F8806}" type="datetime1">
              <a:rPr lang="en-US" noProof="0" smtClean="0"/>
              <a:pPr/>
              <a:t>5/3/2023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0800" y="6145200"/>
            <a:ext cx="1544400" cy="126000"/>
          </a:xfrm>
          <a:prstGeom prst="rect">
            <a:avLst/>
          </a:prstGeom>
        </p:spPr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30800" y="6400800"/>
            <a:ext cx="1544400" cy="126000"/>
          </a:xfrm>
          <a:prstGeom prst="rect">
            <a:avLst/>
          </a:prstGeom>
        </p:spPr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14" name="Picture 13" descr="aalto_TKK_fin_alakulm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958840"/>
            <a:ext cx="2880360" cy="89916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2400" y="489600"/>
            <a:ext cx="79884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2400" y="1584000"/>
            <a:ext cx="7988400" cy="4136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10" name="Rectangle 9"/>
          <p:cNvSpPr/>
          <p:nvPr/>
        </p:nvSpPr>
        <p:spPr>
          <a:xfrm>
            <a:off x="571472" y="5814000"/>
            <a:ext cx="7988400" cy="6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267201" y="6028978"/>
            <a:ext cx="4294188" cy="69249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200" kern="1200" dirty="0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t>KEY-C1070 Rakennetun ympäristön mittaus ja mallinnus</a:t>
            </a:r>
          </a:p>
          <a:p>
            <a:pPr algn="l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fi-FI" sz="1200" kern="1200" dirty="0">
              <a:solidFill>
                <a:srgbClr val="898989"/>
              </a:solidFill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algn="l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200" i="1" kern="1200" dirty="0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t>Valuma-alueet ja uomaverkot</a:t>
            </a:r>
          </a:p>
        </p:txBody>
      </p:sp>
      <p:pic>
        <p:nvPicPr>
          <p:cNvPr id="7" name="Picture 6" descr="Aalto_FI_Insinoori_13_RGB_1.jpg"/>
          <p:cNvPicPr>
            <a:picLocks noChangeAspect="1"/>
          </p:cNvPicPr>
          <p:nvPr userDrawn="1"/>
        </p:nvPicPr>
        <p:blipFill>
          <a:blip r:embed="rId10" cstate="print"/>
          <a:srcRect l="12116" t="27667" r="11147" b="27125"/>
          <a:stretch>
            <a:fillRect/>
          </a:stretch>
        </p:blipFill>
        <p:spPr>
          <a:xfrm>
            <a:off x="457200" y="6019800"/>
            <a:ext cx="2895600" cy="76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50" r:id="rId6"/>
    <p:sldLayoutId id="2147483662" r:id="rId7"/>
    <p:sldLayoutId id="2147483663" r:id="rId8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4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4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KEY-C1070 Rakennetun ympäristön mittaus ja mallinnus</a:t>
            </a:r>
            <a:br>
              <a:rPr lang="fi-FI" sz="2800" dirty="0"/>
            </a:br>
            <a:endParaRPr lang="fi-FI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Valuma-alueet ja uomaverkot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144400" y="5961600"/>
            <a:ext cx="2747002" cy="295634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fi-FI" sz="1050" dirty="0" err="1">
                <a:latin typeface="Arial" pitchFamily="34" charset="0"/>
                <a:ea typeface="ＭＳ Ｐゴシック" pitchFamily="34" charset="-128"/>
                <a:cs typeface="Arial" pitchFamily="34" charset="0"/>
              </a:rPr>
              <a:t>Email</a:t>
            </a:r>
            <a:r>
              <a:rPr lang="fi-FI" sz="105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: 	etunimi.sukunimi@aalto.fi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08708" y="6138000"/>
            <a:ext cx="3401292" cy="4572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0"/>
              </a:spcBef>
            </a:pPr>
            <a:r>
              <a:rPr lang="fi-FI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Vesi- ja ympäristötekniikka</a:t>
            </a:r>
          </a:p>
          <a:p>
            <a:pPr>
              <a:spcBef>
                <a:spcPct val="0"/>
              </a:spcBef>
            </a:pPr>
            <a:r>
              <a:rPr lang="fi-FI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Rakennetun ympäristön laitos</a:t>
            </a:r>
          </a:p>
          <a:p>
            <a:pPr>
              <a:spcBef>
                <a:spcPct val="0"/>
              </a:spcBef>
            </a:pPr>
            <a:r>
              <a:rPr lang="fi-FI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Aalto-yliopiston insinööritieteiden korkeakoulu</a:t>
            </a:r>
          </a:p>
          <a:p>
            <a:endParaRPr lang="fi-FI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08708" y="5961600"/>
            <a:ext cx="2048400" cy="176400"/>
          </a:xfrm>
        </p:spPr>
        <p:txBody>
          <a:bodyPr>
            <a:normAutofit lnSpcReduction="10000"/>
          </a:bodyPr>
          <a:lstStyle/>
          <a:p>
            <a:r>
              <a:rPr lang="fi-FI" dirty="0"/>
              <a:t>Teemu Kokkonen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Ongelma-alueet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t="9375" r="83438" b="50684"/>
          <a:stretch>
            <a:fillRect/>
          </a:stretch>
        </p:blipFill>
        <p:spPr bwMode="auto">
          <a:xfrm>
            <a:off x="0" y="3629025"/>
            <a:ext cx="1081088" cy="2085975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  <a:effectLst/>
        </p:spPr>
      </p:pic>
      <p:sp>
        <p:nvSpPr>
          <p:cNvPr id="5" name="Text Box 1029"/>
          <p:cNvSpPr txBox="1">
            <a:spLocks noChangeArrowheads="1"/>
          </p:cNvSpPr>
          <p:nvPr/>
        </p:nvSpPr>
        <p:spPr bwMode="auto">
          <a:xfrm>
            <a:off x="1219200" y="3733800"/>
            <a:ext cx="2514600" cy="15255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0000">
              <a:spcBef>
                <a:spcPct val="50000"/>
              </a:spcBef>
            </a:pPr>
            <a:r>
              <a:rPr lang="fi-FI" sz="1400" b="0" dirty="0"/>
              <a:t>Miten voitaisiin </a:t>
            </a:r>
            <a:r>
              <a:rPr lang="fi-FI" sz="1400" b="0" dirty="0" err="1"/>
              <a:t>huomioda</a:t>
            </a:r>
            <a:r>
              <a:rPr lang="fi-FI" sz="1400" b="0" dirty="0"/>
              <a:t> kuopat ja tasaiset alueet  veden virtauksen reitityksessä maanpinnan korkeussuhteiden perusteella?	</a:t>
            </a:r>
            <a:endParaRPr lang="en-GB" sz="1400" b="0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505200"/>
            <a:ext cx="3043921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Ongelma-alueet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sz="2000" dirty="0"/>
              <a:t>Tasaiset alueet</a:t>
            </a:r>
          </a:p>
          <a:p>
            <a:pPr lvl="1">
              <a:lnSpc>
                <a:spcPct val="90000"/>
              </a:lnSpc>
            </a:pPr>
            <a:r>
              <a:rPr lang="fi-FI" sz="1800" dirty="0">
                <a:latin typeface="AdvTimes" charset="0"/>
              </a:rPr>
              <a:t>Tavallisesti virtaussuunnat tasaisten alueiden poikki määritetään ainoastaan niiden tasaista aluetta ympäröivien solujen avulla, jotka ovat alempana</a:t>
            </a:r>
          </a:p>
          <a:p>
            <a:pPr lvl="1">
              <a:lnSpc>
                <a:spcPct val="90000"/>
              </a:lnSpc>
            </a:pPr>
            <a:r>
              <a:rPr lang="fi-FI" sz="1800" dirty="0"/>
              <a:t>Yksi purkupiste vs. useampi purkupiste</a:t>
            </a:r>
          </a:p>
          <a:p>
            <a:pPr>
              <a:lnSpc>
                <a:spcPct val="90000"/>
              </a:lnSpc>
            </a:pPr>
            <a:r>
              <a:rPr lang="fi-FI" sz="2000" dirty="0">
                <a:hlinkClick r:id="rId2" action="ppaction://hlinksldjump"/>
              </a:rPr>
              <a:t>Kuopat / painanteet</a:t>
            </a:r>
            <a:endParaRPr lang="fi-FI" sz="2000" dirty="0"/>
          </a:p>
          <a:p>
            <a:pPr lvl="1">
              <a:lnSpc>
                <a:spcPct val="90000"/>
              </a:lnSpc>
            </a:pPr>
            <a:r>
              <a:rPr lang="fi-FI" sz="1800" dirty="0"/>
              <a:t>Nosta matalimman purkupisteen tasolle (</a:t>
            </a:r>
            <a:r>
              <a:rPr lang="fi-FI" sz="1800" dirty="0" err="1"/>
              <a:t>flood</a:t>
            </a:r>
            <a:r>
              <a:rPr lang="fi-FI" sz="1800" dirty="0"/>
              <a:t> </a:t>
            </a:r>
            <a:r>
              <a:rPr lang="fi-FI" sz="1800" dirty="0" err="1"/>
              <a:t>fill</a:t>
            </a:r>
            <a:r>
              <a:rPr lang="fi-FI" sz="1800" dirty="0"/>
              <a:t>)</a:t>
            </a:r>
          </a:p>
          <a:p>
            <a:pPr lvl="2">
              <a:lnSpc>
                <a:spcPct val="90000"/>
              </a:lnSpc>
            </a:pPr>
            <a:r>
              <a:rPr lang="fi-FI" sz="1600" dirty="0"/>
              <a:t>Yleisin</a:t>
            </a:r>
          </a:p>
          <a:p>
            <a:pPr lvl="2">
              <a:lnSpc>
                <a:spcPct val="90000"/>
              </a:lnSpc>
            </a:pPr>
            <a:r>
              <a:rPr lang="fi-FI" sz="1600" dirty="0"/>
              <a:t>Oletuksena aliarviointivirhe </a:t>
            </a:r>
            <a:r>
              <a:rPr lang="fi-FI" sz="1600" dirty="0" err="1"/>
              <a:t>DEM:ssä</a:t>
            </a:r>
            <a:endParaRPr lang="fi-FI" sz="1600" dirty="0"/>
          </a:p>
          <a:p>
            <a:pPr lvl="1">
              <a:lnSpc>
                <a:spcPct val="90000"/>
              </a:lnSpc>
            </a:pPr>
            <a:r>
              <a:rPr lang="fi-FI" sz="1800" dirty="0"/>
              <a:t>Penkereen puhkaiseminen (</a:t>
            </a:r>
            <a:r>
              <a:rPr lang="fi-FI" sz="1800" dirty="0" err="1"/>
              <a:t>breaching</a:t>
            </a:r>
            <a:r>
              <a:rPr lang="fi-FI" sz="1800" dirty="0"/>
              <a:t>)</a:t>
            </a:r>
          </a:p>
          <a:p>
            <a:pPr lvl="2">
              <a:lnSpc>
                <a:spcPct val="90000"/>
              </a:lnSpc>
            </a:pPr>
            <a:r>
              <a:rPr lang="fi-FI" sz="1600" dirty="0"/>
              <a:t>Oletuksena yliarviointivirhe </a:t>
            </a:r>
            <a:r>
              <a:rPr lang="fi-FI" sz="1600" dirty="0" err="1"/>
              <a:t>DEM:ssä</a:t>
            </a:r>
            <a:endParaRPr lang="fi-FI" sz="1600" dirty="0"/>
          </a:p>
          <a:p>
            <a:pPr>
              <a:lnSpc>
                <a:spcPct val="90000"/>
              </a:lnSpc>
            </a:pPr>
            <a:r>
              <a:rPr lang="fi-FI" sz="2000" dirty="0"/>
              <a:t>Joko korkeusmallia tai virtaussuuntarasteria voidaan muuttaa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6"/>
          <p:cNvPicPr>
            <a:picLocks noChangeAspect="1" noChangeArrowheads="1"/>
          </p:cNvPicPr>
          <p:nvPr/>
        </p:nvPicPr>
        <p:blipFill>
          <a:blip r:embed="rId2" cstate="print"/>
          <a:srcRect l="20313" t="11230" b="171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7978" y="152401"/>
            <a:ext cx="7417822" cy="55625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71800" y="2286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2"/>
                </a:solidFill>
              </a:rPr>
              <a:t>Tšadjärvi</a:t>
            </a:r>
            <a:r>
              <a:rPr lang="en-US" b="1" dirty="0">
                <a:solidFill>
                  <a:schemeClr val="accent2"/>
                </a:solidFill>
              </a:rPr>
              <a:t> (1350 km</a:t>
            </a:r>
            <a:r>
              <a:rPr lang="en-US" b="1" baseline="30000" dirty="0">
                <a:solidFill>
                  <a:schemeClr val="accent2"/>
                </a:solidFill>
              </a:rPr>
              <a:t>2</a:t>
            </a:r>
            <a:r>
              <a:rPr lang="en-US" b="1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4" name="Bent Arrow 3">
            <a:hlinkClick r:id="rId3" action="ppaction://hlinksldjump"/>
          </p:cNvPr>
          <p:cNvSpPr/>
          <p:nvPr/>
        </p:nvSpPr>
        <p:spPr>
          <a:xfrm rot="10800000">
            <a:off x="7543800" y="4876800"/>
            <a:ext cx="533400" cy="533400"/>
          </a:xfrm>
          <a:prstGeom prst="bentArrow">
            <a:avLst/>
          </a:prstGeom>
          <a:solidFill>
            <a:schemeClr val="accent2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19200"/>
            <a:ext cx="6686550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Bent Arrow 2">
            <a:hlinkClick r:id="rId3" action="ppaction://hlinksldjump"/>
          </p:cNvPr>
          <p:cNvSpPr/>
          <p:nvPr/>
        </p:nvSpPr>
        <p:spPr>
          <a:xfrm rot="10800000">
            <a:off x="7543800" y="4876800"/>
            <a:ext cx="533400" cy="533400"/>
          </a:xfrm>
          <a:prstGeom prst="bentArrow">
            <a:avLst/>
          </a:prstGeom>
          <a:solidFill>
            <a:schemeClr val="accent2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Valuma-alueen</a:t>
            </a:r>
            <a:r>
              <a:rPr lang="en-US" dirty="0"/>
              <a:t> </a:t>
            </a:r>
            <a:r>
              <a:rPr lang="en-US" dirty="0" err="1"/>
              <a:t>ja</a:t>
            </a:r>
            <a:r>
              <a:rPr lang="en-US" dirty="0"/>
              <a:t> </a:t>
            </a:r>
            <a:r>
              <a:rPr lang="en-US" dirty="0" err="1"/>
              <a:t>uomaverkon</a:t>
            </a:r>
            <a:r>
              <a:rPr lang="en-US" dirty="0"/>
              <a:t> </a:t>
            </a:r>
            <a:r>
              <a:rPr lang="en-US" dirty="0" err="1"/>
              <a:t>erottaminen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Virtauksen reitittäminen (</a:t>
            </a:r>
            <a:r>
              <a:rPr lang="fi-FI" i="1" dirty="0" err="1"/>
              <a:t>flow</a:t>
            </a:r>
            <a:r>
              <a:rPr lang="fi-FI" i="1" dirty="0"/>
              <a:t> </a:t>
            </a:r>
            <a:r>
              <a:rPr lang="fi-FI" i="1" dirty="0" err="1"/>
              <a:t>routing</a:t>
            </a:r>
            <a:r>
              <a:rPr lang="fi-FI" dirty="0"/>
              <a:t>): vesipisaran reitin tunnistaminen maiseman halki korkeustietoa käyttäen</a:t>
            </a:r>
          </a:p>
          <a:p>
            <a:r>
              <a:rPr lang="fi-FI" dirty="0"/>
              <a:t>Valuma-alue: alue, jolta virtaavat vedet kerääntyvät tiettyyn pisteeseen</a:t>
            </a:r>
          </a:p>
          <a:p>
            <a:r>
              <a:rPr lang="fi-FI" dirty="0"/>
              <a:t>Uomien sijainti voidaan arvioida virtauksen kertymätiedosta (ne solut, joilla on riittävän suuri yläpuolinen valuma-alue, kuuluvat uomaverkkoon)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Virtauksen reititysalgoritmeja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/>
              <a:t>Yksi</a:t>
            </a:r>
            <a:r>
              <a:rPr lang="en-US" sz="2000" dirty="0"/>
              <a:t> </a:t>
            </a:r>
            <a:r>
              <a:rPr lang="en-US" sz="2000" dirty="0" err="1"/>
              <a:t>virtaussuunta</a:t>
            </a:r>
            <a:endParaRPr lang="fi-FI" sz="2000" dirty="0"/>
          </a:p>
          <a:p>
            <a:pPr lvl="1"/>
            <a:r>
              <a:rPr lang="fi-FI" sz="1800" dirty="0"/>
              <a:t>Jyrkimmän pudotuksen suunta (D8)</a:t>
            </a:r>
          </a:p>
          <a:p>
            <a:pPr lvl="1"/>
            <a:r>
              <a:rPr lang="fi-FI" sz="1800" dirty="0"/>
              <a:t>Painotettu todennäköisyys kaikista alaspäin viettävistä suunnista (RHO8)</a:t>
            </a:r>
          </a:p>
          <a:p>
            <a:pPr lvl="1"/>
            <a:r>
              <a:rPr lang="fi-FI" sz="1800" dirty="0"/>
              <a:t>…</a:t>
            </a:r>
          </a:p>
          <a:p>
            <a:r>
              <a:rPr lang="fi-FI" sz="2000" dirty="0"/>
              <a:t>Useita virtaussuuntia</a:t>
            </a:r>
          </a:p>
          <a:p>
            <a:pPr lvl="1"/>
            <a:r>
              <a:rPr lang="fi-FI" sz="1800" dirty="0"/>
              <a:t>Virtaus kaikkiin alaspäin viettäviin suuntiin, määrä verrannollinen gradienttiin (FD8)</a:t>
            </a:r>
          </a:p>
          <a:p>
            <a:pPr lvl="1"/>
            <a:r>
              <a:rPr lang="fi-FI" sz="1800" dirty="0"/>
              <a:t>Dispersio</a:t>
            </a:r>
          </a:p>
          <a:p>
            <a:r>
              <a:rPr lang="fi-FI" sz="2000" dirty="0"/>
              <a:t>Tasaiset alueet ja kuopat aiheuttavat ongelmia</a:t>
            </a:r>
            <a:endParaRPr lang="en-US" sz="20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Jyrkimmän vieton suunta (D8)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4959" r="50594" b="53719"/>
          <a:stretch>
            <a:fillRect/>
          </a:stretch>
        </p:blipFill>
        <p:spPr bwMode="auto">
          <a:xfrm>
            <a:off x="609600" y="1676400"/>
            <a:ext cx="3429000" cy="3297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>
            <a:off x="467976" y="2429164"/>
            <a:ext cx="1386994" cy="1266921"/>
          </a:xfrm>
          <a:custGeom>
            <a:avLst/>
            <a:gdLst>
              <a:gd name="connsiteX0" fmla="*/ 150860 w 1386994"/>
              <a:gd name="connsiteY0" fmla="*/ 92363 h 1266921"/>
              <a:gd name="connsiteX1" fmla="*/ 649624 w 1386994"/>
              <a:gd name="connsiteY1" fmla="*/ 9236 h 1266921"/>
              <a:gd name="connsiteX2" fmla="*/ 1166860 w 1386994"/>
              <a:gd name="connsiteY2" fmla="*/ 36945 h 1266921"/>
              <a:gd name="connsiteX3" fmla="*/ 1351588 w 1386994"/>
              <a:gd name="connsiteY3" fmla="*/ 221672 h 1266921"/>
              <a:gd name="connsiteX4" fmla="*/ 1379297 w 1386994"/>
              <a:gd name="connsiteY4" fmla="*/ 729672 h 1266921"/>
              <a:gd name="connsiteX5" fmla="*/ 1333115 w 1386994"/>
              <a:gd name="connsiteY5" fmla="*/ 1182254 h 1266921"/>
              <a:gd name="connsiteX6" fmla="*/ 1083733 w 1386994"/>
              <a:gd name="connsiteY6" fmla="*/ 1237672 h 1266921"/>
              <a:gd name="connsiteX7" fmla="*/ 806642 w 1386994"/>
              <a:gd name="connsiteY7" fmla="*/ 1071418 h 1266921"/>
              <a:gd name="connsiteX8" fmla="*/ 806642 w 1386994"/>
              <a:gd name="connsiteY8" fmla="*/ 868218 h 1266921"/>
              <a:gd name="connsiteX9" fmla="*/ 714279 w 1386994"/>
              <a:gd name="connsiteY9" fmla="*/ 618836 h 1266921"/>
              <a:gd name="connsiteX10" fmla="*/ 354060 w 1386994"/>
              <a:gd name="connsiteY10" fmla="*/ 526472 h 1266921"/>
              <a:gd name="connsiteX11" fmla="*/ 104679 w 1386994"/>
              <a:gd name="connsiteY11" fmla="*/ 471054 h 1266921"/>
              <a:gd name="connsiteX12" fmla="*/ 3079 w 1386994"/>
              <a:gd name="connsiteY12" fmla="*/ 267854 h 1266921"/>
              <a:gd name="connsiteX13" fmla="*/ 150860 w 1386994"/>
              <a:gd name="connsiteY13" fmla="*/ 92363 h 1266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86994" h="1266921">
                <a:moveTo>
                  <a:pt x="150860" y="92363"/>
                </a:moveTo>
                <a:cubicBezTo>
                  <a:pt x="258617" y="49260"/>
                  <a:pt x="480291" y="18472"/>
                  <a:pt x="649624" y="9236"/>
                </a:cubicBezTo>
                <a:cubicBezTo>
                  <a:pt x="818957" y="0"/>
                  <a:pt x="1049866" y="1539"/>
                  <a:pt x="1166860" y="36945"/>
                </a:cubicBezTo>
                <a:cubicBezTo>
                  <a:pt x="1283854" y="72351"/>
                  <a:pt x="1316182" y="106218"/>
                  <a:pt x="1351588" y="221672"/>
                </a:cubicBezTo>
                <a:cubicBezTo>
                  <a:pt x="1386994" y="337127"/>
                  <a:pt x="1382376" y="569575"/>
                  <a:pt x="1379297" y="729672"/>
                </a:cubicBezTo>
                <a:cubicBezTo>
                  <a:pt x="1376218" y="889769"/>
                  <a:pt x="1382376" y="1097587"/>
                  <a:pt x="1333115" y="1182254"/>
                </a:cubicBezTo>
                <a:cubicBezTo>
                  <a:pt x="1283854" y="1266921"/>
                  <a:pt x="1171478" y="1256145"/>
                  <a:pt x="1083733" y="1237672"/>
                </a:cubicBezTo>
                <a:cubicBezTo>
                  <a:pt x="995988" y="1219199"/>
                  <a:pt x="852824" y="1132994"/>
                  <a:pt x="806642" y="1071418"/>
                </a:cubicBezTo>
                <a:cubicBezTo>
                  <a:pt x="760460" y="1009842"/>
                  <a:pt x="822036" y="943648"/>
                  <a:pt x="806642" y="868218"/>
                </a:cubicBezTo>
                <a:cubicBezTo>
                  <a:pt x="791248" y="792788"/>
                  <a:pt x="789709" y="675794"/>
                  <a:pt x="714279" y="618836"/>
                </a:cubicBezTo>
                <a:cubicBezTo>
                  <a:pt x="638849" y="561878"/>
                  <a:pt x="455660" y="551102"/>
                  <a:pt x="354060" y="526472"/>
                </a:cubicBezTo>
                <a:cubicBezTo>
                  <a:pt x="252460" y="501842"/>
                  <a:pt x="163176" y="514157"/>
                  <a:pt x="104679" y="471054"/>
                </a:cubicBezTo>
                <a:cubicBezTo>
                  <a:pt x="46182" y="427951"/>
                  <a:pt x="0" y="326351"/>
                  <a:pt x="3079" y="267854"/>
                </a:cubicBezTo>
                <a:cubicBezTo>
                  <a:pt x="6158" y="209357"/>
                  <a:pt x="43103" y="135466"/>
                  <a:pt x="150860" y="92363"/>
                </a:cubicBezTo>
                <a:close/>
              </a:path>
            </a:pathLst>
          </a:cu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grpSp>
        <p:nvGrpSpPr>
          <p:cNvPr id="13" name="Group 12"/>
          <p:cNvGrpSpPr/>
          <p:nvPr/>
        </p:nvGrpSpPr>
        <p:grpSpPr>
          <a:xfrm>
            <a:off x="4800600" y="2514600"/>
            <a:ext cx="2057400" cy="781110"/>
            <a:chOff x="4800600" y="2514600"/>
            <a:chExt cx="2057400" cy="781110"/>
          </a:xfrm>
        </p:grpSpPr>
        <p:sp>
          <p:nvSpPr>
            <p:cNvPr id="4" name="Text Box 34"/>
            <p:cNvSpPr txBox="1">
              <a:spLocks noChangeArrowheads="1"/>
            </p:cNvSpPr>
            <p:nvPr/>
          </p:nvSpPr>
          <p:spPr bwMode="auto">
            <a:xfrm>
              <a:off x="4800600" y="2895600"/>
              <a:ext cx="90621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dirty="0" err="1">
                  <a:latin typeface="+mj-lt"/>
                </a:rPr>
                <a:t>Vietto</a:t>
              </a:r>
              <a:r>
                <a:rPr lang="en-US" sz="2000" dirty="0">
                  <a:latin typeface="+mj-lt"/>
                </a:rPr>
                <a:t>:</a:t>
              </a:r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/>
          </p:nvGraphicFramePr>
          <p:xfrm>
            <a:off x="5943600" y="2514600"/>
            <a:ext cx="914400" cy="497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0" name="Equation" r:id="rId3" imgW="723600" imgH="393480" progId="Equation.3">
                    <p:embed/>
                  </p:oleObj>
                </mc:Choice>
                <mc:Fallback>
                  <p:oleObj name="Equation" r:id="rId3" imgW="723600" imgH="39348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3600" y="2514600"/>
                          <a:ext cx="914400" cy="49730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5907088" y="3184525"/>
          <a:ext cx="1139825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Equation" r:id="rId5" imgW="901440" imgH="419040" progId="Equation.3">
                  <p:embed/>
                </p:oleObj>
              </mc:Choice>
              <mc:Fallback>
                <p:oleObj name="Equation" r:id="rId5" imgW="901440" imgH="419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7088" y="3184525"/>
                        <a:ext cx="1139825" cy="528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1"/>
          <p:cNvSpPr/>
          <p:nvPr/>
        </p:nvSpPr>
        <p:spPr>
          <a:xfrm>
            <a:off x="5743479" y="2418388"/>
            <a:ext cx="1434715" cy="763539"/>
          </a:xfrm>
          <a:custGeom>
            <a:avLst/>
            <a:gdLst>
              <a:gd name="connsiteX0" fmla="*/ 269394 w 1434715"/>
              <a:gd name="connsiteY0" fmla="*/ 1539 h 763539"/>
              <a:gd name="connsiteX1" fmla="*/ 878994 w 1434715"/>
              <a:gd name="connsiteY1" fmla="*/ 29248 h 763539"/>
              <a:gd name="connsiteX2" fmla="*/ 1165321 w 1434715"/>
              <a:gd name="connsiteY2" fmla="*/ 103139 h 763539"/>
              <a:gd name="connsiteX3" fmla="*/ 1396230 w 1434715"/>
              <a:gd name="connsiteY3" fmla="*/ 389467 h 763539"/>
              <a:gd name="connsiteX4" fmla="*/ 1396230 w 1434715"/>
              <a:gd name="connsiteY4" fmla="*/ 546485 h 763539"/>
              <a:gd name="connsiteX5" fmla="*/ 1211503 w 1434715"/>
              <a:gd name="connsiteY5" fmla="*/ 703503 h 763539"/>
              <a:gd name="connsiteX6" fmla="*/ 805103 w 1434715"/>
              <a:gd name="connsiteY6" fmla="*/ 758921 h 763539"/>
              <a:gd name="connsiteX7" fmla="*/ 407939 w 1434715"/>
              <a:gd name="connsiteY7" fmla="*/ 731212 h 763539"/>
              <a:gd name="connsiteX8" fmla="*/ 195503 w 1434715"/>
              <a:gd name="connsiteY8" fmla="*/ 657321 h 763539"/>
              <a:gd name="connsiteX9" fmla="*/ 47721 w 1434715"/>
              <a:gd name="connsiteY9" fmla="*/ 463357 h 763539"/>
              <a:gd name="connsiteX10" fmla="*/ 1539 w 1434715"/>
              <a:gd name="connsiteY10" fmla="*/ 232448 h 763539"/>
              <a:gd name="connsiteX11" fmla="*/ 56957 w 1434715"/>
              <a:gd name="connsiteY11" fmla="*/ 66194 h 763539"/>
              <a:gd name="connsiteX12" fmla="*/ 177030 w 1434715"/>
              <a:gd name="connsiteY12" fmla="*/ 20012 h 763539"/>
              <a:gd name="connsiteX13" fmla="*/ 269394 w 1434715"/>
              <a:gd name="connsiteY13" fmla="*/ 1539 h 76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34715" h="763539">
                <a:moveTo>
                  <a:pt x="269394" y="1539"/>
                </a:moveTo>
                <a:cubicBezTo>
                  <a:pt x="386388" y="3078"/>
                  <a:pt x="729673" y="12315"/>
                  <a:pt x="878994" y="29248"/>
                </a:cubicBezTo>
                <a:cubicBezTo>
                  <a:pt x="1028315" y="46181"/>
                  <a:pt x="1079115" y="43102"/>
                  <a:pt x="1165321" y="103139"/>
                </a:cubicBezTo>
                <a:cubicBezTo>
                  <a:pt x="1251527" y="163176"/>
                  <a:pt x="1357745" y="315576"/>
                  <a:pt x="1396230" y="389467"/>
                </a:cubicBezTo>
                <a:cubicBezTo>
                  <a:pt x="1434715" y="463358"/>
                  <a:pt x="1427018" y="494146"/>
                  <a:pt x="1396230" y="546485"/>
                </a:cubicBezTo>
                <a:cubicBezTo>
                  <a:pt x="1365442" y="598824"/>
                  <a:pt x="1310024" y="668097"/>
                  <a:pt x="1211503" y="703503"/>
                </a:cubicBezTo>
                <a:cubicBezTo>
                  <a:pt x="1112982" y="738909"/>
                  <a:pt x="939030" y="754303"/>
                  <a:pt x="805103" y="758921"/>
                </a:cubicBezTo>
                <a:cubicBezTo>
                  <a:pt x="671176" y="763539"/>
                  <a:pt x="509539" y="748145"/>
                  <a:pt x="407939" y="731212"/>
                </a:cubicBezTo>
                <a:cubicBezTo>
                  <a:pt x="306339" y="714279"/>
                  <a:pt x="255539" y="701963"/>
                  <a:pt x="195503" y="657321"/>
                </a:cubicBezTo>
                <a:cubicBezTo>
                  <a:pt x="135467" y="612679"/>
                  <a:pt x="80048" y="534169"/>
                  <a:pt x="47721" y="463357"/>
                </a:cubicBezTo>
                <a:cubicBezTo>
                  <a:pt x="15394" y="392545"/>
                  <a:pt x="0" y="298642"/>
                  <a:pt x="1539" y="232448"/>
                </a:cubicBezTo>
                <a:cubicBezTo>
                  <a:pt x="3078" y="166254"/>
                  <a:pt x="27709" y="101600"/>
                  <a:pt x="56957" y="66194"/>
                </a:cubicBezTo>
                <a:cubicBezTo>
                  <a:pt x="86205" y="30788"/>
                  <a:pt x="137006" y="29248"/>
                  <a:pt x="177030" y="20012"/>
                </a:cubicBezTo>
                <a:cubicBezTo>
                  <a:pt x="217054" y="10776"/>
                  <a:pt x="152400" y="0"/>
                  <a:pt x="269394" y="1539"/>
                </a:cubicBezTo>
                <a:close/>
              </a:path>
            </a:pathLst>
          </a:cu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Virtaussuunnan</a:t>
            </a:r>
            <a:r>
              <a:rPr lang="en-US" dirty="0"/>
              <a:t> </a:t>
            </a:r>
            <a:r>
              <a:rPr lang="en-US" dirty="0" err="1"/>
              <a:t>indeksointi</a:t>
            </a:r>
            <a:endParaRPr lang="en-US" dirty="0"/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9C4F9520-382C-EF34-F589-3F68A53AE9E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514600" y="1905000"/>
            <a:ext cx="2667000" cy="2667000"/>
            <a:chOff x="1584" y="1200"/>
            <a:chExt cx="1680" cy="1680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430AC80B-65BD-CD66-79F9-21CFDAD2930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84" y="1200"/>
              <a:ext cx="1680" cy="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972705A2-59C8-01BE-23B2-C2A19BDD8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200"/>
              <a:ext cx="567" cy="567"/>
            </a:xfrm>
            <a:prstGeom prst="rect">
              <a:avLst/>
            </a:prstGeom>
            <a:solidFill>
              <a:srgbClr val="FFFFFF"/>
            </a:solidFill>
            <a:ln w="1746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8F7D9E98-6263-460C-A636-E6DEEC3742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756"/>
              <a:ext cx="567" cy="568"/>
            </a:xfrm>
            <a:prstGeom prst="rect">
              <a:avLst/>
            </a:prstGeom>
            <a:solidFill>
              <a:srgbClr val="FFFFFF"/>
            </a:solidFill>
            <a:ln w="1746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BC5611B5-EC7E-1802-940F-74347D8E9E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0" y="1756"/>
              <a:ext cx="568" cy="568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810F7C3B-93B0-79BD-8A53-D9FD9B9D6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0" y="1200"/>
              <a:ext cx="568" cy="567"/>
            </a:xfrm>
            <a:prstGeom prst="rect">
              <a:avLst/>
            </a:prstGeom>
            <a:solidFill>
              <a:srgbClr val="FFFFFF"/>
            </a:solidFill>
            <a:ln w="1746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F8A99518-DB3D-9264-6077-C9B26DA2A7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" y="1200"/>
              <a:ext cx="567" cy="567"/>
            </a:xfrm>
            <a:prstGeom prst="rect">
              <a:avLst/>
            </a:prstGeom>
            <a:solidFill>
              <a:srgbClr val="FFFFFF"/>
            </a:solidFill>
            <a:ln w="1746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14D7199B-BC1B-5D7B-0158-09D4533ACB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" y="1756"/>
              <a:ext cx="567" cy="568"/>
            </a:xfrm>
            <a:prstGeom prst="rect">
              <a:avLst/>
            </a:prstGeom>
            <a:solidFill>
              <a:srgbClr val="FFFFFF"/>
            </a:solidFill>
            <a:ln w="1746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id="{DC998B25-FBAA-93A0-2DC1-7C6F8B4497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" y="2313"/>
              <a:ext cx="567" cy="567"/>
            </a:xfrm>
            <a:prstGeom prst="rect">
              <a:avLst/>
            </a:prstGeom>
            <a:solidFill>
              <a:srgbClr val="FFFFFF"/>
            </a:solidFill>
            <a:ln w="1746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Rectangle 12">
              <a:extLst>
                <a:ext uri="{FF2B5EF4-FFF2-40B4-BE49-F238E27FC236}">
                  <a16:creationId xmlns:a16="http://schemas.microsoft.com/office/drawing/2014/main" id="{9684B404-8D7B-890D-9E67-55BB0F530A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0" y="2313"/>
              <a:ext cx="568" cy="567"/>
            </a:xfrm>
            <a:prstGeom prst="rect">
              <a:avLst/>
            </a:prstGeom>
            <a:solidFill>
              <a:srgbClr val="FFFFFF"/>
            </a:solidFill>
            <a:ln w="1746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8E81FEFD-E327-1610-19DF-503392B2C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313"/>
              <a:ext cx="567" cy="567"/>
            </a:xfrm>
            <a:prstGeom prst="rect">
              <a:avLst/>
            </a:prstGeom>
            <a:solidFill>
              <a:srgbClr val="FFFFFF"/>
            </a:solidFill>
            <a:ln w="1746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14" name="Group 16">
              <a:extLst>
                <a:ext uri="{FF2B5EF4-FFF2-40B4-BE49-F238E27FC236}">
                  <a16:creationId xmlns:a16="http://schemas.microsoft.com/office/drawing/2014/main" id="{F903E06E-210B-4492-6891-293EBE1265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19" y="1393"/>
              <a:ext cx="663" cy="652"/>
              <a:chOff x="2419" y="1393"/>
              <a:chExt cx="663" cy="652"/>
            </a:xfrm>
          </p:grpSpPr>
          <p:sp>
            <p:nvSpPr>
              <p:cNvPr id="52" name="Line 14">
                <a:extLst>
                  <a:ext uri="{FF2B5EF4-FFF2-40B4-BE49-F238E27FC236}">
                    <a16:creationId xmlns:a16="http://schemas.microsoft.com/office/drawing/2014/main" id="{5B1305BA-0690-B008-86E7-CE5371846E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19" y="1414"/>
                <a:ext cx="642" cy="63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3" name="Freeform 15">
                <a:extLst>
                  <a:ext uri="{FF2B5EF4-FFF2-40B4-BE49-F238E27FC236}">
                    <a16:creationId xmlns:a16="http://schemas.microsoft.com/office/drawing/2014/main" id="{2B4FB228-E1A5-B86B-C37E-C4468D32D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7" y="1393"/>
                <a:ext cx="75" cy="85"/>
              </a:xfrm>
              <a:custGeom>
                <a:avLst/>
                <a:gdLst>
                  <a:gd name="T0" fmla="*/ 54 w 75"/>
                  <a:gd name="T1" fmla="*/ 85 h 85"/>
                  <a:gd name="T2" fmla="*/ 75 w 75"/>
                  <a:gd name="T3" fmla="*/ 0 h 85"/>
                  <a:gd name="T4" fmla="*/ 0 w 75"/>
                  <a:gd name="T5" fmla="*/ 32 h 85"/>
                  <a:gd name="T6" fmla="*/ 54 w 75"/>
                  <a:gd name="T7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" h="85">
                    <a:moveTo>
                      <a:pt x="54" y="85"/>
                    </a:moveTo>
                    <a:lnTo>
                      <a:pt x="75" y="0"/>
                    </a:lnTo>
                    <a:lnTo>
                      <a:pt x="0" y="32"/>
                    </a:lnTo>
                    <a:lnTo>
                      <a:pt x="54" y="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grpSp>
          <p:nvGrpSpPr>
            <p:cNvPr id="15" name="Group 19">
              <a:extLst>
                <a:ext uri="{FF2B5EF4-FFF2-40B4-BE49-F238E27FC236}">
                  <a16:creationId xmlns:a16="http://schemas.microsoft.com/office/drawing/2014/main" id="{F55E905E-7008-A742-6C83-1D7FCCA36A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19" y="2013"/>
              <a:ext cx="706" cy="75"/>
              <a:chOff x="2419" y="2013"/>
              <a:chExt cx="706" cy="75"/>
            </a:xfrm>
          </p:grpSpPr>
          <p:sp>
            <p:nvSpPr>
              <p:cNvPr id="50" name="Line 17">
                <a:extLst>
                  <a:ext uri="{FF2B5EF4-FFF2-40B4-BE49-F238E27FC236}">
                    <a16:creationId xmlns:a16="http://schemas.microsoft.com/office/drawing/2014/main" id="{04422307-7DA3-26B7-360B-0A80C98B55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19" y="2045"/>
                <a:ext cx="663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51" name="Freeform 18">
                <a:extLst>
                  <a:ext uri="{FF2B5EF4-FFF2-40B4-BE49-F238E27FC236}">
                    <a16:creationId xmlns:a16="http://schemas.microsoft.com/office/drawing/2014/main" id="{DDD20EF3-BBD4-2226-2CDB-5E582C0B64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1" y="2013"/>
                <a:ext cx="64" cy="75"/>
              </a:xfrm>
              <a:custGeom>
                <a:avLst/>
                <a:gdLst>
                  <a:gd name="T0" fmla="*/ 0 w 64"/>
                  <a:gd name="T1" fmla="*/ 75 h 75"/>
                  <a:gd name="T2" fmla="*/ 64 w 64"/>
                  <a:gd name="T3" fmla="*/ 43 h 75"/>
                  <a:gd name="T4" fmla="*/ 0 w 64"/>
                  <a:gd name="T5" fmla="*/ 0 h 75"/>
                  <a:gd name="T6" fmla="*/ 0 w 64"/>
                  <a:gd name="T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75">
                    <a:moveTo>
                      <a:pt x="0" y="75"/>
                    </a:moveTo>
                    <a:lnTo>
                      <a:pt x="64" y="43"/>
                    </a:lnTo>
                    <a:lnTo>
                      <a:pt x="0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grpSp>
          <p:nvGrpSpPr>
            <p:cNvPr id="16" name="Group 22">
              <a:extLst>
                <a:ext uri="{FF2B5EF4-FFF2-40B4-BE49-F238E27FC236}">
                  <a16:creationId xmlns:a16="http://schemas.microsoft.com/office/drawing/2014/main" id="{E5ABFF34-8DEE-A680-E673-90EDE4C290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12" y="2013"/>
              <a:ext cx="707" cy="75"/>
              <a:chOff x="1712" y="2013"/>
              <a:chExt cx="707" cy="75"/>
            </a:xfrm>
          </p:grpSpPr>
          <p:sp>
            <p:nvSpPr>
              <p:cNvPr id="48" name="Line 20">
                <a:extLst>
                  <a:ext uri="{FF2B5EF4-FFF2-40B4-BE49-F238E27FC236}">
                    <a16:creationId xmlns:a16="http://schemas.microsoft.com/office/drawing/2014/main" id="{58AAA720-D6B6-2CA2-1D1F-DBCA6C4362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5" y="2045"/>
                <a:ext cx="674" cy="0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9" name="Freeform 21">
                <a:extLst>
                  <a:ext uri="{FF2B5EF4-FFF2-40B4-BE49-F238E27FC236}">
                    <a16:creationId xmlns:a16="http://schemas.microsoft.com/office/drawing/2014/main" id="{26E4C9C4-78F3-1652-5F60-0299398EE6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2" y="2013"/>
                <a:ext cx="65" cy="75"/>
              </a:xfrm>
              <a:custGeom>
                <a:avLst/>
                <a:gdLst>
                  <a:gd name="T0" fmla="*/ 65 w 65"/>
                  <a:gd name="T1" fmla="*/ 0 h 75"/>
                  <a:gd name="T2" fmla="*/ 0 w 65"/>
                  <a:gd name="T3" fmla="*/ 43 h 75"/>
                  <a:gd name="T4" fmla="*/ 65 w 65"/>
                  <a:gd name="T5" fmla="*/ 75 h 75"/>
                  <a:gd name="T6" fmla="*/ 65 w 65"/>
                  <a:gd name="T7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75">
                    <a:moveTo>
                      <a:pt x="65" y="0"/>
                    </a:moveTo>
                    <a:lnTo>
                      <a:pt x="0" y="43"/>
                    </a:lnTo>
                    <a:lnTo>
                      <a:pt x="65" y="75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grpSp>
          <p:nvGrpSpPr>
            <p:cNvPr id="17" name="Group 25">
              <a:extLst>
                <a:ext uri="{FF2B5EF4-FFF2-40B4-BE49-F238E27FC236}">
                  <a16:creationId xmlns:a16="http://schemas.microsoft.com/office/drawing/2014/main" id="{652EB86F-FDCD-8CD2-D280-D20E4DF483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34" y="1371"/>
              <a:ext cx="685" cy="674"/>
              <a:chOff x="1734" y="1371"/>
              <a:chExt cx="685" cy="674"/>
            </a:xfrm>
          </p:grpSpPr>
          <p:sp>
            <p:nvSpPr>
              <p:cNvPr id="46" name="Line 23">
                <a:extLst>
                  <a:ext uri="{FF2B5EF4-FFF2-40B4-BE49-F238E27FC236}">
                    <a16:creationId xmlns:a16="http://schemas.microsoft.com/office/drawing/2014/main" id="{45990195-641A-662C-123F-121DBDBB0C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55" y="1382"/>
                <a:ext cx="664" cy="66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7" name="Freeform 24">
                <a:extLst>
                  <a:ext uri="{FF2B5EF4-FFF2-40B4-BE49-F238E27FC236}">
                    <a16:creationId xmlns:a16="http://schemas.microsoft.com/office/drawing/2014/main" id="{85376C71-E07E-1440-787D-64460575B3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4" y="1371"/>
                <a:ext cx="85" cy="75"/>
              </a:xfrm>
              <a:custGeom>
                <a:avLst/>
                <a:gdLst>
                  <a:gd name="T0" fmla="*/ 85 w 85"/>
                  <a:gd name="T1" fmla="*/ 22 h 75"/>
                  <a:gd name="T2" fmla="*/ 0 w 85"/>
                  <a:gd name="T3" fmla="*/ 0 h 75"/>
                  <a:gd name="T4" fmla="*/ 32 w 85"/>
                  <a:gd name="T5" fmla="*/ 75 h 75"/>
                  <a:gd name="T6" fmla="*/ 85 w 85"/>
                  <a:gd name="T7" fmla="*/ 22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" h="75">
                    <a:moveTo>
                      <a:pt x="85" y="22"/>
                    </a:moveTo>
                    <a:lnTo>
                      <a:pt x="0" y="0"/>
                    </a:lnTo>
                    <a:lnTo>
                      <a:pt x="32" y="75"/>
                    </a:lnTo>
                    <a:lnTo>
                      <a:pt x="85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grpSp>
          <p:nvGrpSpPr>
            <p:cNvPr id="18" name="Group 28">
              <a:extLst>
                <a:ext uri="{FF2B5EF4-FFF2-40B4-BE49-F238E27FC236}">
                  <a16:creationId xmlns:a16="http://schemas.microsoft.com/office/drawing/2014/main" id="{F4FFB30A-1D21-B824-B60F-70B4CA5B6E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19" y="2045"/>
              <a:ext cx="684" cy="696"/>
              <a:chOff x="2419" y="2045"/>
              <a:chExt cx="684" cy="696"/>
            </a:xfrm>
          </p:grpSpPr>
          <p:sp>
            <p:nvSpPr>
              <p:cNvPr id="44" name="Line 26">
                <a:extLst>
                  <a:ext uri="{FF2B5EF4-FFF2-40B4-BE49-F238E27FC236}">
                    <a16:creationId xmlns:a16="http://schemas.microsoft.com/office/drawing/2014/main" id="{BE4E914E-2F8D-9CC3-F036-8050CC2354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19" y="2045"/>
                <a:ext cx="663" cy="674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5" name="Freeform 27">
                <a:extLst>
                  <a:ext uri="{FF2B5EF4-FFF2-40B4-BE49-F238E27FC236}">
                    <a16:creationId xmlns:a16="http://schemas.microsoft.com/office/drawing/2014/main" id="{93488A4F-03B0-9A69-925F-278636A52C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9" y="2666"/>
                <a:ext cx="74" cy="75"/>
              </a:xfrm>
              <a:custGeom>
                <a:avLst/>
                <a:gdLst>
                  <a:gd name="T0" fmla="*/ 0 w 74"/>
                  <a:gd name="T1" fmla="*/ 53 h 75"/>
                  <a:gd name="T2" fmla="*/ 74 w 74"/>
                  <a:gd name="T3" fmla="*/ 75 h 75"/>
                  <a:gd name="T4" fmla="*/ 53 w 74"/>
                  <a:gd name="T5" fmla="*/ 0 h 75"/>
                  <a:gd name="T6" fmla="*/ 0 w 74"/>
                  <a:gd name="T7" fmla="*/ 5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75">
                    <a:moveTo>
                      <a:pt x="0" y="53"/>
                    </a:moveTo>
                    <a:lnTo>
                      <a:pt x="74" y="75"/>
                    </a:lnTo>
                    <a:lnTo>
                      <a:pt x="53" y="0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grpSp>
          <p:nvGrpSpPr>
            <p:cNvPr id="19" name="Group 31">
              <a:extLst>
                <a:ext uri="{FF2B5EF4-FFF2-40B4-BE49-F238E27FC236}">
                  <a16:creationId xmlns:a16="http://schemas.microsoft.com/office/drawing/2014/main" id="{69284BB4-9062-2C02-44D2-EEA72E5769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5" y="2045"/>
              <a:ext cx="664" cy="674"/>
              <a:chOff x="1755" y="2045"/>
              <a:chExt cx="664" cy="674"/>
            </a:xfrm>
          </p:grpSpPr>
          <p:sp>
            <p:nvSpPr>
              <p:cNvPr id="42" name="Line 29">
                <a:extLst>
                  <a:ext uri="{FF2B5EF4-FFF2-40B4-BE49-F238E27FC236}">
                    <a16:creationId xmlns:a16="http://schemas.microsoft.com/office/drawing/2014/main" id="{BCAB0102-B99F-F033-620F-58EBEA6619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66" y="2045"/>
                <a:ext cx="653" cy="65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3" name="Freeform 30">
                <a:extLst>
                  <a:ext uri="{FF2B5EF4-FFF2-40B4-BE49-F238E27FC236}">
                    <a16:creationId xmlns:a16="http://schemas.microsoft.com/office/drawing/2014/main" id="{8AD5BC9A-A652-64D4-C985-CC31F08C87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5" y="2645"/>
                <a:ext cx="75" cy="74"/>
              </a:xfrm>
              <a:custGeom>
                <a:avLst/>
                <a:gdLst>
                  <a:gd name="T0" fmla="*/ 22 w 75"/>
                  <a:gd name="T1" fmla="*/ 0 h 74"/>
                  <a:gd name="T2" fmla="*/ 0 w 75"/>
                  <a:gd name="T3" fmla="*/ 74 h 74"/>
                  <a:gd name="T4" fmla="*/ 75 w 75"/>
                  <a:gd name="T5" fmla="*/ 53 h 74"/>
                  <a:gd name="T6" fmla="*/ 22 w 75"/>
                  <a:gd name="T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" h="74">
                    <a:moveTo>
                      <a:pt x="22" y="0"/>
                    </a:moveTo>
                    <a:lnTo>
                      <a:pt x="0" y="74"/>
                    </a:lnTo>
                    <a:lnTo>
                      <a:pt x="75" y="5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grpSp>
          <p:nvGrpSpPr>
            <p:cNvPr id="20" name="Group 34">
              <a:extLst>
                <a:ext uri="{FF2B5EF4-FFF2-40B4-BE49-F238E27FC236}">
                  <a16:creationId xmlns:a16="http://schemas.microsoft.com/office/drawing/2014/main" id="{9BF76B9C-BABF-D35B-0B4B-4A4D25D110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87" y="2045"/>
              <a:ext cx="74" cy="696"/>
              <a:chOff x="2387" y="2045"/>
              <a:chExt cx="74" cy="696"/>
            </a:xfrm>
          </p:grpSpPr>
          <p:sp>
            <p:nvSpPr>
              <p:cNvPr id="40" name="Line 32">
                <a:extLst>
                  <a:ext uri="{FF2B5EF4-FFF2-40B4-BE49-F238E27FC236}">
                    <a16:creationId xmlns:a16="http://schemas.microsoft.com/office/drawing/2014/main" id="{62F012AB-EB17-1EAB-EBD7-20D8B9D773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19" y="2045"/>
                <a:ext cx="0" cy="65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41" name="Freeform 33">
                <a:extLst>
                  <a:ext uri="{FF2B5EF4-FFF2-40B4-BE49-F238E27FC236}">
                    <a16:creationId xmlns:a16="http://schemas.microsoft.com/office/drawing/2014/main" id="{09BABECD-67E4-9879-18F7-65108E48B7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7" y="2677"/>
                <a:ext cx="74" cy="64"/>
              </a:xfrm>
              <a:custGeom>
                <a:avLst/>
                <a:gdLst>
                  <a:gd name="T0" fmla="*/ 0 w 74"/>
                  <a:gd name="T1" fmla="*/ 0 h 64"/>
                  <a:gd name="T2" fmla="*/ 32 w 74"/>
                  <a:gd name="T3" fmla="*/ 64 h 64"/>
                  <a:gd name="T4" fmla="*/ 74 w 74"/>
                  <a:gd name="T5" fmla="*/ 0 h 64"/>
                  <a:gd name="T6" fmla="*/ 0 w 74"/>
                  <a:gd name="T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64">
                    <a:moveTo>
                      <a:pt x="0" y="0"/>
                    </a:moveTo>
                    <a:lnTo>
                      <a:pt x="32" y="64"/>
                    </a:lnTo>
                    <a:lnTo>
                      <a:pt x="7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grpSp>
          <p:nvGrpSpPr>
            <p:cNvPr id="21" name="Group 37">
              <a:extLst>
                <a:ext uri="{FF2B5EF4-FFF2-40B4-BE49-F238E27FC236}">
                  <a16:creationId xmlns:a16="http://schemas.microsoft.com/office/drawing/2014/main" id="{6026D83C-9F6D-0C04-53BB-D04BEE2856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87" y="1328"/>
              <a:ext cx="74" cy="707"/>
              <a:chOff x="2387" y="1328"/>
              <a:chExt cx="74" cy="707"/>
            </a:xfrm>
          </p:grpSpPr>
          <p:sp>
            <p:nvSpPr>
              <p:cNvPr id="38" name="Line 35">
                <a:extLst>
                  <a:ext uri="{FF2B5EF4-FFF2-40B4-BE49-F238E27FC236}">
                    <a16:creationId xmlns:a16="http://schemas.microsoft.com/office/drawing/2014/main" id="{B9A980FF-A8DA-EFC7-D069-1604032772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19" y="1361"/>
                <a:ext cx="0" cy="674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39" name="Freeform 36">
                <a:extLst>
                  <a:ext uri="{FF2B5EF4-FFF2-40B4-BE49-F238E27FC236}">
                    <a16:creationId xmlns:a16="http://schemas.microsoft.com/office/drawing/2014/main" id="{77A440C7-1E44-D751-740E-4393DB4B31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7" y="1328"/>
                <a:ext cx="74" cy="65"/>
              </a:xfrm>
              <a:custGeom>
                <a:avLst/>
                <a:gdLst>
                  <a:gd name="T0" fmla="*/ 74 w 74"/>
                  <a:gd name="T1" fmla="*/ 65 h 65"/>
                  <a:gd name="T2" fmla="*/ 32 w 74"/>
                  <a:gd name="T3" fmla="*/ 0 h 65"/>
                  <a:gd name="T4" fmla="*/ 0 w 74"/>
                  <a:gd name="T5" fmla="*/ 65 h 65"/>
                  <a:gd name="T6" fmla="*/ 74 w 74"/>
                  <a:gd name="T7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65">
                    <a:moveTo>
                      <a:pt x="74" y="65"/>
                    </a:moveTo>
                    <a:lnTo>
                      <a:pt x="32" y="0"/>
                    </a:lnTo>
                    <a:lnTo>
                      <a:pt x="0" y="65"/>
                    </a:lnTo>
                    <a:lnTo>
                      <a:pt x="74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sp>
          <p:nvSpPr>
            <p:cNvPr id="22" name="Rectangle 38">
              <a:extLst>
                <a:ext uri="{FF2B5EF4-FFF2-40B4-BE49-F238E27FC236}">
                  <a16:creationId xmlns:a16="http://schemas.microsoft.com/office/drawing/2014/main" id="{237708AD-7DA1-881A-7B44-8FDBFBF136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2" y="1468"/>
              <a:ext cx="192" cy="2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Rectangle 39">
              <a:extLst>
                <a:ext uri="{FF2B5EF4-FFF2-40B4-BE49-F238E27FC236}">
                  <a16:creationId xmlns:a16="http://schemas.microsoft.com/office/drawing/2014/main" id="{FC7A769E-130B-2AC8-BA96-FFBB196D37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5" y="1489"/>
              <a:ext cx="9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fi-FI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40">
              <a:extLst>
                <a:ext uri="{FF2B5EF4-FFF2-40B4-BE49-F238E27FC236}">
                  <a16:creationId xmlns:a16="http://schemas.microsoft.com/office/drawing/2014/main" id="{8E8C0154-7564-4EE5-1730-09BFA8679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2" y="1917"/>
              <a:ext cx="192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Rectangle 41">
              <a:extLst>
                <a:ext uri="{FF2B5EF4-FFF2-40B4-BE49-F238E27FC236}">
                  <a16:creationId xmlns:a16="http://schemas.microsoft.com/office/drawing/2014/main" id="{9BE722B0-2EB0-D10E-8D08-E3BA9D0CEF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5" y="1938"/>
              <a:ext cx="9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</a:t>
              </a:r>
              <a:endParaRPr kumimoji="0" lang="fi-FI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42">
              <a:extLst>
                <a:ext uri="{FF2B5EF4-FFF2-40B4-BE49-F238E27FC236}">
                  <a16:creationId xmlns:a16="http://schemas.microsoft.com/office/drawing/2014/main" id="{FDE341CB-DC83-52BA-2B5E-3911230790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2" y="2388"/>
              <a:ext cx="193" cy="2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Rectangle 43">
              <a:extLst>
                <a:ext uri="{FF2B5EF4-FFF2-40B4-BE49-F238E27FC236}">
                  <a16:creationId xmlns:a16="http://schemas.microsoft.com/office/drawing/2014/main" id="{E85187FB-9BF9-2843-FAAE-6240B25835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5" y="2409"/>
              <a:ext cx="9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</a:t>
              </a:r>
              <a:endParaRPr kumimoji="0" lang="fi-FI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44">
              <a:extLst>
                <a:ext uri="{FF2B5EF4-FFF2-40B4-BE49-F238E27FC236}">
                  <a16:creationId xmlns:a16="http://schemas.microsoft.com/office/drawing/2014/main" id="{8FA64FBB-BC9D-CFB7-CE7B-415F1B4328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3" y="2366"/>
              <a:ext cx="193" cy="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Rectangle 45">
              <a:extLst>
                <a:ext uri="{FF2B5EF4-FFF2-40B4-BE49-F238E27FC236}">
                  <a16:creationId xmlns:a16="http://schemas.microsoft.com/office/drawing/2014/main" id="{DD020D42-211F-0322-8A13-38FA338844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6" y="2388"/>
              <a:ext cx="9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fi-FI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46">
              <a:extLst>
                <a:ext uri="{FF2B5EF4-FFF2-40B4-BE49-F238E27FC236}">
                  <a16:creationId xmlns:a16="http://schemas.microsoft.com/office/drawing/2014/main" id="{06F15014-6D87-E9B4-85E5-F804FAE8FD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2" y="2388"/>
              <a:ext cx="193" cy="2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Rectangle 47">
              <a:extLst>
                <a:ext uri="{FF2B5EF4-FFF2-40B4-BE49-F238E27FC236}">
                  <a16:creationId xmlns:a16="http://schemas.microsoft.com/office/drawing/2014/main" id="{BF92B322-75A5-88A6-A149-E86098A3B3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" y="2409"/>
              <a:ext cx="9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fi-FI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48">
              <a:extLst>
                <a:ext uri="{FF2B5EF4-FFF2-40B4-BE49-F238E27FC236}">
                  <a16:creationId xmlns:a16="http://schemas.microsoft.com/office/drawing/2014/main" id="{A75292FA-8F76-382D-FFF2-BBBA6830B6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2" y="1949"/>
              <a:ext cx="193" cy="2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Rectangle 49">
              <a:extLst>
                <a:ext uri="{FF2B5EF4-FFF2-40B4-BE49-F238E27FC236}">
                  <a16:creationId xmlns:a16="http://schemas.microsoft.com/office/drawing/2014/main" id="{B59EA37F-586E-8EA5-9911-55ABD2259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" y="1970"/>
              <a:ext cx="9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fi-FI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50">
              <a:extLst>
                <a:ext uri="{FF2B5EF4-FFF2-40B4-BE49-F238E27FC236}">
                  <a16:creationId xmlns:a16="http://schemas.microsoft.com/office/drawing/2014/main" id="{F63474A6-D020-CA0B-62A8-245E14C9B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3" y="1468"/>
              <a:ext cx="193" cy="2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Rectangle 51">
              <a:extLst>
                <a:ext uri="{FF2B5EF4-FFF2-40B4-BE49-F238E27FC236}">
                  <a16:creationId xmlns:a16="http://schemas.microsoft.com/office/drawing/2014/main" id="{26905C22-0586-D048-639D-5045148115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" y="1489"/>
              <a:ext cx="9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fi-FI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52">
              <a:extLst>
                <a:ext uri="{FF2B5EF4-FFF2-40B4-BE49-F238E27FC236}">
                  <a16:creationId xmlns:a16="http://schemas.microsoft.com/office/drawing/2014/main" id="{DE831EB3-B48D-476B-0A1C-FB335C69BE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3" y="1468"/>
              <a:ext cx="193" cy="2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Rectangle 53">
              <a:extLst>
                <a:ext uri="{FF2B5EF4-FFF2-40B4-BE49-F238E27FC236}">
                  <a16:creationId xmlns:a16="http://schemas.microsoft.com/office/drawing/2014/main" id="{1E2420E4-F779-BE15-27F8-EB174657C9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6" y="1489"/>
              <a:ext cx="9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altLang="fi-FI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fi-FI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Virtaussuuntarasteri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02DB35-ECC3-A94F-F5CC-4F90A8DD4D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864" t="4056" b="52598"/>
          <a:stretch/>
        </p:blipFill>
        <p:spPr>
          <a:xfrm>
            <a:off x="1447800" y="1447800"/>
            <a:ext cx="3886200" cy="410730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Virtauskertymärasteri</a:t>
            </a:r>
            <a:endParaRPr lang="en-US" dirty="0"/>
          </a:p>
        </p:txBody>
      </p:sp>
      <p:sp>
        <p:nvSpPr>
          <p:cNvPr id="5" name="Text Box 34"/>
          <p:cNvSpPr txBox="1">
            <a:spLocks noChangeArrowheads="1"/>
          </p:cNvSpPr>
          <p:nvPr/>
        </p:nvSpPr>
        <p:spPr bwMode="auto">
          <a:xfrm>
            <a:off x="4267200" y="2895600"/>
            <a:ext cx="4495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 err="1">
                <a:latin typeface="+mj-lt"/>
              </a:rPr>
              <a:t>Harmaat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solut</a:t>
            </a:r>
            <a:r>
              <a:rPr lang="en-US" sz="2000" dirty="0">
                <a:latin typeface="+mj-lt"/>
              </a:rPr>
              <a:t> on </a:t>
            </a:r>
            <a:r>
              <a:rPr lang="en-US" sz="2000" dirty="0" err="1">
                <a:latin typeface="+mj-lt"/>
              </a:rPr>
              <a:t>tässä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esimerkissä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tunnistettu</a:t>
            </a:r>
            <a:r>
              <a:rPr lang="en-US" sz="2000" dirty="0">
                <a:latin typeface="+mj-lt"/>
              </a:rPr>
              <a:t> </a:t>
            </a:r>
            <a:r>
              <a:rPr lang="fi-FI" sz="2000" dirty="0">
                <a:latin typeface="+mj-lt"/>
              </a:rPr>
              <a:t>uomiksi käyttämällä </a:t>
            </a:r>
            <a:r>
              <a:rPr lang="fi-FI" sz="2000" dirty="0" err="1">
                <a:latin typeface="+mj-lt"/>
              </a:rPr>
              <a:t>virtaukertymälle</a:t>
            </a:r>
            <a:r>
              <a:rPr lang="fi-FI" sz="2000" dirty="0">
                <a:latin typeface="+mj-lt"/>
              </a:rPr>
              <a:t> kynnysarvoa 8</a:t>
            </a:r>
            <a:endParaRPr lang="en-US" sz="2000" dirty="0">
              <a:latin typeface="+mj-lt"/>
            </a:endParaRPr>
          </a:p>
        </p:txBody>
      </p:sp>
      <p:pic>
        <p:nvPicPr>
          <p:cNvPr id="24991" name="Picture 2">
            <a:extLst>
              <a:ext uri="{FF2B5EF4-FFF2-40B4-BE49-F238E27FC236}">
                <a16:creationId xmlns:a16="http://schemas.microsoft.com/office/drawing/2014/main" id="{2C7ACFB6-2DFC-5483-903F-3A4D12837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59504" r="50594"/>
          <a:stretch>
            <a:fillRect/>
          </a:stretch>
        </p:blipFill>
        <p:spPr bwMode="auto">
          <a:xfrm>
            <a:off x="914400" y="2057400"/>
            <a:ext cx="3124200" cy="294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Valuma-alue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53207" t="59504"/>
          <a:stretch>
            <a:fillRect/>
          </a:stretch>
        </p:blipFill>
        <p:spPr bwMode="auto">
          <a:xfrm>
            <a:off x="533400" y="1676400"/>
            <a:ext cx="321672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4"/>
          <p:cNvSpPr txBox="1">
            <a:spLocks noChangeArrowheads="1"/>
          </p:cNvSpPr>
          <p:nvPr/>
        </p:nvSpPr>
        <p:spPr bwMode="auto">
          <a:xfrm>
            <a:off x="4267200" y="2895600"/>
            <a:ext cx="32624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 err="1">
                <a:latin typeface="+mj-lt"/>
              </a:rPr>
              <a:t>Harmaa</a:t>
            </a:r>
            <a:r>
              <a:rPr lang="fi-FI" sz="2000" dirty="0" err="1">
                <a:latin typeface="+mj-lt"/>
              </a:rPr>
              <a:t>lla</a:t>
            </a:r>
            <a:r>
              <a:rPr lang="fi-FI" sz="2000" dirty="0">
                <a:latin typeface="+mj-lt"/>
              </a:rPr>
              <a:t> merkitty solun C</a:t>
            </a:r>
          </a:p>
          <a:p>
            <a:pPr eaLnBrk="0" hangingPunct="0"/>
            <a:r>
              <a:rPr lang="fi-FI" sz="2000" dirty="0">
                <a:latin typeface="+mj-lt"/>
              </a:rPr>
              <a:t>valuma-alue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Ongelma-alueet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Tasaiset alueet</a:t>
            </a:r>
          </a:p>
          <a:p>
            <a:pPr lvl="1"/>
            <a:r>
              <a:rPr lang="fi-FI" dirty="0"/>
              <a:t>Suomi on varsin tasainen maa</a:t>
            </a:r>
          </a:p>
          <a:p>
            <a:pPr lvl="1"/>
            <a:r>
              <a:rPr lang="fi-FI" dirty="0"/>
              <a:t>Mihin mennä, mikäli kaikki ympäröivät solut ovat samalla korkeudella?</a:t>
            </a:r>
          </a:p>
          <a:p>
            <a:r>
              <a:rPr lang="fi-FI" dirty="0"/>
              <a:t>Kuopat / painanteet</a:t>
            </a:r>
          </a:p>
          <a:p>
            <a:pPr lvl="1"/>
            <a:r>
              <a:rPr lang="fi-FI" dirty="0"/>
              <a:t>Ei pääse minnekään...</a:t>
            </a:r>
          </a:p>
          <a:p>
            <a:r>
              <a:rPr lang="fi-FI" dirty="0"/>
              <a:t>Usein em. ongelma-alueiden ajatellaan olevan näennäisiä ominaisuuksia, jotka tulisi korjata ennen valuma-alueiden ja uomaverkon tunnistamista</a:t>
            </a:r>
          </a:p>
          <a:p>
            <a:pPr lvl="1"/>
            <a:r>
              <a:rPr lang="fi-FI" dirty="0"/>
              <a:t>Johtuvat korkeusaineiston virheistä ja riittämättömästä resoluutiosta</a:t>
            </a:r>
          </a:p>
          <a:p>
            <a:pPr lvl="1"/>
            <a:r>
              <a:rPr lang="fi-FI" dirty="0"/>
              <a:t>Mutta toki voivat olla </a:t>
            </a:r>
            <a:r>
              <a:rPr lang="fi-FI" dirty="0">
                <a:hlinkClick r:id="rId2" action="ppaction://hlinksldjump"/>
              </a:rPr>
              <a:t>todellisiakin</a:t>
            </a:r>
            <a:r>
              <a:rPr lang="fi-FI" dirty="0"/>
              <a:t> maiseman ominaisuuksia...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alto_teknilline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009B3A"/>
      </a:accent1>
      <a:accent2>
        <a:srgbClr val="FF7900"/>
      </a:accent2>
      <a:accent3>
        <a:srgbClr val="0065BD"/>
      </a:accent3>
      <a:accent4>
        <a:srgbClr val="ED2939"/>
      </a:accent4>
      <a:accent5>
        <a:srgbClr val="FECB00"/>
      </a:accent5>
      <a:accent6>
        <a:srgbClr val="6639B7"/>
      </a:accent6>
      <a:hlink>
        <a:srgbClr val="0065BD"/>
      </a:hlink>
      <a:folHlink>
        <a:srgbClr val="ED2939"/>
      </a:folHlink>
    </a:clrScheme>
    <a:fontScheme name="Aalto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3489</TotalTime>
  <Words>294</Words>
  <Application>Microsoft Office PowerPoint</Application>
  <PresentationFormat>On-screen Show (4:3)</PresentationFormat>
  <Paragraphs>60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AdvTimes</vt:lpstr>
      <vt:lpstr>Arial</vt:lpstr>
      <vt:lpstr>Georgia</vt:lpstr>
      <vt:lpstr>Symbol</vt:lpstr>
      <vt:lpstr>aalto_teknillinen</vt:lpstr>
      <vt:lpstr>Equation</vt:lpstr>
      <vt:lpstr>KEY-C1070 Rakennetun ympäristön mittaus ja mallinnus </vt:lpstr>
      <vt:lpstr>Valuma-alueen ja uomaverkon erottaminen</vt:lpstr>
      <vt:lpstr>Virtauksen reititysalgoritmeja</vt:lpstr>
      <vt:lpstr>Jyrkimmän vieton suunta (D8)</vt:lpstr>
      <vt:lpstr>Virtaussuunnan indeksointi</vt:lpstr>
      <vt:lpstr>Virtaussuuntarasteri</vt:lpstr>
      <vt:lpstr>Virtauskertymärasteri</vt:lpstr>
      <vt:lpstr>Valuma-alue</vt:lpstr>
      <vt:lpstr>Ongelma-alueet</vt:lpstr>
      <vt:lpstr>Ongelma-alueet</vt:lpstr>
      <vt:lpstr>Ongelma-alueet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tkokko</dc:creator>
  <cp:lastModifiedBy>Kokkonen Teemu</cp:lastModifiedBy>
  <cp:revision>380</cp:revision>
  <cp:lastPrinted>2010-02-01T08:40:26Z</cp:lastPrinted>
  <dcterms:created xsi:type="dcterms:W3CDTF">2010-03-05T10:16:57Z</dcterms:created>
  <dcterms:modified xsi:type="dcterms:W3CDTF">2023-05-03T15:45:23Z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TieturiVerId">
    <vt:lpwstr>003</vt:lpwstr>
  </property>
</Properties>
</file>