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60" r:id="rId15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DAE38-E999-A441-8BF6-212739136B72}" v="1" dt="2024-04-29T15:33:10.59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 autoAdjust="0"/>
    <p:restoredTop sz="95878" autoAdjust="0"/>
  </p:normalViewPr>
  <p:slideViewPr>
    <p:cSldViewPr snapToGrid="0" snapToObjects="1">
      <p:cViewPr varScale="1">
        <p:scale>
          <a:sx n="125" d="100"/>
          <a:sy n="125" d="100"/>
        </p:scale>
        <p:origin x="132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pponen Juha" userId="a86fe944-0bfe-4802-af31-99915b984cc8" providerId="ADAL" clId="{751DAE38-E999-A441-8BF6-212739136B72}"/>
    <pc:docChg chg="custSel addSld modSld sldOrd">
      <pc:chgData name="Lipponen Juha" userId="a86fe944-0bfe-4802-af31-99915b984cc8" providerId="ADAL" clId="{751DAE38-E999-A441-8BF6-212739136B72}" dt="2024-04-29T15:34:08.681" v="267" actId="20577"/>
      <pc:docMkLst>
        <pc:docMk/>
      </pc:docMkLst>
      <pc:sldChg chg="modSp mod ord">
        <pc:chgData name="Lipponen Juha" userId="a86fe944-0bfe-4802-af31-99915b984cc8" providerId="ADAL" clId="{751DAE38-E999-A441-8BF6-212739136B72}" dt="2024-04-29T15:32:03.565" v="88" actId="20577"/>
        <pc:sldMkLst>
          <pc:docMk/>
          <pc:sldMk cId="2361588657" sldId="269"/>
        </pc:sldMkLst>
        <pc:spChg chg="mod">
          <ac:chgData name="Lipponen Juha" userId="a86fe944-0bfe-4802-af31-99915b984cc8" providerId="ADAL" clId="{751DAE38-E999-A441-8BF6-212739136B72}" dt="2024-04-26T13:12:36.933" v="17" actId="20577"/>
          <ac:spMkLst>
            <pc:docMk/>
            <pc:sldMk cId="2361588657" sldId="269"/>
            <ac:spMk id="11" creationId="{F143B4CA-60CE-3AC7-D1C1-2779E299DC5A}"/>
          </ac:spMkLst>
        </pc:spChg>
        <pc:spChg chg="mod">
          <ac:chgData name="Lipponen Juha" userId="a86fe944-0bfe-4802-af31-99915b984cc8" providerId="ADAL" clId="{751DAE38-E999-A441-8BF6-212739136B72}" dt="2024-04-29T15:32:03.565" v="88" actId="20577"/>
          <ac:spMkLst>
            <pc:docMk/>
            <pc:sldMk cId="2361588657" sldId="269"/>
            <ac:spMk id="12" creationId="{606833F1-BE09-27F9-6062-6BF58DC3CDE8}"/>
          </ac:spMkLst>
        </pc:spChg>
        <pc:spChg chg="mod">
          <ac:chgData name="Lipponen Juha" userId="a86fe944-0bfe-4802-af31-99915b984cc8" providerId="ADAL" clId="{751DAE38-E999-A441-8BF6-212739136B72}" dt="2024-04-26T13:14:19.406" v="20" actId="115"/>
          <ac:spMkLst>
            <pc:docMk/>
            <pc:sldMk cId="2361588657" sldId="269"/>
            <ac:spMk id="15" creationId="{71A396C5-47CB-3BAA-33D6-F8BCDF6BFBE8}"/>
          </ac:spMkLst>
        </pc:spChg>
      </pc:sldChg>
      <pc:sldChg chg="modSp add mod">
        <pc:chgData name="Lipponen Juha" userId="a86fe944-0bfe-4802-af31-99915b984cc8" providerId="ADAL" clId="{751DAE38-E999-A441-8BF6-212739136B72}" dt="2024-04-29T15:34:08.681" v="267" actId="20577"/>
        <pc:sldMkLst>
          <pc:docMk/>
          <pc:sldMk cId="3848750669" sldId="360"/>
        </pc:sldMkLst>
        <pc:spChg chg="mod">
          <ac:chgData name="Lipponen Juha" userId="a86fe944-0bfe-4802-af31-99915b984cc8" providerId="ADAL" clId="{751DAE38-E999-A441-8BF6-212739136B72}" dt="2024-04-29T15:33:21.846" v="114" actId="14100"/>
          <ac:spMkLst>
            <pc:docMk/>
            <pc:sldMk cId="3848750669" sldId="360"/>
            <ac:spMk id="2" creationId="{0AA586C5-6BC3-543D-8ED1-F1FFC9B02752}"/>
          </ac:spMkLst>
        </pc:spChg>
        <pc:spChg chg="mod">
          <ac:chgData name="Lipponen Juha" userId="a86fe944-0bfe-4802-af31-99915b984cc8" providerId="ADAL" clId="{751DAE38-E999-A441-8BF6-212739136B72}" dt="2024-04-29T15:34:08.681" v="267" actId="20577"/>
          <ac:spMkLst>
            <pc:docMk/>
            <pc:sldMk cId="3848750669" sldId="360"/>
            <ac:spMk id="8" creationId="{7B262A3E-F8EB-D559-2CC5-B1F25041AC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facebook.com/AaltoCHEM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instagram.com/aaltochem" TargetMode="External"/><Relationship Id="rId1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21" name="Kuva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417557A-F60B-46FF-B60C-F33B10206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00" y="2761199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0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2CCBE8B-592A-4B25-9C4D-E377A9673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6B39B83-5EBC-46E1-B5B5-791127DDFD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700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/>
              <a:t>2014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C3185CE-F8F1-4501-9A2D-7A6A88E1F8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1478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2015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5E36FECA-6D17-4993-8FF9-912EA731CE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3001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/>
              <a:t>2016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809B99FD-5BBC-4F47-B747-8EEB49CA6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7495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/>
              <a:t>2017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91A08A2A-A729-4B2D-839C-9F85F27464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/>
              <a:t>2018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421DABA-5EC4-4918-9531-516695503F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983E23F-4FC4-412D-A70F-2B26C0D57E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9B1233E8-179A-4743-B9D0-5EB4D86DEC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 dirty="0"/>
              <a:t>Body slide title</a:t>
            </a:r>
          </a:p>
        </p:txBody>
      </p:sp>
      <p:pic>
        <p:nvPicPr>
          <p:cNvPr id="20" name="Kuva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6E2FE65-4263-4210-AEAD-4C1B633715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60239"/>
            <a:ext cx="1539000" cy="2144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0"/>
              <a:t>Point 1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9572EC4-CD76-4BB4-B99E-0AD102EEE348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0"/>
              <a:t>Point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F9B08-E989-42B1-8C4A-3000883A760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0"/>
              <a:t>Point 3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CFB0208-3414-494C-BE21-8A265A6491A1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0"/>
              <a:t>Point 4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D563BCE-5060-40C2-BDC6-E00C0CE3DAC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0"/>
              <a:t>Point 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CF683B6-7C1E-45EB-BA29-8537929DB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1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B89BF10E-E50B-452B-9D36-29730EFA5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9879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2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11C53BD4-8701-45C6-BAAD-FC51408CEA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0004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3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4ECA9A13-2645-458F-A226-35E33B5F8A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0800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4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A77A7D88-185C-4510-A930-4199222FBB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noProof="0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GB" sz="1800" spc="0" baseline="0" noProof="0" dirty="0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en-GB" noProof="0"/>
              <a:t>Add text</a:t>
            </a:r>
          </a:p>
        </p:txBody>
      </p:sp>
      <p:pic>
        <p:nvPicPr>
          <p:cNvPr id="17" name="Kuva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  <p:grpSp>
        <p:nvGrpSpPr>
          <p:cNvPr id="13" name="Group 14">
            <a:extLst>
              <a:ext uri="{FF2B5EF4-FFF2-40B4-BE49-F238E27FC236}">
                <a16:creationId xmlns:a16="http://schemas.microsoft.com/office/drawing/2014/main" id="{A046DC19-B395-45D4-BEF4-751CFD4AEF0B}"/>
              </a:ext>
            </a:extLst>
          </p:cNvPr>
          <p:cNvGrpSpPr/>
          <p:nvPr userDrawn="1"/>
        </p:nvGrpSpPr>
        <p:grpSpPr>
          <a:xfrm>
            <a:off x="3080871" y="3200262"/>
            <a:ext cx="2982257" cy="419100"/>
            <a:chOff x="3079396" y="2265361"/>
            <a:chExt cx="2982257" cy="419100"/>
          </a:xfrm>
        </p:grpSpPr>
        <p:pic>
          <p:nvPicPr>
            <p:cNvPr id="14" name="Picture 5">
              <a:hlinkClick r:id="rId3"/>
              <a:extLst>
                <a:ext uri="{FF2B5EF4-FFF2-40B4-BE49-F238E27FC236}">
                  <a16:creationId xmlns:a16="http://schemas.microsoft.com/office/drawing/2014/main" id="{16904115-BEC5-4661-A1C9-722A0229C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5" name="Picture 6">
              <a:hlinkClick r:id="rId5"/>
              <a:extLst>
                <a:ext uri="{FF2B5EF4-FFF2-40B4-BE49-F238E27FC236}">
                  <a16:creationId xmlns:a16="http://schemas.microsoft.com/office/drawing/2014/main" id="{E3249389-8E52-487B-8D29-A655E461D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BF193933-5A10-4AF1-817E-F1759763B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8">
              <a:hlinkClick r:id="rId9"/>
              <a:extLst>
                <a:ext uri="{FF2B5EF4-FFF2-40B4-BE49-F238E27FC236}">
                  <a16:creationId xmlns:a16="http://schemas.microsoft.com/office/drawing/2014/main" id="{C41057E9-5A1A-4575-949B-1F38819CA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9">
              <a:hlinkClick r:id="rId11"/>
              <a:extLst>
                <a:ext uri="{FF2B5EF4-FFF2-40B4-BE49-F238E27FC236}">
                  <a16:creationId xmlns:a16="http://schemas.microsoft.com/office/drawing/2014/main" id="{D9654510-C033-4428-88F5-75016B0E3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1" name="Picture 11">
              <a:hlinkClick r:id="rId13"/>
              <a:extLst>
                <a:ext uri="{FF2B5EF4-FFF2-40B4-BE49-F238E27FC236}">
                  <a16:creationId xmlns:a16="http://schemas.microsoft.com/office/drawing/2014/main" id="{C2CEAEDC-4D57-45C8-B6D4-C2A16B0C0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4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</a:p>
          <a:p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pic>
        <p:nvPicPr>
          <p:cNvPr id="18" name="Kuva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GB" noProof="0"/>
              <a:t>Click icon to add image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4" name="Kuva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Lorem ipsum dolor sit amet, consectetur adipiscing elit. Maecenas velit velit, consequat eget ullamcorper a, maximus ac ex.</a:t>
            </a:r>
          </a:p>
        </p:txBody>
      </p:sp>
      <p:pic>
        <p:nvPicPr>
          <p:cNvPr id="3" name="Kuv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1" name="Kuv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E89D079B-84DB-4018-922A-758AC8D60D08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8" y="1526921"/>
            <a:ext cx="8497107" cy="3417429"/>
          </a:xfrm>
          <a:prstGeom prst="rect">
            <a:avLst/>
          </a:prstGeom>
        </p:spPr>
        <p:txBody>
          <a:bodyPr/>
          <a:lstStyle>
            <a:lvl1pPr marL="0" marR="0" indent="0" algn="ctr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en-GB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85369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15" r:id="rId9"/>
    <p:sldLayoutId id="2147483691" r:id="rId10"/>
    <p:sldLayoutId id="2147483699" r:id="rId11"/>
    <p:sldLayoutId id="2147483679" r:id="rId12"/>
    <p:sldLayoutId id="2147483716" r:id="rId13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D9091A-DE6F-BDD8-35A0-621077114A1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sz="4000" dirty="0"/>
              <a:t>How to </a:t>
            </a:r>
            <a:r>
              <a:rPr lang="fi-FI" sz="4000" dirty="0" err="1"/>
              <a:t>make</a:t>
            </a:r>
            <a:r>
              <a:rPr lang="fi-FI" sz="4000" dirty="0"/>
              <a:t> a </a:t>
            </a:r>
            <a:r>
              <a:rPr lang="fi-FI" sz="4000" dirty="0" err="1"/>
              <a:t>good</a:t>
            </a:r>
            <a:r>
              <a:rPr lang="fi-FI" sz="4000" dirty="0"/>
              <a:t> </a:t>
            </a:r>
            <a:r>
              <a:rPr lang="fi-FI" sz="4000" dirty="0" err="1"/>
              <a:t>seminar</a:t>
            </a:r>
            <a:r>
              <a:rPr lang="fi-FI" sz="4000" dirty="0"/>
              <a:t> </a:t>
            </a:r>
            <a:r>
              <a:rPr lang="fi-FI" sz="4000" dirty="0" err="1"/>
              <a:t>presentation</a:t>
            </a:r>
            <a:r>
              <a:rPr lang="fi-FI" sz="4000" dirty="0"/>
              <a:t>?</a:t>
            </a:r>
            <a:endParaRPr lang="en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D74378-710F-9BA0-0053-D5F138C2A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Juha Lipponen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7F6D86-E038-8A48-DD01-3D288C206C01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A87FA-B656-87C4-BD56-A5E74707EC0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ime-tyylinen kuva, jossa henkilö pitää esitelmää pienelle yleisölle">
            <a:extLst>
              <a:ext uri="{FF2B5EF4-FFF2-40B4-BE49-F238E27FC236}">
                <a16:creationId xmlns:a16="http://schemas.microsoft.com/office/drawing/2014/main" id="{291C5AF0-72CE-2EB5-D5C4-AAD9A57B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22" y="904365"/>
            <a:ext cx="4151239" cy="41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6551A-81C8-8B8F-3100-CC2F9EFD141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Feature of a good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74DD3-0C47-C005-3B04-E271B28BE89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007919"/>
            <a:ext cx="4622547" cy="39441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Reasonable amount of slides: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FI" dirty="0"/>
              <a:t>Max 1 slide/minute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Leave your slides loose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FI" dirty="0"/>
              <a:t>Don’t make your audience read your slides. Also, don’t read out loud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Use a lot of pictures!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Be in eye conact with your audience. Talk to people, not to the slides!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Practice!</a:t>
            </a:r>
          </a:p>
          <a:p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A8111-23FA-C58F-C3D1-74DEBAB9CC00}"/>
              </a:ext>
            </a:extLst>
          </p:cNvPr>
          <p:cNvSpPr txBox="1"/>
          <p:nvPr/>
        </p:nvSpPr>
        <p:spPr>
          <a:xfrm>
            <a:off x="4833140" y="5526359"/>
            <a:ext cx="13064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FI" sz="1100" dirty="0"/>
              <a:t>Image credit: Bing AI</a:t>
            </a:r>
            <a:endParaRPr lang="en-FI" sz="1600" dirty="0"/>
          </a:p>
        </p:txBody>
      </p:sp>
    </p:spTree>
    <p:extLst>
      <p:ext uri="{BB962C8B-B14F-4D97-AF65-F5344CB8AC3E}">
        <p14:creationId xmlns:p14="http://schemas.microsoft.com/office/powerpoint/2010/main" val="14581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86C5-6BC3-543D-8ED1-F1FFC9B02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4906327" cy="2694083"/>
          </a:xfrm>
        </p:spPr>
        <p:txBody>
          <a:bodyPr anchor="t">
            <a:normAutofit/>
          </a:bodyPr>
          <a:lstStyle/>
          <a:p>
            <a:r>
              <a:rPr lang="en-FI" dirty="0"/>
              <a:t>Thank you!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262A3E-F8EB-D559-2CC5-B1F25041A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769" y="2641476"/>
            <a:ext cx="3743647" cy="136815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800" dirty="0" err="1">
                <a:solidFill>
                  <a:schemeClr val="tx1"/>
                </a:solidFill>
              </a:rPr>
              <a:t>Thank</a:t>
            </a:r>
            <a:r>
              <a:rPr lang="sv-SE" sz="1800" dirty="0">
                <a:solidFill>
                  <a:schemeClr val="tx1"/>
                </a:solidFill>
              </a:rPr>
              <a:t> all the </a:t>
            </a:r>
            <a:r>
              <a:rPr lang="sv-SE" sz="1800" dirty="0" err="1">
                <a:solidFill>
                  <a:schemeClr val="tx1"/>
                </a:solidFill>
              </a:rPr>
              <a:t>contributors</a:t>
            </a:r>
            <a:r>
              <a:rPr lang="sv-SE" sz="1800" dirty="0">
                <a:solidFill>
                  <a:schemeClr val="tx1"/>
                </a:solidFill>
              </a:rPr>
              <a:t>, funders and </a:t>
            </a:r>
            <a:r>
              <a:rPr lang="sv-SE" sz="1800" dirty="0" err="1">
                <a:solidFill>
                  <a:schemeClr val="tx1"/>
                </a:solidFill>
              </a:rPr>
              <a:t>coworkers</a:t>
            </a:r>
            <a:r>
              <a:rPr lang="sv-SE" sz="1800" dirty="0">
                <a:solidFill>
                  <a:schemeClr val="tx1"/>
                </a:solidFill>
              </a:rPr>
              <a:t>, </a:t>
            </a:r>
            <a:r>
              <a:rPr lang="sv-SE" sz="1800" dirty="0" err="1">
                <a:solidFill>
                  <a:schemeClr val="tx1"/>
                </a:solidFill>
              </a:rPr>
              <a:t>who</a:t>
            </a:r>
            <a:r>
              <a:rPr lang="sv-SE" sz="1800" dirty="0">
                <a:solidFill>
                  <a:schemeClr val="tx1"/>
                </a:solidFill>
              </a:rPr>
              <a:t> </a:t>
            </a:r>
            <a:r>
              <a:rPr lang="sv-SE" sz="1800" dirty="0" err="1">
                <a:solidFill>
                  <a:schemeClr val="tx1"/>
                </a:solidFill>
              </a:rPr>
              <a:t>helped</a:t>
            </a:r>
            <a:r>
              <a:rPr lang="sv-SE" sz="1800" dirty="0">
                <a:solidFill>
                  <a:schemeClr val="tx1"/>
                </a:solidFill>
              </a:rPr>
              <a:t> </a:t>
            </a:r>
            <a:r>
              <a:rPr lang="sv-SE" sz="1800" dirty="0" err="1">
                <a:solidFill>
                  <a:schemeClr val="tx1"/>
                </a:solidFill>
              </a:rPr>
              <a:t>you</a:t>
            </a:r>
            <a:r>
              <a:rPr lang="sv-SE" sz="1800" dirty="0">
                <a:solidFill>
                  <a:schemeClr val="tx1"/>
                </a:solidFill>
              </a:rPr>
              <a:t> in </a:t>
            </a:r>
            <a:r>
              <a:rPr lang="sv-SE" sz="1800" dirty="0" err="1">
                <a:solidFill>
                  <a:schemeClr val="tx1"/>
                </a:solidFill>
              </a:rPr>
              <a:t>completing</a:t>
            </a:r>
            <a:r>
              <a:rPr lang="sv-SE" sz="1800" dirty="0">
                <a:solidFill>
                  <a:schemeClr val="tx1"/>
                </a:solidFill>
              </a:rPr>
              <a:t> </a:t>
            </a:r>
            <a:r>
              <a:rPr lang="sv-SE" sz="1800" dirty="0" err="1">
                <a:solidFill>
                  <a:schemeClr val="tx1"/>
                </a:solidFill>
              </a:rPr>
              <a:t>your</a:t>
            </a:r>
            <a:r>
              <a:rPr lang="sv-SE" sz="1800" dirty="0">
                <a:solidFill>
                  <a:schemeClr val="tx1"/>
                </a:solidFill>
              </a:rPr>
              <a:t> research and </a:t>
            </a:r>
            <a:r>
              <a:rPr lang="sv-SE" sz="1800" dirty="0" err="1">
                <a:solidFill>
                  <a:schemeClr val="tx1"/>
                </a:solidFill>
              </a:rPr>
              <a:t>your</a:t>
            </a:r>
            <a:r>
              <a:rPr lang="sv-SE" sz="1800" dirty="0">
                <a:solidFill>
                  <a:schemeClr val="tx1"/>
                </a:solidFill>
              </a:rPr>
              <a:t> presentation.</a:t>
            </a:r>
            <a:endParaRPr lang="en-FI" sz="1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AC607-BF0A-3ADF-2EEA-92124F38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262" y="542654"/>
            <a:ext cx="4629692" cy="4629692"/>
          </a:xfrm>
          <a:prstGeom prst="rect">
            <a:avLst/>
          </a:prstGeo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956CE1C-22AC-F956-4438-84F1D290842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524500" y="5149850"/>
            <a:ext cx="3619500" cy="1555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24CBB682-87B2-4236-AF78-B49807E7713E}" type="datetime1">
              <a:rPr lang="fi-FI" smtClean="0"/>
              <a:pPr>
                <a:spcAft>
                  <a:spcPts val="600"/>
                </a:spcAft>
                <a:defRPr/>
              </a:pPr>
              <a:t>29.4.2024</a:t>
            </a:fld>
            <a:endParaRPr lang="fi-FI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0D33B59-1E3F-E780-5421-3188EB135F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49EFD4B7-1CC6-864B-A72A-C978B70BBA9B}" type="slidenum">
              <a:rPr lang="fi-FI" smtClean="0"/>
              <a:pPr>
                <a:spcAft>
                  <a:spcPts val="600"/>
                </a:spcAft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75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463E84-557F-B071-01AD-E092C2F5FB9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76862"/>
            <a:ext cx="8492897" cy="1110638"/>
          </a:xfrm>
        </p:spPr>
        <p:txBody>
          <a:bodyPr/>
          <a:lstStyle/>
          <a:p>
            <a:r>
              <a:rPr lang="en-FI" dirty="0"/>
              <a:t>Planning a presentation: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E92DC-8908-5FAA-82B4-F5E5454973B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563762"/>
            <a:ext cx="8492897" cy="327384"/>
          </a:xfrm>
        </p:spPr>
        <p:txBody>
          <a:bodyPr/>
          <a:lstStyle/>
          <a:p>
            <a:r>
              <a:rPr lang="en-FI" dirty="0"/>
              <a:t>Too many presentations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43560-1F04-E543-55D7-4BCFBDB71596}"/>
              </a:ext>
            </a:extLst>
          </p:cNvPr>
          <p:cNvSpPr/>
          <p:nvPr/>
        </p:nvSpPr>
        <p:spPr>
          <a:xfrm rot="16200000">
            <a:off x="-21710" y="2271606"/>
            <a:ext cx="1197337" cy="4364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Opening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0D79E-C9CD-EB3B-0CD9-49329B29A78A}"/>
              </a:ext>
            </a:extLst>
          </p:cNvPr>
          <p:cNvSpPr/>
          <p:nvPr/>
        </p:nvSpPr>
        <p:spPr>
          <a:xfrm rot="16200000">
            <a:off x="-21710" y="3996497"/>
            <a:ext cx="1197337" cy="43641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Opening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342DE-7B75-F491-19D4-F71E49E6FB9D}"/>
              </a:ext>
            </a:extLst>
          </p:cNvPr>
          <p:cNvSpPr/>
          <p:nvPr/>
        </p:nvSpPr>
        <p:spPr>
          <a:xfrm>
            <a:off x="795166" y="1891146"/>
            <a:ext cx="6904497" cy="11973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F93585-AF6C-102E-11EB-65888AD8A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20" y="3616037"/>
            <a:ext cx="2282994" cy="11973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0F4059-E561-A53A-363E-18AEE2F89E20}"/>
              </a:ext>
            </a:extLst>
          </p:cNvPr>
          <p:cNvCxnSpPr/>
          <p:nvPr/>
        </p:nvCxnSpPr>
        <p:spPr>
          <a:xfrm>
            <a:off x="7003473" y="1326586"/>
            <a:ext cx="0" cy="3920823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143B4CA-60CE-3AC7-D1C1-2779E299DC5A}"/>
              </a:ext>
            </a:extLst>
          </p:cNvPr>
          <p:cNvSpPr/>
          <p:nvPr/>
        </p:nvSpPr>
        <p:spPr>
          <a:xfrm rot="16200000">
            <a:off x="7324662" y="2271606"/>
            <a:ext cx="1197337" cy="4364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 time for  a Q/A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833F1-BE09-27F9-6062-6BF58DC3CDE8}"/>
              </a:ext>
            </a:extLst>
          </p:cNvPr>
          <p:cNvSpPr txBox="1"/>
          <p:nvPr/>
        </p:nvSpPr>
        <p:spPr>
          <a:xfrm>
            <a:off x="997004" y="2127894"/>
            <a:ext cx="6001010" cy="707886"/>
          </a:xfrm>
          <a:prstGeom prst="rect">
            <a:avLst/>
          </a:prstGeom>
          <a:solidFill>
            <a:srgbClr val="FFFFFF">
              <a:alpha val="85685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Exhausting amount of curves, facts and figures.</a:t>
            </a:r>
          </a:p>
          <a:p>
            <a:pPr algn="ctr"/>
            <a:r>
              <a:rPr lang="en-GB" sz="2000" b="1" dirty="0"/>
              <a:t>Because you love your data (for a reason:)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87A92-F4C0-418C-8C8C-7995968B2E34}"/>
              </a:ext>
            </a:extLst>
          </p:cNvPr>
          <p:cNvSpPr/>
          <p:nvPr/>
        </p:nvSpPr>
        <p:spPr>
          <a:xfrm>
            <a:off x="795166" y="3616037"/>
            <a:ext cx="1822345" cy="11973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</a:t>
            </a: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</a:t>
            </a:r>
            <a:r>
              <a:rPr lang="en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tivate the audience: Why is this topic important? Why should you be motivated to listen?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B91AD2-DA63-6821-C351-94C8F25FCEB5}"/>
              </a:ext>
            </a:extLst>
          </p:cNvPr>
          <p:cNvSpPr/>
          <p:nvPr/>
        </p:nvSpPr>
        <p:spPr>
          <a:xfrm>
            <a:off x="2613575" y="3616037"/>
            <a:ext cx="911945" cy="11973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Tell </a:t>
            </a:r>
            <a:r>
              <a:rPr lang="fi-FI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about</a:t>
            </a:r>
            <a:r>
              <a:rPr lang="fi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fi-FI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the</a:t>
            </a:r>
            <a:r>
              <a:rPr lang="fi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set </a:t>
            </a:r>
            <a:r>
              <a:rPr lang="fi-FI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up</a:t>
            </a:r>
            <a:r>
              <a:rPr lang="fi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of </a:t>
            </a:r>
            <a:r>
              <a:rPr lang="fi-FI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your</a:t>
            </a:r>
            <a:r>
              <a:rPr lang="fi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fi-FI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study</a:t>
            </a:r>
            <a:r>
              <a:rPr lang="fi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</a:t>
            </a:r>
            <a:endParaRPr lang="en-FI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A396C5-47CB-3BAA-33D6-F8BCDF6BFBE8}"/>
              </a:ext>
            </a:extLst>
          </p:cNvPr>
          <p:cNvSpPr txBox="1"/>
          <p:nvPr/>
        </p:nvSpPr>
        <p:spPr>
          <a:xfrm>
            <a:off x="3751288" y="3755922"/>
            <a:ext cx="1862774" cy="954107"/>
          </a:xfrm>
          <a:prstGeom prst="rect">
            <a:avLst/>
          </a:prstGeom>
          <a:solidFill>
            <a:srgbClr val="FFFFFF">
              <a:alpha val="85685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Only</a:t>
            </a:r>
            <a:r>
              <a:rPr lang="en-GB" sz="1400" b="1" dirty="0"/>
              <a:t> the key results that support your upcoming conclusions. </a:t>
            </a:r>
            <a:endParaRPr lang="en-FI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6281D-B4F7-A86A-BBE3-1ED113502B89}"/>
              </a:ext>
            </a:extLst>
          </p:cNvPr>
          <p:cNvSpPr txBox="1"/>
          <p:nvPr/>
        </p:nvSpPr>
        <p:spPr>
          <a:xfrm>
            <a:off x="6569696" y="912768"/>
            <a:ext cx="8675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Deadline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0A07A-8866-5B2A-E730-F7A04E426BB4}"/>
              </a:ext>
            </a:extLst>
          </p:cNvPr>
          <p:cNvSpPr/>
          <p:nvPr/>
        </p:nvSpPr>
        <p:spPr>
          <a:xfrm rot="16200000">
            <a:off x="5428054" y="3996497"/>
            <a:ext cx="1197337" cy="4364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D42359-3AD3-DED4-5117-82DC2BDB3829}"/>
              </a:ext>
            </a:extLst>
          </p:cNvPr>
          <p:cNvSpPr/>
          <p:nvPr/>
        </p:nvSpPr>
        <p:spPr>
          <a:xfrm rot="16200000">
            <a:off x="6023663" y="3833583"/>
            <a:ext cx="1197337" cy="7622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Q/A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C2EB4B1-21B9-F77B-9893-DE66C34EBE27}"/>
              </a:ext>
            </a:extLst>
          </p:cNvPr>
          <p:cNvSpPr txBox="1">
            <a:spLocks/>
          </p:cNvSpPr>
          <p:nvPr/>
        </p:nvSpPr>
        <p:spPr>
          <a:xfrm>
            <a:off x="292353" y="3290962"/>
            <a:ext cx="8492897" cy="32738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589" indent="-271437" algn="l" defTabSz="68573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783" indent="-176195" algn="l" defTabSz="68573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8" indent="0" algn="l" defTabSz="68573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5" indent="0" algn="l" defTabSz="68573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0" indent="0" algn="l" defTabSz="68573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95" indent="0" algn="l" defTabSz="68573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0" indent="0" algn="l" defTabSz="68573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0" indent="0" algn="l" defTabSz="68573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dirty="0"/>
              <a:t>A good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6158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AEB8C5A-0E5F-D0F4-B1F0-EE6881635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22" y="1079878"/>
            <a:ext cx="3162178" cy="41536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97DEB4-7D4E-461C-F415-8D34849931C8}"/>
              </a:ext>
            </a:extLst>
          </p:cNvPr>
          <p:cNvSpPr txBox="1"/>
          <p:nvPr/>
        </p:nvSpPr>
        <p:spPr>
          <a:xfrm>
            <a:off x="6290547" y="5329775"/>
            <a:ext cx="13064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FI" sz="1100" dirty="0"/>
              <a:t>Image credit: Bing AI</a:t>
            </a:r>
            <a:endParaRPr lang="en-FI" sz="1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67F61A-4AC5-CCDF-A72C-C1D51A510A7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Planning a presentation</a:t>
            </a:r>
            <a:endParaRPr lang="en-FI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E5279AA-EB1D-6CED-E7B5-775B2176763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563761"/>
            <a:ext cx="5271049" cy="3388289"/>
          </a:xfrm>
        </p:spPr>
        <p:txBody>
          <a:bodyPr/>
          <a:lstStyle/>
          <a:p>
            <a:r>
              <a:rPr lang="en-GB" dirty="0"/>
              <a:t>First: Think what do you want your audience to remember after your presentation?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may not be a flood of as many facts and figures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purpose of your presentation is not to go through all your results!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Try to generate your audience insights.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3391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936644-B341-327D-E6C1-282042436E2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A good presentation is a story!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50C18-0F7C-CA91-5F12-9AB39E5E6A4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981777"/>
            <a:ext cx="5174796" cy="3970273"/>
          </a:xfrm>
        </p:spPr>
        <p:txBody>
          <a:bodyPr/>
          <a:lstStyle/>
          <a:p>
            <a:r>
              <a:rPr lang="en-GB" dirty="0"/>
              <a:t>In a good story, there is </a:t>
            </a:r>
            <a:r>
              <a:rPr lang="en-GB" u="sng" dirty="0"/>
              <a:t>a beginning</a:t>
            </a:r>
            <a:r>
              <a:rPr lang="en-GB" dirty="0"/>
              <a:t>, </a:t>
            </a:r>
            <a:r>
              <a:rPr lang="en-GB" u="sng" dirty="0"/>
              <a:t>the middle</a:t>
            </a:r>
            <a:r>
              <a:rPr lang="en-GB" dirty="0"/>
              <a:t>, and </a:t>
            </a:r>
            <a:r>
              <a:rPr lang="en-GB" u="sng" dirty="0"/>
              <a:t>the end</a:t>
            </a:r>
            <a:r>
              <a:rPr lang="en-GB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Scientific presentation parts are according to a framework of a story.</a:t>
            </a:r>
          </a:p>
          <a:p>
            <a:pPr marL="971489" lvl="1" indent="-342900"/>
            <a:r>
              <a:rPr lang="en-GB" sz="1800" dirty="0"/>
              <a:t>Abstract (entire work in short, not usually in PowerPoint -presentations)</a:t>
            </a:r>
          </a:p>
          <a:p>
            <a:pPr marL="971489" lvl="1" indent="-342900"/>
            <a:r>
              <a:rPr lang="en-GB" sz="1800" dirty="0"/>
              <a:t>Introduction</a:t>
            </a:r>
          </a:p>
          <a:p>
            <a:pPr marL="971489" lvl="1" indent="-342900"/>
            <a:r>
              <a:rPr lang="en-GB" sz="1800" dirty="0"/>
              <a:t>Materials and methods</a:t>
            </a:r>
          </a:p>
          <a:p>
            <a:pPr marL="971489" lvl="1" indent="-342900"/>
            <a:r>
              <a:rPr lang="en-GB" sz="1800" dirty="0"/>
              <a:t>Results</a:t>
            </a:r>
          </a:p>
          <a:p>
            <a:pPr marL="971489" lvl="1" indent="-342900"/>
            <a:r>
              <a:rPr lang="en-GB" sz="1800" dirty="0"/>
              <a:t>Discussion</a:t>
            </a:r>
          </a:p>
          <a:p>
            <a:pPr marL="971489" lvl="1" indent="-342900"/>
            <a:r>
              <a:rPr lang="en-GB" sz="1800" dirty="0"/>
              <a:t>Acknowledgements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FI" dirty="0"/>
          </a:p>
        </p:txBody>
      </p:sp>
      <p:pic>
        <p:nvPicPr>
          <p:cNvPr id="4" name="Picture 2" descr="A person telling an exciting story to a small group of interested people">
            <a:extLst>
              <a:ext uri="{FF2B5EF4-FFF2-40B4-BE49-F238E27FC236}">
                <a16:creationId xmlns:a16="http://schemas.microsoft.com/office/drawing/2014/main" id="{D14413CC-6CE1-D430-CC7E-CA89571D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1453851"/>
            <a:ext cx="3753853" cy="37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DFA59-B39B-1BF3-0248-5DC879BA3025}"/>
              </a:ext>
            </a:extLst>
          </p:cNvPr>
          <p:cNvSpPr txBox="1"/>
          <p:nvPr/>
        </p:nvSpPr>
        <p:spPr>
          <a:xfrm>
            <a:off x="6300192" y="5320465"/>
            <a:ext cx="13064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FI" sz="1100" dirty="0"/>
              <a:t>Image credit: Bing AI</a:t>
            </a:r>
            <a:endParaRPr lang="en-FI" sz="1600" dirty="0"/>
          </a:p>
        </p:txBody>
      </p:sp>
    </p:spTree>
    <p:extLst>
      <p:ext uri="{BB962C8B-B14F-4D97-AF65-F5344CB8AC3E}">
        <p14:creationId xmlns:p14="http://schemas.microsoft.com/office/powerpoint/2010/main" val="591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xar-pitch-the-plot-of-finding-nemo_en">
            <a:extLst>
              <a:ext uri="{FF2B5EF4-FFF2-40B4-BE49-F238E27FC236}">
                <a16:creationId xmlns:a16="http://schemas.microsoft.com/office/drawing/2014/main" id="{1D62B7FF-118D-E2D5-FE81-C2C4C74A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31" y="510365"/>
            <a:ext cx="6439881" cy="49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40F371-FD40-4290-A0FA-F2FF8D1F41D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Every Pixar/Disney story:</a:t>
            </a:r>
            <a:endParaRPr lang="en-FI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0B96C7-7631-A207-A762-D92D963FCAA6}"/>
              </a:ext>
            </a:extLst>
          </p:cNvPr>
          <p:cNvGrpSpPr/>
          <p:nvPr/>
        </p:nvGrpSpPr>
        <p:grpSpPr>
          <a:xfrm>
            <a:off x="158504" y="1425919"/>
            <a:ext cx="7007839" cy="521725"/>
            <a:chOff x="158504" y="1425919"/>
            <a:chExt cx="7007839" cy="5217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AAF925-644B-C3AE-F3C9-459A9C94DC9E}"/>
                </a:ext>
              </a:extLst>
            </p:cNvPr>
            <p:cNvSpPr txBox="1"/>
            <p:nvPr/>
          </p:nvSpPr>
          <p:spPr>
            <a:xfrm>
              <a:off x="158504" y="1439813"/>
              <a:ext cx="253054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dirty="0"/>
                <a:t>Describe your area of interest (“Once upon…”)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450BD2-3114-584F-65C3-AEC14AE36451}"/>
                </a:ext>
              </a:extLst>
            </p:cNvPr>
            <p:cNvSpPr/>
            <p:nvPr/>
          </p:nvSpPr>
          <p:spPr>
            <a:xfrm>
              <a:off x="158504" y="1425919"/>
              <a:ext cx="7007839" cy="507831"/>
            </a:xfrm>
            <a:prstGeom prst="rect">
              <a:avLst/>
            </a:prstGeom>
            <a:solidFill>
              <a:srgbClr val="00B0F0">
                <a:alpha val="1898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3E4FC3-BF63-EE33-938C-49D7645A22FD}"/>
              </a:ext>
            </a:extLst>
          </p:cNvPr>
          <p:cNvGrpSpPr/>
          <p:nvPr/>
        </p:nvGrpSpPr>
        <p:grpSpPr>
          <a:xfrm>
            <a:off x="158504" y="1937469"/>
            <a:ext cx="7007839" cy="723915"/>
            <a:chOff x="158504" y="1937469"/>
            <a:chExt cx="7007839" cy="7239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BE3BB0-F5F8-426E-E327-77B59CAFD74B}"/>
                </a:ext>
              </a:extLst>
            </p:cNvPr>
            <p:cNvSpPr txBox="1"/>
            <p:nvPr/>
          </p:nvSpPr>
          <p:spPr>
            <a:xfrm>
              <a:off x="158504" y="1945803"/>
              <a:ext cx="2530548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dirty="0"/>
                <a:t>How is the state of the art and known knowledge in your area (“Every day…”)?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F30387-0B3A-5A1C-EC7A-E3DF472202DE}"/>
                </a:ext>
              </a:extLst>
            </p:cNvPr>
            <p:cNvSpPr/>
            <p:nvPr/>
          </p:nvSpPr>
          <p:spPr>
            <a:xfrm>
              <a:off x="158504" y="1937469"/>
              <a:ext cx="7007839" cy="715581"/>
            </a:xfrm>
            <a:prstGeom prst="rect">
              <a:avLst/>
            </a:prstGeom>
            <a:solidFill>
              <a:srgbClr val="00B0F0">
                <a:alpha val="1867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CDCDA2-0CF0-F142-6978-D5913219C286}"/>
              </a:ext>
            </a:extLst>
          </p:cNvPr>
          <p:cNvGrpSpPr/>
          <p:nvPr/>
        </p:nvGrpSpPr>
        <p:grpSpPr>
          <a:xfrm>
            <a:off x="158503" y="2632325"/>
            <a:ext cx="7007839" cy="715581"/>
            <a:chOff x="158503" y="2632325"/>
            <a:chExt cx="7007839" cy="7155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A9849D-04F5-9A35-0AC4-EBEC6E827F4E}"/>
                </a:ext>
              </a:extLst>
            </p:cNvPr>
            <p:cNvSpPr txBox="1"/>
            <p:nvPr/>
          </p:nvSpPr>
          <p:spPr>
            <a:xfrm>
              <a:off x="158504" y="2632325"/>
              <a:ext cx="3137589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dirty="0"/>
                <a:t>(“One day”) You dediced to find out more, formulate a hypothesis and set up a research arrangement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B955CE-90F8-5891-6783-62C834697359}"/>
                </a:ext>
              </a:extLst>
            </p:cNvPr>
            <p:cNvSpPr/>
            <p:nvPr/>
          </p:nvSpPr>
          <p:spPr>
            <a:xfrm>
              <a:off x="158503" y="2653050"/>
              <a:ext cx="7007839" cy="684681"/>
            </a:xfrm>
            <a:prstGeom prst="rect">
              <a:avLst/>
            </a:prstGeom>
            <a:solidFill>
              <a:srgbClr val="00B0F0">
                <a:alpha val="1867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2320F0-1ED5-E7B1-92F1-DE4525D60A9C}"/>
              </a:ext>
            </a:extLst>
          </p:cNvPr>
          <p:cNvGrpSpPr/>
          <p:nvPr/>
        </p:nvGrpSpPr>
        <p:grpSpPr>
          <a:xfrm>
            <a:off x="158502" y="3337731"/>
            <a:ext cx="7007839" cy="522043"/>
            <a:chOff x="158502" y="3337731"/>
            <a:chExt cx="7007839" cy="5220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9F77D4-F48A-C983-09FF-3A4510F66C2E}"/>
                </a:ext>
              </a:extLst>
            </p:cNvPr>
            <p:cNvSpPr txBox="1"/>
            <p:nvPr/>
          </p:nvSpPr>
          <p:spPr>
            <a:xfrm>
              <a:off x="158503" y="3351943"/>
              <a:ext cx="348846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dirty="0"/>
                <a:t>With (“Becaus</a:t>
              </a:r>
              <a:r>
                <a:rPr lang="en-GB" dirty="0"/>
                <a:t>e</a:t>
              </a:r>
              <a:r>
                <a:rPr lang="en-FI" dirty="0"/>
                <a:t> of”) the arrangement of your Materials and Methods, you found….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C3FF02-5153-3B4A-C6DC-CC9E7B100AA5}"/>
                </a:ext>
              </a:extLst>
            </p:cNvPr>
            <p:cNvSpPr/>
            <p:nvPr/>
          </p:nvSpPr>
          <p:spPr>
            <a:xfrm>
              <a:off x="158502" y="3337731"/>
              <a:ext cx="7007839" cy="507831"/>
            </a:xfrm>
            <a:prstGeom prst="rect">
              <a:avLst/>
            </a:prstGeom>
            <a:solidFill>
              <a:srgbClr val="00B0F0">
                <a:alpha val="1867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58B4ED-A8CC-F8A1-0FA8-9143E7A4429B}"/>
              </a:ext>
            </a:extLst>
          </p:cNvPr>
          <p:cNvGrpSpPr/>
          <p:nvPr/>
        </p:nvGrpSpPr>
        <p:grpSpPr>
          <a:xfrm>
            <a:off x="158502" y="3843510"/>
            <a:ext cx="7007839" cy="524095"/>
            <a:chOff x="158502" y="3843510"/>
            <a:chExt cx="7007839" cy="5240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FB5DCD-0C65-C6B2-4523-0E245B53633A}"/>
                </a:ext>
              </a:extLst>
            </p:cNvPr>
            <p:cNvSpPr txBox="1"/>
            <p:nvPr/>
          </p:nvSpPr>
          <p:spPr>
            <a:xfrm>
              <a:off x="158504" y="3859774"/>
              <a:ext cx="275481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(”</a:t>
              </a:r>
              <a:r>
                <a:rPr lang="fi-FI" dirty="0" err="1"/>
                <a:t>Because</a:t>
              </a:r>
              <a:r>
                <a:rPr lang="fi-FI" dirty="0"/>
                <a:t> of </a:t>
              </a:r>
              <a:r>
                <a:rPr lang="fi-FI" i="1" dirty="0" err="1"/>
                <a:t>that</a:t>
              </a:r>
              <a:r>
                <a:rPr lang="fi-FI" dirty="0"/>
                <a:t>”), </a:t>
              </a:r>
              <a:r>
                <a:rPr lang="fi-FI" dirty="0" err="1"/>
                <a:t>you</a:t>
              </a:r>
              <a:r>
                <a:rPr lang="fi-FI" dirty="0"/>
                <a:t> </a:t>
              </a:r>
              <a:r>
                <a:rPr lang="fi-FI" dirty="0" err="1"/>
                <a:t>can</a:t>
              </a:r>
              <a:r>
                <a:rPr lang="fi-FI" dirty="0"/>
                <a:t> </a:t>
              </a:r>
              <a:r>
                <a:rPr lang="fi-FI" dirty="0" err="1"/>
                <a:t>conclude</a:t>
              </a:r>
              <a:r>
                <a:rPr lang="fi-FI" dirty="0"/>
                <a:t>, </a:t>
              </a:r>
              <a:r>
                <a:rPr lang="fi-FI" dirty="0" err="1"/>
                <a:t>that</a:t>
              </a:r>
              <a:r>
                <a:rPr lang="fi-FI" dirty="0"/>
                <a:t> </a:t>
              </a:r>
              <a:r>
                <a:rPr lang="fi-FI" dirty="0" err="1"/>
                <a:t>the</a:t>
              </a:r>
              <a:r>
                <a:rPr lang="fi-FI" dirty="0"/>
                <a:t> </a:t>
              </a:r>
              <a:r>
                <a:rPr lang="fi-FI" dirty="0" err="1"/>
                <a:t>results</a:t>
              </a:r>
              <a:r>
                <a:rPr lang="fi-FI" dirty="0"/>
                <a:t> </a:t>
              </a:r>
              <a:r>
                <a:rPr lang="fi-FI" dirty="0" err="1"/>
                <a:t>mean</a:t>
              </a:r>
              <a:r>
                <a:rPr lang="fi-FI" dirty="0"/>
                <a:t>…</a:t>
              </a:r>
              <a:endParaRPr lang="en-FI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34EA4A-DD77-CC1B-CF20-71D17CEE0C43}"/>
                </a:ext>
              </a:extLst>
            </p:cNvPr>
            <p:cNvSpPr/>
            <p:nvPr/>
          </p:nvSpPr>
          <p:spPr>
            <a:xfrm>
              <a:off x="158502" y="3843510"/>
              <a:ext cx="7007839" cy="507831"/>
            </a:xfrm>
            <a:prstGeom prst="rect">
              <a:avLst/>
            </a:prstGeom>
            <a:solidFill>
              <a:srgbClr val="00B0F0">
                <a:alpha val="1867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98B280-C712-6FE4-EE5F-BF6DDA1D7476}"/>
              </a:ext>
            </a:extLst>
          </p:cNvPr>
          <p:cNvGrpSpPr/>
          <p:nvPr/>
        </p:nvGrpSpPr>
        <p:grpSpPr>
          <a:xfrm>
            <a:off x="158502" y="4351341"/>
            <a:ext cx="7007839" cy="740426"/>
            <a:chOff x="158502" y="4351341"/>
            <a:chExt cx="7007839" cy="7404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611E62-339F-2504-6E04-27140F887488}"/>
                </a:ext>
              </a:extLst>
            </p:cNvPr>
            <p:cNvSpPr txBox="1"/>
            <p:nvPr/>
          </p:nvSpPr>
          <p:spPr>
            <a:xfrm>
              <a:off x="158504" y="4376186"/>
              <a:ext cx="2754817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dirty="0"/>
                <a:t>(“Until finally”), your results can be utilized in…., Continuation work could include….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B6BCC1-471B-D17B-4029-93C38F1FD05F}"/>
                </a:ext>
              </a:extLst>
            </p:cNvPr>
            <p:cNvSpPr/>
            <p:nvPr/>
          </p:nvSpPr>
          <p:spPr>
            <a:xfrm>
              <a:off x="158502" y="4351341"/>
              <a:ext cx="7007839" cy="684681"/>
            </a:xfrm>
            <a:prstGeom prst="rect">
              <a:avLst/>
            </a:prstGeom>
            <a:solidFill>
              <a:srgbClr val="00B0F0">
                <a:alpha val="1867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41512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6D0FDE-D028-B868-DA4C-3745BBDF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870" y="611044"/>
            <a:ext cx="3574126" cy="488800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8253A2-6219-88E5-30CE-F1B947391A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Start walking your audience through your story: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77A92-8846-347B-23AF-8FFC7C2BB06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4" y="1563761"/>
            <a:ext cx="4492297" cy="3388289"/>
          </a:xfrm>
        </p:spPr>
        <p:txBody>
          <a:bodyPr/>
          <a:lstStyle/>
          <a:p>
            <a:r>
              <a:rPr lang="en-FI" dirty="0"/>
              <a:t>In </a:t>
            </a:r>
            <a:r>
              <a:rPr lang="en-FI" i="1" dirty="0"/>
              <a:t>Introduction</a:t>
            </a:r>
            <a:r>
              <a:rPr lang="en-FI" dirty="0"/>
              <a:t>, 1–2 slides) tell your audience </a:t>
            </a:r>
            <a:r>
              <a:rPr lang="en-FI" i="1" u="sng" dirty="0"/>
              <a:t>Why the topic at hand is important</a:t>
            </a:r>
          </a:p>
          <a:p>
            <a:pPr marL="694800" lvl="1" indent="-457200"/>
            <a:r>
              <a:rPr lang="en-FI" dirty="0"/>
              <a:t>This part motivates your audience of listen: Why they should be interested in coming information?</a:t>
            </a:r>
          </a:p>
          <a:p>
            <a:pPr marL="694800" lvl="1" indent="-457200"/>
            <a:r>
              <a:rPr lang="fi-FI" dirty="0" err="1"/>
              <a:t>Take</a:t>
            </a:r>
            <a:r>
              <a:rPr lang="fi-FI" dirty="0"/>
              <a:t> into </a:t>
            </a:r>
            <a:r>
              <a:rPr lang="fi-FI" dirty="0" err="1"/>
              <a:t>account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varied</a:t>
            </a:r>
            <a:r>
              <a:rPr lang="fi-FI" dirty="0"/>
              <a:t> </a:t>
            </a:r>
            <a:r>
              <a:rPr lang="fi-FI" dirty="0" err="1"/>
              <a:t>starting</a:t>
            </a:r>
            <a:r>
              <a:rPr lang="fi-FI" dirty="0"/>
              <a:t> </a:t>
            </a:r>
            <a:r>
              <a:rPr lang="fi-FI" dirty="0" err="1"/>
              <a:t>levels</a:t>
            </a:r>
            <a:r>
              <a:rPr lang="fi-FI" dirty="0"/>
              <a:t>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expertise</a:t>
            </a:r>
            <a:r>
              <a:rPr lang="fi-FI" dirty="0"/>
              <a:t>. </a:t>
            </a:r>
            <a:r>
              <a:rPr lang="fi-FI" dirty="0" err="1"/>
              <a:t>Someone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hear</a:t>
            </a:r>
            <a:r>
              <a:rPr lang="fi-FI" dirty="0"/>
              <a:t> of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topic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!</a:t>
            </a:r>
            <a:endParaRPr lang="fi-FI" sz="2000" dirty="0"/>
          </a:p>
          <a:p>
            <a:pPr lvl="1" indent="0">
              <a:buNone/>
            </a:pPr>
            <a:endParaRPr lang="en-FI" dirty="0"/>
          </a:p>
          <a:p>
            <a:pPr marL="694800" lvl="1" indent="-457200">
              <a:buFont typeface="+mj-lt"/>
              <a:buAutoNum type="arabicPeriod"/>
            </a:pPr>
            <a:endParaRPr lang="en-FI" dirty="0"/>
          </a:p>
          <a:p>
            <a:endParaRPr lang="en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1F25F-E98D-4958-C9C2-0B5938E966A7}"/>
              </a:ext>
            </a:extLst>
          </p:cNvPr>
          <p:cNvSpPr txBox="1"/>
          <p:nvPr/>
        </p:nvSpPr>
        <p:spPr>
          <a:xfrm>
            <a:off x="5545279" y="5437425"/>
            <a:ext cx="13064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FI" sz="1100" dirty="0"/>
              <a:t>Image credit: Bing AI</a:t>
            </a:r>
            <a:endParaRPr lang="en-FI" sz="1600" dirty="0"/>
          </a:p>
        </p:txBody>
      </p:sp>
    </p:spTree>
    <p:extLst>
      <p:ext uri="{BB962C8B-B14F-4D97-AF65-F5344CB8AC3E}">
        <p14:creationId xmlns:p14="http://schemas.microsoft.com/office/powerpoint/2010/main" val="104161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BBCDD3-BF29-8CAB-3D5C-398D59F61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476" y="1414130"/>
            <a:ext cx="4260524" cy="43008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13B442-6506-101B-50CD-C09850C237D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Present your Materials and methods, procedures etc.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3AEDA-3DC4-CD10-1DD6-5B0D02056DF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4" y="1563761"/>
            <a:ext cx="4486026" cy="3678090"/>
          </a:xfrm>
        </p:spPr>
        <p:txBody>
          <a:bodyPr/>
          <a:lstStyle/>
          <a:p>
            <a:r>
              <a:rPr lang="en-GB" dirty="0"/>
              <a:t>What exactly did you do?</a:t>
            </a:r>
          </a:p>
          <a:p>
            <a:r>
              <a:rPr lang="en-GB" dirty="0"/>
              <a:t>Which samples did you use?</a:t>
            </a:r>
          </a:p>
          <a:p>
            <a:r>
              <a:rPr lang="en-GB" dirty="0"/>
              <a:t>How and with what were the samples treated?</a:t>
            </a:r>
          </a:p>
          <a:p>
            <a:r>
              <a:rPr lang="en-GB" dirty="0"/>
              <a:t>How and with what were the samples </a:t>
            </a:r>
            <a:r>
              <a:rPr lang="en-GB" dirty="0" err="1"/>
              <a:t>analyzed</a:t>
            </a:r>
            <a:r>
              <a:rPr lang="en-GB" dirty="0"/>
              <a:t>?</a:t>
            </a:r>
          </a:p>
          <a:p>
            <a:r>
              <a:rPr lang="en-GB" dirty="0"/>
              <a:t>No results yet!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9EF6A-9AC1-70A1-B997-E6639CD49AEE}"/>
              </a:ext>
            </a:extLst>
          </p:cNvPr>
          <p:cNvSpPr txBox="1"/>
          <p:nvPr/>
        </p:nvSpPr>
        <p:spPr>
          <a:xfrm>
            <a:off x="3471931" y="5526477"/>
            <a:ext cx="13064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FI" sz="1100" dirty="0"/>
              <a:t>Image credit: Bing AI</a:t>
            </a:r>
            <a:endParaRPr lang="en-FI" sz="1600" dirty="0"/>
          </a:p>
        </p:txBody>
      </p:sp>
    </p:spTree>
    <p:extLst>
      <p:ext uri="{BB962C8B-B14F-4D97-AF65-F5344CB8AC3E}">
        <p14:creationId xmlns:p14="http://schemas.microsoft.com/office/powerpoint/2010/main" val="398166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957AAD-7DB1-F15F-8962-247B25B0B89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851647" cy="1110638"/>
          </a:xfrm>
        </p:spPr>
        <p:txBody>
          <a:bodyPr/>
          <a:lstStyle/>
          <a:p>
            <a:r>
              <a:rPr lang="en-FI" sz="3600" dirty="0"/>
              <a:t>What were the results you gathered?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D1C90-6712-DE30-EF93-3C5DF84CD3C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4" y="771267"/>
            <a:ext cx="4186130" cy="33882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/>
              <a:t>Curves, facts, figures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/>
              <a:t>Avoid presenting “data”, try to present </a:t>
            </a:r>
            <a:r>
              <a:rPr lang="en-FI" sz="1800" i="1" dirty="0"/>
              <a:t>information!</a:t>
            </a:r>
          </a:p>
          <a:p>
            <a:pPr marL="628650" lvl="1" indent="-401638"/>
            <a:r>
              <a:rPr lang="en-FI" sz="1800" dirty="0"/>
              <a:t>Try to find connections and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800" dirty="0"/>
              <a:t>It is not necessary to include all the results!</a:t>
            </a:r>
          </a:p>
          <a:p>
            <a:pPr lvl="1" indent="-390989"/>
            <a:r>
              <a:rPr lang="en-FI" sz="1800" dirty="0"/>
              <a:t>Do not exhaust the audience with too much information!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/>
              <a:t>Choose only the most meaningful results: Those which will be basis of your upcoming conclusions.</a:t>
            </a:r>
          </a:p>
          <a:p>
            <a:pPr marL="628650" lvl="1" indent="-401638"/>
            <a:r>
              <a:rPr lang="en-FI" sz="1800" dirty="0"/>
              <a:t>In the written report you include the “complete” set of information</a:t>
            </a:r>
          </a:p>
          <a:p>
            <a:endParaRPr lang="en-FI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BD807-3897-2A8C-0A5C-04DFE356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18" y="762950"/>
            <a:ext cx="4478482" cy="4761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5C9134-E0B6-6896-3C66-009ED8A4EF0A}"/>
              </a:ext>
            </a:extLst>
          </p:cNvPr>
          <p:cNvSpPr txBox="1"/>
          <p:nvPr/>
        </p:nvSpPr>
        <p:spPr>
          <a:xfrm>
            <a:off x="4833140" y="5526359"/>
            <a:ext cx="13064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FI" sz="1100" dirty="0"/>
              <a:t>Image credit: Bing AI</a:t>
            </a:r>
            <a:endParaRPr lang="en-FI" sz="1600" dirty="0"/>
          </a:p>
        </p:txBody>
      </p:sp>
    </p:spTree>
    <p:extLst>
      <p:ext uri="{BB962C8B-B14F-4D97-AF65-F5344CB8AC3E}">
        <p14:creationId xmlns:p14="http://schemas.microsoft.com/office/powerpoint/2010/main" val="29861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7E44BD-DA69-8E0F-1F54-04F65D0516B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E273D-3F6F-93E8-9C82-027FD8AC2E0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4" y="1563761"/>
            <a:ext cx="4082220" cy="3388289"/>
          </a:xfrm>
        </p:spPr>
        <p:txBody>
          <a:bodyPr/>
          <a:lstStyle/>
          <a:p>
            <a:r>
              <a:rPr lang="en-FI" dirty="0"/>
              <a:t>What do the results mean? </a:t>
            </a:r>
          </a:p>
          <a:p>
            <a:r>
              <a:rPr lang="en-FI" dirty="0"/>
              <a:t>Answer the question “so what??” </a:t>
            </a:r>
          </a:p>
          <a:p>
            <a:r>
              <a:rPr lang="en-FI" dirty="0"/>
              <a:t>How does your results add to the existing knowledge?</a:t>
            </a:r>
          </a:p>
          <a:p>
            <a:r>
              <a:rPr lang="en-FI" dirty="0"/>
              <a:t>Which further questions the results arise?</a:t>
            </a:r>
          </a:p>
          <a:p>
            <a:r>
              <a:rPr lang="en-FI" dirty="0"/>
              <a:t>What would be good to do next?</a:t>
            </a:r>
          </a:p>
          <a:p>
            <a:endParaRPr lang="en-FI" dirty="0"/>
          </a:p>
          <a:p>
            <a:endParaRPr lang="en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D6967-46BC-DD5B-38C1-FDD6B871314E}"/>
              </a:ext>
            </a:extLst>
          </p:cNvPr>
          <p:cNvSpPr txBox="1"/>
          <p:nvPr/>
        </p:nvSpPr>
        <p:spPr>
          <a:xfrm>
            <a:off x="4833140" y="5526359"/>
            <a:ext cx="13064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FI" sz="1100" dirty="0"/>
              <a:t>Image credit: Bing AI</a:t>
            </a:r>
            <a:endParaRPr lang="en-FI" sz="1600" dirty="0"/>
          </a:p>
        </p:txBody>
      </p:sp>
      <p:pic>
        <p:nvPicPr>
          <p:cNvPr id="3074" name="Picture 2" descr="A researcher thinking about the meaning of results, numbers, and charts">
            <a:extLst>
              <a:ext uri="{FF2B5EF4-FFF2-40B4-BE49-F238E27FC236}">
                <a16:creationId xmlns:a16="http://schemas.microsoft.com/office/drawing/2014/main" id="{555FC26B-92B2-9698-FB4D-13F5E45F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64" y="771267"/>
            <a:ext cx="46863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2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ysClr val="windowText" lastClr="000000"/>
      </a:dk1>
      <a:lt1>
        <a:sysClr val="window" lastClr="FFFFFF"/>
      </a:lt1>
      <a:dk2>
        <a:srgbClr val="00965E"/>
      </a:dk2>
      <a:lt2>
        <a:srgbClr val="85CDB2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CHEM_1610_EN.pptx" id="{629825BE-5263-4B58-ADD8-92FE3A14E580}" vid="{E65C4058-B4B0-4EED-8350-920F821E45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8067A49724945B01A3FCDF2E7485D" ma:contentTypeVersion="4" ma:contentTypeDescription="Create a new document." ma:contentTypeScope="" ma:versionID="d8cbf66e851f692858053630a4fd929b">
  <xsd:schema xmlns:xsd="http://www.w3.org/2001/XMLSchema" xmlns:xs="http://www.w3.org/2001/XMLSchema" xmlns:p="http://schemas.microsoft.com/office/2006/metadata/properties" xmlns:ns2="1f75d104-e856-40ea-a1e1-b25d46133343" targetNamespace="http://schemas.microsoft.com/office/2006/metadata/properties" ma:root="true" ma:fieldsID="91c2c2fa05b3920c0388e21b562e0193" ns2:_="">
    <xsd:import namespace="1f75d104-e856-40ea-a1e1-b25d46133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5d104-e856-40ea-a1e1-b25d46133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89489E-BD10-4E69-8281-FB0CC9CFC9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05F60A-7CC0-4464-81F4-838E7F1FF458}">
  <ds:schemaRefs>
    <ds:schemaRef ds:uri="http://schemas.openxmlformats.org/package/2006/metadata/core-properties"/>
    <ds:schemaRef ds:uri="1f75d104-e856-40ea-a1e1-b25d46133343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AB6A2B-F760-431C-8B1F-77744DAD3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5d104-e856-40ea-a1e1-b25d46133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2724</TotalTime>
  <Words>647</Words>
  <Application>Microsoft Macintosh PowerPoint</Application>
  <PresentationFormat>On-screen Show (16:10)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Georgia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Lipponen Juha</dc:creator>
  <cp:lastModifiedBy>Lipponen Juha</cp:lastModifiedBy>
  <cp:revision>5</cp:revision>
  <dcterms:created xsi:type="dcterms:W3CDTF">2023-12-05T11:24:31Z</dcterms:created>
  <dcterms:modified xsi:type="dcterms:W3CDTF">2024-04-29T15:34:13Z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0x01010077D8067A49724945B01A3FCDF2E7485D</vt:lpwstr>
  </property>
</Properties>
</file>