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1158" r:id="rId2"/>
    <p:sldId id="1157" r:id="rId3"/>
    <p:sldId id="1280" r:id="rId4"/>
    <p:sldId id="1281" r:id="rId5"/>
    <p:sldId id="1282" r:id="rId6"/>
    <p:sldId id="1283" r:id="rId7"/>
    <p:sldId id="1284" r:id="rId8"/>
    <p:sldId id="1249" r:id="rId9"/>
    <p:sldId id="1285" r:id="rId10"/>
    <p:sldId id="1190" r:id="rId11"/>
    <p:sldId id="1286" r:id="rId12"/>
    <p:sldId id="1287" r:id="rId13"/>
    <p:sldId id="1251" r:id="rId14"/>
    <p:sldId id="1254" r:id="rId15"/>
    <p:sldId id="1288" r:id="rId16"/>
    <p:sldId id="1231" r:id="rId17"/>
    <p:sldId id="1207" r:id="rId18"/>
    <p:sldId id="1232" r:id="rId19"/>
    <p:sldId id="1253" r:id="rId20"/>
    <p:sldId id="1235" r:id="rId21"/>
    <p:sldId id="1238" r:id="rId22"/>
    <p:sldId id="1237" r:id="rId23"/>
    <p:sldId id="1229" r:id="rId24"/>
    <p:sldId id="1239" r:id="rId25"/>
    <p:sldId id="1209" r:id="rId26"/>
    <p:sldId id="1255" r:id="rId27"/>
    <p:sldId id="1292" r:id="rId28"/>
    <p:sldId id="1293" r:id="rId29"/>
    <p:sldId id="1294" r:id="rId30"/>
    <p:sldId id="1183" r:id="rId31"/>
    <p:sldId id="1270" r:id="rId32"/>
    <p:sldId id="1271" r:id="rId33"/>
    <p:sldId id="1272" r:id="rId34"/>
    <p:sldId id="266" r:id="rId35"/>
    <p:sldId id="1163" r:id="rId36"/>
    <p:sldId id="1164" r:id="rId37"/>
    <p:sldId id="1165" r:id="rId38"/>
    <p:sldId id="1174" r:id="rId39"/>
    <p:sldId id="1166" r:id="rId40"/>
    <p:sldId id="1168" r:id="rId41"/>
    <p:sldId id="1172" r:id="rId42"/>
    <p:sldId id="1173" r:id="rId43"/>
    <p:sldId id="1289" r:id="rId44"/>
    <p:sldId id="1290" r:id="rId45"/>
    <p:sldId id="1291" r:id="rId46"/>
    <p:sldId id="1169" r:id="rId47"/>
    <p:sldId id="1171" r:id="rId48"/>
    <p:sldId id="1295" r:id="rId49"/>
  </p:sldIdLst>
  <p:sldSz cx="12192000" cy="6858000"/>
  <p:notesSz cx="6858000" cy="9144000"/>
  <p:defaultTextStyle>
    <a:defPPr>
      <a:defRPr lang="it-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6CD"/>
    <a:srgbClr val="FFD4BE"/>
    <a:srgbClr val="48137A"/>
    <a:srgbClr val="AA30FF"/>
    <a:srgbClr val="EB9D18"/>
    <a:srgbClr val="EC9D17"/>
    <a:srgbClr val="F69B97"/>
    <a:srgbClr val="F6CEC0"/>
    <a:srgbClr val="7DAD55"/>
    <a:srgbClr val="4F97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1"/>
    <p:restoredTop sz="86395"/>
  </p:normalViewPr>
  <p:slideViewPr>
    <p:cSldViewPr snapToGrid="0">
      <p:cViewPr varScale="1">
        <p:scale>
          <a:sx n="105" d="100"/>
          <a:sy n="105" d="100"/>
        </p:scale>
        <p:origin x="192"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2EE937-6C84-7045-A0CC-D6CCAF4503A3}"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it-IT"/>
        </a:p>
      </dgm:t>
    </dgm:pt>
    <dgm:pt modelId="{404272AB-4DEE-A344-9664-7379CE18785F}">
      <dgm:prSet custT="1"/>
      <dgm:spPr/>
      <dgm:t>
        <a:bodyPr/>
        <a:lstStyle/>
        <a:p>
          <a:r>
            <a:rPr lang="en-US" sz="1400" b="1" i="0" noProof="0" dirty="0"/>
            <a:t>PERSONA-LIZATION</a:t>
          </a:r>
          <a:endParaRPr lang="en-US" sz="1400" noProof="0" dirty="0"/>
        </a:p>
      </dgm:t>
    </dgm:pt>
    <dgm:pt modelId="{8335B752-84AB-924A-9576-FBBCEA067CF6}" type="parTrans" cxnId="{2ECCC442-575E-0140-A3F5-0495AD98C809}">
      <dgm:prSet/>
      <dgm:spPr/>
      <dgm:t>
        <a:bodyPr/>
        <a:lstStyle/>
        <a:p>
          <a:endParaRPr lang="en-US" noProof="0" dirty="0"/>
        </a:p>
      </dgm:t>
    </dgm:pt>
    <dgm:pt modelId="{B96FAE9F-2F38-0847-A2DC-57765F12E1DB}" type="sibTrans" cxnId="{2ECCC442-575E-0140-A3F5-0495AD98C809}">
      <dgm:prSet/>
      <dgm:spPr/>
      <dgm:t>
        <a:bodyPr/>
        <a:lstStyle/>
        <a:p>
          <a:endParaRPr lang="en-US" noProof="0" dirty="0"/>
        </a:p>
      </dgm:t>
    </dgm:pt>
    <dgm:pt modelId="{E9707FBE-29AD-254A-B91C-F580DBF47D93}">
      <dgm:prSet custT="1"/>
      <dgm:spPr/>
      <dgm:t>
        <a:bodyPr/>
        <a:lstStyle/>
        <a:p>
          <a:r>
            <a:rPr lang="en-US" sz="900" b="0" i="0" noProof="0" dirty="0"/>
            <a:t>Brands can use AI to create </a:t>
          </a:r>
          <a:r>
            <a:rPr lang="en-US" sz="1050" b="1" i="0" noProof="0" dirty="0">
              <a:solidFill>
                <a:schemeClr val="tx1"/>
              </a:solidFill>
            </a:rPr>
            <a:t>personalized shopping experiences </a:t>
          </a:r>
          <a:r>
            <a:rPr lang="en-US" sz="900" b="0" i="0" noProof="0" dirty="0"/>
            <a:t>for their customers. By analyzing customer data, AI can suggest products, provide recommendations, and customize marketing messages.</a:t>
          </a:r>
          <a:endParaRPr lang="en-US" sz="900" noProof="0" dirty="0"/>
        </a:p>
      </dgm:t>
    </dgm:pt>
    <dgm:pt modelId="{2B5575EF-98ED-A841-8557-0621F7D7D81C}" type="parTrans" cxnId="{E6B453CB-2A7E-344E-B523-3F566A5A4630}">
      <dgm:prSet/>
      <dgm:spPr/>
      <dgm:t>
        <a:bodyPr/>
        <a:lstStyle/>
        <a:p>
          <a:endParaRPr lang="en-US" noProof="0" dirty="0"/>
        </a:p>
      </dgm:t>
    </dgm:pt>
    <dgm:pt modelId="{B0E80A93-610D-D443-BEA2-5D2B52A1C04C}" type="sibTrans" cxnId="{E6B453CB-2A7E-344E-B523-3F566A5A4630}">
      <dgm:prSet/>
      <dgm:spPr/>
      <dgm:t>
        <a:bodyPr/>
        <a:lstStyle/>
        <a:p>
          <a:endParaRPr lang="en-US" noProof="0" dirty="0"/>
        </a:p>
      </dgm:t>
    </dgm:pt>
    <dgm:pt modelId="{86D019F3-F1CB-9740-B42B-E7994B7C31AE}">
      <dgm:prSet custT="1"/>
      <dgm:spPr/>
      <dgm:t>
        <a:bodyPr/>
        <a:lstStyle/>
        <a:p>
          <a:r>
            <a:rPr lang="en-US" sz="1400" b="1" noProof="0" dirty="0"/>
            <a:t>INVENTORY MANAGE-MENT</a:t>
          </a:r>
          <a:endParaRPr lang="en-US" sz="1400" noProof="0" dirty="0"/>
        </a:p>
      </dgm:t>
    </dgm:pt>
    <dgm:pt modelId="{51A7EBE1-467C-DA4B-9999-344EED86C73E}" type="parTrans" cxnId="{DA42B29B-AECD-BB49-B4E8-30F6EFCCE5CE}">
      <dgm:prSet/>
      <dgm:spPr/>
      <dgm:t>
        <a:bodyPr/>
        <a:lstStyle/>
        <a:p>
          <a:endParaRPr lang="en-US" noProof="0" dirty="0"/>
        </a:p>
      </dgm:t>
    </dgm:pt>
    <dgm:pt modelId="{09096475-577C-7244-AFA8-5B8FF391C6AF}" type="sibTrans" cxnId="{DA42B29B-AECD-BB49-B4E8-30F6EFCCE5CE}">
      <dgm:prSet/>
      <dgm:spPr/>
      <dgm:t>
        <a:bodyPr/>
        <a:lstStyle/>
        <a:p>
          <a:endParaRPr lang="en-US" noProof="0" dirty="0"/>
        </a:p>
      </dgm:t>
    </dgm:pt>
    <dgm:pt modelId="{22F6BCC9-E20B-7D4E-839F-CAB24742D3CA}">
      <dgm:prSet custT="1"/>
      <dgm:spPr/>
      <dgm:t>
        <a:bodyPr/>
        <a:lstStyle/>
        <a:p>
          <a:r>
            <a:rPr lang="en-US" sz="900" b="0" i="0" noProof="0" dirty="0"/>
            <a:t>AI can help brands optimize inventory management by </a:t>
          </a:r>
          <a:r>
            <a:rPr lang="en-US" sz="1000" b="1" i="0" noProof="0" dirty="0"/>
            <a:t>analyzing data on customer demand</a:t>
          </a:r>
          <a:r>
            <a:rPr lang="en-US" sz="900" b="0" i="0" noProof="0" dirty="0"/>
            <a:t>, </a:t>
          </a:r>
          <a:r>
            <a:rPr lang="en-US" sz="1050" b="1" i="0" noProof="0" dirty="0"/>
            <a:t>seasonality</a:t>
          </a:r>
          <a:r>
            <a:rPr lang="en-US" sz="900" b="0" i="0" noProof="0" dirty="0"/>
            <a:t>, and </a:t>
          </a:r>
          <a:r>
            <a:rPr lang="en-US" sz="1050" b="1" i="0" noProof="0" dirty="0"/>
            <a:t>product popularity</a:t>
          </a:r>
          <a:r>
            <a:rPr lang="en-US" sz="900" b="0" i="0" noProof="0" dirty="0"/>
            <a:t>. This can help brands avoid overstocking or understocking, which can lead to lost sales or excess inventory costs.</a:t>
          </a:r>
          <a:endParaRPr lang="en-US" sz="900" noProof="0" dirty="0"/>
        </a:p>
      </dgm:t>
    </dgm:pt>
    <dgm:pt modelId="{A783474B-E694-F343-B4B6-8FCCC080527B}" type="parTrans" cxnId="{D23A603E-1065-9741-8F0C-1762224EA8D6}">
      <dgm:prSet/>
      <dgm:spPr/>
      <dgm:t>
        <a:bodyPr/>
        <a:lstStyle/>
        <a:p>
          <a:endParaRPr lang="en-US" noProof="0" dirty="0"/>
        </a:p>
      </dgm:t>
    </dgm:pt>
    <dgm:pt modelId="{F0A92D50-234C-FE47-8673-4EEE8251343D}" type="sibTrans" cxnId="{D23A603E-1065-9741-8F0C-1762224EA8D6}">
      <dgm:prSet/>
      <dgm:spPr/>
      <dgm:t>
        <a:bodyPr/>
        <a:lstStyle/>
        <a:p>
          <a:endParaRPr lang="en-US" noProof="0" dirty="0"/>
        </a:p>
      </dgm:t>
    </dgm:pt>
    <dgm:pt modelId="{F7C3FE8A-AC80-144E-9486-CBE60505096E}">
      <dgm:prSet custT="1"/>
      <dgm:spPr/>
      <dgm:t>
        <a:bodyPr/>
        <a:lstStyle/>
        <a:p>
          <a:r>
            <a:rPr lang="en-US" sz="1400" b="1" noProof="0" dirty="0"/>
            <a:t>CUSTOMER SERVICE</a:t>
          </a:r>
          <a:endParaRPr lang="en-US" sz="1400" noProof="0" dirty="0"/>
        </a:p>
      </dgm:t>
    </dgm:pt>
    <dgm:pt modelId="{E7115083-930B-2C44-940D-A903963120C8}" type="parTrans" cxnId="{D1935559-35DD-2E4F-A0B1-350EBA17A673}">
      <dgm:prSet/>
      <dgm:spPr/>
      <dgm:t>
        <a:bodyPr/>
        <a:lstStyle/>
        <a:p>
          <a:endParaRPr lang="en-US" noProof="0" dirty="0"/>
        </a:p>
      </dgm:t>
    </dgm:pt>
    <dgm:pt modelId="{7DD4EAA0-8EE2-4A4A-A866-8ADBB76D0CD8}" type="sibTrans" cxnId="{D1935559-35DD-2E4F-A0B1-350EBA17A673}">
      <dgm:prSet/>
      <dgm:spPr/>
      <dgm:t>
        <a:bodyPr/>
        <a:lstStyle/>
        <a:p>
          <a:endParaRPr lang="en-US" noProof="0" dirty="0"/>
        </a:p>
      </dgm:t>
    </dgm:pt>
    <dgm:pt modelId="{C9B858A7-BAE2-3646-AAB8-970FD6737F9E}">
      <dgm:prSet custT="1"/>
      <dgm:spPr/>
      <dgm:t>
        <a:bodyPr/>
        <a:lstStyle/>
        <a:p>
          <a:r>
            <a:rPr lang="en-US" sz="900" b="0" i="0" noProof="0" dirty="0"/>
            <a:t>AI-powered </a:t>
          </a:r>
          <a:r>
            <a:rPr lang="en-US" sz="1000" b="1" i="0" noProof="0" dirty="0">
              <a:solidFill>
                <a:schemeClr val="tx1"/>
              </a:solidFill>
            </a:rPr>
            <a:t>chatbots can provide 24/7 customer service</a:t>
          </a:r>
          <a:r>
            <a:rPr lang="en-US" sz="900" b="0" i="0" noProof="0" dirty="0"/>
            <a:t>, helping customers with product inquiries, order tracking, and returns. AI can also be used </a:t>
          </a:r>
          <a:r>
            <a:rPr lang="en-US" sz="1000" b="1" i="0" noProof="0" dirty="0">
              <a:solidFill>
                <a:schemeClr val="tx1"/>
              </a:solidFill>
            </a:rPr>
            <a:t>to analyze customer feedback </a:t>
          </a:r>
          <a:r>
            <a:rPr lang="en-US" sz="900" b="0" i="0" noProof="0" dirty="0"/>
            <a:t>to identify areas for improvement and enhance the customer experience.</a:t>
          </a:r>
          <a:endParaRPr lang="en-US" sz="900" noProof="0" dirty="0"/>
        </a:p>
      </dgm:t>
    </dgm:pt>
    <dgm:pt modelId="{B361618C-5E42-0540-BE37-842AAB2539E7}" type="parTrans" cxnId="{37FFB8C8-7A2A-4E49-8CE1-B458CB5308D9}">
      <dgm:prSet/>
      <dgm:spPr/>
      <dgm:t>
        <a:bodyPr/>
        <a:lstStyle/>
        <a:p>
          <a:endParaRPr lang="en-US" noProof="0" dirty="0"/>
        </a:p>
      </dgm:t>
    </dgm:pt>
    <dgm:pt modelId="{528EDADB-73F8-4B41-A939-09EC92F6134F}" type="sibTrans" cxnId="{37FFB8C8-7A2A-4E49-8CE1-B458CB5308D9}">
      <dgm:prSet/>
      <dgm:spPr/>
      <dgm:t>
        <a:bodyPr/>
        <a:lstStyle/>
        <a:p>
          <a:endParaRPr lang="en-US" noProof="0" dirty="0"/>
        </a:p>
      </dgm:t>
    </dgm:pt>
    <dgm:pt modelId="{4F68F16B-BC05-C24B-9C7E-20EEC8AB46F0}" type="pres">
      <dgm:prSet presAssocID="{E42EE937-6C84-7045-A0CC-D6CCAF4503A3}" presName="Name0" presStyleCnt="0">
        <dgm:presLayoutVars>
          <dgm:chMax/>
          <dgm:chPref/>
          <dgm:dir/>
          <dgm:animLvl val="lvl"/>
        </dgm:presLayoutVars>
      </dgm:prSet>
      <dgm:spPr/>
    </dgm:pt>
    <dgm:pt modelId="{D9872E2F-E66B-9B4F-9D7B-BBD0B2E28488}" type="pres">
      <dgm:prSet presAssocID="{404272AB-4DEE-A344-9664-7379CE18785F}" presName="composite" presStyleCnt="0"/>
      <dgm:spPr/>
    </dgm:pt>
    <dgm:pt modelId="{02FE10EC-E2A2-784D-96CF-1905DC9EB662}" type="pres">
      <dgm:prSet presAssocID="{404272AB-4DEE-A344-9664-7379CE18785F}" presName="Parent1" presStyleLbl="node1" presStyleIdx="0" presStyleCnt="6">
        <dgm:presLayoutVars>
          <dgm:chMax val="1"/>
          <dgm:chPref val="1"/>
          <dgm:bulletEnabled val="1"/>
        </dgm:presLayoutVars>
      </dgm:prSet>
      <dgm:spPr/>
    </dgm:pt>
    <dgm:pt modelId="{9E45E1F5-E5C6-9947-95FF-B8C626E73D38}" type="pres">
      <dgm:prSet presAssocID="{404272AB-4DEE-A344-9664-7379CE18785F}" presName="Childtext1" presStyleLbl="revTx" presStyleIdx="0" presStyleCnt="3">
        <dgm:presLayoutVars>
          <dgm:chMax val="0"/>
          <dgm:chPref val="0"/>
          <dgm:bulletEnabled val="1"/>
        </dgm:presLayoutVars>
      </dgm:prSet>
      <dgm:spPr/>
    </dgm:pt>
    <dgm:pt modelId="{C2ADE149-F834-664B-9CBD-1E1BA70CBB23}" type="pres">
      <dgm:prSet presAssocID="{404272AB-4DEE-A344-9664-7379CE18785F}" presName="BalanceSpacing" presStyleCnt="0"/>
      <dgm:spPr/>
    </dgm:pt>
    <dgm:pt modelId="{796E7258-104D-E944-9DB3-5550CD84BB61}" type="pres">
      <dgm:prSet presAssocID="{404272AB-4DEE-A344-9664-7379CE18785F}" presName="BalanceSpacing1" presStyleCnt="0"/>
      <dgm:spPr/>
    </dgm:pt>
    <dgm:pt modelId="{55A3B72F-402A-8443-9391-4BBC4B64BE50}" type="pres">
      <dgm:prSet presAssocID="{B96FAE9F-2F38-0847-A2DC-57765F12E1DB}" presName="Accent1Text" presStyleLbl="node1" presStyleIdx="1" presStyleCnt="6" custScaleX="56448" custScaleY="56448" custLinFactNeighborX="24854" custLinFactNeighborY="-2441"/>
      <dgm:spPr/>
    </dgm:pt>
    <dgm:pt modelId="{BB60591B-5B97-FA4D-A223-857B0FA13D93}" type="pres">
      <dgm:prSet presAssocID="{B96FAE9F-2F38-0847-A2DC-57765F12E1DB}" presName="spaceBetweenRectangles" presStyleCnt="0"/>
      <dgm:spPr/>
    </dgm:pt>
    <dgm:pt modelId="{774AC225-1E04-E247-B2A2-7425C8EDA9B9}" type="pres">
      <dgm:prSet presAssocID="{86D019F3-F1CB-9740-B42B-E7994B7C31AE}" presName="composite" presStyleCnt="0"/>
      <dgm:spPr/>
    </dgm:pt>
    <dgm:pt modelId="{6AF25BF8-5F13-BA42-9719-AEE087678C8A}" type="pres">
      <dgm:prSet presAssocID="{86D019F3-F1CB-9740-B42B-E7994B7C31AE}" presName="Parent1" presStyleLbl="node1" presStyleIdx="2" presStyleCnt="6">
        <dgm:presLayoutVars>
          <dgm:chMax val="1"/>
          <dgm:chPref val="1"/>
          <dgm:bulletEnabled val="1"/>
        </dgm:presLayoutVars>
      </dgm:prSet>
      <dgm:spPr/>
    </dgm:pt>
    <dgm:pt modelId="{D07D5634-0798-7543-A498-965FE1E4CB6D}" type="pres">
      <dgm:prSet presAssocID="{86D019F3-F1CB-9740-B42B-E7994B7C31AE}" presName="Childtext1" presStyleLbl="revTx" presStyleIdx="1" presStyleCnt="3">
        <dgm:presLayoutVars>
          <dgm:chMax val="0"/>
          <dgm:chPref val="0"/>
          <dgm:bulletEnabled val="1"/>
        </dgm:presLayoutVars>
      </dgm:prSet>
      <dgm:spPr/>
    </dgm:pt>
    <dgm:pt modelId="{78BFB685-D8F3-584A-90B0-28071DBA7BE8}" type="pres">
      <dgm:prSet presAssocID="{86D019F3-F1CB-9740-B42B-E7994B7C31AE}" presName="BalanceSpacing" presStyleCnt="0"/>
      <dgm:spPr/>
    </dgm:pt>
    <dgm:pt modelId="{FDBC176B-5997-7040-ABFC-683C897B7C67}" type="pres">
      <dgm:prSet presAssocID="{86D019F3-F1CB-9740-B42B-E7994B7C31AE}" presName="BalanceSpacing1" presStyleCnt="0"/>
      <dgm:spPr/>
    </dgm:pt>
    <dgm:pt modelId="{3BF6A704-DC3B-1540-8503-00D9ACB48A54}" type="pres">
      <dgm:prSet presAssocID="{09096475-577C-7244-AFA8-5B8FF391C6AF}" presName="Accent1Text" presStyleLbl="node1" presStyleIdx="3" presStyleCnt="6" custScaleX="62093" custScaleY="62093" custLinFactNeighborX="-21647" custLinFactNeighborY="-1395"/>
      <dgm:spPr/>
    </dgm:pt>
    <dgm:pt modelId="{F27B9032-1C20-A946-8256-19F36BADD3A8}" type="pres">
      <dgm:prSet presAssocID="{09096475-577C-7244-AFA8-5B8FF391C6AF}" presName="spaceBetweenRectangles" presStyleCnt="0"/>
      <dgm:spPr/>
    </dgm:pt>
    <dgm:pt modelId="{472FFFFD-26DC-B242-98B6-49D7D5404BF4}" type="pres">
      <dgm:prSet presAssocID="{F7C3FE8A-AC80-144E-9486-CBE60505096E}" presName="composite" presStyleCnt="0"/>
      <dgm:spPr/>
    </dgm:pt>
    <dgm:pt modelId="{F8DAA271-72C6-054D-A5EE-6EC9C645FA42}" type="pres">
      <dgm:prSet presAssocID="{F7C3FE8A-AC80-144E-9486-CBE60505096E}" presName="Parent1" presStyleLbl="node1" presStyleIdx="4" presStyleCnt="6">
        <dgm:presLayoutVars>
          <dgm:chMax val="1"/>
          <dgm:chPref val="1"/>
          <dgm:bulletEnabled val="1"/>
        </dgm:presLayoutVars>
      </dgm:prSet>
      <dgm:spPr/>
    </dgm:pt>
    <dgm:pt modelId="{154A1E14-A35C-5346-AF09-7997692373D9}" type="pres">
      <dgm:prSet presAssocID="{F7C3FE8A-AC80-144E-9486-CBE60505096E}" presName="Childtext1" presStyleLbl="revTx" presStyleIdx="2" presStyleCnt="3">
        <dgm:presLayoutVars>
          <dgm:chMax val="0"/>
          <dgm:chPref val="0"/>
          <dgm:bulletEnabled val="1"/>
        </dgm:presLayoutVars>
      </dgm:prSet>
      <dgm:spPr/>
    </dgm:pt>
    <dgm:pt modelId="{B6721D29-43C5-5243-9562-1B75AC5941BF}" type="pres">
      <dgm:prSet presAssocID="{F7C3FE8A-AC80-144E-9486-CBE60505096E}" presName="BalanceSpacing" presStyleCnt="0"/>
      <dgm:spPr/>
    </dgm:pt>
    <dgm:pt modelId="{89396312-277C-DB42-86CD-B2945FA81EAB}" type="pres">
      <dgm:prSet presAssocID="{F7C3FE8A-AC80-144E-9486-CBE60505096E}" presName="BalanceSpacing1" presStyleCnt="0"/>
      <dgm:spPr/>
    </dgm:pt>
    <dgm:pt modelId="{ADE1771E-3B46-F343-B7CE-0AAB2DA28DF4}" type="pres">
      <dgm:prSet presAssocID="{7DD4EAA0-8EE2-4A4A-A866-8ADBB76D0CD8}" presName="Accent1Text" presStyleLbl="node1" presStyleIdx="5" presStyleCnt="6" custScaleX="62093" custScaleY="62093" custLinFactNeighborX="21246" custLinFactNeighborY="349"/>
      <dgm:spPr/>
    </dgm:pt>
  </dgm:ptLst>
  <dgm:cxnLst>
    <dgm:cxn modelId="{0806C409-FFD1-7640-9F61-486CF7FD86F6}" type="presOf" srcId="{B96FAE9F-2F38-0847-A2DC-57765F12E1DB}" destId="{55A3B72F-402A-8443-9391-4BBC4B64BE50}" srcOrd="0" destOrd="0" presId="urn:microsoft.com/office/officeart/2008/layout/AlternatingHexagons"/>
    <dgm:cxn modelId="{0DDDFB14-8B25-BC41-96C2-AF3A2ABBD7D7}" type="presOf" srcId="{404272AB-4DEE-A344-9664-7379CE18785F}" destId="{02FE10EC-E2A2-784D-96CF-1905DC9EB662}" srcOrd="0" destOrd="0" presId="urn:microsoft.com/office/officeart/2008/layout/AlternatingHexagons"/>
    <dgm:cxn modelId="{2693EB1C-8EAD-6C47-B384-6E56D6320CD1}" type="presOf" srcId="{22F6BCC9-E20B-7D4E-839F-CAB24742D3CA}" destId="{D07D5634-0798-7543-A498-965FE1E4CB6D}" srcOrd="0" destOrd="0" presId="urn:microsoft.com/office/officeart/2008/layout/AlternatingHexagons"/>
    <dgm:cxn modelId="{6144231F-4831-FD49-815F-5F318CEB9A7C}" type="presOf" srcId="{C9B858A7-BAE2-3646-AAB8-970FD6737F9E}" destId="{154A1E14-A35C-5346-AF09-7997692373D9}" srcOrd="0" destOrd="0" presId="urn:microsoft.com/office/officeart/2008/layout/AlternatingHexagons"/>
    <dgm:cxn modelId="{D23A603E-1065-9741-8F0C-1762224EA8D6}" srcId="{86D019F3-F1CB-9740-B42B-E7994B7C31AE}" destId="{22F6BCC9-E20B-7D4E-839F-CAB24742D3CA}" srcOrd="0" destOrd="0" parTransId="{A783474B-E694-F343-B4B6-8FCCC080527B}" sibTransId="{F0A92D50-234C-FE47-8673-4EEE8251343D}"/>
    <dgm:cxn modelId="{2ECCC442-575E-0140-A3F5-0495AD98C809}" srcId="{E42EE937-6C84-7045-A0CC-D6CCAF4503A3}" destId="{404272AB-4DEE-A344-9664-7379CE18785F}" srcOrd="0" destOrd="0" parTransId="{8335B752-84AB-924A-9576-FBBCEA067CF6}" sibTransId="{B96FAE9F-2F38-0847-A2DC-57765F12E1DB}"/>
    <dgm:cxn modelId="{BF16E643-11BE-7544-9469-72712E7E38E6}" type="presOf" srcId="{09096475-577C-7244-AFA8-5B8FF391C6AF}" destId="{3BF6A704-DC3B-1540-8503-00D9ACB48A54}" srcOrd="0" destOrd="0" presId="urn:microsoft.com/office/officeart/2008/layout/AlternatingHexagons"/>
    <dgm:cxn modelId="{42E59055-5F02-674C-8647-D194A1A67AA0}" type="presOf" srcId="{E9707FBE-29AD-254A-B91C-F580DBF47D93}" destId="{9E45E1F5-E5C6-9947-95FF-B8C626E73D38}" srcOrd="0" destOrd="0" presId="urn:microsoft.com/office/officeart/2008/layout/AlternatingHexagons"/>
    <dgm:cxn modelId="{D1935559-35DD-2E4F-A0B1-350EBA17A673}" srcId="{E42EE937-6C84-7045-A0CC-D6CCAF4503A3}" destId="{F7C3FE8A-AC80-144E-9486-CBE60505096E}" srcOrd="2" destOrd="0" parTransId="{E7115083-930B-2C44-940D-A903963120C8}" sibTransId="{7DD4EAA0-8EE2-4A4A-A866-8ADBB76D0CD8}"/>
    <dgm:cxn modelId="{2E6C069A-DD7A-5A4D-8F41-5A16D3DBB824}" type="presOf" srcId="{E42EE937-6C84-7045-A0CC-D6CCAF4503A3}" destId="{4F68F16B-BC05-C24B-9C7E-20EEC8AB46F0}" srcOrd="0" destOrd="0" presId="urn:microsoft.com/office/officeart/2008/layout/AlternatingHexagons"/>
    <dgm:cxn modelId="{DA42B29B-AECD-BB49-B4E8-30F6EFCCE5CE}" srcId="{E42EE937-6C84-7045-A0CC-D6CCAF4503A3}" destId="{86D019F3-F1CB-9740-B42B-E7994B7C31AE}" srcOrd="1" destOrd="0" parTransId="{51A7EBE1-467C-DA4B-9999-344EED86C73E}" sibTransId="{09096475-577C-7244-AFA8-5B8FF391C6AF}"/>
    <dgm:cxn modelId="{37FFB8C8-7A2A-4E49-8CE1-B458CB5308D9}" srcId="{F7C3FE8A-AC80-144E-9486-CBE60505096E}" destId="{C9B858A7-BAE2-3646-AAB8-970FD6737F9E}" srcOrd="0" destOrd="0" parTransId="{B361618C-5E42-0540-BE37-842AAB2539E7}" sibTransId="{528EDADB-73F8-4B41-A939-09EC92F6134F}"/>
    <dgm:cxn modelId="{E6B453CB-2A7E-344E-B523-3F566A5A4630}" srcId="{404272AB-4DEE-A344-9664-7379CE18785F}" destId="{E9707FBE-29AD-254A-B91C-F580DBF47D93}" srcOrd="0" destOrd="0" parTransId="{2B5575EF-98ED-A841-8557-0621F7D7D81C}" sibTransId="{B0E80A93-610D-D443-BEA2-5D2B52A1C04C}"/>
    <dgm:cxn modelId="{BBCA13EB-5F61-EB4C-9E68-52A3083D8D39}" type="presOf" srcId="{F7C3FE8A-AC80-144E-9486-CBE60505096E}" destId="{F8DAA271-72C6-054D-A5EE-6EC9C645FA42}" srcOrd="0" destOrd="0" presId="urn:microsoft.com/office/officeart/2008/layout/AlternatingHexagons"/>
    <dgm:cxn modelId="{180893F0-B095-0B49-A9A1-2C73F9592F2F}" type="presOf" srcId="{86D019F3-F1CB-9740-B42B-E7994B7C31AE}" destId="{6AF25BF8-5F13-BA42-9719-AEE087678C8A}" srcOrd="0" destOrd="0" presId="urn:microsoft.com/office/officeart/2008/layout/AlternatingHexagons"/>
    <dgm:cxn modelId="{4B961AF9-CE1A-A148-9477-B1A4845FA854}" type="presOf" srcId="{7DD4EAA0-8EE2-4A4A-A866-8ADBB76D0CD8}" destId="{ADE1771E-3B46-F343-B7CE-0AAB2DA28DF4}" srcOrd="0" destOrd="0" presId="urn:microsoft.com/office/officeart/2008/layout/AlternatingHexagons"/>
    <dgm:cxn modelId="{71A468B3-B962-534F-AD7B-1EB1D753C73E}" type="presParOf" srcId="{4F68F16B-BC05-C24B-9C7E-20EEC8AB46F0}" destId="{D9872E2F-E66B-9B4F-9D7B-BBD0B2E28488}" srcOrd="0" destOrd="0" presId="urn:microsoft.com/office/officeart/2008/layout/AlternatingHexagons"/>
    <dgm:cxn modelId="{2458F9B5-24BF-5E40-A63A-526EA03E65F7}" type="presParOf" srcId="{D9872E2F-E66B-9B4F-9D7B-BBD0B2E28488}" destId="{02FE10EC-E2A2-784D-96CF-1905DC9EB662}" srcOrd="0" destOrd="0" presId="urn:microsoft.com/office/officeart/2008/layout/AlternatingHexagons"/>
    <dgm:cxn modelId="{752903A4-32E9-C740-9071-5EEB463C4590}" type="presParOf" srcId="{D9872E2F-E66B-9B4F-9D7B-BBD0B2E28488}" destId="{9E45E1F5-E5C6-9947-95FF-B8C626E73D38}" srcOrd="1" destOrd="0" presId="urn:microsoft.com/office/officeart/2008/layout/AlternatingHexagons"/>
    <dgm:cxn modelId="{0D1883A3-6060-7143-A291-A3A3B942C6D8}" type="presParOf" srcId="{D9872E2F-E66B-9B4F-9D7B-BBD0B2E28488}" destId="{C2ADE149-F834-664B-9CBD-1E1BA70CBB23}" srcOrd="2" destOrd="0" presId="urn:microsoft.com/office/officeart/2008/layout/AlternatingHexagons"/>
    <dgm:cxn modelId="{7CBFACB3-9FBA-D349-9441-9FD8FA6C90A9}" type="presParOf" srcId="{D9872E2F-E66B-9B4F-9D7B-BBD0B2E28488}" destId="{796E7258-104D-E944-9DB3-5550CD84BB61}" srcOrd="3" destOrd="0" presId="urn:microsoft.com/office/officeart/2008/layout/AlternatingHexagons"/>
    <dgm:cxn modelId="{DF1B7AC9-3868-E043-BC3F-AD0B5AF8D659}" type="presParOf" srcId="{D9872E2F-E66B-9B4F-9D7B-BBD0B2E28488}" destId="{55A3B72F-402A-8443-9391-4BBC4B64BE50}" srcOrd="4" destOrd="0" presId="urn:microsoft.com/office/officeart/2008/layout/AlternatingHexagons"/>
    <dgm:cxn modelId="{04AC7A99-E3EC-B342-8179-C00A7ADAB85B}" type="presParOf" srcId="{4F68F16B-BC05-C24B-9C7E-20EEC8AB46F0}" destId="{BB60591B-5B97-FA4D-A223-857B0FA13D93}" srcOrd="1" destOrd="0" presId="urn:microsoft.com/office/officeart/2008/layout/AlternatingHexagons"/>
    <dgm:cxn modelId="{747E43D3-0D4E-1C49-80A3-EEF91112DE80}" type="presParOf" srcId="{4F68F16B-BC05-C24B-9C7E-20EEC8AB46F0}" destId="{774AC225-1E04-E247-B2A2-7425C8EDA9B9}" srcOrd="2" destOrd="0" presId="urn:microsoft.com/office/officeart/2008/layout/AlternatingHexagons"/>
    <dgm:cxn modelId="{9DCF92E0-F1D9-F940-A200-4CA7640F9110}" type="presParOf" srcId="{774AC225-1E04-E247-B2A2-7425C8EDA9B9}" destId="{6AF25BF8-5F13-BA42-9719-AEE087678C8A}" srcOrd="0" destOrd="0" presId="urn:microsoft.com/office/officeart/2008/layout/AlternatingHexagons"/>
    <dgm:cxn modelId="{E83E09DE-C317-7D46-935F-99BBB2DC14E6}" type="presParOf" srcId="{774AC225-1E04-E247-B2A2-7425C8EDA9B9}" destId="{D07D5634-0798-7543-A498-965FE1E4CB6D}" srcOrd="1" destOrd="0" presId="urn:microsoft.com/office/officeart/2008/layout/AlternatingHexagons"/>
    <dgm:cxn modelId="{CBBCD5FB-D95D-7746-B89B-C0562EF8E7C4}" type="presParOf" srcId="{774AC225-1E04-E247-B2A2-7425C8EDA9B9}" destId="{78BFB685-D8F3-584A-90B0-28071DBA7BE8}" srcOrd="2" destOrd="0" presId="urn:microsoft.com/office/officeart/2008/layout/AlternatingHexagons"/>
    <dgm:cxn modelId="{08299446-3545-414B-9AAE-43C9852DA1B0}" type="presParOf" srcId="{774AC225-1E04-E247-B2A2-7425C8EDA9B9}" destId="{FDBC176B-5997-7040-ABFC-683C897B7C67}" srcOrd="3" destOrd="0" presId="urn:microsoft.com/office/officeart/2008/layout/AlternatingHexagons"/>
    <dgm:cxn modelId="{9BC8A10D-3D0F-5640-AB12-4A7541B41100}" type="presParOf" srcId="{774AC225-1E04-E247-B2A2-7425C8EDA9B9}" destId="{3BF6A704-DC3B-1540-8503-00D9ACB48A54}" srcOrd="4" destOrd="0" presId="urn:microsoft.com/office/officeart/2008/layout/AlternatingHexagons"/>
    <dgm:cxn modelId="{7C745884-7DCD-6E40-9900-8A33669AF999}" type="presParOf" srcId="{4F68F16B-BC05-C24B-9C7E-20EEC8AB46F0}" destId="{F27B9032-1C20-A946-8256-19F36BADD3A8}" srcOrd="3" destOrd="0" presId="urn:microsoft.com/office/officeart/2008/layout/AlternatingHexagons"/>
    <dgm:cxn modelId="{728D676F-D381-FF4A-AA69-837E3E4EA29F}" type="presParOf" srcId="{4F68F16B-BC05-C24B-9C7E-20EEC8AB46F0}" destId="{472FFFFD-26DC-B242-98B6-49D7D5404BF4}" srcOrd="4" destOrd="0" presId="urn:microsoft.com/office/officeart/2008/layout/AlternatingHexagons"/>
    <dgm:cxn modelId="{128CFBF8-C4D5-A04D-A04A-F9DD99A49890}" type="presParOf" srcId="{472FFFFD-26DC-B242-98B6-49D7D5404BF4}" destId="{F8DAA271-72C6-054D-A5EE-6EC9C645FA42}" srcOrd="0" destOrd="0" presId="urn:microsoft.com/office/officeart/2008/layout/AlternatingHexagons"/>
    <dgm:cxn modelId="{93CD258C-22B6-B343-8165-9905945026E5}" type="presParOf" srcId="{472FFFFD-26DC-B242-98B6-49D7D5404BF4}" destId="{154A1E14-A35C-5346-AF09-7997692373D9}" srcOrd="1" destOrd="0" presId="urn:microsoft.com/office/officeart/2008/layout/AlternatingHexagons"/>
    <dgm:cxn modelId="{9549E31B-5118-414A-A3BB-323635970C2C}" type="presParOf" srcId="{472FFFFD-26DC-B242-98B6-49D7D5404BF4}" destId="{B6721D29-43C5-5243-9562-1B75AC5941BF}" srcOrd="2" destOrd="0" presId="urn:microsoft.com/office/officeart/2008/layout/AlternatingHexagons"/>
    <dgm:cxn modelId="{2BA18E8C-58FA-3741-99CD-22488F314EC2}" type="presParOf" srcId="{472FFFFD-26DC-B242-98B6-49D7D5404BF4}" destId="{89396312-277C-DB42-86CD-B2945FA81EAB}" srcOrd="3" destOrd="0" presId="urn:microsoft.com/office/officeart/2008/layout/AlternatingHexagons"/>
    <dgm:cxn modelId="{1474F27C-DF43-CB4C-870F-EC7498EFAC30}" type="presParOf" srcId="{472FFFFD-26DC-B242-98B6-49D7D5404BF4}" destId="{ADE1771E-3B46-F343-B7CE-0AAB2DA28DF4}"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E16A68B-D6F5-5141-A970-07AC19B1AC65}"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it-IT"/>
        </a:p>
      </dgm:t>
    </dgm:pt>
    <dgm:pt modelId="{9769AE17-2F68-924E-957B-D3F7C4C79FDB}">
      <dgm:prSet custT="1"/>
      <dgm:spPr/>
      <dgm:t>
        <a:bodyPr anchor="ctr"/>
        <a:lstStyle/>
        <a:p>
          <a:pPr algn="ctr"/>
          <a:r>
            <a:rPr lang="en-US" sz="1800" b="1" kern="1200" noProof="0" dirty="0"/>
            <a:t>Technology in store</a:t>
          </a:r>
          <a:endParaRPr lang="it-FI" sz="1800" b="1" kern="1200" dirty="0">
            <a:latin typeface="Calibri" panose="020F0502020204030204"/>
            <a:ea typeface="+mn-ea"/>
            <a:cs typeface="+mn-cs"/>
          </a:endParaRPr>
        </a:p>
      </dgm:t>
    </dgm:pt>
    <dgm:pt modelId="{C3DA841E-2788-364A-AFC9-C5BDBAF0F91D}" type="parTrans" cxnId="{76FECD85-AFBA-4B49-94EA-678B389B1E10}">
      <dgm:prSet/>
      <dgm:spPr/>
      <dgm:t>
        <a:bodyPr/>
        <a:lstStyle/>
        <a:p>
          <a:endParaRPr lang="it-IT" sz="1800">
            <a:solidFill>
              <a:schemeClr val="tx1"/>
            </a:solidFill>
          </a:endParaRPr>
        </a:p>
      </dgm:t>
    </dgm:pt>
    <dgm:pt modelId="{1F4A31A4-6F6A-3E40-8A0F-BF05C8178A74}" type="sibTrans" cxnId="{76FECD85-AFBA-4B49-94EA-678B389B1E10}">
      <dgm:prSet custT="1"/>
      <dgm:spPr/>
      <dgm:t>
        <a:bodyPr/>
        <a:lstStyle/>
        <a:p>
          <a:endParaRPr lang="it-IT" sz="1800">
            <a:solidFill>
              <a:schemeClr val="tx1"/>
            </a:solidFill>
          </a:endParaRPr>
        </a:p>
      </dgm:t>
    </dgm:pt>
    <dgm:pt modelId="{D9D1847F-5A3C-FD47-8B7E-58F68D9887C9}">
      <dgm:prSet custT="1"/>
      <dgm:spPr/>
      <dgm:t>
        <a:bodyPr anchor="ctr"/>
        <a:lstStyle/>
        <a:p>
          <a:pPr algn="ctr"/>
          <a:r>
            <a:rPr lang="it-FI" sz="1800" b="1" kern="1200" dirty="0">
              <a:solidFill>
                <a:prstClr val="white"/>
              </a:solidFill>
              <a:latin typeface="Calibri" panose="020F0502020204030204"/>
              <a:ea typeface="+mn-ea"/>
              <a:cs typeface="+mn-cs"/>
            </a:rPr>
            <a:t>Store layout</a:t>
          </a:r>
          <a:endParaRPr lang="it-FI" sz="1800" b="1" kern="1200" dirty="0">
            <a:latin typeface="Calibri" panose="020F0502020204030204"/>
            <a:ea typeface="+mn-ea"/>
            <a:cs typeface="+mn-cs"/>
          </a:endParaRPr>
        </a:p>
      </dgm:t>
    </dgm:pt>
    <dgm:pt modelId="{6F691731-0D39-B343-9969-369C9D900921}" type="parTrans" cxnId="{33FEC542-18DD-5147-89F8-DF32A8DDBF49}">
      <dgm:prSet/>
      <dgm:spPr/>
      <dgm:t>
        <a:bodyPr/>
        <a:lstStyle/>
        <a:p>
          <a:endParaRPr lang="it-IT" sz="1800">
            <a:solidFill>
              <a:schemeClr val="tx1"/>
            </a:solidFill>
          </a:endParaRPr>
        </a:p>
      </dgm:t>
    </dgm:pt>
    <dgm:pt modelId="{5D71E933-CCAE-EF4D-AA9E-0699AB35BC94}" type="sibTrans" cxnId="{33FEC542-18DD-5147-89F8-DF32A8DDBF49}">
      <dgm:prSet custT="1"/>
      <dgm:spPr/>
      <dgm:t>
        <a:bodyPr/>
        <a:lstStyle/>
        <a:p>
          <a:endParaRPr lang="it-IT" sz="1800">
            <a:solidFill>
              <a:schemeClr val="tx1"/>
            </a:solidFill>
          </a:endParaRPr>
        </a:p>
      </dgm:t>
    </dgm:pt>
    <dgm:pt modelId="{B338E2FC-7164-AA41-BF95-70B47B379DD5}">
      <dgm:prSet custT="1"/>
      <dgm:spPr/>
      <dgm:t>
        <a:bodyPr/>
        <a:lstStyle/>
        <a:p>
          <a:r>
            <a:rPr lang="it-FI" sz="1800" b="1" dirty="0"/>
            <a:t>Digital communication strategy</a:t>
          </a:r>
        </a:p>
      </dgm:t>
    </dgm:pt>
    <dgm:pt modelId="{B6D13471-109B-4249-AB55-D41F66A78B50}" type="parTrans" cxnId="{C5D877C9-DC4D-2B48-A616-1FC03E92D9AB}">
      <dgm:prSet/>
      <dgm:spPr/>
      <dgm:t>
        <a:bodyPr/>
        <a:lstStyle/>
        <a:p>
          <a:endParaRPr lang="it-IT" sz="1800">
            <a:solidFill>
              <a:schemeClr val="tx1"/>
            </a:solidFill>
          </a:endParaRPr>
        </a:p>
      </dgm:t>
    </dgm:pt>
    <dgm:pt modelId="{8CFCA005-C301-C740-A8FA-BDD6F159AE47}" type="sibTrans" cxnId="{C5D877C9-DC4D-2B48-A616-1FC03E92D9AB}">
      <dgm:prSet/>
      <dgm:spPr/>
      <dgm:t>
        <a:bodyPr/>
        <a:lstStyle/>
        <a:p>
          <a:endParaRPr lang="it-IT" sz="1800">
            <a:solidFill>
              <a:schemeClr val="tx1"/>
            </a:solidFill>
          </a:endParaRPr>
        </a:p>
      </dgm:t>
    </dgm:pt>
    <dgm:pt modelId="{044D56A3-7892-DD40-A1C0-4B9A6492723E}">
      <dgm:prSet custT="1"/>
      <dgm:spPr/>
      <dgm:t>
        <a:bodyPr/>
        <a:lstStyle/>
        <a:p>
          <a:r>
            <a:rPr lang="it-FI" sz="1800" b="1" dirty="0">
              <a:solidFill>
                <a:prstClr val="white"/>
              </a:solidFill>
              <a:latin typeface="+mn-lt"/>
              <a:ea typeface="+mn-ea"/>
              <a:cs typeface="+mn-cs"/>
            </a:rPr>
            <a:t>New store </a:t>
          </a:r>
          <a:endParaRPr lang="it-IT" sz="1800" b="1" dirty="0"/>
        </a:p>
      </dgm:t>
    </dgm:pt>
    <dgm:pt modelId="{D016B9A4-77A3-6846-9125-4921160FEF6B}" type="parTrans" cxnId="{AE355E5D-6CCD-D942-8582-3A347DAD6F0E}">
      <dgm:prSet/>
      <dgm:spPr/>
      <dgm:t>
        <a:bodyPr/>
        <a:lstStyle/>
        <a:p>
          <a:endParaRPr lang="it-IT" sz="1800"/>
        </a:p>
      </dgm:t>
    </dgm:pt>
    <dgm:pt modelId="{CF45577E-B2C8-A64B-BE5D-CF713022CCAA}" type="sibTrans" cxnId="{AE355E5D-6CCD-D942-8582-3A347DAD6F0E}">
      <dgm:prSet custT="1"/>
      <dgm:spPr/>
      <dgm:t>
        <a:bodyPr/>
        <a:lstStyle/>
        <a:p>
          <a:endParaRPr lang="it-IT" sz="1800"/>
        </a:p>
      </dgm:t>
    </dgm:pt>
    <dgm:pt modelId="{40A867AF-352A-1245-A223-3D28EA4F4312}" type="pres">
      <dgm:prSet presAssocID="{3E16A68B-D6F5-5141-A970-07AC19B1AC65}" presName="Name0" presStyleCnt="0">
        <dgm:presLayoutVars>
          <dgm:dir/>
          <dgm:resizeHandles val="exact"/>
        </dgm:presLayoutVars>
      </dgm:prSet>
      <dgm:spPr/>
    </dgm:pt>
    <dgm:pt modelId="{4F8D6E56-021B-E740-A53D-29BE62D0F269}" type="pres">
      <dgm:prSet presAssocID="{044D56A3-7892-DD40-A1C0-4B9A6492723E}" presName="node" presStyleLbl="node1" presStyleIdx="0" presStyleCnt="4">
        <dgm:presLayoutVars>
          <dgm:bulletEnabled val="1"/>
        </dgm:presLayoutVars>
      </dgm:prSet>
      <dgm:spPr/>
    </dgm:pt>
    <dgm:pt modelId="{33E96984-C7D8-CA48-B443-3E382A8145AF}" type="pres">
      <dgm:prSet presAssocID="{CF45577E-B2C8-A64B-BE5D-CF713022CCAA}" presName="sibTrans" presStyleLbl="sibTrans2D1" presStyleIdx="0" presStyleCnt="3"/>
      <dgm:spPr/>
    </dgm:pt>
    <dgm:pt modelId="{A1D46E0B-2A74-1348-B294-B707B376838D}" type="pres">
      <dgm:prSet presAssocID="{CF45577E-B2C8-A64B-BE5D-CF713022CCAA}" presName="connectorText" presStyleLbl="sibTrans2D1" presStyleIdx="0" presStyleCnt="3"/>
      <dgm:spPr/>
    </dgm:pt>
    <dgm:pt modelId="{23273C6E-F53C-DC45-A5E3-589F5798FE2C}" type="pres">
      <dgm:prSet presAssocID="{9769AE17-2F68-924E-957B-D3F7C4C79FDB}" presName="node" presStyleLbl="node1" presStyleIdx="1" presStyleCnt="4">
        <dgm:presLayoutVars>
          <dgm:bulletEnabled val="1"/>
        </dgm:presLayoutVars>
      </dgm:prSet>
      <dgm:spPr/>
    </dgm:pt>
    <dgm:pt modelId="{B1E91D09-8B80-2340-AA53-D4E359877483}" type="pres">
      <dgm:prSet presAssocID="{1F4A31A4-6F6A-3E40-8A0F-BF05C8178A74}" presName="sibTrans" presStyleLbl="sibTrans2D1" presStyleIdx="1" presStyleCnt="3"/>
      <dgm:spPr/>
    </dgm:pt>
    <dgm:pt modelId="{082FA11A-25E3-1F45-A48F-643493D08970}" type="pres">
      <dgm:prSet presAssocID="{1F4A31A4-6F6A-3E40-8A0F-BF05C8178A74}" presName="connectorText" presStyleLbl="sibTrans2D1" presStyleIdx="1" presStyleCnt="3"/>
      <dgm:spPr/>
    </dgm:pt>
    <dgm:pt modelId="{11641DF8-C690-9841-A2E9-C3DBBAB4A092}" type="pres">
      <dgm:prSet presAssocID="{D9D1847F-5A3C-FD47-8B7E-58F68D9887C9}" presName="node" presStyleLbl="node1" presStyleIdx="2" presStyleCnt="4">
        <dgm:presLayoutVars>
          <dgm:bulletEnabled val="1"/>
        </dgm:presLayoutVars>
      </dgm:prSet>
      <dgm:spPr/>
    </dgm:pt>
    <dgm:pt modelId="{ED7E9559-F981-8040-B7C2-0EFED4FBEAA6}" type="pres">
      <dgm:prSet presAssocID="{5D71E933-CCAE-EF4D-AA9E-0699AB35BC94}" presName="sibTrans" presStyleLbl="sibTrans2D1" presStyleIdx="2" presStyleCnt="3"/>
      <dgm:spPr/>
    </dgm:pt>
    <dgm:pt modelId="{B239FADF-73C7-8D49-9900-DD8EAE3F4B63}" type="pres">
      <dgm:prSet presAssocID="{5D71E933-CCAE-EF4D-AA9E-0699AB35BC94}" presName="connectorText" presStyleLbl="sibTrans2D1" presStyleIdx="2" presStyleCnt="3"/>
      <dgm:spPr/>
    </dgm:pt>
    <dgm:pt modelId="{B2F0A15C-7123-8443-BBBA-10D6994D3A46}" type="pres">
      <dgm:prSet presAssocID="{B338E2FC-7164-AA41-BF95-70B47B379DD5}" presName="node" presStyleLbl="node1" presStyleIdx="3" presStyleCnt="4">
        <dgm:presLayoutVars>
          <dgm:bulletEnabled val="1"/>
        </dgm:presLayoutVars>
      </dgm:prSet>
      <dgm:spPr/>
    </dgm:pt>
  </dgm:ptLst>
  <dgm:cxnLst>
    <dgm:cxn modelId="{412CCD20-260F-DD42-9B70-01F9CA040266}" type="presOf" srcId="{3E16A68B-D6F5-5141-A970-07AC19B1AC65}" destId="{40A867AF-352A-1245-A223-3D28EA4F4312}" srcOrd="0" destOrd="0" presId="urn:microsoft.com/office/officeart/2005/8/layout/process1"/>
    <dgm:cxn modelId="{BC26F03F-2E98-1548-8076-E52F3E395C4C}" type="presOf" srcId="{9769AE17-2F68-924E-957B-D3F7C4C79FDB}" destId="{23273C6E-F53C-DC45-A5E3-589F5798FE2C}" srcOrd="0" destOrd="0" presId="urn:microsoft.com/office/officeart/2005/8/layout/process1"/>
    <dgm:cxn modelId="{33FEC542-18DD-5147-89F8-DF32A8DDBF49}" srcId="{3E16A68B-D6F5-5141-A970-07AC19B1AC65}" destId="{D9D1847F-5A3C-FD47-8B7E-58F68D9887C9}" srcOrd="2" destOrd="0" parTransId="{6F691731-0D39-B343-9969-369C9D900921}" sibTransId="{5D71E933-CCAE-EF4D-AA9E-0699AB35BC94}"/>
    <dgm:cxn modelId="{8693E848-CD60-B047-BBAC-20739FD0762B}" type="presOf" srcId="{1F4A31A4-6F6A-3E40-8A0F-BF05C8178A74}" destId="{082FA11A-25E3-1F45-A48F-643493D08970}" srcOrd="1" destOrd="0" presId="urn:microsoft.com/office/officeart/2005/8/layout/process1"/>
    <dgm:cxn modelId="{DE3FCE50-FAB9-ED4D-96FD-48D991056F92}" type="presOf" srcId="{044D56A3-7892-DD40-A1C0-4B9A6492723E}" destId="{4F8D6E56-021B-E740-A53D-29BE62D0F269}" srcOrd="0" destOrd="0" presId="urn:microsoft.com/office/officeart/2005/8/layout/process1"/>
    <dgm:cxn modelId="{AE355E5D-6CCD-D942-8582-3A347DAD6F0E}" srcId="{3E16A68B-D6F5-5141-A970-07AC19B1AC65}" destId="{044D56A3-7892-DD40-A1C0-4B9A6492723E}" srcOrd="0" destOrd="0" parTransId="{D016B9A4-77A3-6846-9125-4921160FEF6B}" sibTransId="{CF45577E-B2C8-A64B-BE5D-CF713022CCAA}"/>
    <dgm:cxn modelId="{8BA96579-C176-7F41-B2E9-7576F9A0BAB5}" type="presOf" srcId="{1F4A31A4-6F6A-3E40-8A0F-BF05C8178A74}" destId="{B1E91D09-8B80-2340-AA53-D4E359877483}" srcOrd="0" destOrd="0" presId="urn:microsoft.com/office/officeart/2005/8/layout/process1"/>
    <dgm:cxn modelId="{76FECD85-AFBA-4B49-94EA-678B389B1E10}" srcId="{3E16A68B-D6F5-5141-A970-07AC19B1AC65}" destId="{9769AE17-2F68-924E-957B-D3F7C4C79FDB}" srcOrd="1" destOrd="0" parTransId="{C3DA841E-2788-364A-AFC9-C5BDBAF0F91D}" sibTransId="{1F4A31A4-6F6A-3E40-8A0F-BF05C8178A74}"/>
    <dgm:cxn modelId="{DBA3538A-7D4B-B84C-9CF6-77E31027DC78}" type="presOf" srcId="{B338E2FC-7164-AA41-BF95-70B47B379DD5}" destId="{B2F0A15C-7123-8443-BBBA-10D6994D3A46}" srcOrd="0" destOrd="0" presId="urn:microsoft.com/office/officeart/2005/8/layout/process1"/>
    <dgm:cxn modelId="{D29B2EC1-A0A2-874E-9B1D-BF6A29F6BEBE}" type="presOf" srcId="{CF45577E-B2C8-A64B-BE5D-CF713022CCAA}" destId="{33E96984-C7D8-CA48-B443-3E382A8145AF}" srcOrd="0" destOrd="0" presId="urn:microsoft.com/office/officeart/2005/8/layout/process1"/>
    <dgm:cxn modelId="{C5D877C9-DC4D-2B48-A616-1FC03E92D9AB}" srcId="{3E16A68B-D6F5-5141-A970-07AC19B1AC65}" destId="{B338E2FC-7164-AA41-BF95-70B47B379DD5}" srcOrd="3" destOrd="0" parTransId="{B6D13471-109B-4249-AB55-D41F66A78B50}" sibTransId="{8CFCA005-C301-C740-A8FA-BDD6F159AE47}"/>
    <dgm:cxn modelId="{2C64ACD5-F567-9446-A1EA-296E9C87C620}" type="presOf" srcId="{5D71E933-CCAE-EF4D-AA9E-0699AB35BC94}" destId="{B239FADF-73C7-8D49-9900-DD8EAE3F4B63}" srcOrd="1" destOrd="0" presId="urn:microsoft.com/office/officeart/2005/8/layout/process1"/>
    <dgm:cxn modelId="{387A05D7-7B40-5C44-8F1F-F164B1A8E63A}" type="presOf" srcId="{5D71E933-CCAE-EF4D-AA9E-0699AB35BC94}" destId="{ED7E9559-F981-8040-B7C2-0EFED4FBEAA6}" srcOrd="0" destOrd="0" presId="urn:microsoft.com/office/officeart/2005/8/layout/process1"/>
    <dgm:cxn modelId="{99408DE3-7557-6F42-A1D9-36B79E768742}" type="presOf" srcId="{CF45577E-B2C8-A64B-BE5D-CF713022CCAA}" destId="{A1D46E0B-2A74-1348-B294-B707B376838D}" srcOrd="1" destOrd="0" presId="urn:microsoft.com/office/officeart/2005/8/layout/process1"/>
    <dgm:cxn modelId="{120B4BFF-60E9-A645-8CCE-F24C8CA7D0ED}" type="presOf" srcId="{D9D1847F-5A3C-FD47-8B7E-58F68D9887C9}" destId="{11641DF8-C690-9841-A2E9-C3DBBAB4A092}" srcOrd="0" destOrd="0" presId="urn:microsoft.com/office/officeart/2005/8/layout/process1"/>
    <dgm:cxn modelId="{37C7C5BB-7F6C-E045-B564-B99D29FDA9F6}" type="presParOf" srcId="{40A867AF-352A-1245-A223-3D28EA4F4312}" destId="{4F8D6E56-021B-E740-A53D-29BE62D0F269}" srcOrd="0" destOrd="0" presId="urn:microsoft.com/office/officeart/2005/8/layout/process1"/>
    <dgm:cxn modelId="{47CCBB4A-C7F2-8642-BFAD-E17BB9046C1D}" type="presParOf" srcId="{40A867AF-352A-1245-A223-3D28EA4F4312}" destId="{33E96984-C7D8-CA48-B443-3E382A8145AF}" srcOrd="1" destOrd="0" presId="urn:microsoft.com/office/officeart/2005/8/layout/process1"/>
    <dgm:cxn modelId="{1A4C94F1-E3B7-7541-8B42-AFEB60492088}" type="presParOf" srcId="{33E96984-C7D8-CA48-B443-3E382A8145AF}" destId="{A1D46E0B-2A74-1348-B294-B707B376838D}" srcOrd="0" destOrd="0" presId="urn:microsoft.com/office/officeart/2005/8/layout/process1"/>
    <dgm:cxn modelId="{1EA0F629-FDD2-7F4E-AEE4-C3A73EA33508}" type="presParOf" srcId="{40A867AF-352A-1245-A223-3D28EA4F4312}" destId="{23273C6E-F53C-DC45-A5E3-589F5798FE2C}" srcOrd="2" destOrd="0" presId="urn:microsoft.com/office/officeart/2005/8/layout/process1"/>
    <dgm:cxn modelId="{91F9A862-AE97-5644-A56D-826F88660DE4}" type="presParOf" srcId="{40A867AF-352A-1245-A223-3D28EA4F4312}" destId="{B1E91D09-8B80-2340-AA53-D4E359877483}" srcOrd="3" destOrd="0" presId="urn:microsoft.com/office/officeart/2005/8/layout/process1"/>
    <dgm:cxn modelId="{4E3C0B89-62F0-EB4F-AFF7-5C6B7E1C587B}" type="presParOf" srcId="{B1E91D09-8B80-2340-AA53-D4E359877483}" destId="{082FA11A-25E3-1F45-A48F-643493D08970}" srcOrd="0" destOrd="0" presId="urn:microsoft.com/office/officeart/2005/8/layout/process1"/>
    <dgm:cxn modelId="{454C6829-4496-3543-8332-8E15DC7C43CE}" type="presParOf" srcId="{40A867AF-352A-1245-A223-3D28EA4F4312}" destId="{11641DF8-C690-9841-A2E9-C3DBBAB4A092}" srcOrd="4" destOrd="0" presId="urn:microsoft.com/office/officeart/2005/8/layout/process1"/>
    <dgm:cxn modelId="{7BFC0814-B949-CB47-939F-7E835A322613}" type="presParOf" srcId="{40A867AF-352A-1245-A223-3D28EA4F4312}" destId="{ED7E9559-F981-8040-B7C2-0EFED4FBEAA6}" srcOrd="5" destOrd="0" presId="urn:microsoft.com/office/officeart/2005/8/layout/process1"/>
    <dgm:cxn modelId="{8034F284-DDAF-6846-A40D-AC8E0155F1E1}" type="presParOf" srcId="{ED7E9559-F981-8040-B7C2-0EFED4FBEAA6}" destId="{B239FADF-73C7-8D49-9900-DD8EAE3F4B63}" srcOrd="0" destOrd="0" presId="urn:microsoft.com/office/officeart/2005/8/layout/process1"/>
    <dgm:cxn modelId="{EB517CF6-D96A-D242-B58F-4AAEE107F461}" type="presParOf" srcId="{40A867AF-352A-1245-A223-3D28EA4F4312}" destId="{B2F0A15C-7123-8443-BBBA-10D6994D3A46}"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3E16A68B-D6F5-5141-A970-07AC19B1AC65}"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it-IT"/>
        </a:p>
      </dgm:t>
    </dgm:pt>
    <dgm:pt modelId="{4E349D68-24AD-A74F-98AD-C473EF27AFF9}">
      <dgm:prSet custT="1"/>
      <dgm:spPr/>
      <dgm:t>
        <a:bodyPr anchor="ctr"/>
        <a:lstStyle/>
        <a:p>
          <a:pPr marL="0" lvl="0" indent="0" algn="ctr" defTabSz="800100">
            <a:lnSpc>
              <a:spcPct val="90000"/>
            </a:lnSpc>
            <a:spcBef>
              <a:spcPct val="0"/>
            </a:spcBef>
            <a:spcAft>
              <a:spcPct val="35000"/>
            </a:spcAft>
            <a:buNone/>
          </a:pPr>
          <a:r>
            <a:rPr lang="it-FI" sz="1800" b="1" kern="1200" dirty="0">
              <a:solidFill>
                <a:prstClr val="white"/>
              </a:solidFill>
              <a:latin typeface="Calibri" panose="020F0502020204030204"/>
              <a:ea typeface="+mn-ea"/>
              <a:cs typeface="+mn-cs"/>
            </a:rPr>
            <a:t>Integrated results of your desk research</a:t>
          </a:r>
        </a:p>
      </dgm:t>
    </dgm:pt>
    <dgm:pt modelId="{09882640-41A1-234B-B28B-CEE7C9F3778D}" type="parTrans" cxnId="{5AE0E27D-416C-7E4F-81DA-F6EA44AF068B}">
      <dgm:prSet/>
      <dgm:spPr/>
      <dgm:t>
        <a:bodyPr/>
        <a:lstStyle/>
        <a:p>
          <a:endParaRPr lang="it-IT" sz="1800">
            <a:solidFill>
              <a:schemeClr val="tx1"/>
            </a:solidFill>
          </a:endParaRPr>
        </a:p>
      </dgm:t>
    </dgm:pt>
    <dgm:pt modelId="{F8CE13A0-C4FE-3148-87CE-46F383E47BBC}" type="sibTrans" cxnId="{5AE0E27D-416C-7E4F-81DA-F6EA44AF068B}">
      <dgm:prSet custT="1"/>
      <dgm:spPr/>
      <dgm:t>
        <a:bodyPr/>
        <a:lstStyle/>
        <a:p>
          <a:endParaRPr lang="it-IT" sz="1600">
            <a:solidFill>
              <a:schemeClr val="tx1"/>
            </a:solidFill>
          </a:endParaRPr>
        </a:p>
      </dgm:t>
    </dgm:pt>
    <dgm:pt modelId="{9769AE17-2F68-924E-957B-D3F7C4C79FDB}">
      <dgm:prSet custT="1"/>
      <dgm:spPr/>
      <dgm:t>
        <a:bodyPr anchor="ctr"/>
        <a:lstStyle/>
        <a:p>
          <a:pPr marL="0" lvl="0" indent="0" algn="ctr" defTabSz="800100">
            <a:lnSpc>
              <a:spcPct val="90000"/>
            </a:lnSpc>
            <a:spcBef>
              <a:spcPct val="0"/>
            </a:spcBef>
            <a:spcAft>
              <a:spcPct val="35000"/>
            </a:spcAft>
            <a:buNone/>
          </a:pPr>
          <a:r>
            <a:rPr lang="it-FI" sz="1800" b="1" kern="1200" dirty="0">
              <a:solidFill>
                <a:prstClr val="white"/>
              </a:solidFill>
              <a:latin typeface="Calibri" panose="020F0502020204030204"/>
              <a:ea typeface="+mn-ea"/>
              <a:cs typeface="+mn-cs"/>
            </a:rPr>
            <a:t>Table of informant  </a:t>
          </a:r>
        </a:p>
      </dgm:t>
    </dgm:pt>
    <dgm:pt modelId="{C3DA841E-2788-364A-AFC9-C5BDBAF0F91D}" type="parTrans" cxnId="{76FECD85-AFBA-4B49-94EA-678B389B1E10}">
      <dgm:prSet/>
      <dgm:spPr/>
      <dgm:t>
        <a:bodyPr/>
        <a:lstStyle/>
        <a:p>
          <a:endParaRPr lang="it-IT" sz="1800">
            <a:solidFill>
              <a:schemeClr val="tx1"/>
            </a:solidFill>
          </a:endParaRPr>
        </a:p>
      </dgm:t>
    </dgm:pt>
    <dgm:pt modelId="{1F4A31A4-6F6A-3E40-8A0F-BF05C8178A74}" type="sibTrans" cxnId="{76FECD85-AFBA-4B49-94EA-678B389B1E10}">
      <dgm:prSet custT="1"/>
      <dgm:spPr/>
      <dgm:t>
        <a:bodyPr/>
        <a:lstStyle/>
        <a:p>
          <a:endParaRPr lang="it-IT" sz="1600">
            <a:solidFill>
              <a:schemeClr val="tx1"/>
            </a:solidFill>
          </a:endParaRPr>
        </a:p>
      </dgm:t>
    </dgm:pt>
    <dgm:pt modelId="{D9D1847F-5A3C-FD47-8B7E-58F68D9887C9}">
      <dgm:prSet custT="1"/>
      <dgm:spPr/>
      <dgm:t>
        <a:bodyPr anchor="ctr"/>
        <a:lstStyle/>
        <a:p>
          <a:pPr algn="ctr"/>
          <a:r>
            <a:rPr lang="it-FI" sz="1800" b="1" kern="1200" dirty="0">
              <a:solidFill>
                <a:prstClr val="white"/>
              </a:solidFill>
              <a:latin typeface="Calibri" panose="020F0502020204030204"/>
              <a:ea typeface="+mn-ea"/>
              <a:cs typeface="+mn-cs"/>
            </a:rPr>
            <a:t>Insights from the interviews </a:t>
          </a:r>
        </a:p>
      </dgm:t>
    </dgm:pt>
    <dgm:pt modelId="{6F691731-0D39-B343-9969-369C9D900921}" type="parTrans" cxnId="{33FEC542-18DD-5147-89F8-DF32A8DDBF49}">
      <dgm:prSet/>
      <dgm:spPr/>
      <dgm:t>
        <a:bodyPr/>
        <a:lstStyle/>
        <a:p>
          <a:endParaRPr lang="it-IT" sz="1800">
            <a:solidFill>
              <a:schemeClr val="tx1"/>
            </a:solidFill>
          </a:endParaRPr>
        </a:p>
      </dgm:t>
    </dgm:pt>
    <dgm:pt modelId="{5D71E933-CCAE-EF4D-AA9E-0699AB35BC94}" type="sibTrans" cxnId="{33FEC542-18DD-5147-89F8-DF32A8DDBF49}">
      <dgm:prSet custT="1"/>
      <dgm:spPr/>
      <dgm:t>
        <a:bodyPr/>
        <a:lstStyle/>
        <a:p>
          <a:endParaRPr lang="it-IT" sz="1600">
            <a:solidFill>
              <a:schemeClr val="tx1"/>
            </a:solidFill>
          </a:endParaRPr>
        </a:p>
      </dgm:t>
    </dgm:pt>
    <dgm:pt modelId="{B338E2FC-7164-AA41-BF95-70B47B379DD5}">
      <dgm:prSet custT="1"/>
      <dgm:spPr/>
      <dgm:t>
        <a:bodyPr/>
        <a:lstStyle/>
        <a:p>
          <a:r>
            <a:rPr lang="it-FI" sz="1800" b="1" kern="1200" dirty="0">
              <a:solidFill>
                <a:prstClr val="white"/>
              </a:solidFill>
              <a:latin typeface="Calibri" panose="020F0502020204030204"/>
              <a:ea typeface="+mn-ea"/>
              <a:cs typeface="+mn-cs"/>
            </a:rPr>
            <a:t>Summary of the insights from both desk research and interviews</a:t>
          </a:r>
        </a:p>
      </dgm:t>
    </dgm:pt>
    <dgm:pt modelId="{B6D13471-109B-4249-AB55-D41F66A78B50}" type="parTrans" cxnId="{C5D877C9-DC4D-2B48-A616-1FC03E92D9AB}">
      <dgm:prSet/>
      <dgm:spPr/>
      <dgm:t>
        <a:bodyPr/>
        <a:lstStyle/>
        <a:p>
          <a:endParaRPr lang="it-IT" sz="1800">
            <a:solidFill>
              <a:schemeClr val="tx1"/>
            </a:solidFill>
          </a:endParaRPr>
        </a:p>
      </dgm:t>
    </dgm:pt>
    <dgm:pt modelId="{8CFCA005-C301-C740-A8FA-BDD6F159AE47}" type="sibTrans" cxnId="{C5D877C9-DC4D-2B48-A616-1FC03E92D9AB}">
      <dgm:prSet/>
      <dgm:spPr/>
      <dgm:t>
        <a:bodyPr/>
        <a:lstStyle/>
        <a:p>
          <a:endParaRPr lang="it-IT" sz="1800">
            <a:solidFill>
              <a:schemeClr val="tx1"/>
            </a:solidFill>
          </a:endParaRPr>
        </a:p>
      </dgm:t>
    </dgm:pt>
    <dgm:pt modelId="{5408CF43-531B-034C-8D8C-4DC5923B7843}" type="pres">
      <dgm:prSet presAssocID="{3E16A68B-D6F5-5141-A970-07AC19B1AC65}" presName="Name0" presStyleCnt="0">
        <dgm:presLayoutVars>
          <dgm:dir/>
          <dgm:resizeHandles val="exact"/>
        </dgm:presLayoutVars>
      </dgm:prSet>
      <dgm:spPr/>
    </dgm:pt>
    <dgm:pt modelId="{7B1C642A-F5D8-574F-92AD-E1D98DE9358F}" type="pres">
      <dgm:prSet presAssocID="{4E349D68-24AD-A74F-98AD-C473EF27AFF9}" presName="node" presStyleLbl="node1" presStyleIdx="0" presStyleCnt="4">
        <dgm:presLayoutVars>
          <dgm:bulletEnabled val="1"/>
        </dgm:presLayoutVars>
      </dgm:prSet>
      <dgm:spPr/>
    </dgm:pt>
    <dgm:pt modelId="{DD083934-95D7-9A46-A457-EC35614F5DE6}" type="pres">
      <dgm:prSet presAssocID="{F8CE13A0-C4FE-3148-87CE-46F383E47BBC}" presName="sibTrans" presStyleLbl="sibTrans2D1" presStyleIdx="0" presStyleCnt="3"/>
      <dgm:spPr/>
    </dgm:pt>
    <dgm:pt modelId="{ACA60E23-9C47-044D-8814-97C7713B1C97}" type="pres">
      <dgm:prSet presAssocID="{F8CE13A0-C4FE-3148-87CE-46F383E47BBC}" presName="connectorText" presStyleLbl="sibTrans2D1" presStyleIdx="0" presStyleCnt="3"/>
      <dgm:spPr/>
    </dgm:pt>
    <dgm:pt modelId="{6AD269E5-F0F1-4441-B2EB-307DEF195DE9}" type="pres">
      <dgm:prSet presAssocID="{9769AE17-2F68-924E-957B-D3F7C4C79FDB}" presName="node" presStyleLbl="node1" presStyleIdx="1" presStyleCnt="4">
        <dgm:presLayoutVars>
          <dgm:bulletEnabled val="1"/>
        </dgm:presLayoutVars>
      </dgm:prSet>
      <dgm:spPr/>
    </dgm:pt>
    <dgm:pt modelId="{2F8CEDED-F2C1-6C45-801B-807313460E7C}" type="pres">
      <dgm:prSet presAssocID="{1F4A31A4-6F6A-3E40-8A0F-BF05C8178A74}" presName="sibTrans" presStyleLbl="sibTrans2D1" presStyleIdx="1" presStyleCnt="3"/>
      <dgm:spPr/>
    </dgm:pt>
    <dgm:pt modelId="{9367378B-E123-9446-A58A-BA873A4BA534}" type="pres">
      <dgm:prSet presAssocID="{1F4A31A4-6F6A-3E40-8A0F-BF05C8178A74}" presName="connectorText" presStyleLbl="sibTrans2D1" presStyleIdx="1" presStyleCnt="3"/>
      <dgm:spPr/>
    </dgm:pt>
    <dgm:pt modelId="{49675A3B-453B-8141-AA51-EB6723AE0F74}" type="pres">
      <dgm:prSet presAssocID="{D9D1847F-5A3C-FD47-8B7E-58F68D9887C9}" presName="node" presStyleLbl="node1" presStyleIdx="2" presStyleCnt="4">
        <dgm:presLayoutVars>
          <dgm:bulletEnabled val="1"/>
        </dgm:presLayoutVars>
      </dgm:prSet>
      <dgm:spPr/>
    </dgm:pt>
    <dgm:pt modelId="{3D294ED3-A558-8947-A410-53AC845852A8}" type="pres">
      <dgm:prSet presAssocID="{5D71E933-CCAE-EF4D-AA9E-0699AB35BC94}" presName="sibTrans" presStyleLbl="sibTrans2D1" presStyleIdx="2" presStyleCnt="3"/>
      <dgm:spPr/>
    </dgm:pt>
    <dgm:pt modelId="{5D46DCDD-1A82-B445-AF8F-409B9F507372}" type="pres">
      <dgm:prSet presAssocID="{5D71E933-CCAE-EF4D-AA9E-0699AB35BC94}" presName="connectorText" presStyleLbl="sibTrans2D1" presStyleIdx="2" presStyleCnt="3"/>
      <dgm:spPr/>
    </dgm:pt>
    <dgm:pt modelId="{4C3DED6C-97FE-C543-93D7-A7738A610162}" type="pres">
      <dgm:prSet presAssocID="{B338E2FC-7164-AA41-BF95-70B47B379DD5}" presName="node" presStyleLbl="node1" presStyleIdx="3" presStyleCnt="4">
        <dgm:presLayoutVars>
          <dgm:bulletEnabled val="1"/>
        </dgm:presLayoutVars>
      </dgm:prSet>
      <dgm:spPr/>
    </dgm:pt>
  </dgm:ptLst>
  <dgm:cxnLst>
    <dgm:cxn modelId="{4405B632-0198-834E-B042-FF6DE690CFFE}" type="presOf" srcId="{B338E2FC-7164-AA41-BF95-70B47B379DD5}" destId="{4C3DED6C-97FE-C543-93D7-A7738A610162}" srcOrd="0" destOrd="0" presId="urn:microsoft.com/office/officeart/2005/8/layout/process1"/>
    <dgm:cxn modelId="{B82D1E3F-391A-DA42-8B29-3962690CA22D}" type="presOf" srcId="{1F4A31A4-6F6A-3E40-8A0F-BF05C8178A74}" destId="{9367378B-E123-9446-A58A-BA873A4BA534}" srcOrd="1" destOrd="0" presId="urn:microsoft.com/office/officeart/2005/8/layout/process1"/>
    <dgm:cxn modelId="{33FEC542-18DD-5147-89F8-DF32A8DDBF49}" srcId="{3E16A68B-D6F5-5141-A970-07AC19B1AC65}" destId="{D9D1847F-5A3C-FD47-8B7E-58F68D9887C9}" srcOrd="2" destOrd="0" parTransId="{6F691731-0D39-B343-9969-369C9D900921}" sibTransId="{5D71E933-CCAE-EF4D-AA9E-0699AB35BC94}"/>
    <dgm:cxn modelId="{FAB6046A-CFC9-1141-9B2C-931CEA253124}" type="presOf" srcId="{1F4A31A4-6F6A-3E40-8A0F-BF05C8178A74}" destId="{2F8CEDED-F2C1-6C45-801B-807313460E7C}" srcOrd="0" destOrd="0" presId="urn:microsoft.com/office/officeart/2005/8/layout/process1"/>
    <dgm:cxn modelId="{3C876D6A-47B7-804D-8568-A862517239C9}" type="presOf" srcId="{5D71E933-CCAE-EF4D-AA9E-0699AB35BC94}" destId="{3D294ED3-A558-8947-A410-53AC845852A8}" srcOrd="0" destOrd="0" presId="urn:microsoft.com/office/officeart/2005/8/layout/process1"/>
    <dgm:cxn modelId="{9FCB5D70-EF38-4E45-ADC6-37FAFD0EB7B5}" type="presOf" srcId="{3E16A68B-D6F5-5141-A970-07AC19B1AC65}" destId="{5408CF43-531B-034C-8D8C-4DC5923B7843}" srcOrd="0" destOrd="0" presId="urn:microsoft.com/office/officeart/2005/8/layout/process1"/>
    <dgm:cxn modelId="{C618FE76-6803-F943-B4E2-33DEFA65F3BD}" type="presOf" srcId="{D9D1847F-5A3C-FD47-8B7E-58F68D9887C9}" destId="{49675A3B-453B-8141-AA51-EB6723AE0F74}" srcOrd="0" destOrd="0" presId="urn:microsoft.com/office/officeart/2005/8/layout/process1"/>
    <dgm:cxn modelId="{5AE0E27D-416C-7E4F-81DA-F6EA44AF068B}" srcId="{3E16A68B-D6F5-5141-A970-07AC19B1AC65}" destId="{4E349D68-24AD-A74F-98AD-C473EF27AFF9}" srcOrd="0" destOrd="0" parTransId="{09882640-41A1-234B-B28B-CEE7C9F3778D}" sibTransId="{F8CE13A0-C4FE-3148-87CE-46F383E47BBC}"/>
    <dgm:cxn modelId="{BECBAC80-A90F-0447-A338-913203C03379}" type="presOf" srcId="{9769AE17-2F68-924E-957B-D3F7C4C79FDB}" destId="{6AD269E5-F0F1-4441-B2EB-307DEF195DE9}" srcOrd="0" destOrd="0" presId="urn:microsoft.com/office/officeart/2005/8/layout/process1"/>
    <dgm:cxn modelId="{1ABD2F84-0F10-D843-BD5F-6D16EB347BDB}" type="presOf" srcId="{4E349D68-24AD-A74F-98AD-C473EF27AFF9}" destId="{7B1C642A-F5D8-574F-92AD-E1D98DE9358F}" srcOrd="0" destOrd="0" presId="urn:microsoft.com/office/officeart/2005/8/layout/process1"/>
    <dgm:cxn modelId="{76FECD85-AFBA-4B49-94EA-678B389B1E10}" srcId="{3E16A68B-D6F5-5141-A970-07AC19B1AC65}" destId="{9769AE17-2F68-924E-957B-D3F7C4C79FDB}" srcOrd="1" destOrd="0" parTransId="{C3DA841E-2788-364A-AFC9-C5BDBAF0F91D}" sibTransId="{1F4A31A4-6F6A-3E40-8A0F-BF05C8178A74}"/>
    <dgm:cxn modelId="{C5D877C9-DC4D-2B48-A616-1FC03E92D9AB}" srcId="{3E16A68B-D6F5-5141-A970-07AC19B1AC65}" destId="{B338E2FC-7164-AA41-BF95-70B47B379DD5}" srcOrd="3" destOrd="0" parTransId="{B6D13471-109B-4249-AB55-D41F66A78B50}" sibTransId="{8CFCA005-C301-C740-A8FA-BDD6F159AE47}"/>
    <dgm:cxn modelId="{39066FCA-7087-BE40-9515-E927B93541A3}" type="presOf" srcId="{5D71E933-CCAE-EF4D-AA9E-0699AB35BC94}" destId="{5D46DCDD-1A82-B445-AF8F-409B9F507372}" srcOrd="1" destOrd="0" presId="urn:microsoft.com/office/officeart/2005/8/layout/process1"/>
    <dgm:cxn modelId="{41F8BBF1-DFDF-6946-B2DA-B36F66E5EAA5}" type="presOf" srcId="{F8CE13A0-C4FE-3148-87CE-46F383E47BBC}" destId="{DD083934-95D7-9A46-A457-EC35614F5DE6}" srcOrd="0" destOrd="0" presId="urn:microsoft.com/office/officeart/2005/8/layout/process1"/>
    <dgm:cxn modelId="{EF31C4F5-B073-6A41-86DB-BCB6705E2AA8}" type="presOf" srcId="{F8CE13A0-C4FE-3148-87CE-46F383E47BBC}" destId="{ACA60E23-9C47-044D-8814-97C7713B1C97}" srcOrd="1" destOrd="0" presId="urn:microsoft.com/office/officeart/2005/8/layout/process1"/>
    <dgm:cxn modelId="{F258E07C-B05E-F34A-8B04-5D74938F5473}" type="presParOf" srcId="{5408CF43-531B-034C-8D8C-4DC5923B7843}" destId="{7B1C642A-F5D8-574F-92AD-E1D98DE9358F}" srcOrd="0" destOrd="0" presId="urn:microsoft.com/office/officeart/2005/8/layout/process1"/>
    <dgm:cxn modelId="{DDFF1B5B-EDE5-904B-86A1-193199145DD9}" type="presParOf" srcId="{5408CF43-531B-034C-8D8C-4DC5923B7843}" destId="{DD083934-95D7-9A46-A457-EC35614F5DE6}" srcOrd="1" destOrd="0" presId="urn:microsoft.com/office/officeart/2005/8/layout/process1"/>
    <dgm:cxn modelId="{AA922638-72D1-DB47-A336-F4E5EFF13114}" type="presParOf" srcId="{DD083934-95D7-9A46-A457-EC35614F5DE6}" destId="{ACA60E23-9C47-044D-8814-97C7713B1C97}" srcOrd="0" destOrd="0" presId="urn:microsoft.com/office/officeart/2005/8/layout/process1"/>
    <dgm:cxn modelId="{CAFE8018-3893-154D-A52A-7851801CA282}" type="presParOf" srcId="{5408CF43-531B-034C-8D8C-4DC5923B7843}" destId="{6AD269E5-F0F1-4441-B2EB-307DEF195DE9}" srcOrd="2" destOrd="0" presId="urn:microsoft.com/office/officeart/2005/8/layout/process1"/>
    <dgm:cxn modelId="{1B21BE85-E082-E34C-A506-1FA13D0C064B}" type="presParOf" srcId="{5408CF43-531B-034C-8D8C-4DC5923B7843}" destId="{2F8CEDED-F2C1-6C45-801B-807313460E7C}" srcOrd="3" destOrd="0" presId="urn:microsoft.com/office/officeart/2005/8/layout/process1"/>
    <dgm:cxn modelId="{C06F70D7-40EE-154D-9717-5AA94159A1E5}" type="presParOf" srcId="{2F8CEDED-F2C1-6C45-801B-807313460E7C}" destId="{9367378B-E123-9446-A58A-BA873A4BA534}" srcOrd="0" destOrd="0" presId="urn:microsoft.com/office/officeart/2005/8/layout/process1"/>
    <dgm:cxn modelId="{3B70FB72-B2D7-E448-B3BB-9997A36DD7F3}" type="presParOf" srcId="{5408CF43-531B-034C-8D8C-4DC5923B7843}" destId="{49675A3B-453B-8141-AA51-EB6723AE0F74}" srcOrd="4" destOrd="0" presId="urn:microsoft.com/office/officeart/2005/8/layout/process1"/>
    <dgm:cxn modelId="{BAA3D487-F6FE-0045-BA9C-D9DB979A8370}" type="presParOf" srcId="{5408CF43-531B-034C-8D8C-4DC5923B7843}" destId="{3D294ED3-A558-8947-A410-53AC845852A8}" srcOrd="5" destOrd="0" presId="urn:microsoft.com/office/officeart/2005/8/layout/process1"/>
    <dgm:cxn modelId="{F1426284-18E3-614A-9C8F-FB2307C8580E}" type="presParOf" srcId="{3D294ED3-A558-8947-A410-53AC845852A8}" destId="{5D46DCDD-1A82-B445-AF8F-409B9F507372}" srcOrd="0" destOrd="0" presId="urn:microsoft.com/office/officeart/2005/8/layout/process1"/>
    <dgm:cxn modelId="{BB9F34E2-6CBC-A742-9B6C-5A2D956848A3}" type="presParOf" srcId="{5408CF43-531B-034C-8D8C-4DC5923B7843}" destId="{4C3DED6C-97FE-C543-93D7-A7738A610162}"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42EE937-6C84-7045-A0CC-D6CCAF4503A3}" type="doc">
      <dgm:prSet loTypeId="urn:microsoft.com/office/officeart/2008/layout/AlternatingHexagons" loCatId="list" qsTypeId="urn:microsoft.com/office/officeart/2005/8/quickstyle/simple1" qsCatId="simple" csTypeId="urn:microsoft.com/office/officeart/2005/8/colors/accent3_3" csCatId="accent3" phldr="1"/>
      <dgm:spPr/>
      <dgm:t>
        <a:bodyPr/>
        <a:lstStyle/>
        <a:p>
          <a:endParaRPr lang="it-IT"/>
        </a:p>
      </dgm:t>
    </dgm:pt>
    <dgm:pt modelId="{CDB6AFD3-FA06-2D4C-8522-D5F8FE019E90}">
      <dgm:prSet custT="1"/>
      <dgm:spPr>
        <a:solidFill>
          <a:schemeClr val="accent2"/>
        </a:solidFill>
      </dgm:spPr>
      <dgm:t>
        <a:bodyPr/>
        <a:lstStyle/>
        <a:p>
          <a:r>
            <a:rPr lang="en-US" sz="1400" b="1" i="0" kern="1200" noProof="0" dirty="0">
              <a:latin typeface="Calibri" panose="020F0502020204030204"/>
              <a:ea typeface="+mn-ea"/>
              <a:cs typeface="+mn-cs"/>
            </a:rPr>
            <a:t>VISUAL SEARCH</a:t>
          </a:r>
        </a:p>
      </dgm:t>
    </dgm:pt>
    <dgm:pt modelId="{6E0CB297-C88B-6B45-AB1B-AA70B1836BC0}" type="parTrans" cxnId="{4E384CA0-9F82-FA4C-8C29-244EE93E4B85}">
      <dgm:prSet/>
      <dgm:spPr/>
      <dgm:t>
        <a:bodyPr/>
        <a:lstStyle/>
        <a:p>
          <a:endParaRPr lang="en-US" noProof="0" dirty="0"/>
        </a:p>
      </dgm:t>
    </dgm:pt>
    <dgm:pt modelId="{4953E910-F6A9-8041-9A4E-1E15D2D9654A}" type="sibTrans" cxnId="{4E384CA0-9F82-FA4C-8C29-244EE93E4B85}">
      <dgm:prSet/>
      <dgm:spPr/>
      <dgm:t>
        <a:bodyPr/>
        <a:lstStyle/>
        <a:p>
          <a:endParaRPr lang="en-US" noProof="0" dirty="0"/>
        </a:p>
      </dgm:t>
    </dgm:pt>
    <dgm:pt modelId="{34FD84B6-7F7A-CC46-9F75-6A30B9FCF421}">
      <dgm:prSet custT="1"/>
      <dgm:spPr/>
      <dgm:t>
        <a:bodyPr/>
        <a:lstStyle/>
        <a:p>
          <a:r>
            <a:rPr lang="en-US" sz="900" b="0" i="0" kern="1200" noProof="0" dirty="0">
              <a:latin typeface="Calibri" panose="020F0502020204030204"/>
              <a:ea typeface="+mn-ea"/>
              <a:cs typeface="+mn-cs"/>
            </a:rPr>
            <a:t>AI can be used to enable </a:t>
          </a:r>
          <a:r>
            <a:rPr lang="en-US" sz="1000" b="1" i="0" kern="1200" noProof="0" dirty="0">
              <a:latin typeface="Calibri" panose="020F0502020204030204"/>
              <a:ea typeface="+mn-ea"/>
              <a:cs typeface="+mn-cs"/>
            </a:rPr>
            <a:t>visual search</a:t>
          </a:r>
          <a:r>
            <a:rPr lang="en-US" sz="900" b="0" i="0" kern="1200" noProof="0" dirty="0">
              <a:latin typeface="Calibri" panose="020F0502020204030204"/>
              <a:ea typeface="+mn-ea"/>
              <a:cs typeface="+mn-cs"/>
            </a:rPr>
            <a:t>, allowing </a:t>
          </a:r>
          <a:r>
            <a:rPr lang="en-US" sz="1000" b="1" i="0" kern="1200" noProof="0" dirty="0">
              <a:latin typeface="Calibri" panose="020F0502020204030204"/>
              <a:ea typeface="+mn-ea"/>
              <a:cs typeface="+mn-cs"/>
            </a:rPr>
            <a:t>customers to search for products by uploading a photo or taking a picture with their smartphone</a:t>
          </a:r>
          <a:r>
            <a:rPr lang="en-US" sz="900" b="0" i="0" kern="1200" noProof="0" dirty="0">
              <a:latin typeface="Calibri" panose="020F0502020204030204"/>
              <a:ea typeface="+mn-ea"/>
              <a:cs typeface="+mn-cs"/>
            </a:rPr>
            <a:t>. This can help customers find products more easily and efficiently.</a:t>
          </a:r>
        </a:p>
      </dgm:t>
    </dgm:pt>
    <dgm:pt modelId="{75829BB9-A9D4-6441-A2C3-DB1E7024D030}" type="parTrans" cxnId="{4134CFD8-6EB3-D941-98B9-B42E01023ABC}">
      <dgm:prSet/>
      <dgm:spPr/>
      <dgm:t>
        <a:bodyPr/>
        <a:lstStyle/>
        <a:p>
          <a:endParaRPr lang="en-US" noProof="0" dirty="0"/>
        </a:p>
      </dgm:t>
    </dgm:pt>
    <dgm:pt modelId="{62F82A83-6071-B04B-BF4F-515B7540C6DC}" type="sibTrans" cxnId="{4134CFD8-6EB3-D941-98B9-B42E01023ABC}">
      <dgm:prSet/>
      <dgm:spPr/>
      <dgm:t>
        <a:bodyPr/>
        <a:lstStyle/>
        <a:p>
          <a:endParaRPr lang="en-US" noProof="0" dirty="0"/>
        </a:p>
      </dgm:t>
    </dgm:pt>
    <dgm:pt modelId="{30F95097-5B9C-F04B-B58D-F7AB0AB90773}">
      <dgm:prSet custT="1"/>
      <dgm:spPr/>
      <dgm:t>
        <a:bodyPr/>
        <a:lstStyle/>
        <a:p>
          <a:r>
            <a:rPr lang="en-US" sz="1400" b="1" i="0" kern="1200" noProof="0" dirty="0">
              <a:latin typeface="Calibri" panose="020F0502020204030204"/>
              <a:ea typeface="+mn-ea"/>
              <a:cs typeface="+mn-cs"/>
            </a:rPr>
            <a:t> </a:t>
          </a:r>
        </a:p>
      </dgm:t>
    </dgm:pt>
    <dgm:pt modelId="{181DEBB0-C9FF-5A41-8D39-802930953176}" type="parTrans" cxnId="{D70B6925-016A-9048-9246-CF12D8257046}">
      <dgm:prSet/>
      <dgm:spPr/>
      <dgm:t>
        <a:bodyPr/>
        <a:lstStyle/>
        <a:p>
          <a:endParaRPr lang="en-US" noProof="0" dirty="0"/>
        </a:p>
      </dgm:t>
    </dgm:pt>
    <dgm:pt modelId="{30C67044-3149-954F-8BB7-67E0166BC027}" type="sibTrans" cxnId="{D70B6925-016A-9048-9246-CF12D8257046}">
      <dgm:prSet/>
      <dgm:spPr/>
      <dgm:t>
        <a:bodyPr/>
        <a:lstStyle/>
        <a:p>
          <a:endParaRPr lang="en-US" noProof="0" dirty="0"/>
        </a:p>
      </dgm:t>
    </dgm:pt>
    <dgm:pt modelId="{17F049E8-587C-DE4F-9299-5EBD2BDFFC82}">
      <dgm:prSet custT="1"/>
      <dgm:spPr/>
      <dgm: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 </a:t>
          </a:r>
        </a:p>
      </dgm:t>
    </dgm:pt>
    <dgm:pt modelId="{7A46300A-8B86-AC4E-8458-0FF86D3E91B5}" type="parTrans" cxnId="{4333DE36-11E4-BB4D-9912-99230B4EC54B}">
      <dgm:prSet/>
      <dgm:spPr/>
      <dgm:t>
        <a:bodyPr/>
        <a:lstStyle/>
        <a:p>
          <a:endParaRPr lang="en-US" noProof="0" dirty="0"/>
        </a:p>
      </dgm:t>
    </dgm:pt>
    <dgm:pt modelId="{F4580C00-81C0-6648-AA38-4492E84AEC73}" type="sibTrans" cxnId="{4333DE36-11E4-BB4D-9912-99230B4EC54B}">
      <dgm:prSet/>
      <dgm:spPr/>
      <dgm:t>
        <a:bodyPr/>
        <a:lstStyle/>
        <a:p>
          <a:endParaRPr lang="en-US" noProof="0" dirty="0"/>
        </a:p>
      </dgm:t>
    </dgm:pt>
    <dgm:pt modelId="{8A0FCB82-60C6-0E45-B5C7-EE09BB48787A}">
      <dgm:prSet custT="1"/>
      <dgm:spPr/>
      <dgm:t>
        <a:bodyPr/>
        <a:lstStyle/>
        <a:p>
          <a:r>
            <a:rPr lang="en-US" sz="1400" b="1" kern="1200" noProof="0" dirty="0">
              <a:latin typeface="Calibri" panose="020F0502020204030204"/>
              <a:ea typeface="+mn-ea"/>
              <a:cs typeface="+mn-cs"/>
            </a:rPr>
            <a:t> </a:t>
          </a:r>
        </a:p>
      </dgm:t>
    </dgm:pt>
    <dgm:pt modelId="{4F8645D3-4F1A-7240-B74C-0BD5EA1F7E01}" type="parTrans" cxnId="{51F0F20A-ACD5-264D-B7FA-FE8A105F71D4}">
      <dgm:prSet/>
      <dgm:spPr/>
      <dgm:t>
        <a:bodyPr/>
        <a:lstStyle/>
        <a:p>
          <a:endParaRPr lang="en-US" noProof="0" dirty="0"/>
        </a:p>
      </dgm:t>
    </dgm:pt>
    <dgm:pt modelId="{20B80A4F-9691-5441-B512-B69E6A86C24B}" type="sibTrans" cxnId="{51F0F20A-ACD5-264D-B7FA-FE8A105F71D4}">
      <dgm:prSet/>
      <dgm:spPr/>
      <dgm:t>
        <a:bodyPr/>
        <a:lstStyle/>
        <a:p>
          <a:endParaRPr lang="en-US" noProof="0" dirty="0"/>
        </a:p>
      </dgm:t>
    </dgm:pt>
    <dgm:pt modelId="{54A134F3-7C3B-5940-8E7D-DCE160C3D588}">
      <dgm:prSet custT="1"/>
      <dgm:spPr/>
      <dgm:t>
        <a:bodyPr/>
        <a:lstStyle/>
        <a:p>
          <a:pPr marL="0" lvl="0" indent="0" algn="l" defTabSz="400050">
            <a:lnSpc>
              <a:spcPct val="90000"/>
            </a:lnSpc>
            <a:spcBef>
              <a:spcPct val="0"/>
            </a:spcBef>
            <a:spcAft>
              <a:spcPct val="35000"/>
            </a:spcAft>
            <a:buNone/>
          </a:pPr>
          <a:r>
            <a:rPr lang="en-US" sz="900" b="0" i="0" kern="1200" noProof="0" dirty="0">
              <a:latin typeface="Calibri" panose="020F0502020204030204"/>
              <a:ea typeface="+mn-ea"/>
              <a:cs typeface="+mn-cs"/>
            </a:rPr>
            <a:t> </a:t>
          </a:r>
          <a:endParaRPr lang="en-US" sz="1000" b="1" i="0" kern="1200" noProof="0" dirty="0">
            <a:latin typeface="Calibri" panose="020F0502020204030204"/>
            <a:ea typeface="+mn-ea"/>
            <a:cs typeface="+mn-cs"/>
          </a:endParaRPr>
        </a:p>
      </dgm:t>
    </dgm:pt>
    <dgm:pt modelId="{0DF2EA12-FFCB-4B4E-9BDC-B0505D6427C4}" type="parTrans" cxnId="{1782958B-CC9B-3E4B-B450-9BE583D92EC8}">
      <dgm:prSet/>
      <dgm:spPr/>
      <dgm:t>
        <a:bodyPr/>
        <a:lstStyle/>
        <a:p>
          <a:endParaRPr lang="en-US" noProof="0" dirty="0"/>
        </a:p>
      </dgm:t>
    </dgm:pt>
    <dgm:pt modelId="{BDE1F6CC-CD6F-AE42-8008-75202AB9AB6F}" type="sibTrans" cxnId="{1782958B-CC9B-3E4B-B450-9BE583D92EC8}">
      <dgm:prSet/>
      <dgm:spPr/>
      <dgm:t>
        <a:bodyPr/>
        <a:lstStyle/>
        <a:p>
          <a:endParaRPr lang="en-US" noProof="0" dirty="0"/>
        </a:p>
      </dgm:t>
    </dgm:pt>
    <dgm:pt modelId="{03EF3EB7-66CC-174F-A404-3FD174E461C5}">
      <dgm:prSet custT="1"/>
      <dgm:spPr/>
      <dgm:t>
        <a:bodyPr/>
        <a:lstStyle/>
        <a:p>
          <a:r>
            <a:rPr lang="en-US" sz="1400" b="1" kern="1200" noProof="0" dirty="0">
              <a:latin typeface="Calibri" panose="020F0502020204030204"/>
              <a:ea typeface="+mn-ea"/>
              <a:cs typeface="+mn-cs"/>
            </a:rPr>
            <a:t> </a:t>
          </a:r>
        </a:p>
      </dgm:t>
    </dgm:pt>
    <dgm:pt modelId="{B69415DC-DF54-6E49-BF68-79796DAAEBD2}" type="parTrans" cxnId="{593CB6E2-09D2-A24E-9997-1061CB867E15}">
      <dgm:prSet/>
      <dgm:spPr/>
      <dgm:t>
        <a:bodyPr/>
        <a:lstStyle/>
        <a:p>
          <a:endParaRPr lang="en-US" noProof="0" dirty="0"/>
        </a:p>
      </dgm:t>
    </dgm:pt>
    <dgm:pt modelId="{6DBE6EC4-0F3D-D44C-8EF7-7C5BA12DD61A}" type="sibTrans" cxnId="{593CB6E2-09D2-A24E-9997-1061CB867E15}">
      <dgm:prSet/>
      <dgm:spPr/>
      <dgm:t>
        <a:bodyPr/>
        <a:lstStyle/>
        <a:p>
          <a:endParaRPr lang="en-US" noProof="0" dirty="0"/>
        </a:p>
      </dgm:t>
    </dgm:pt>
    <dgm:pt modelId="{FF792DC9-53B2-3842-98BF-98423BAE0571}">
      <dgm:prSet custT="1"/>
      <dgm:spPr/>
      <dgm:t>
        <a:bodyPr/>
        <a:lstStyle/>
        <a:p>
          <a:r>
            <a:rPr lang="en-US" sz="900" b="0" i="0" kern="1200" noProof="0" dirty="0">
              <a:latin typeface="Calibri" panose="020F0502020204030204"/>
              <a:ea typeface="+mn-ea"/>
              <a:cs typeface="+mn-cs"/>
            </a:rPr>
            <a:t> </a:t>
          </a:r>
        </a:p>
      </dgm:t>
    </dgm:pt>
    <dgm:pt modelId="{5A861ED6-A5E0-2C47-B953-403707318F5F}" type="parTrans" cxnId="{2720856B-6EA3-0347-BE13-9A5982BF9974}">
      <dgm:prSet/>
      <dgm:spPr/>
      <dgm:t>
        <a:bodyPr/>
        <a:lstStyle/>
        <a:p>
          <a:endParaRPr lang="en-US" noProof="0" dirty="0"/>
        </a:p>
      </dgm:t>
    </dgm:pt>
    <dgm:pt modelId="{505C4030-8265-3F46-9E3E-777D4DDE09AC}" type="sibTrans" cxnId="{2720856B-6EA3-0347-BE13-9A5982BF9974}">
      <dgm:prSet/>
      <dgm:spPr/>
      <dgm:t>
        <a:bodyPr/>
        <a:lstStyle/>
        <a:p>
          <a:endParaRPr lang="en-US" noProof="0" dirty="0"/>
        </a:p>
      </dgm:t>
    </dgm:pt>
    <dgm:pt modelId="{4F68F16B-BC05-C24B-9C7E-20EEC8AB46F0}" type="pres">
      <dgm:prSet presAssocID="{E42EE937-6C84-7045-A0CC-D6CCAF4503A3}" presName="Name0" presStyleCnt="0">
        <dgm:presLayoutVars>
          <dgm:chMax/>
          <dgm:chPref/>
          <dgm:dir/>
          <dgm:animLvl val="lvl"/>
        </dgm:presLayoutVars>
      </dgm:prSet>
      <dgm:spPr/>
    </dgm:pt>
    <dgm:pt modelId="{93485EB4-1158-C04C-8FE0-825122765608}" type="pres">
      <dgm:prSet presAssocID="{CDB6AFD3-FA06-2D4C-8522-D5F8FE019E90}" presName="composite" presStyleCnt="0"/>
      <dgm:spPr/>
    </dgm:pt>
    <dgm:pt modelId="{CA5BA677-6FC1-EE43-A9BB-10B695363A95}" type="pres">
      <dgm:prSet presAssocID="{CDB6AFD3-FA06-2D4C-8522-D5F8FE019E90}" presName="Parent1" presStyleLbl="node1" presStyleIdx="0" presStyleCnt="8">
        <dgm:presLayoutVars>
          <dgm:chMax val="1"/>
          <dgm:chPref val="1"/>
          <dgm:bulletEnabled val="1"/>
        </dgm:presLayoutVars>
      </dgm:prSet>
      <dgm:spPr/>
    </dgm:pt>
    <dgm:pt modelId="{04F779E1-5349-C240-8583-BF6FE6189D5A}" type="pres">
      <dgm:prSet presAssocID="{CDB6AFD3-FA06-2D4C-8522-D5F8FE019E90}" presName="Childtext1" presStyleLbl="revTx" presStyleIdx="0" presStyleCnt="4">
        <dgm:presLayoutVars>
          <dgm:chMax val="0"/>
          <dgm:chPref val="0"/>
          <dgm:bulletEnabled val="1"/>
        </dgm:presLayoutVars>
      </dgm:prSet>
      <dgm:spPr/>
    </dgm:pt>
    <dgm:pt modelId="{631F5608-B1C5-334B-A879-0008D9CF1C57}" type="pres">
      <dgm:prSet presAssocID="{CDB6AFD3-FA06-2D4C-8522-D5F8FE019E90}" presName="BalanceSpacing" presStyleCnt="0"/>
      <dgm:spPr/>
    </dgm:pt>
    <dgm:pt modelId="{A2A4674B-5899-E14A-A4E1-5937E936A028}" type="pres">
      <dgm:prSet presAssocID="{CDB6AFD3-FA06-2D4C-8522-D5F8FE019E90}" presName="BalanceSpacing1" presStyleCnt="0"/>
      <dgm:spPr/>
    </dgm:pt>
    <dgm:pt modelId="{E7A17145-436D-9C44-BD1B-8680D1CD56A3}" type="pres">
      <dgm:prSet presAssocID="{4953E910-F6A9-8041-9A4E-1E15D2D9654A}" presName="Accent1Text" presStyleLbl="node1" presStyleIdx="1" presStyleCnt="8" custScaleX="56448" custScaleY="56448" custLinFactNeighborX="25037" custLinFactNeighborY="-2161"/>
      <dgm:spPr/>
    </dgm:pt>
    <dgm:pt modelId="{772039BB-EA79-214E-B443-01902BD93161}" type="pres">
      <dgm:prSet presAssocID="{4953E910-F6A9-8041-9A4E-1E15D2D9654A}" presName="spaceBetweenRectangles" presStyleCnt="0"/>
      <dgm:spPr/>
    </dgm:pt>
    <dgm:pt modelId="{16950686-FF33-364B-942B-709EA5E9A7C8}" type="pres">
      <dgm:prSet presAssocID="{30F95097-5B9C-F04B-B58D-F7AB0AB90773}" presName="composite" presStyleCnt="0"/>
      <dgm:spPr/>
    </dgm:pt>
    <dgm:pt modelId="{3CA533C1-8ED2-1645-8EC8-CA58D01A5EDA}" type="pres">
      <dgm:prSet presAssocID="{30F95097-5B9C-F04B-B58D-F7AB0AB90773}" presName="Parent1" presStyleLbl="node1" presStyleIdx="2" presStyleCnt="8">
        <dgm:presLayoutVars>
          <dgm:chMax val="1"/>
          <dgm:chPref val="1"/>
          <dgm:bulletEnabled val="1"/>
        </dgm:presLayoutVars>
      </dgm:prSet>
      <dgm:spPr/>
    </dgm:pt>
    <dgm:pt modelId="{957F6334-E667-5C40-9B07-4780891B33E2}" type="pres">
      <dgm:prSet presAssocID="{30F95097-5B9C-F04B-B58D-F7AB0AB90773}" presName="Childtext1" presStyleLbl="revTx" presStyleIdx="1" presStyleCnt="4">
        <dgm:presLayoutVars>
          <dgm:chMax val="0"/>
          <dgm:chPref val="0"/>
          <dgm:bulletEnabled val="1"/>
        </dgm:presLayoutVars>
      </dgm:prSet>
      <dgm:spPr/>
    </dgm:pt>
    <dgm:pt modelId="{1DA65122-B6F6-A24E-AE30-C1FC304EA6A5}" type="pres">
      <dgm:prSet presAssocID="{30F95097-5B9C-F04B-B58D-F7AB0AB90773}" presName="BalanceSpacing" presStyleCnt="0"/>
      <dgm:spPr/>
    </dgm:pt>
    <dgm:pt modelId="{99DACB45-9DBF-3D43-979F-D134C66A7513}" type="pres">
      <dgm:prSet presAssocID="{30F95097-5B9C-F04B-B58D-F7AB0AB90773}" presName="BalanceSpacing1" presStyleCnt="0"/>
      <dgm:spPr/>
    </dgm:pt>
    <dgm:pt modelId="{F6D1D490-1CCC-7F43-8518-ABFE394738A7}" type="pres">
      <dgm:prSet presAssocID="{30C67044-3149-954F-8BB7-67E0166BC027}" presName="Accent1Text" presStyleLbl="node1" presStyleIdx="3" presStyleCnt="8" custScaleX="56448" custScaleY="56448" custLinFactNeighborX="-24591" custLinFactNeighborY="-1052"/>
      <dgm:spPr/>
    </dgm:pt>
    <dgm:pt modelId="{E8DB7BED-2B5D-A74C-8F11-CE8C258E1DFC}" type="pres">
      <dgm:prSet presAssocID="{30C67044-3149-954F-8BB7-67E0166BC027}" presName="spaceBetweenRectangles" presStyleCnt="0"/>
      <dgm:spPr/>
    </dgm:pt>
    <dgm:pt modelId="{A9F03954-15C6-AD43-8A69-A1BB79BA57E8}" type="pres">
      <dgm:prSet presAssocID="{8A0FCB82-60C6-0E45-B5C7-EE09BB48787A}" presName="composite" presStyleCnt="0"/>
      <dgm:spPr/>
    </dgm:pt>
    <dgm:pt modelId="{3E436BE3-8FC5-D641-9182-78514CFBD95C}" type="pres">
      <dgm:prSet presAssocID="{8A0FCB82-60C6-0E45-B5C7-EE09BB48787A}" presName="Parent1" presStyleLbl="node1" presStyleIdx="4" presStyleCnt="8">
        <dgm:presLayoutVars>
          <dgm:chMax val="1"/>
          <dgm:chPref val="1"/>
          <dgm:bulletEnabled val="1"/>
        </dgm:presLayoutVars>
      </dgm:prSet>
      <dgm:spPr/>
    </dgm:pt>
    <dgm:pt modelId="{9EF45A4C-90F0-4741-BF81-A921C946BE72}" type="pres">
      <dgm:prSet presAssocID="{8A0FCB82-60C6-0E45-B5C7-EE09BB48787A}" presName="Childtext1" presStyleLbl="revTx" presStyleIdx="2" presStyleCnt="4">
        <dgm:presLayoutVars>
          <dgm:chMax val="0"/>
          <dgm:chPref val="0"/>
          <dgm:bulletEnabled val="1"/>
        </dgm:presLayoutVars>
      </dgm:prSet>
      <dgm:spPr/>
    </dgm:pt>
    <dgm:pt modelId="{932214FA-F13D-3944-AFA6-CB63148BDF4F}" type="pres">
      <dgm:prSet presAssocID="{8A0FCB82-60C6-0E45-B5C7-EE09BB48787A}" presName="BalanceSpacing" presStyleCnt="0"/>
      <dgm:spPr/>
    </dgm:pt>
    <dgm:pt modelId="{963BC478-02D1-A644-AF57-B7EB0C0420BB}" type="pres">
      <dgm:prSet presAssocID="{8A0FCB82-60C6-0E45-B5C7-EE09BB48787A}" presName="BalanceSpacing1" presStyleCnt="0"/>
      <dgm:spPr/>
    </dgm:pt>
    <dgm:pt modelId="{8710FC0B-60E8-6446-827B-9DD4E70BCAF5}" type="pres">
      <dgm:prSet presAssocID="{20B80A4F-9691-5441-B512-B69E6A86C24B}" presName="Accent1Text" presStyleLbl="node1" presStyleIdx="5" presStyleCnt="8" custScaleX="62093" custScaleY="62093" custLinFactNeighborX="21769" custLinFactNeighborY="-1324"/>
      <dgm:spPr/>
    </dgm:pt>
    <dgm:pt modelId="{257B3784-5D7C-7841-AAF8-B217CA92E4F4}" type="pres">
      <dgm:prSet presAssocID="{20B80A4F-9691-5441-B512-B69E6A86C24B}" presName="spaceBetweenRectangles" presStyleCnt="0"/>
      <dgm:spPr/>
    </dgm:pt>
    <dgm:pt modelId="{BF23DFA2-FCC8-C143-ABE5-4FA487FDE994}" type="pres">
      <dgm:prSet presAssocID="{03EF3EB7-66CC-174F-A404-3FD174E461C5}" presName="composite" presStyleCnt="0"/>
      <dgm:spPr/>
    </dgm:pt>
    <dgm:pt modelId="{6D6D112B-254E-2840-BE6F-7B4547C62F3E}" type="pres">
      <dgm:prSet presAssocID="{03EF3EB7-66CC-174F-A404-3FD174E461C5}" presName="Parent1" presStyleLbl="node1" presStyleIdx="6" presStyleCnt="8">
        <dgm:presLayoutVars>
          <dgm:chMax val="1"/>
          <dgm:chPref val="1"/>
          <dgm:bulletEnabled val="1"/>
        </dgm:presLayoutVars>
      </dgm:prSet>
      <dgm:spPr/>
    </dgm:pt>
    <dgm:pt modelId="{5065D56F-8144-E749-83CE-152937E7AE9C}" type="pres">
      <dgm:prSet presAssocID="{03EF3EB7-66CC-174F-A404-3FD174E461C5}" presName="Childtext1" presStyleLbl="revTx" presStyleIdx="3" presStyleCnt="4">
        <dgm:presLayoutVars>
          <dgm:chMax val="0"/>
          <dgm:chPref val="0"/>
          <dgm:bulletEnabled val="1"/>
        </dgm:presLayoutVars>
      </dgm:prSet>
      <dgm:spPr/>
    </dgm:pt>
    <dgm:pt modelId="{900F2958-A34A-E847-8126-BC192159F862}" type="pres">
      <dgm:prSet presAssocID="{03EF3EB7-66CC-174F-A404-3FD174E461C5}" presName="BalanceSpacing" presStyleCnt="0"/>
      <dgm:spPr/>
    </dgm:pt>
    <dgm:pt modelId="{C73E3207-067E-E54B-9E3C-8BA01DF4236E}" type="pres">
      <dgm:prSet presAssocID="{03EF3EB7-66CC-174F-A404-3FD174E461C5}" presName="BalanceSpacing1" presStyleCnt="0"/>
      <dgm:spPr/>
    </dgm:pt>
    <dgm:pt modelId="{B4094C32-2463-4C4A-8532-CBD5FA75A4BB}" type="pres">
      <dgm:prSet presAssocID="{6DBE6EC4-0F3D-D44C-8EF7-7C5BA12DD61A}" presName="Accent1Text" presStyleLbl="node1" presStyleIdx="7" presStyleCnt="8" custScaleX="62093" custScaleY="62093" custLinFactNeighborX="-19351" custLinFactNeighborY="1754"/>
      <dgm:spPr/>
    </dgm:pt>
  </dgm:ptLst>
  <dgm:cxnLst>
    <dgm:cxn modelId="{51F0F20A-ACD5-264D-B7FA-FE8A105F71D4}" srcId="{E42EE937-6C84-7045-A0CC-D6CCAF4503A3}" destId="{8A0FCB82-60C6-0E45-B5C7-EE09BB48787A}" srcOrd="2" destOrd="0" parTransId="{4F8645D3-4F1A-7240-B74C-0BD5EA1F7E01}" sibTransId="{20B80A4F-9691-5441-B512-B69E6A86C24B}"/>
    <dgm:cxn modelId="{0756D418-3612-6F46-B81B-E5EC16EFE555}" type="presOf" srcId="{20B80A4F-9691-5441-B512-B69E6A86C24B}" destId="{8710FC0B-60E8-6446-827B-9DD4E70BCAF5}" srcOrd="0" destOrd="0" presId="urn:microsoft.com/office/officeart/2008/layout/AlternatingHexagons"/>
    <dgm:cxn modelId="{D70B6925-016A-9048-9246-CF12D8257046}" srcId="{E42EE937-6C84-7045-A0CC-D6CCAF4503A3}" destId="{30F95097-5B9C-F04B-B58D-F7AB0AB90773}" srcOrd="1" destOrd="0" parTransId="{181DEBB0-C9FF-5A41-8D39-802930953176}" sibTransId="{30C67044-3149-954F-8BB7-67E0166BC027}"/>
    <dgm:cxn modelId="{ACFFE725-14A3-FB4D-8C5F-73C810F8207C}" type="presOf" srcId="{CDB6AFD3-FA06-2D4C-8522-D5F8FE019E90}" destId="{CA5BA677-6FC1-EE43-A9BB-10B695363A95}" srcOrd="0" destOrd="0" presId="urn:microsoft.com/office/officeart/2008/layout/AlternatingHexagons"/>
    <dgm:cxn modelId="{4333DE36-11E4-BB4D-9912-99230B4EC54B}" srcId="{30F95097-5B9C-F04B-B58D-F7AB0AB90773}" destId="{17F049E8-587C-DE4F-9299-5EBD2BDFFC82}" srcOrd="0" destOrd="0" parTransId="{7A46300A-8B86-AC4E-8458-0FF86D3E91B5}" sibTransId="{F4580C00-81C0-6648-AA38-4492E84AEC73}"/>
    <dgm:cxn modelId="{7F3FC33C-20AA-0C4B-B764-8524AF8E5321}" type="presOf" srcId="{54A134F3-7C3B-5940-8E7D-DCE160C3D588}" destId="{9EF45A4C-90F0-4741-BF81-A921C946BE72}" srcOrd="0" destOrd="0" presId="urn:microsoft.com/office/officeart/2008/layout/AlternatingHexagons"/>
    <dgm:cxn modelId="{4599305F-300E-5043-AE34-E57181505D0D}" type="presOf" srcId="{6DBE6EC4-0F3D-D44C-8EF7-7C5BA12DD61A}" destId="{B4094C32-2463-4C4A-8532-CBD5FA75A4BB}" srcOrd="0" destOrd="0" presId="urn:microsoft.com/office/officeart/2008/layout/AlternatingHexagons"/>
    <dgm:cxn modelId="{80908B67-B7FC-A849-AAEC-7719A8F98140}" type="presOf" srcId="{30F95097-5B9C-F04B-B58D-F7AB0AB90773}" destId="{3CA533C1-8ED2-1645-8EC8-CA58D01A5EDA}" srcOrd="0" destOrd="0" presId="urn:microsoft.com/office/officeart/2008/layout/AlternatingHexagons"/>
    <dgm:cxn modelId="{2720856B-6EA3-0347-BE13-9A5982BF9974}" srcId="{03EF3EB7-66CC-174F-A404-3FD174E461C5}" destId="{FF792DC9-53B2-3842-98BF-98423BAE0571}" srcOrd="0" destOrd="0" parTransId="{5A861ED6-A5E0-2C47-B953-403707318F5F}" sibTransId="{505C4030-8265-3F46-9E3E-777D4DDE09AC}"/>
    <dgm:cxn modelId="{1782958B-CC9B-3E4B-B450-9BE583D92EC8}" srcId="{8A0FCB82-60C6-0E45-B5C7-EE09BB48787A}" destId="{54A134F3-7C3B-5940-8E7D-DCE160C3D588}" srcOrd="0" destOrd="0" parTransId="{0DF2EA12-FFCB-4B4E-9BDC-B0505D6427C4}" sibTransId="{BDE1F6CC-CD6F-AE42-8008-75202AB9AB6F}"/>
    <dgm:cxn modelId="{2C42BD92-BC79-3A4C-B986-77194BB3CC63}" type="presOf" srcId="{34FD84B6-7F7A-CC46-9F75-6A30B9FCF421}" destId="{04F779E1-5349-C240-8583-BF6FE6189D5A}" srcOrd="0" destOrd="0" presId="urn:microsoft.com/office/officeart/2008/layout/AlternatingHexagons"/>
    <dgm:cxn modelId="{2E6C069A-DD7A-5A4D-8F41-5A16D3DBB824}" type="presOf" srcId="{E42EE937-6C84-7045-A0CC-D6CCAF4503A3}" destId="{4F68F16B-BC05-C24B-9C7E-20EEC8AB46F0}" srcOrd="0" destOrd="0" presId="urn:microsoft.com/office/officeart/2008/layout/AlternatingHexagons"/>
    <dgm:cxn modelId="{4E384CA0-9F82-FA4C-8C29-244EE93E4B85}" srcId="{E42EE937-6C84-7045-A0CC-D6CCAF4503A3}" destId="{CDB6AFD3-FA06-2D4C-8522-D5F8FE019E90}" srcOrd="0" destOrd="0" parTransId="{6E0CB297-C88B-6B45-AB1B-AA70B1836BC0}" sibTransId="{4953E910-F6A9-8041-9A4E-1E15D2D9654A}"/>
    <dgm:cxn modelId="{FBB71DA2-A756-8F49-86E6-571919787690}" type="presOf" srcId="{4953E910-F6A9-8041-9A4E-1E15D2D9654A}" destId="{E7A17145-436D-9C44-BD1B-8680D1CD56A3}" srcOrd="0" destOrd="0" presId="urn:microsoft.com/office/officeart/2008/layout/AlternatingHexagons"/>
    <dgm:cxn modelId="{852F98A2-1673-E74A-9FF6-3F255476E07D}" type="presOf" srcId="{17F049E8-587C-DE4F-9299-5EBD2BDFFC82}" destId="{957F6334-E667-5C40-9B07-4780891B33E2}" srcOrd="0" destOrd="0" presId="urn:microsoft.com/office/officeart/2008/layout/AlternatingHexagons"/>
    <dgm:cxn modelId="{E15B94B6-6290-B34D-AD63-C4E7E1D1D137}" type="presOf" srcId="{8A0FCB82-60C6-0E45-B5C7-EE09BB48787A}" destId="{3E436BE3-8FC5-D641-9182-78514CFBD95C}" srcOrd="0" destOrd="0" presId="urn:microsoft.com/office/officeart/2008/layout/AlternatingHexagons"/>
    <dgm:cxn modelId="{363059C5-A731-8C4F-8DFA-F0A5C0BE8A48}" type="presOf" srcId="{03EF3EB7-66CC-174F-A404-3FD174E461C5}" destId="{6D6D112B-254E-2840-BE6F-7B4547C62F3E}" srcOrd="0" destOrd="0" presId="urn:microsoft.com/office/officeart/2008/layout/AlternatingHexagons"/>
    <dgm:cxn modelId="{296163C9-A090-C641-848D-72329EF401DA}" type="presOf" srcId="{30C67044-3149-954F-8BB7-67E0166BC027}" destId="{F6D1D490-1CCC-7F43-8518-ABFE394738A7}" srcOrd="0" destOrd="0" presId="urn:microsoft.com/office/officeart/2008/layout/AlternatingHexagons"/>
    <dgm:cxn modelId="{4AA160CD-B72B-7C47-A077-7A361FEDA04B}" type="presOf" srcId="{FF792DC9-53B2-3842-98BF-98423BAE0571}" destId="{5065D56F-8144-E749-83CE-152937E7AE9C}" srcOrd="0" destOrd="0" presId="urn:microsoft.com/office/officeart/2008/layout/AlternatingHexagons"/>
    <dgm:cxn modelId="{4134CFD8-6EB3-D941-98B9-B42E01023ABC}" srcId="{CDB6AFD3-FA06-2D4C-8522-D5F8FE019E90}" destId="{34FD84B6-7F7A-CC46-9F75-6A30B9FCF421}" srcOrd="0" destOrd="0" parTransId="{75829BB9-A9D4-6441-A2C3-DB1E7024D030}" sibTransId="{62F82A83-6071-B04B-BF4F-515B7540C6DC}"/>
    <dgm:cxn modelId="{593CB6E2-09D2-A24E-9997-1061CB867E15}" srcId="{E42EE937-6C84-7045-A0CC-D6CCAF4503A3}" destId="{03EF3EB7-66CC-174F-A404-3FD174E461C5}" srcOrd="3" destOrd="0" parTransId="{B69415DC-DF54-6E49-BF68-79796DAAEBD2}" sibTransId="{6DBE6EC4-0F3D-D44C-8EF7-7C5BA12DD61A}"/>
    <dgm:cxn modelId="{D532AB3F-400A-5649-B06E-AB927D4EAB71}" type="presParOf" srcId="{4F68F16B-BC05-C24B-9C7E-20EEC8AB46F0}" destId="{93485EB4-1158-C04C-8FE0-825122765608}" srcOrd="0" destOrd="0" presId="urn:microsoft.com/office/officeart/2008/layout/AlternatingHexagons"/>
    <dgm:cxn modelId="{ED9E3037-7A94-5E4A-A3A3-6D245C1E3C19}" type="presParOf" srcId="{93485EB4-1158-C04C-8FE0-825122765608}" destId="{CA5BA677-6FC1-EE43-A9BB-10B695363A95}" srcOrd="0" destOrd="0" presId="urn:microsoft.com/office/officeart/2008/layout/AlternatingHexagons"/>
    <dgm:cxn modelId="{CDB7670B-4C18-6148-AD61-3EA4809E9062}" type="presParOf" srcId="{93485EB4-1158-C04C-8FE0-825122765608}" destId="{04F779E1-5349-C240-8583-BF6FE6189D5A}" srcOrd="1" destOrd="0" presId="urn:microsoft.com/office/officeart/2008/layout/AlternatingHexagons"/>
    <dgm:cxn modelId="{95069117-8574-9948-B5E1-CCAD4B39BCCE}" type="presParOf" srcId="{93485EB4-1158-C04C-8FE0-825122765608}" destId="{631F5608-B1C5-334B-A879-0008D9CF1C57}" srcOrd="2" destOrd="0" presId="urn:microsoft.com/office/officeart/2008/layout/AlternatingHexagons"/>
    <dgm:cxn modelId="{536C5D50-13AD-6246-8C26-F9A5E9812D37}" type="presParOf" srcId="{93485EB4-1158-C04C-8FE0-825122765608}" destId="{A2A4674B-5899-E14A-A4E1-5937E936A028}" srcOrd="3" destOrd="0" presId="urn:microsoft.com/office/officeart/2008/layout/AlternatingHexagons"/>
    <dgm:cxn modelId="{D72E7828-3E9F-5C4F-B8F4-EB8D86789CDF}" type="presParOf" srcId="{93485EB4-1158-C04C-8FE0-825122765608}" destId="{E7A17145-436D-9C44-BD1B-8680D1CD56A3}" srcOrd="4" destOrd="0" presId="urn:microsoft.com/office/officeart/2008/layout/AlternatingHexagons"/>
    <dgm:cxn modelId="{20B2A3CB-9F27-394C-B8A4-554624012BC7}" type="presParOf" srcId="{4F68F16B-BC05-C24B-9C7E-20EEC8AB46F0}" destId="{772039BB-EA79-214E-B443-01902BD93161}" srcOrd="1" destOrd="0" presId="urn:microsoft.com/office/officeart/2008/layout/AlternatingHexagons"/>
    <dgm:cxn modelId="{36E6758D-EE29-C642-8C86-F627EAB77263}" type="presParOf" srcId="{4F68F16B-BC05-C24B-9C7E-20EEC8AB46F0}" destId="{16950686-FF33-364B-942B-709EA5E9A7C8}" srcOrd="2" destOrd="0" presId="urn:microsoft.com/office/officeart/2008/layout/AlternatingHexagons"/>
    <dgm:cxn modelId="{3413E378-D82F-914F-8C10-FEC9329E87AD}" type="presParOf" srcId="{16950686-FF33-364B-942B-709EA5E9A7C8}" destId="{3CA533C1-8ED2-1645-8EC8-CA58D01A5EDA}" srcOrd="0" destOrd="0" presId="urn:microsoft.com/office/officeart/2008/layout/AlternatingHexagons"/>
    <dgm:cxn modelId="{397BE7D2-64BC-984C-B9CD-FA4EA00FE142}" type="presParOf" srcId="{16950686-FF33-364B-942B-709EA5E9A7C8}" destId="{957F6334-E667-5C40-9B07-4780891B33E2}" srcOrd="1" destOrd="0" presId="urn:microsoft.com/office/officeart/2008/layout/AlternatingHexagons"/>
    <dgm:cxn modelId="{10BF3A4E-84E2-A944-BDEE-DA1A6EBA84B1}" type="presParOf" srcId="{16950686-FF33-364B-942B-709EA5E9A7C8}" destId="{1DA65122-B6F6-A24E-AE30-C1FC304EA6A5}" srcOrd="2" destOrd="0" presId="urn:microsoft.com/office/officeart/2008/layout/AlternatingHexagons"/>
    <dgm:cxn modelId="{734FCA85-2FC7-CA4C-AF26-D749B9A8CD07}" type="presParOf" srcId="{16950686-FF33-364B-942B-709EA5E9A7C8}" destId="{99DACB45-9DBF-3D43-979F-D134C66A7513}" srcOrd="3" destOrd="0" presId="urn:microsoft.com/office/officeart/2008/layout/AlternatingHexagons"/>
    <dgm:cxn modelId="{DB61378A-A424-2C46-BB16-BF2C60536945}" type="presParOf" srcId="{16950686-FF33-364B-942B-709EA5E9A7C8}" destId="{F6D1D490-1CCC-7F43-8518-ABFE394738A7}" srcOrd="4" destOrd="0" presId="urn:microsoft.com/office/officeart/2008/layout/AlternatingHexagons"/>
    <dgm:cxn modelId="{B42B511F-1015-7746-B211-7AA3E392C028}" type="presParOf" srcId="{4F68F16B-BC05-C24B-9C7E-20EEC8AB46F0}" destId="{E8DB7BED-2B5D-A74C-8F11-CE8C258E1DFC}" srcOrd="3" destOrd="0" presId="urn:microsoft.com/office/officeart/2008/layout/AlternatingHexagons"/>
    <dgm:cxn modelId="{46860158-E3BD-7C46-A819-9AD32518710D}" type="presParOf" srcId="{4F68F16B-BC05-C24B-9C7E-20EEC8AB46F0}" destId="{A9F03954-15C6-AD43-8A69-A1BB79BA57E8}" srcOrd="4" destOrd="0" presId="urn:microsoft.com/office/officeart/2008/layout/AlternatingHexagons"/>
    <dgm:cxn modelId="{51594E25-1DC9-D749-B8C7-C29563AE17F3}" type="presParOf" srcId="{A9F03954-15C6-AD43-8A69-A1BB79BA57E8}" destId="{3E436BE3-8FC5-D641-9182-78514CFBD95C}" srcOrd="0" destOrd="0" presId="urn:microsoft.com/office/officeart/2008/layout/AlternatingHexagons"/>
    <dgm:cxn modelId="{6B2B7B8A-5D4B-934A-BC0A-2C807D23986E}" type="presParOf" srcId="{A9F03954-15C6-AD43-8A69-A1BB79BA57E8}" destId="{9EF45A4C-90F0-4741-BF81-A921C946BE72}" srcOrd="1" destOrd="0" presId="urn:microsoft.com/office/officeart/2008/layout/AlternatingHexagons"/>
    <dgm:cxn modelId="{2E71553B-F2B7-BA42-95FA-83F95D7BAB63}" type="presParOf" srcId="{A9F03954-15C6-AD43-8A69-A1BB79BA57E8}" destId="{932214FA-F13D-3944-AFA6-CB63148BDF4F}" srcOrd="2" destOrd="0" presId="urn:microsoft.com/office/officeart/2008/layout/AlternatingHexagons"/>
    <dgm:cxn modelId="{94FF71C2-071F-624D-9C10-FCAB1078ACDF}" type="presParOf" srcId="{A9F03954-15C6-AD43-8A69-A1BB79BA57E8}" destId="{963BC478-02D1-A644-AF57-B7EB0C0420BB}" srcOrd="3" destOrd="0" presId="urn:microsoft.com/office/officeart/2008/layout/AlternatingHexagons"/>
    <dgm:cxn modelId="{81A9ECFF-DBE6-1446-9018-5D01D7F4AC1A}" type="presParOf" srcId="{A9F03954-15C6-AD43-8A69-A1BB79BA57E8}" destId="{8710FC0B-60E8-6446-827B-9DD4E70BCAF5}" srcOrd="4" destOrd="0" presId="urn:microsoft.com/office/officeart/2008/layout/AlternatingHexagons"/>
    <dgm:cxn modelId="{76B6504E-C0AE-A845-A826-2E446DB616FC}" type="presParOf" srcId="{4F68F16B-BC05-C24B-9C7E-20EEC8AB46F0}" destId="{257B3784-5D7C-7841-AAF8-B217CA92E4F4}" srcOrd="5" destOrd="0" presId="urn:microsoft.com/office/officeart/2008/layout/AlternatingHexagons"/>
    <dgm:cxn modelId="{3DD6386E-39B4-944C-BE95-D3983CC3A244}" type="presParOf" srcId="{4F68F16B-BC05-C24B-9C7E-20EEC8AB46F0}" destId="{BF23DFA2-FCC8-C143-ABE5-4FA487FDE994}" srcOrd="6" destOrd="0" presId="urn:microsoft.com/office/officeart/2008/layout/AlternatingHexagons"/>
    <dgm:cxn modelId="{C4EBD8F8-2E4A-C642-8172-622C5C98175B}" type="presParOf" srcId="{BF23DFA2-FCC8-C143-ABE5-4FA487FDE994}" destId="{6D6D112B-254E-2840-BE6F-7B4547C62F3E}" srcOrd="0" destOrd="0" presId="urn:microsoft.com/office/officeart/2008/layout/AlternatingHexagons"/>
    <dgm:cxn modelId="{42A941C2-9785-1141-85D3-6EBC1B28B23F}" type="presParOf" srcId="{BF23DFA2-FCC8-C143-ABE5-4FA487FDE994}" destId="{5065D56F-8144-E749-83CE-152937E7AE9C}" srcOrd="1" destOrd="0" presId="urn:microsoft.com/office/officeart/2008/layout/AlternatingHexagons"/>
    <dgm:cxn modelId="{07142185-F4DE-DE43-B9C9-A32A27C20D84}" type="presParOf" srcId="{BF23DFA2-FCC8-C143-ABE5-4FA487FDE994}" destId="{900F2958-A34A-E847-8126-BC192159F862}" srcOrd="2" destOrd="0" presId="urn:microsoft.com/office/officeart/2008/layout/AlternatingHexagons"/>
    <dgm:cxn modelId="{2F02F3E4-9FC4-E74E-8598-679AA91B391E}" type="presParOf" srcId="{BF23DFA2-FCC8-C143-ABE5-4FA487FDE994}" destId="{C73E3207-067E-E54B-9E3C-8BA01DF4236E}" srcOrd="3" destOrd="0" presId="urn:microsoft.com/office/officeart/2008/layout/AlternatingHexagons"/>
    <dgm:cxn modelId="{F95EDD1B-D922-F140-B5E2-C88B5A5E05E9}" type="presParOf" srcId="{BF23DFA2-FCC8-C143-ABE5-4FA487FDE994}" destId="{B4094C32-2463-4C4A-8532-CBD5FA75A4BB}"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2EE937-6C84-7045-A0CC-D6CCAF4503A3}"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it-IT"/>
        </a:p>
      </dgm:t>
    </dgm:pt>
    <dgm:pt modelId="{404272AB-4DEE-A344-9664-7379CE18785F}">
      <dgm:prSet custT="1"/>
      <dgm:spPr/>
      <dgm:t>
        <a:bodyPr/>
        <a:lstStyle/>
        <a:p>
          <a:r>
            <a:rPr lang="en-US" sz="1400" b="1" i="0" noProof="0" dirty="0"/>
            <a:t>PERSONA-LIZATION</a:t>
          </a:r>
          <a:endParaRPr lang="en-US" sz="1400" noProof="0" dirty="0"/>
        </a:p>
      </dgm:t>
    </dgm:pt>
    <dgm:pt modelId="{8335B752-84AB-924A-9576-FBBCEA067CF6}" type="parTrans" cxnId="{2ECCC442-575E-0140-A3F5-0495AD98C809}">
      <dgm:prSet/>
      <dgm:spPr/>
      <dgm:t>
        <a:bodyPr/>
        <a:lstStyle/>
        <a:p>
          <a:endParaRPr lang="en-US" noProof="0" dirty="0"/>
        </a:p>
      </dgm:t>
    </dgm:pt>
    <dgm:pt modelId="{B96FAE9F-2F38-0847-A2DC-57765F12E1DB}" type="sibTrans" cxnId="{2ECCC442-575E-0140-A3F5-0495AD98C809}">
      <dgm:prSet/>
      <dgm:spPr/>
      <dgm:t>
        <a:bodyPr/>
        <a:lstStyle/>
        <a:p>
          <a:endParaRPr lang="en-US" noProof="0" dirty="0"/>
        </a:p>
      </dgm:t>
    </dgm:pt>
    <dgm:pt modelId="{E9707FBE-29AD-254A-B91C-F580DBF47D93}">
      <dgm:prSet custT="1"/>
      <dgm:spPr/>
      <dgm:t>
        <a:bodyPr/>
        <a:lstStyle/>
        <a:p>
          <a:r>
            <a:rPr lang="en-US" sz="900" b="0" i="0" noProof="0" dirty="0"/>
            <a:t>Brands can use AI to create </a:t>
          </a:r>
          <a:r>
            <a:rPr lang="en-US" sz="1050" b="1" i="0" noProof="0" dirty="0">
              <a:solidFill>
                <a:schemeClr val="tx1"/>
              </a:solidFill>
            </a:rPr>
            <a:t>personalized shopping experiences </a:t>
          </a:r>
          <a:r>
            <a:rPr lang="en-US" sz="900" b="0" i="0" noProof="0" dirty="0"/>
            <a:t>for their customers. By analyzing customer data, AI can suggest products, provide recommendations, and customize marketing messages.</a:t>
          </a:r>
          <a:endParaRPr lang="en-US" sz="900" noProof="0" dirty="0"/>
        </a:p>
      </dgm:t>
    </dgm:pt>
    <dgm:pt modelId="{2B5575EF-98ED-A841-8557-0621F7D7D81C}" type="parTrans" cxnId="{E6B453CB-2A7E-344E-B523-3F566A5A4630}">
      <dgm:prSet/>
      <dgm:spPr/>
      <dgm:t>
        <a:bodyPr/>
        <a:lstStyle/>
        <a:p>
          <a:endParaRPr lang="en-US" noProof="0" dirty="0"/>
        </a:p>
      </dgm:t>
    </dgm:pt>
    <dgm:pt modelId="{B0E80A93-610D-D443-BEA2-5D2B52A1C04C}" type="sibTrans" cxnId="{E6B453CB-2A7E-344E-B523-3F566A5A4630}">
      <dgm:prSet/>
      <dgm:spPr/>
      <dgm:t>
        <a:bodyPr/>
        <a:lstStyle/>
        <a:p>
          <a:endParaRPr lang="en-US" noProof="0" dirty="0"/>
        </a:p>
      </dgm:t>
    </dgm:pt>
    <dgm:pt modelId="{86D019F3-F1CB-9740-B42B-E7994B7C31AE}">
      <dgm:prSet custT="1"/>
      <dgm:spPr/>
      <dgm:t>
        <a:bodyPr/>
        <a:lstStyle/>
        <a:p>
          <a:r>
            <a:rPr lang="en-US" sz="1400" b="1" noProof="0" dirty="0"/>
            <a:t>INVENTORY MANAGE-MENT</a:t>
          </a:r>
          <a:endParaRPr lang="en-US" sz="1400" noProof="0" dirty="0"/>
        </a:p>
      </dgm:t>
    </dgm:pt>
    <dgm:pt modelId="{51A7EBE1-467C-DA4B-9999-344EED86C73E}" type="parTrans" cxnId="{DA42B29B-AECD-BB49-B4E8-30F6EFCCE5CE}">
      <dgm:prSet/>
      <dgm:spPr/>
      <dgm:t>
        <a:bodyPr/>
        <a:lstStyle/>
        <a:p>
          <a:endParaRPr lang="en-US" noProof="0" dirty="0"/>
        </a:p>
      </dgm:t>
    </dgm:pt>
    <dgm:pt modelId="{09096475-577C-7244-AFA8-5B8FF391C6AF}" type="sibTrans" cxnId="{DA42B29B-AECD-BB49-B4E8-30F6EFCCE5CE}">
      <dgm:prSet/>
      <dgm:spPr/>
      <dgm:t>
        <a:bodyPr/>
        <a:lstStyle/>
        <a:p>
          <a:endParaRPr lang="en-US" noProof="0" dirty="0"/>
        </a:p>
      </dgm:t>
    </dgm:pt>
    <dgm:pt modelId="{22F6BCC9-E20B-7D4E-839F-CAB24742D3CA}">
      <dgm:prSet custT="1"/>
      <dgm:spPr/>
      <dgm:t>
        <a:bodyPr/>
        <a:lstStyle/>
        <a:p>
          <a:r>
            <a:rPr lang="en-US" sz="900" b="0" i="0" noProof="0" dirty="0"/>
            <a:t>AI can help brands optimize inventory management by </a:t>
          </a:r>
          <a:r>
            <a:rPr lang="en-US" sz="1000" b="1" i="0" noProof="0" dirty="0"/>
            <a:t>analyzing data on customer demand</a:t>
          </a:r>
          <a:r>
            <a:rPr lang="en-US" sz="900" b="0" i="0" noProof="0" dirty="0"/>
            <a:t>, </a:t>
          </a:r>
          <a:r>
            <a:rPr lang="en-US" sz="1050" b="1" i="0" noProof="0" dirty="0"/>
            <a:t>seasonality</a:t>
          </a:r>
          <a:r>
            <a:rPr lang="en-US" sz="900" b="0" i="0" noProof="0" dirty="0"/>
            <a:t>, and </a:t>
          </a:r>
          <a:r>
            <a:rPr lang="en-US" sz="1050" b="1" i="0" noProof="0" dirty="0"/>
            <a:t>product popularity</a:t>
          </a:r>
          <a:r>
            <a:rPr lang="en-US" sz="900" b="0" i="0" noProof="0" dirty="0"/>
            <a:t>. This can help brands avoid overstocking or understocking, which can lead to lost sales or excess inventory costs.</a:t>
          </a:r>
          <a:endParaRPr lang="en-US" sz="900" noProof="0" dirty="0"/>
        </a:p>
      </dgm:t>
    </dgm:pt>
    <dgm:pt modelId="{A783474B-E694-F343-B4B6-8FCCC080527B}" type="parTrans" cxnId="{D23A603E-1065-9741-8F0C-1762224EA8D6}">
      <dgm:prSet/>
      <dgm:spPr/>
      <dgm:t>
        <a:bodyPr/>
        <a:lstStyle/>
        <a:p>
          <a:endParaRPr lang="en-US" noProof="0" dirty="0"/>
        </a:p>
      </dgm:t>
    </dgm:pt>
    <dgm:pt modelId="{F0A92D50-234C-FE47-8673-4EEE8251343D}" type="sibTrans" cxnId="{D23A603E-1065-9741-8F0C-1762224EA8D6}">
      <dgm:prSet/>
      <dgm:spPr/>
      <dgm:t>
        <a:bodyPr/>
        <a:lstStyle/>
        <a:p>
          <a:endParaRPr lang="en-US" noProof="0" dirty="0"/>
        </a:p>
      </dgm:t>
    </dgm:pt>
    <dgm:pt modelId="{F7C3FE8A-AC80-144E-9486-CBE60505096E}">
      <dgm:prSet custT="1"/>
      <dgm:spPr/>
      <dgm:t>
        <a:bodyPr/>
        <a:lstStyle/>
        <a:p>
          <a:r>
            <a:rPr lang="en-US" sz="1400" b="1" noProof="0" dirty="0"/>
            <a:t>CUSTOMER SERVICE</a:t>
          </a:r>
          <a:endParaRPr lang="en-US" sz="1400" noProof="0" dirty="0"/>
        </a:p>
      </dgm:t>
    </dgm:pt>
    <dgm:pt modelId="{E7115083-930B-2C44-940D-A903963120C8}" type="parTrans" cxnId="{D1935559-35DD-2E4F-A0B1-350EBA17A673}">
      <dgm:prSet/>
      <dgm:spPr/>
      <dgm:t>
        <a:bodyPr/>
        <a:lstStyle/>
        <a:p>
          <a:endParaRPr lang="en-US" noProof="0" dirty="0"/>
        </a:p>
      </dgm:t>
    </dgm:pt>
    <dgm:pt modelId="{7DD4EAA0-8EE2-4A4A-A866-8ADBB76D0CD8}" type="sibTrans" cxnId="{D1935559-35DD-2E4F-A0B1-350EBA17A673}">
      <dgm:prSet/>
      <dgm:spPr/>
      <dgm:t>
        <a:bodyPr/>
        <a:lstStyle/>
        <a:p>
          <a:endParaRPr lang="en-US" noProof="0" dirty="0"/>
        </a:p>
      </dgm:t>
    </dgm:pt>
    <dgm:pt modelId="{C9B858A7-BAE2-3646-AAB8-970FD6737F9E}">
      <dgm:prSet custT="1"/>
      <dgm:spPr/>
      <dgm:t>
        <a:bodyPr/>
        <a:lstStyle/>
        <a:p>
          <a:r>
            <a:rPr lang="en-US" sz="900" b="0" i="0" noProof="0" dirty="0"/>
            <a:t>AI-powered </a:t>
          </a:r>
          <a:r>
            <a:rPr lang="en-US" sz="1000" b="1" i="0" noProof="0" dirty="0">
              <a:solidFill>
                <a:schemeClr val="tx1"/>
              </a:solidFill>
            </a:rPr>
            <a:t>chatbots can provide 24/7 customer service</a:t>
          </a:r>
          <a:r>
            <a:rPr lang="en-US" sz="900" b="0" i="0" noProof="0" dirty="0"/>
            <a:t>, helping customers with product inquiries, order tracking, and returns. AI can also be used </a:t>
          </a:r>
          <a:r>
            <a:rPr lang="en-US" sz="1000" b="1" i="0" noProof="0" dirty="0">
              <a:solidFill>
                <a:schemeClr val="tx1"/>
              </a:solidFill>
            </a:rPr>
            <a:t>to analyze customer feedback </a:t>
          </a:r>
          <a:r>
            <a:rPr lang="en-US" sz="900" b="0" i="0" noProof="0" dirty="0"/>
            <a:t>to identify areas for improvement and enhance the customer experience.</a:t>
          </a:r>
          <a:endParaRPr lang="en-US" sz="900" noProof="0" dirty="0"/>
        </a:p>
      </dgm:t>
    </dgm:pt>
    <dgm:pt modelId="{B361618C-5E42-0540-BE37-842AAB2539E7}" type="parTrans" cxnId="{37FFB8C8-7A2A-4E49-8CE1-B458CB5308D9}">
      <dgm:prSet/>
      <dgm:spPr/>
      <dgm:t>
        <a:bodyPr/>
        <a:lstStyle/>
        <a:p>
          <a:endParaRPr lang="en-US" noProof="0" dirty="0"/>
        </a:p>
      </dgm:t>
    </dgm:pt>
    <dgm:pt modelId="{528EDADB-73F8-4B41-A939-09EC92F6134F}" type="sibTrans" cxnId="{37FFB8C8-7A2A-4E49-8CE1-B458CB5308D9}">
      <dgm:prSet/>
      <dgm:spPr/>
      <dgm:t>
        <a:bodyPr/>
        <a:lstStyle/>
        <a:p>
          <a:endParaRPr lang="en-US" noProof="0" dirty="0"/>
        </a:p>
      </dgm:t>
    </dgm:pt>
    <dgm:pt modelId="{4F68F16B-BC05-C24B-9C7E-20EEC8AB46F0}" type="pres">
      <dgm:prSet presAssocID="{E42EE937-6C84-7045-A0CC-D6CCAF4503A3}" presName="Name0" presStyleCnt="0">
        <dgm:presLayoutVars>
          <dgm:chMax/>
          <dgm:chPref/>
          <dgm:dir/>
          <dgm:animLvl val="lvl"/>
        </dgm:presLayoutVars>
      </dgm:prSet>
      <dgm:spPr/>
    </dgm:pt>
    <dgm:pt modelId="{D9872E2F-E66B-9B4F-9D7B-BBD0B2E28488}" type="pres">
      <dgm:prSet presAssocID="{404272AB-4DEE-A344-9664-7379CE18785F}" presName="composite" presStyleCnt="0"/>
      <dgm:spPr/>
    </dgm:pt>
    <dgm:pt modelId="{02FE10EC-E2A2-784D-96CF-1905DC9EB662}" type="pres">
      <dgm:prSet presAssocID="{404272AB-4DEE-A344-9664-7379CE18785F}" presName="Parent1" presStyleLbl="node1" presStyleIdx="0" presStyleCnt="6">
        <dgm:presLayoutVars>
          <dgm:chMax val="1"/>
          <dgm:chPref val="1"/>
          <dgm:bulletEnabled val="1"/>
        </dgm:presLayoutVars>
      </dgm:prSet>
      <dgm:spPr/>
    </dgm:pt>
    <dgm:pt modelId="{9E45E1F5-E5C6-9947-95FF-B8C626E73D38}" type="pres">
      <dgm:prSet presAssocID="{404272AB-4DEE-A344-9664-7379CE18785F}" presName="Childtext1" presStyleLbl="revTx" presStyleIdx="0" presStyleCnt="3">
        <dgm:presLayoutVars>
          <dgm:chMax val="0"/>
          <dgm:chPref val="0"/>
          <dgm:bulletEnabled val="1"/>
        </dgm:presLayoutVars>
      </dgm:prSet>
      <dgm:spPr/>
    </dgm:pt>
    <dgm:pt modelId="{C2ADE149-F834-664B-9CBD-1E1BA70CBB23}" type="pres">
      <dgm:prSet presAssocID="{404272AB-4DEE-A344-9664-7379CE18785F}" presName="BalanceSpacing" presStyleCnt="0"/>
      <dgm:spPr/>
    </dgm:pt>
    <dgm:pt modelId="{796E7258-104D-E944-9DB3-5550CD84BB61}" type="pres">
      <dgm:prSet presAssocID="{404272AB-4DEE-A344-9664-7379CE18785F}" presName="BalanceSpacing1" presStyleCnt="0"/>
      <dgm:spPr/>
    </dgm:pt>
    <dgm:pt modelId="{55A3B72F-402A-8443-9391-4BBC4B64BE50}" type="pres">
      <dgm:prSet presAssocID="{B96FAE9F-2F38-0847-A2DC-57765F12E1DB}" presName="Accent1Text" presStyleLbl="node1" presStyleIdx="1" presStyleCnt="6" custScaleX="56448" custScaleY="56448" custLinFactNeighborX="24854" custLinFactNeighborY="-2441"/>
      <dgm:spPr/>
    </dgm:pt>
    <dgm:pt modelId="{BB60591B-5B97-FA4D-A223-857B0FA13D93}" type="pres">
      <dgm:prSet presAssocID="{B96FAE9F-2F38-0847-A2DC-57765F12E1DB}" presName="spaceBetweenRectangles" presStyleCnt="0"/>
      <dgm:spPr/>
    </dgm:pt>
    <dgm:pt modelId="{774AC225-1E04-E247-B2A2-7425C8EDA9B9}" type="pres">
      <dgm:prSet presAssocID="{86D019F3-F1CB-9740-B42B-E7994B7C31AE}" presName="composite" presStyleCnt="0"/>
      <dgm:spPr/>
    </dgm:pt>
    <dgm:pt modelId="{6AF25BF8-5F13-BA42-9719-AEE087678C8A}" type="pres">
      <dgm:prSet presAssocID="{86D019F3-F1CB-9740-B42B-E7994B7C31AE}" presName="Parent1" presStyleLbl="node1" presStyleIdx="2" presStyleCnt="6">
        <dgm:presLayoutVars>
          <dgm:chMax val="1"/>
          <dgm:chPref val="1"/>
          <dgm:bulletEnabled val="1"/>
        </dgm:presLayoutVars>
      </dgm:prSet>
      <dgm:spPr/>
    </dgm:pt>
    <dgm:pt modelId="{D07D5634-0798-7543-A498-965FE1E4CB6D}" type="pres">
      <dgm:prSet presAssocID="{86D019F3-F1CB-9740-B42B-E7994B7C31AE}" presName="Childtext1" presStyleLbl="revTx" presStyleIdx="1" presStyleCnt="3">
        <dgm:presLayoutVars>
          <dgm:chMax val="0"/>
          <dgm:chPref val="0"/>
          <dgm:bulletEnabled val="1"/>
        </dgm:presLayoutVars>
      </dgm:prSet>
      <dgm:spPr/>
    </dgm:pt>
    <dgm:pt modelId="{78BFB685-D8F3-584A-90B0-28071DBA7BE8}" type="pres">
      <dgm:prSet presAssocID="{86D019F3-F1CB-9740-B42B-E7994B7C31AE}" presName="BalanceSpacing" presStyleCnt="0"/>
      <dgm:spPr/>
    </dgm:pt>
    <dgm:pt modelId="{FDBC176B-5997-7040-ABFC-683C897B7C67}" type="pres">
      <dgm:prSet presAssocID="{86D019F3-F1CB-9740-B42B-E7994B7C31AE}" presName="BalanceSpacing1" presStyleCnt="0"/>
      <dgm:spPr/>
    </dgm:pt>
    <dgm:pt modelId="{3BF6A704-DC3B-1540-8503-00D9ACB48A54}" type="pres">
      <dgm:prSet presAssocID="{09096475-577C-7244-AFA8-5B8FF391C6AF}" presName="Accent1Text" presStyleLbl="node1" presStyleIdx="3" presStyleCnt="6" custScaleX="62093" custScaleY="62093" custLinFactNeighborX="-21647" custLinFactNeighborY="-1395"/>
      <dgm:spPr/>
    </dgm:pt>
    <dgm:pt modelId="{F27B9032-1C20-A946-8256-19F36BADD3A8}" type="pres">
      <dgm:prSet presAssocID="{09096475-577C-7244-AFA8-5B8FF391C6AF}" presName="spaceBetweenRectangles" presStyleCnt="0"/>
      <dgm:spPr/>
    </dgm:pt>
    <dgm:pt modelId="{472FFFFD-26DC-B242-98B6-49D7D5404BF4}" type="pres">
      <dgm:prSet presAssocID="{F7C3FE8A-AC80-144E-9486-CBE60505096E}" presName="composite" presStyleCnt="0"/>
      <dgm:spPr/>
    </dgm:pt>
    <dgm:pt modelId="{F8DAA271-72C6-054D-A5EE-6EC9C645FA42}" type="pres">
      <dgm:prSet presAssocID="{F7C3FE8A-AC80-144E-9486-CBE60505096E}" presName="Parent1" presStyleLbl="node1" presStyleIdx="4" presStyleCnt="6">
        <dgm:presLayoutVars>
          <dgm:chMax val="1"/>
          <dgm:chPref val="1"/>
          <dgm:bulletEnabled val="1"/>
        </dgm:presLayoutVars>
      </dgm:prSet>
      <dgm:spPr/>
    </dgm:pt>
    <dgm:pt modelId="{154A1E14-A35C-5346-AF09-7997692373D9}" type="pres">
      <dgm:prSet presAssocID="{F7C3FE8A-AC80-144E-9486-CBE60505096E}" presName="Childtext1" presStyleLbl="revTx" presStyleIdx="2" presStyleCnt="3">
        <dgm:presLayoutVars>
          <dgm:chMax val="0"/>
          <dgm:chPref val="0"/>
          <dgm:bulletEnabled val="1"/>
        </dgm:presLayoutVars>
      </dgm:prSet>
      <dgm:spPr/>
    </dgm:pt>
    <dgm:pt modelId="{B6721D29-43C5-5243-9562-1B75AC5941BF}" type="pres">
      <dgm:prSet presAssocID="{F7C3FE8A-AC80-144E-9486-CBE60505096E}" presName="BalanceSpacing" presStyleCnt="0"/>
      <dgm:spPr/>
    </dgm:pt>
    <dgm:pt modelId="{89396312-277C-DB42-86CD-B2945FA81EAB}" type="pres">
      <dgm:prSet presAssocID="{F7C3FE8A-AC80-144E-9486-CBE60505096E}" presName="BalanceSpacing1" presStyleCnt="0"/>
      <dgm:spPr/>
    </dgm:pt>
    <dgm:pt modelId="{ADE1771E-3B46-F343-B7CE-0AAB2DA28DF4}" type="pres">
      <dgm:prSet presAssocID="{7DD4EAA0-8EE2-4A4A-A866-8ADBB76D0CD8}" presName="Accent1Text" presStyleLbl="node1" presStyleIdx="5" presStyleCnt="6" custScaleX="62093" custScaleY="62093" custLinFactNeighborX="21246" custLinFactNeighborY="349"/>
      <dgm:spPr/>
    </dgm:pt>
  </dgm:ptLst>
  <dgm:cxnLst>
    <dgm:cxn modelId="{0806C409-FFD1-7640-9F61-486CF7FD86F6}" type="presOf" srcId="{B96FAE9F-2F38-0847-A2DC-57765F12E1DB}" destId="{55A3B72F-402A-8443-9391-4BBC4B64BE50}" srcOrd="0" destOrd="0" presId="urn:microsoft.com/office/officeart/2008/layout/AlternatingHexagons"/>
    <dgm:cxn modelId="{0DDDFB14-8B25-BC41-96C2-AF3A2ABBD7D7}" type="presOf" srcId="{404272AB-4DEE-A344-9664-7379CE18785F}" destId="{02FE10EC-E2A2-784D-96CF-1905DC9EB662}" srcOrd="0" destOrd="0" presId="urn:microsoft.com/office/officeart/2008/layout/AlternatingHexagons"/>
    <dgm:cxn modelId="{2693EB1C-8EAD-6C47-B384-6E56D6320CD1}" type="presOf" srcId="{22F6BCC9-E20B-7D4E-839F-CAB24742D3CA}" destId="{D07D5634-0798-7543-A498-965FE1E4CB6D}" srcOrd="0" destOrd="0" presId="urn:microsoft.com/office/officeart/2008/layout/AlternatingHexagons"/>
    <dgm:cxn modelId="{6144231F-4831-FD49-815F-5F318CEB9A7C}" type="presOf" srcId="{C9B858A7-BAE2-3646-AAB8-970FD6737F9E}" destId="{154A1E14-A35C-5346-AF09-7997692373D9}" srcOrd="0" destOrd="0" presId="urn:microsoft.com/office/officeart/2008/layout/AlternatingHexagons"/>
    <dgm:cxn modelId="{D23A603E-1065-9741-8F0C-1762224EA8D6}" srcId="{86D019F3-F1CB-9740-B42B-E7994B7C31AE}" destId="{22F6BCC9-E20B-7D4E-839F-CAB24742D3CA}" srcOrd="0" destOrd="0" parTransId="{A783474B-E694-F343-B4B6-8FCCC080527B}" sibTransId="{F0A92D50-234C-FE47-8673-4EEE8251343D}"/>
    <dgm:cxn modelId="{2ECCC442-575E-0140-A3F5-0495AD98C809}" srcId="{E42EE937-6C84-7045-A0CC-D6CCAF4503A3}" destId="{404272AB-4DEE-A344-9664-7379CE18785F}" srcOrd="0" destOrd="0" parTransId="{8335B752-84AB-924A-9576-FBBCEA067CF6}" sibTransId="{B96FAE9F-2F38-0847-A2DC-57765F12E1DB}"/>
    <dgm:cxn modelId="{BF16E643-11BE-7544-9469-72712E7E38E6}" type="presOf" srcId="{09096475-577C-7244-AFA8-5B8FF391C6AF}" destId="{3BF6A704-DC3B-1540-8503-00D9ACB48A54}" srcOrd="0" destOrd="0" presId="urn:microsoft.com/office/officeart/2008/layout/AlternatingHexagons"/>
    <dgm:cxn modelId="{42E59055-5F02-674C-8647-D194A1A67AA0}" type="presOf" srcId="{E9707FBE-29AD-254A-B91C-F580DBF47D93}" destId="{9E45E1F5-E5C6-9947-95FF-B8C626E73D38}" srcOrd="0" destOrd="0" presId="urn:microsoft.com/office/officeart/2008/layout/AlternatingHexagons"/>
    <dgm:cxn modelId="{D1935559-35DD-2E4F-A0B1-350EBA17A673}" srcId="{E42EE937-6C84-7045-A0CC-D6CCAF4503A3}" destId="{F7C3FE8A-AC80-144E-9486-CBE60505096E}" srcOrd="2" destOrd="0" parTransId="{E7115083-930B-2C44-940D-A903963120C8}" sibTransId="{7DD4EAA0-8EE2-4A4A-A866-8ADBB76D0CD8}"/>
    <dgm:cxn modelId="{2E6C069A-DD7A-5A4D-8F41-5A16D3DBB824}" type="presOf" srcId="{E42EE937-6C84-7045-A0CC-D6CCAF4503A3}" destId="{4F68F16B-BC05-C24B-9C7E-20EEC8AB46F0}" srcOrd="0" destOrd="0" presId="urn:microsoft.com/office/officeart/2008/layout/AlternatingHexagons"/>
    <dgm:cxn modelId="{DA42B29B-AECD-BB49-B4E8-30F6EFCCE5CE}" srcId="{E42EE937-6C84-7045-A0CC-D6CCAF4503A3}" destId="{86D019F3-F1CB-9740-B42B-E7994B7C31AE}" srcOrd="1" destOrd="0" parTransId="{51A7EBE1-467C-DA4B-9999-344EED86C73E}" sibTransId="{09096475-577C-7244-AFA8-5B8FF391C6AF}"/>
    <dgm:cxn modelId="{37FFB8C8-7A2A-4E49-8CE1-B458CB5308D9}" srcId="{F7C3FE8A-AC80-144E-9486-CBE60505096E}" destId="{C9B858A7-BAE2-3646-AAB8-970FD6737F9E}" srcOrd="0" destOrd="0" parTransId="{B361618C-5E42-0540-BE37-842AAB2539E7}" sibTransId="{528EDADB-73F8-4B41-A939-09EC92F6134F}"/>
    <dgm:cxn modelId="{E6B453CB-2A7E-344E-B523-3F566A5A4630}" srcId="{404272AB-4DEE-A344-9664-7379CE18785F}" destId="{E9707FBE-29AD-254A-B91C-F580DBF47D93}" srcOrd="0" destOrd="0" parTransId="{2B5575EF-98ED-A841-8557-0621F7D7D81C}" sibTransId="{B0E80A93-610D-D443-BEA2-5D2B52A1C04C}"/>
    <dgm:cxn modelId="{BBCA13EB-5F61-EB4C-9E68-52A3083D8D39}" type="presOf" srcId="{F7C3FE8A-AC80-144E-9486-CBE60505096E}" destId="{F8DAA271-72C6-054D-A5EE-6EC9C645FA42}" srcOrd="0" destOrd="0" presId="urn:microsoft.com/office/officeart/2008/layout/AlternatingHexagons"/>
    <dgm:cxn modelId="{180893F0-B095-0B49-A9A1-2C73F9592F2F}" type="presOf" srcId="{86D019F3-F1CB-9740-B42B-E7994B7C31AE}" destId="{6AF25BF8-5F13-BA42-9719-AEE087678C8A}" srcOrd="0" destOrd="0" presId="urn:microsoft.com/office/officeart/2008/layout/AlternatingHexagons"/>
    <dgm:cxn modelId="{4B961AF9-CE1A-A148-9477-B1A4845FA854}" type="presOf" srcId="{7DD4EAA0-8EE2-4A4A-A866-8ADBB76D0CD8}" destId="{ADE1771E-3B46-F343-B7CE-0AAB2DA28DF4}" srcOrd="0" destOrd="0" presId="urn:microsoft.com/office/officeart/2008/layout/AlternatingHexagons"/>
    <dgm:cxn modelId="{71A468B3-B962-534F-AD7B-1EB1D753C73E}" type="presParOf" srcId="{4F68F16B-BC05-C24B-9C7E-20EEC8AB46F0}" destId="{D9872E2F-E66B-9B4F-9D7B-BBD0B2E28488}" srcOrd="0" destOrd="0" presId="urn:microsoft.com/office/officeart/2008/layout/AlternatingHexagons"/>
    <dgm:cxn modelId="{2458F9B5-24BF-5E40-A63A-526EA03E65F7}" type="presParOf" srcId="{D9872E2F-E66B-9B4F-9D7B-BBD0B2E28488}" destId="{02FE10EC-E2A2-784D-96CF-1905DC9EB662}" srcOrd="0" destOrd="0" presId="urn:microsoft.com/office/officeart/2008/layout/AlternatingHexagons"/>
    <dgm:cxn modelId="{752903A4-32E9-C740-9071-5EEB463C4590}" type="presParOf" srcId="{D9872E2F-E66B-9B4F-9D7B-BBD0B2E28488}" destId="{9E45E1F5-E5C6-9947-95FF-B8C626E73D38}" srcOrd="1" destOrd="0" presId="urn:microsoft.com/office/officeart/2008/layout/AlternatingHexagons"/>
    <dgm:cxn modelId="{0D1883A3-6060-7143-A291-A3A3B942C6D8}" type="presParOf" srcId="{D9872E2F-E66B-9B4F-9D7B-BBD0B2E28488}" destId="{C2ADE149-F834-664B-9CBD-1E1BA70CBB23}" srcOrd="2" destOrd="0" presId="urn:microsoft.com/office/officeart/2008/layout/AlternatingHexagons"/>
    <dgm:cxn modelId="{7CBFACB3-9FBA-D349-9441-9FD8FA6C90A9}" type="presParOf" srcId="{D9872E2F-E66B-9B4F-9D7B-BBD0B2E28488}" destId="{796E7258-104D-E944-9DB3-5550CD84BB61}" srcOrd="3" destOrd="0" presId="urn:microsoft.com/office/officeart/2008/layout/AlternatingHexagons"/>
    <dgm:cxn modelId="{DF1B7AC9-3868-E043-BC3F-AD0B5AF8D659}" type="presParOf" srcId="{D9872E2F-E66B-9B4F-9D7B-BBD0B2E28488}" destId="{55A3B72F-402A-8443-9391-4BBC4B64BE50}" srcOrd="4" destOrd="0" presId="urn:microsoft.com/office/officeart/2008/layout/AlternatingHexagons"/>
    <dgm:cxn modelId="{04AC7A99-E3EC-B342-8179-C00A7ADAB85B}" type="presParOf" srcId="{4F68F16B-BC05-C24B-9C7E-20EEC8AB46F0}" destId="{BB60591B-5B97-FA4D-A223-857B0FA13D93}" srcOrd="1" destOrd="0" presId="urn:microsoft.com/office/officeart/2008/layout/AlternatingHexagons"/>
    <dgm:cxn modelId="{747E43D3-0D4E-1C49-80A3-EEF91112DE80}" type="presParOf" srcId="{4F68F16B-BC05-C24B-9C7E-20EEC8AB46F0}" destId="{774AC225-1E04-E247-B2A2-7425C8EDA9B9}" srcOrd="2" destOrd="0" presId="urn:microsoft.com/office/officeart/2008/layout/AlternatingHexagons"/>
    <dgm:cxn modelId="{9DCF92E0-F1D9-F940-A200-4CA7640F9110}" type="presParOf" srcId="{774AC225-1E04-E247-B2A2-7425C8EDA9B9}" destId="{6AF25BF8-5F13-BA42-9719-AEE087678C8A}" srcOrd="0" destOrd="0" presId="urn:microsoft.com/office/officeart/2008/layout/AlternatingHexagons"/>
    <dgm:cxn modelId="{E83E09DE-C317-7D46-935F-99BBB2DC14E6}" type="presParOf" srcId="{774AC225-1E04-E247-B2A2-7425C8EDA9B9}" destId="{D07D5634-0798-7543-A498-965FE1E4CB6D}" srcOrd="1" destOrd="0" presId="urn:microsoft.com/office/officeart/2008/layout/AlternatingHexagons"/>
    <dgm:cxn modelId="{CBBCD5FB-D95D-7746-B89B-C0562EF8E7C4}" type="presParOf" srcId="{774AC225-1E04-E247-B2A2-7425C8EDA9B9}" destId="{78BFB685-D8F3-584A-90B0-28071DBA7BE8}" srcOrd="2" destOrd="0" presId="urn:microsoft.com/office/officeart/2008/layout/AlternatingHexagons"/>
    <dgm:cxn modelId="{08299446-3545-414B-9AAE-43C9852DA1B0}" type="presParOf" srcId="{774AC225-1E04-E247-B2A2-7425C8EDA9B9}" destId="{FDBC176B-5997-7040-ABFC-683C897B7C67}" srcOrd="3" destOrd="0" presId="urn:microsoft.com/office/officeart/2008/layout/AlternatingHexagons"/>
    <dgm:cxn modelId="{9BC8A10D-3D0F-5640-AB12-4A7541B41100}" type="presParOf" srcId="{774AC225-1E04-E247-B2A2-7425C8EDA9B9}" destId="{3BF6A704-DC3B-1540-8503-00D9ACB48A54}" srcOrd="4" destOrd="0" presId="urn:microsoft.com/office/officeart/2008/layout/AlternatingHexagons"/>
    <dgm:cxn modelId="{7C745884-7DCD-6E40-9900-8A33669AF999}" type="presParOf" srcId="{4F68F16B-BC05-C24B-9C7E-20EEC8AB46F0}" destId="{F27B9032-1C20-A946-8256-19F36BADD3A8}" srcOrd="3" destOrd="0" presId="urn:microsoft.com/office/officeart/2008/layout/AlternatingHexagons"/>
    <dgm:cxn modelId="{728D676F-D381-FF4A-AA69-837E3E4EA29F}" type="presParOf" srcId="{4F68F16B-BC05-C24B-9C7E-20EEC8AB46F0}" destId="{472FFFFD-26DC-B242-98B6-49D7D5404BF4}" srcOrd="4" destOrd="0" presId="urn:microsoft.com/office/officeart/2008/layout/AlternatingHexagons"/>
    <dgm:cxn modelId="{128CFBF8-C4D5-A04D-A04A-F9DD99A49890}" type="presParOf" srcId="{472FFFFD-26DC-B242-98B6-49D7D5404BF4}" destId="{F8DAA271-72C6-054D-A5EE-6EC9C645FA42}" srcOrd="0" destOrd="0" presId="urn:microsoft.com/office/officeart/2008/layout/AlternatingHexagons"/>
    <dgm:cxn modelId="{93CD258C-22B6-B343-8165-9905945026E5}" type="presParOf" srcId="{472FFFFD-26DC-B242-98B6-49D7D5404BF4}" destId="{154A1E14-A35C-5346-AF09-7997692373D9}" srcOrd="1" destOrd="0" presId="urn:microsoft.com/office/officeart/2008/layout/AlternatingHexagons"/>
    <dgm:cxn modelId="{9549E31B-5118-414A-A3BB-323635970C2C}" type="presParOf" srcId="{472FFFFD-26DC-B242-98B6-49D7D5404BF4}" destId="{B6721D29-43C5-5243-9562-1B75AC5941BF}" srcOrd="2" destOrd="0" presId="urn:microsoft.com/office/officeart/2008/layout/AlternatingHexagons"/>
    <dgm:cxn modelId="{2BA18E8C-58FA-3741-99CD-22488F314EC2}" type="presParOf" srcId="{472FFFFD-26DC-B242-98B6-49D7D5404BF4}" destId="{89396312-277C-DB42-86CD-B2945FA81EAB}" srcOrd="3" destOrd="0" presId="urn:microsoft.com/office/officeart/2008/layout/AlternatingHexagons"/>
    <dgm:cxn modelId="{1474F27C-DF43-CB4C-870F-EC7498EFAC30}" type="presParOf" srcId="{472FFFFD-26DC-B242-98B6-49D7D5404BF4}" destId="{ADE1771E-3B46-F343-B7CE-0AAB2DA28DF4}"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2EE937-6C84-7045-A0CC-D6CCAF4503A3}"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it-IT"/>
        </a:p>
      </dgm:t>
    </dgm:pt>
    <dgm:pt modelId="{CDB6AFD3-FA06-2D4C-8522-D5F8FE019E90}">
      <dgm:prSet custT="1"/>
      <dgm:spPr/>
      <dgm:t>
        <a:bodyPr/>
        <a:lstStyle/>
        <a:p>
          <a:r>
            <a:rPr lang="en-US" sz="1400" b="1" i="0" kern="1200" noProof="0" dirty="0">
              <a:solidFill>
                <a:prstClr val="white"/>
              </a:solidFill>
              <a:latin typeface="Calibri" panose="020F0502020204030204"/>
              <a:ea typeface="+mn-ea"/>
              <a:cs typeface="+mn-cs"/>
            </a:rPr>
            <a:t>VISUAL SEARCH</a:t>
          </a:r>
        </a:p>
      </dgm:t>
    </dgm:pt>
    <dgm:pt modelId="{6E0CB297-C88B-6B45-AB1B-AA70B1836BC0}" type="parTrans" cxnId="{4E384CA0-9F82-FA4C-8C29-244EE93E4B85}">
      <dgm:prSet/>
      <dgm:spPr/>
      <dgm:t>
        <a:bodyPr/>
        <a:lstStyle/>
        <a:p>
          <a:endParaRPr lang="en-US" noProof="0" dirty="0"/>
        </a:p>
      </dgm:t>
    </dgm:pt>
    <dgm:pt modelId="{4953E910-F6A9-8041-9A4E-1E15D2D9654A}" type="sibTrans" cxnId="{4E384CA0-9F82-FA4C-8C29-244EE93E4B85}">
      <dgm:prSet/>
      <dgm:spPr/>
      <dgm:t>
        <a:bodyPr/>
        <a:lstStyle/>
        <a:p>
          <a:endParaRPr lang="en-US" noProof="0" dirty="0"/>
        </a:p>
      </dgm:t>
    </dgm:pt>
    <dgm:pt modelId="{34FD84B6-7F7A-CC46-9F75-6A30B9FCF421}">
      <dgm:prSet custT="1"/>
      <dgm:spPr/>
      <dgm:t>
        <a:bodyPr/>
        <a:lstStyle/>
        <a:p>
          <a:r>
            <a:rPr lang="en-US" sz="900" b="0" i="0" kern="1200" noProof="0" dirty="0">
              <a:latin typeface="Calibri" panose="020F0502020204030204"/>
              <a:ea typeface="+mn-ea"/>
              <a:cs typeface="+mn-cs"/>
            </a:rPr>
            <a:t>AI can be used to enable </a:t>
          </a:r>
          <a:r>
            <a:rPr lang="en-US" sz="1000" b="1" i="0" kern="1200" noProof="0" dirty="0">
              <a:latin typeface="Calibri" panose="020F0502020204030204"/>
              <a:ea typeface="+mn-ea"/>
              <a:cs typeface="+mn-cs"/>
            </a:rPr>
            <a:t>visual search</a:t>
          </a:r>
          <a:r>
            <a:rPr lang="en-US" sz="900" b="0" i="0" kern="1200" noProof="0" dirty="0">
              <a:latin typeface="Calibri" panose="020F0502020204030204"/>
              <a:ea typeface="+mn-ea"/>
              <a:cs typeface="+mn-cs"/>
            </a:rPr>
            <a:t>, allowing </a:t>
          </a:r>
          <a:r>
            <a:rPr lang="en-US" sz="1000" b="1" i="0" kern="1200" noProof="0" dirty="0">
              <a:latin typeface="Calibri" panose="020F0502020204030204"/>
              <a:ea typeface="+mn-ea"/>
              <a:cs typeface="+mn-cs"/>
            </a:rPr>
            <a:t>customers to search for products by uploading a photo or taking a picture with their smartphone</a:t>
          </a:r>
          <a:r>
            <a:rPr lang="en-US" sz="900" b="0" i="0" kern="1200" noProof="0" dirty="0">
              <a:latin typeface="Calibri" panose="020F0502020204030204"/>
              <a:ea typeface="+mn-ea"/>
              <a:cs typeface="+mn-cs"/>
            </a:rPr>
            <a:t>. This can help customers find products more easily and efficiently.</a:t>
          </a:r>
        </a:p>
      </dgm:t>
    </dgm:pt>
    <dgm:pt modelId="{75829BB9-A9D4-6441-A2C3-DB1E7024D030}" type="parTrans" cxnId="{4134CFD8-6EB3-D941-98B9-B42E01023ABC}">
      <dgm:prSet/>
      <dgm:spPr/>
      <dgm:t>
        <a:bodyPr/>
        <a:lstStyle/>
        <a:p>
          <a:endParaRPr lang="en-US" noProof="0" dirty="0"/>
        </a:p>
      </dgm:t>
    </dgm:pt>
    <dgm:pt modelId="{62F82A83-6071-B04B-BF4F-515B7540C6DC}" type="sibTrans" cxnId="{4134CFD8-6EB3-D941-98B9-B42E01023ABC}">
      <dgm:prSet/>
      <dgm:spPr/>
      <dgm:t>
        <a:bodyPr/>
        <a:lstStyle/>
        <a:p>
          <a:endParaRPr lang="en-US" noProof="0" dirty="0"/>
        </a:p>
      </dgm:t>
    </dgm:pt>
    <dgm:pt modelId="{30F95097-5B9C-F04B-B58D-F7AB0AB90773}">
      <dgm:prSet custT="1"/>
      <dgm:spPr/>
      <dgm:t>
        <a:bodyPr/>
        <a:lstStyle/>
        <a:p>
          <a:r>
            <a:rPr lang="en-US" sz="1400" b="1" i="0" kern="1200" noProof="0" dirty="0">
              <a:solidFill>
                <a:prstClr val="white"/>
              </a:solidFill>
              <a:latin typeface="Calibri" panose="020F0502020204030204"/>
              <a:ea typeface="+mn-ea"/>
              <a:cs typeface="+mn-cs"/>
            </a:rPr>
            <a:t>PRICING OPTIMIZA-TION</a:t>
          </a:r>
        </a:p>
      </dgm:t>
    </dgm:pt>
    <dgm:pt modelId="{181DEBB0-C9FF-5A41-8D39-802930953176}" type="parTrans" cxnId="{D70B6925-016A-9048-9246-CF12D8257046}">
      <dgm:prSet/>
      <dgm:spPr/>
      <dgm:t>
        <a:bodyPr/>
        <a:lstStyle/>
        <a:p>
          <a:endParaRPr lang="en-US" noProof="0" dirty="0"/>
        </a:p>
      </dgm:t>
    </dgm:pt>
    <dgm:pt modelId="{30C67044-3149-954F-8BB7-67E0166BC027}" type="sibTrans" cxnId="{D70B6925-016A-9048-9246-CF12D8257046}">
      <dgm:prSet/>
      <dgm:spPr/>
      <dgm:t>
        <a:bodyPr/>
        <a:lstStyle/>
        <a:p>
          <a:endParaRPr lang="en-US" noProof="0" dirty="0"/>
        </a:p>
      </dgm:t>
    </dgm:pt>
    <dgm:pt modelId="{17F049E8-587C-DE4F-9299-5EBD2BDFFC82}">
      <dgm:prSet custT="1"/>
      <dgm:spPr/>
      <dgm: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AI can analyze data on </a:t>
          </a:r>
          <a:r>
            <a:rPr lang="en-US" sz="1000" b="1" i="0" kern="1200" noProof="0" dirty="0">
              <a:solidFill>
                <a:prstClr val="black">
                  <a:hueOff val="0"/>
                  <a:satOff val="0"/>
                  <a:lumOff val="0"/>
                  <a:alphaOff val="0"/>
                </a:prstClr>
              </a:solidFill>
              <a:latin typeface="Calibri" panose="020F0502020204030204"/>
              <a:ea typeface="+mn-ea"/>
              <a:cs typeface="+mn-cs"/>
            </a:rPr>
            <a:t>competitor prices</a:t>
          </a:r>
          <a:r>
            <a:rPr lang="en-US" sz="900" b="0" i="0" kern="1200" noProof="0" dirty="0">
              <a:latin typeface="Calibri" panose="020F0502020204030204"/>
              <a:ea typeface="+mn-ea"/>
              <a:cs typeface="+mn-cs"/>
            </a:rPr>
            <a:t>, </a:t>
          </a:r>
          <a:r>
            <a:rPr lang="en-US" sz="1000" b="1" i="0" kern="1200" noProof="0" dirty="0">
              <a:solidFill>
                <a:prstClr val="black">
                  <a:hueOff val="0"/>
                  <a:satOff val="0"/>
                  <a:lumOff val="0"/>
                  <a:alphaOff val="0"/>
                </a:prstClr>
              </a:solidFill>
              <a:latin typeface="Calibri" panose="020F0502020204030204"/>
              <a:ea typeface="+mn-ea"/>
              <a:cs typeface="+mn-cs"/>
            </a:rPr>
            <a:t>product demand</a:t>
          </a:r>
          <a:r>
            <a:rPr lang="en-US" sz="900" b="0" i="0" kern="1200" noProof="0" dirty="0">
              <a:latin typeface="Calibri" panose="020F0502020204030204"/>
              <a:ea typeface="+mn-ea"/>
              <a:cs typeface="+mn-cs"/>
            </a:rPr>
            <a:t>, and </a:t>
          </a:r>
          <a:r>
            <a:rPr lang="en-US" sz="1000" b="1" i="0" kern="1200" noProof="0" dirty="0">
              <a:solidFill>
                <a:prstClr val="black">
                  <a:hueOff val="0"/>
                  <a:satOff val="0"/>
                  <a:lumOff val="0"/>
                  <a:alphaOff val="0"/>
                </a:prstClr>
              </a:solidFill>
              <a:latin typeface="Calibri" panose="020F0502020204030204"/>
              <a:ea typeface="+mn-ea"/>
              <a:cs typeface="+mn-cs"/>
            </a:rPr>
            <a:t>market trends </a:t>
          </a:r>
          <a:r>
            <a:rPr lang="en-US" sz="900" b="0" i="0" kern="1200" noProof="0" dirty="0">
              <a:latin typeface="Calibri" panose="020F0502020204030204"/>
              <a:ea typeface="+mn-ea"/>
              <a:cs typeface="+mn-cs"/>
            </a:rPr>
            <a:t>to help brands optimize their pricing strategy. This can help brands stay competitive and </a:t>
          </a:r>
          <a:r>
            <a:rPr lang="en-US" sz="1000" b="1" i="0" kern="1200" noProof="0" dirty="0">
              <a:solidFill>
                <a:prstClr val="black">
                  <a:hueOff val="0"/>
                  <a:satOff val="0"/>
                  <a:lumOff val="0"/>
                  <a:alphaOff val="0"/>
                </a:prstClr>
              </a:solidFill>
              <a:latin typeface="Calibri" panose="020F0502020204030204"/>
              <a:ea typeface="+mn-ea"/>
              <a:cs typeface="+mn-cs"/>
            </a:rPr>
            <a:t>maximize profitability</a:t>
          </a:r>
          <a:r>
            <a:rPr lang="en-US" sz="900" b="0" i="0" kern="1200" noProof="0" dirty="0">
              <a:latin typeface="Calibri" panose="020F0502020204030204"/>
              <a:ea typeface="+mn-ea"/>
              <a:cs typeface="+mn-cs"/>
            </a:rPr>
            <a:t>.</a:t>
          </a:r>
        </a:p>
      </dgm:t>
    </dgm:pt>
    <dgm:pt modelId="{7A46300A-8B86-AC4E-8458-0FF86D3E91B5}" type="parTrans" cxnId="{4333DE36-11E4-BB4D-9912-99230B4EC54B}">
      <dgm:prSet/>
      <dgm:spPr/>
      <dgm:t>
        <a:bodyPr/>
        <a:lstStyle/>
        <a:p>
          <a:endParaRPr lang="en-US" noProof="0" dirty="0"/>
        </a:p>
      </dgm:t>
    </dgm:pt>
    <dgm:pt modelId="{F4580C00-81C0-6648-AA38-4492E84AEC73}" type="sibTrans" cxnId="{4333DE36-11E4-BB4D-9912-99230B4EC54B}">
      <dgm:prSet/>
      <dgm:spPr/>
      <dgm:t>
        <a:bodyPr/>
        <a:lstStyle/>
        <a:p>
          <a:endParaRPr lang="en-US" noProof="0" dirty="0"/>
        </a:p>
      </dgm:t>
    </dgm:pt>
    <dgm:pt modelId="{8A0FCB82-60C6-0E45-B5C7-EE09BB48787A}">
      <dgm:prSet custT="1"/>
      <dgm:spPr>
        <a:solidFill>
          <a:schemeClr val="bg2">
            <a:lumMod val="75000"/>
          </a:schemeClr>
        </a:solidFill>
      </dgm:spPr>
      <dgm:t>
        <a:bodyPr/>
        <a:lstStyle/>
        <a:p>
          <a:r>
            <a:rPr lang="en-US" sz="1400" b="1" kern="1200" noProof="0" dirty="0">
              <a:solidFill>
                <a:prstClr val="white"/>
              </a:solidFill>
              <a:latin typeface="Calibri" panose="020F0502020204030204"/>
              <a:ea typeface="+mn-ea"/>
              <a:cs typeface="+mn-cs"/>
            </a:rPr>
            <a:t> </a:t>
          </a:r>
        </a:p>
      </dgm:t>
    </dgm:pt>
    <dgm:pt modelId="{4F8645D3-4F1A-7240-B74C-0BD5EA1F7E01}" type="parTrans" cxnId="{51F0F20A-ACD5-264D-B7FA-FE8A105F71D4}">
      <dgm:prSet/>
      <dgm:spPr/>
      <dgm:t>
        <a:bodyPr/>
        <a:lstStyle/>
        <a:p>
          <a:endParaRPr lang="en-US" noProof="0" dirty="0"/>
        </a:p>
      </dgm:t>
    </dgm:pt>
    <dgm:pt modelId="{20B80A4F-9691-5441-B512-B69E6A86C24B}" type="sibTrans" cxnId="{51F0F20A-ACD5-264D-B7FA-FE8A105F71D4}">
      <dgm:prSet/>
      <dgm:spPr>
        <a:solidFill>
          <a:schemeClr val="bg2">
            <a:lumMod val="75000"/>
          </a:schemeClr>
        </a:solidFill>
      </dgm:spPr>
      <dgm:t>
        <a:bodyPr/>
        <a:lstStyle/>
        <a:p>
          <a:endParaRPr lang="en-US" noProof="0" dirty="0"/>
        </a:p>
      </dgm:t>
    </dgm:pt>
    <dgm:pt modelId="{4F68F16B-BC05-C24B-9C7E-20EEC8AB46F0}" type="pres">
      <dgm:prSet presAssocID="{E42EE937-6C84-7045-A0CC-D6CCAF4503A3}" presName="Name0" presStyleCnt="0">
        <dgm:presLayoutVars>
          <dgm:chMax/>
          <dgm:chPref/>
          <dgm:dir/>
          <dgm:animLvl val="lvl"/>
        </dgm:presLayoutVars>
      </dgm:prSet>
      <dgm:spPr/>
    </dgm:pt>
    <dgm:pt modelId="{93485EB4-1158-C04C-8FE0-825122765608}" type="pres">
      <dgm:prSet presAssocID="{CDB6AFD3-FA06-2D4C-8522-D5F8FE019E90}" presName="composite" presStyleCnt="0"/>
      <dgm:spPr/>
    </dgm:pt>
    <dgm:pt modelId="{CA5BA677-6FC1-EE43-A9BB-10B695363A95}" type="pres">
      <dgm:prSet presAssocID="{CDB6AFD3-FA06-2D4C-8522-D5F8FE019E90}" presName="Parent1" presStyleLbl="node1" presStyleIdx="0" presStyleCnt="6">
        <dgm:presLayoutVars>
          <dgm:chMax val="1"/>
          <dgm:chPref val="1"/>
          <dgm:bulletEnabled val="1"/>
        </dgm:presLayoutVars>
      </dgm:prSet>
      <dgm:spPr/>
    </dgm:pt>
    <dgm:pt modelId="{04F779E1-5349-C240-8583-BF6FE6189D5A}" type="pres">
      <dgm:prSet presAssocID="{CDB6AFD3-FA06-2D4C-8522-D5F8FE019E90}" presName="Childtext1" presStyleLbl="revTx" presStyleIdx="0" presStyleCnt="3">
        <dgm:presLayoutVars>
          <dgm:chMax val="0"/>
          <dgm:chPref val="0"/>
          <dgm:bulletEnabled val="1"/>
        </dgm:presLayoutVars>
      </dgm:prSet>
      <dgm:spPr/>
    </dgm:pt>
    <dgm:pt modelId="{631F5608-B1C5-334B-A879-0008D9CF1C57}" type="pres">
      <dgm:prSet presAssocID="{CDB6AFD3-FA06-2D4C-8522-D5F8FE019E90}" presName="BalanceSpacing" presStyleCnt="0"/>
      <dgm:spPr/>
    </dgm:pt>
    <dgm:pt modelId="{A2A4674B-5899-E14A-A4E1-5937E936A028}" type="pres">
      <dgm:prSet presAssocID="{CDB6AFD3-FA06-2D4C-8522-D5F8FE019E90}" presName="BalanceSpacing1" presStyleCnt="0"/>
      <dgm:spPr/>
    </dgm:pt>
    <dgm:pt modelId="{E7A17145-436D-9C44-BD1B-8680D1CD56A3}" type="pres">
      <dgm:prSet presAssocID="{4953E910-F6A9-8041-9A4E-1E15D2D9654A}" presName="Accent1Text" presStyleLbl="node1" presStyleIdx="1" presStyleCnt="6" custScaleX="56448" custScaleY="56448" custLinFactNeighborX="25037" custLinFactNeighborY="-2161"/>
      <dgm:spPr/>
    </dgm:pt>
    <dgm:pt modelId="{772039BB-EA79-214E-B443-01902BD93161}" type="pres">
      <dgm:prSet presAssocID="{4953E910-F6A9-8041-9A4E-1E15D2D9654A}" presName="spaceBetweenRectangles" presStyleCnt="0"/>
      <dgm:spPr/>
    </dgm:pt>
    <dgm:pt modelId="{16950686-FF33-364B-942B-709EA5E9A7C8}" type="pres">
      <dgm:prSet presAssocID="{30F95097-5B9C-F04B-B58D-F7AB0AB90773}" presName="composite" presStyleCnt="0"/>
      <dgm:spPr/>
    </dgm:pt>
    <dgm:pt modelId="{3CA533C1-8ED2-1645-8EC8-CA58D01A5EDA}" type="pres">
      <dgm:prSet presAssocID="{30F95097-5B9C-F04B-B58D-F7AB0AB90773}" presName="Parent1" presStyleLbl="node1" presStyleIdx="2" presStyleCnt="6">
        <dgm:presLayoutVars>
          <dgm:chMax val="1"/>
          <dgm:chPref val="1"/>
          <dgm:bulletEnabled val="1"/>
        </dgm:presLayoutVars>
      </dgm:prSet>
      <dgm:spPr/>
    </dgm:pt>
    <dgm:pt modelId="{957F6334-E667-5C40-9B07-4780891B33E2}" type="pres">
      <dgm:prSet presAssocID="{30F95097-5B9C-F04B-B58D-F7AB0AB90773}" presName="Childtext1" presStyleLbl="revTx" presStyleIdx="1" presStyleCnt="3">
        <dgm:presLayoutVars>
          <dgm:chMax val="0"/>
          <dgm:chPref val="0"/>
          <dgm:bulletEnabled val="1"/>
        </dgm:presLayoutVars>
      </dgm:prSet>
      <dgm:spPr/>
    </dgm:pt>
    <dgm:pt modelId="{1DA65122-B6F6-A24E-AE30-C1FC304EA6A5}" type="pres">
      <dgm:prSet presAssocID="{30F95097-5B9C-F04B-B58D-F7AB0AB90773}" presName="BalanceSpacing" presStyleCnt="0"/>
      <dgm:spPr/>
    </dgm:pt>
    <dgm:pt modelId="{99DACB45-9DBF-3D43-979F-D134C66A7513}" type="pres">
      <dgm:prSet presAssocID="{30F95097-5B9C-F04B-B58D-F7AB0AB90773}" presName="BalanceSpacing1" presStyleCnt="0"/>
      <dgm:spPr/>
    </dgm:pt>
    <dgm:pt modelId="{F6D1D490-1CCC-7F43-8518-ABFE394738A7}" type="pres">
      <dgm:prSet presAssocID="{30C67044-3149-954F-8BB7-67E0166BC027}" presName="Accent1Text" presStyleLbl="node1" presStyleIdx="3" presStyleCnt="6" custScaleX="56448" custScaleY="56448" custLinFactNeighborX="-24591" custLinFactNeighborY="-1052"/>
      <dgm:spPr/>
    </dgm:pt>
    <dgm:pt modelId="{E8DB7BED-2B5D-A74C-8F11-CE8C258E1DFC}" type="pres">
      <dgm:prSet presAssocID="{30C67044-3149-954F-8BB7-67E0166BC027}" presName="spaceBetweenRectangles" presStyleCnt="0"/>
      <dgm:spPr/>
    </dgm:pt>
    <dgm:pt modelId="{A9F03954-15C6-AD43-8A69-A1BB79BA57E8}" type="pres">
      <dgm:prSet presAssocID="{8A0FCB82-60C6-0E45-B5C7-EE09BB48787A}" presName="composite" presStyleCnt="0"/>
      <dgm:spPr/>
    </dgm:pt>
    <dgm:pt modelId="{3E436BE3-8FC5-D641-9182-78514CFBD95C}" type="pres">
      <dgm:prSet presAssocID="{8A0FCB82-60C6-0E45-B5C7-EE09BB48787A}" presName="Parent1" presStyleLbl="node1" presStyleIdx="4" presStyleCnt="6">
        <dgm:presLayoutVars>
          <dgm:chMax val="1"/>
          <dgm:chPref val="1"/>
          <dgm:bulletEnabled val="1"/>
        </dgm:presLayoutVars>
      </dgm:prSet>
      <dgm:spPr/>
    </dgm:pt>
    <dgm:pt modelId="{9EF45A4C-90F0-4741-BF81-A921C946BE72}" type="pres">
      <dgm:prSet presAssocID="{8A0FCB82-60C6-0E45-B5C7-EE09BB48787A}" presName="Childtext1" presStyleLbl="revTx" presStyleIdx="2" presStyleCnt="3">
        <dgm:presLayoutVars>
          <dgm:chMax val="0"/>
          <dgm:chPref val="0"/>
          <dgm:bulletEnabled val="1"/>
        </dgm:presLayoutVars>
      </dgm:prSet>
      <dgm:spPr/>
    </dgm:pt>
    <dgm:pt modelId="{932214FA-F13D-3944-AFA6-CB63148BDF4F}" type="pres">
      <dgm:prSet presAssocID="{8A0FCB82-60C6-0E45-B5C7-EE09BB48787A}" presName="BalanceSpacing" presStyleCnt="0"/>
      <dgm:spPr/>
    </dgm:pt>
    <dgm:pt modelId="{963BC478-02D1-A644-AF57-B7EB0C0420BB}" type="pres">
      <dgm:prSet presAssocID="{8A0FCB82-60C6-0E45-B5C7-EE09BB48787A}" presName="BalanceSpacing1" presStyleCnt="0"/>
      <dgm:spPr/>
    </dgm:pt>
    <dgm:pt modelId="{8710FC0B-60E8-6446-827B-9DD4E70BCAF5}" type="pres">
      <dgm:prSet presAssocID="{20B80A4F-9691-5441-B512-B69E6A86C24B}" presName="Accent1Text" presStyleLbl="node1" presStyleIdx="5" presStyleCnt="6" custScaleX="62093" custScaleY="62093" custLinFactNeighborX="21769" custLinFactNeighborY="-1324"/>
      <dgm:spPr/>
    </dgm:pt>
  </dgm:ptLst>
  <dgm:cxnLst>
    <dgm:cxn modelId="{51F0F20A-ACD5-264D-B7FA-FE8A105F71D4}" srcId="{E42EE937-6C84-7045-A0CC-D6CCAF4503A3}" destId="{8A0FCB82-60C6-0E45-B5C7-EE09BB48787A}" srcOrd="2" destOrd="0" parTransId="{4F8645D3-4F1A-7240-B74C-0BD5EA1F7E01}" sibTransId="{20B80A4F-9691-5441-B512-B69E6A86C24B}"/>
    <dgm:cxn modelId="{0756D418-3612-6F46-B81B-E5EC16EFE555}" type="presOf" srcId="{20B80A4F-9691-5441-B512-B69E6A86C24B}" destId="{8710FC0B-60E8-6446-827B-9DD4E70BCAF5}" srcOrd="0" destOrd="0" presId="urn:microsoft.com/office/officeart/2008/layout/AlternatingHexagons"/>
    <dgm:cxn modelId="{D70B6925-016A-9048-9246-CF12D8257046}" srcId="{E42EE937-6C84-7045-A0CC-D6CCAF4503A3}" destId="{30F95097-5B9C-F04B-B58D-F7AB0AB90773}" srcOrd="1" destOrd="0" parTransId="{181DEBB0-C9FF-5A41-8D39-802930953176}" sibTransId="{30C67044-3149-954F-8BB7-67E0166BC027}"/>
    <dgm:cxn modelId="{ACFFE725-14A3-FB4D-8C5F-73C810F8207C}" type="presOf" srcId="{CDB6AFD3-FA06-2D4C-8522-D5F8FE019E90}" destId="{CA5BA677-6FC1-EE43-A9BB-10B695363A95}" srcOrd="0" destOrd="0" presId="urn:microsoft.com/office/officeart/2008/layout/AlternatingHexagons"/>
    <dgm:cxn modelId="{4333DE36-11E4-BB4D-9912-99230B4EC54B}" srcId="{30F95097-5B9C-F04B-B58D-F7AB0AB90773}" destId="{17F049E8-587C-DE4F-9299-5EBD2BDFFC82}" srcOrd="0" destOrd="0" parTransId="{7A46300A-8B86-AC4E-8458-0FF86D3E91B5}" sibTransId="{F4580C00-81C0-6648-AA38-4492E84AEC73}"/>
    <dgm:cxn modelId="{80908B67-B7FC-A849-AAEC-7719A8F98140}" type="presOf" srcId="{30F95097-5B9C-F04B-B58D-F7AB0AB90773}" destId="{3CA533C1-8ED2-1645-8EC8-CA58D01A5EDA}" srcOrd="0" destOrd="0" presId="urn:microsoft.com/office/officeart/2008/layout/AlternatingHexagons"/>
    <dgm:cxn modelId="{2C42BD92-BC79-3A4C-B986-77194BB3CC63}" type="presOf" srcId="{34FD84B6-7F7A-CC46-9F75-6A30B9FCF421}" destId="{04F779E1-5349-C240-8583-BF6FE6189D5A}" srcOrd="0" destOrd="0" presId="urn:microsoft.com/office/officeart/2008/layout/AlternatingHexagons"/>
    <dgm:cxn modelId="{2E6C069A-DD7A-5A4D-8F41-5A16D3DBB824}" type="presOf" srcId="{E42EE937-6C84-7045-A0CC-D6CCAF4503A3}" destId="{4F68F16B-BC05-C24B-9C7E-20EEC8AB46F0}" srcOrd="0" destOrd="0" presId="urn:microsoft.com/office/officeart/2008/layout/AlternatingHexagons"/>
    <dgm:cxn modelId="{4E384CA0-9F82-FA4C-8C29-244EE93E4B85}" srcId="{E42EE937-6C84-7045-A0CC-D6CCAF4503A3}" destId="{CDB6AFD3-FA06-2D4C-8522-D5F8FE019E90}" srcOrd="0" destOrd="0" parTransId="{6E0CB297-C88B-6B45-AB1B-AA70B1836BC0}" sibTransId="{4953E910-F6A9-8041-9A4E-1E15D2D9654A}"/>
    <dgm:cxn modelId="{FBB71DA2-A756-8F49-86E6-571919787690}" type="presOf" srcId="{4953E910-F6A9-8041-9A4E-1E15D2D9654A}" destId="{E7A17145-436D-9C44-BD1B-8680D1CD56A3}" srcOrd="0" destOrd="0" presId="urn:microsoft.com/office/officeart/2008/layout/AlternatingHexagons"/>
    <dgm:cxn modelId="{852F98A2-1673-E74A-9FF6-3F255476E07D}" type="presOf" srcId="{17F049E8-587C-DE4F-9299-5EBD2BDFFC82}" destId="{957F6334-E667-5C40-9B07-4780891B33E2}" srcOrd="0" destOrd="0" presId="urn:microsoft.com/office/officeart/2008/layout/AlternatingHexagons"/>
    <dgm:cxn modelId="{E15B94B6-6290-B34D-AD63-C4E7E1D1D137}" type="presOf" srcId="{8A0FCB82-60C6-0E45-B5C7-EE09BB48787A}" destId="{3E436BE3-8FC5-D641-9182-78514CFBD95C}" srcOrd="0" destOrd="0" presId="urn:microsoft.com/office/officeart/2008/layout/AlternatingHexagons"/>
    <dgm:cxn modelId="{296163C9-A090-C641-848D-72329EF401DA}" type="presOf" srcId="{30C67044-3149-954F-8BB7-67E0166BC027}" destId="{F6D1D490-1CCC-7F43-8518-ABFE394738A7}" srcOrd="0" destOrd="0" presId="urn:microsoft.com/office/officeart/2008/layout/AlternatingHexagons"/>
    <dgm:cxn modelId="{4134CFD8-6EB3-D941-98B9-B42E01023ABC}" srcId="{CDB6AFD3-FA06-2D4C-8522-D5F8FE019E90}" destId="{34FD84B6-7F7A-CC46-9F75-6A30B9FCF421}" srcOrd="0" destOrd="0" parTransId="{75829BB9-A9D4-6441-A2C3-DB1E7024D030}" sibTransId="{62F82A83-6071-B04B-BF4F-515B7540C6DC}"/>
    <dgm:cxn modelId="{D532AB3F-400A-5649-B06E-AB927D4EAB71}" type="presParOf" srcId="{4F68F16B-BC05-C24B-9C7E-20EEC8AB46F0}" destId="{93485EB4-1158-C04C-8FE0-825122765608}" srcOrd="0" destOrd="0" presId="urn:microsoft.com/office/officeart/2008/layout/AlternatingHexagons"/>
    <dgm:cxn modelId="{ED9E3037-7A94-5E4A-A3A3-6D245C1E3C19}" type="presParOf" srcId="{93485EB4-1158-C04C-8FE0-825122765608}" destId="{CA5BA677-6FC1-EE43-A9BB-10B695363A95}" srcOrd="0" destOrd="0" presId="urn:microsoft.com/office/officeart/2008/layout/AlternatingHexagons"/>
    <dgm:cxn modelId="{CDB7670B-4C18-6148-AD61-3EA4809E9062}" type="presParOf" srcId="{93485EB4-1158-C04C-8FE0-825122765608}" destId="{04F779E1-5349-C240-8583-BF6FE6189D5A}" srcOrd="1" destOrd="0" presId="urn:microsoft.com/office/officeart/2008/layout/AlternatingHexagons"/>
    <dgm:cxn modelId="{95069117-8574-9948-B5E1-CCAD4B39BCCE}" type="presParOf" srcId="{93485EB4-1158-C04C-8FE0-825122765608}" destId="{631F5608-B1C5-334B-A879-0008D9CF1C57}" srcOrd="2" destOrd="0" presId="urn:microsoft.com/office/officeart/2008/layout/AlternatingHexagons"/>
    <dgm:cxn modelId="{536C5D50-13AD-6246-8C26-F9A5E9812D37}" type="presParOf" srcId="{93485EB4-1158-C04C-8FE0-825122765608}" destId="{A2A4674B-5899-E14A-A4E1-5937E936A028}" srcOrd="3" destOrd="0" presId="urn:microsoft.com/office/officeart/2008/layout/AlternatingHexagons"/>
    <dgm:cxn modelId="{D72E7828-3E9F-5C4F-B8F4-EB8D86789CDF}" type="presParOf" srcId="{93485EB4-1158-C04C-8FE0-825122765608}" destId="{E7A17145-436D-9C44-BD1B-8680D1CD56A3}" srcOrd="4" destOrd="0" presId="urn:microsoft.com/office/officeart/2008/layout/AlternatingHexagons"/>
    <dgm:cxn modelId="{20B2A3CB-9F27-394C-B8A4-554624012BC7}" type="presParOf" srcId="{4F68F16B-BC05-C24B-9C7E-20EEC8AB46F0}" destId="{772039BB-EA79-214E-B443-01902BD93161}" srcOrd="1" destOrd="0" presId="urn:microsoft.com/office/officeart/2008/layout/AlternatingHexagons"/>
    <dgm:cxn modelId="{36E6758D-EE29-C642-8C86-F627EAB77263}" type="presParOf" srcId="{4F68F16B-BC05-C24B-9C7E-20EEC8AB46F0}" destId="{16950686-FF33-364B-942B-709EA5E9A7C8}" srcOrd="2" destOrd="0" presId="urn:microsoft.com/office/officeart/2008/layout/AlternatingHexagons"/>
    <dgm:cxn modelId="{3413E378-D82F-914F-8C10-FEC9329E87AD}" type="presParOf" srcId="{16950686-FF33-364B-942B-709EA5E9A7C8}" destId="{3CA533C1-8ED2-1645-8EC8-CA58D01A5EDA}" srcOrd="0" destOrd="0" presId="urn:microsoft.com/office/officeart/2008/layout/AlternatingHexagons"/>
    <dgm:cxn modelId="{397BE7D2-64BC-984C-B9CD-FA4EA00FE142}" type="presParOf" srcId="{16950686-FF33-364B-942B-709EA5E9A7C8}" destId="{957F6334-E667-5C40-9B07-4780891B33E2}" srcOrd="1" destOrd="0" presId="urn:microsoft.com/office/officeart/2008/layout/AlternatingHexagons"/>
    <dgm:cxn modelId="{10BF3A4E-84E2-A944-BDEE-DA1A6EBA84B1}" type="presParOf" srcId="{16950686-FF33-364B-942B-709EA5E9A7C8}" destId="{1DA65122-B6F6-A24E-AE30-C1FC304EA6A5}" srcOrd="2" destOrd="0" presId="urn:microsoft.com/office/officeart/2008/layout/AlternatingHexagons"/>
    <dgm:cxn modelId="{734FCA85-2FC7-CA4C-AF26-D749B9A8CD07}" type="presParOf" srcId="{16950686-FF33-364B-942B-709EA5E9A7C8}" destId="{99DACB45-9DBF-3D43-979F-D134C66A7513}" srcOrd="3" destOrd="0" presId="urn:microsoft.com/office/officeart/2008/layout/AlternatingHexagons"/>
    <dgm:cxn modelId="{DB61378A-A424-2C46-BB16-BF2C60536945}" type="presParOf" srcId="{16950686-FF33-364B-942B-709EA5E9A7C8}" destId="{F6D1D490-1CCC-7F43-8518-ABFE394738A7}" srcOrd="4" destOrd="0" presId="urn:microsoft.com/office/officeart/2008/layout/AlternatingHexagons"/>
    <dgm:cxn modelId="{B42B511F-1015-7746-B211-7AA3E392C028}" type="presParOf" srcId="{4F68F16B-BC05-C24B-9C7E-20EEC8AB46F0}" destId="{E8DB7BED-2B5D-A74C-8F11-CE8C258E1DFC}" srcOrd="3" destOrd="0" presId="urn:microsoft.com/office/officeart/2008/layout/AlternatingHexagons"/>
    <dgm:cxn modelId="{46860158-E3BD-7C46-A819-9AD32518710D}" type="presParOf" srcId="{4F68F16B-BC05-C24B-9C7E-20EEC8AB46F0}" destId="{A9F03954-15C6-AD43-8A69-A1BB79BA57E8}" srcOrd="4" destOrd="0" presId="urn:microsoft.com/office/officeart/2008/layout/AlternatingHexagons"/>
    <dgm:cxn modelId="{51594E25-1DC9-D749-B8C7-C29563AE17F3}" type="presParOf" srcId="{A9F03954-15C6-AD43-8A69-A1BB79BA57E8}" destId="{3E436BE3-8FC5-D641-9182-78514CFBD95C}" srcOrd="0" destOrd="0" presId="urn:microsoft.com/office/officeart/2008/layout/AlternatingHexagons"/>
    <dgm:cxn modelId="{6B2B7B8A-5D4B-934A-BC0A-2C807D23986E}" type="presParOf" srcId="{A9F03954-15C6-AD43-8A69-A1BB79BA57E8}" destId="{9EF45A4C-90F0-4741-BF81-A921C946BE72}" srcOrd="1" destOrd="0" presId="urn:microsoft.com/office/officeart/2008/layout/AlternatingHexagons"/>
    <dgm:cxn modelId="{2E71553B-F2B7-BA42-95FA-83F95D7BAB63}" type="presParOf" srcId="{A9F03954-15C6-AD43-8A69-A1BB79BA57E8}" destId="{932214FA-F13D-3944-AFA6-CB63148BDF4F}" srcOrd="2" destOrd="0" presId="urn:microsoft.com/office/officeart/2008/layout/AlternatingHexagons"/>
    <dgm:cxn modelId="{94FF71C2-071F-624D-9C10-FCAB1078ACDF}" type="presParOf" srcId="{A9F03954-15C6-AD43-8A69-A1BB79BA57E8}" destId="{963BC478-02D1-A644-AF57-B7EB0C0420BB}" srcOrd="3" destOrd="0" presId="urn:microsoft.com/office/officeart/2008/layout/AlternatingHexagons"/>
    <dgm:cxn modelId="{81A9ECFF-DBE6-1446-9018-5D01D7F4AC1A}" type="presParOf" srcId="{A9F03954-15C6-AD43-8A69-A1BB79BA57E8}" destId="{8710FC0B-60E8-6446-827B-9DD4E70BCAF5}"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2EE937-6C84-7045-A0CC-D6CCAF4503A3}"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it-IT"/>
        </a:p>
      </dgm:t>
    </dgm:pt>
    <dgm:pt modelId="{404272AB-4DEE-A344-9664-7379CE18785F}">
      <dgm:prSet custT="1"/>
      <dgm:spPr/>
      <dgm:t>
        <a:bodyPr/>
        <a:lstStyle/>
        <a:p>
          <a:r>
            <a:rPr lang="en-US" sz="1400" b="1" i="0" noProof="0" dirty="0"/>
            <a:t>PERSONA-LIZATION</a:t>
          </a:r>
          <a:endParaRPr lang="en-US" sz="1400" noProof="0" dirty="0"/>
        </a:p>
      </dgm:t>
    </dgm:pt>
    <dgm:pt modelId="{8335B752-84AB-924A-9576-FBBCEA067CF6}" type="parTrans" cxnId="{2ECCC442-575E-0140-A3F5-0495AD98C809}">
      <dgm:prSet/>
      <dgm:spPr/>
      <dgm:t>
        <a:bodyPr/>
        <a:lstStyle/>
        <a:p>
          <a:endParaRPr lang="en-US" noProof="0" dirty="0"/>
        </a:p>
      </dgm:t>
    </dgm:pt>
    <dgm:pt modelId="{B96FAE9F-2F38-0847-A2DC-57765F12E1DB}" type="sibTrans" cxnId="{2ECCC442-575E-0140-A3F5-0495AD98C809}">
      <dgm:prSet/>
      <dgm:spPr/>
      <dgm:t>
        <a:bodyPr/>
        <a:lstStyle/>
        <a:p>
          <a:endParaRPr lang="en-US" noProof="0" dirty="0"/>
        </a:p>
      </dgm:t>
    </dgm:pt>
    <dgm:pt modelId="{E9707FBE-29AD-254A-B91C-F580DBF47D93}">
      <dgm:prSet custT="1"/>
      <dgm:spPr/>
      <dgm:t>
        <a:bodyPr/>
        <a:lstStyle/>
        <a:p>
          <a:r>
            <a:rPr lang="en-US" sz="900" b="0" i="0" noProof="0" dirty="0"/>
            <a:t>Brands can use AI to create </a:t>
          </a:r>
          <a:r>
            <a:rPr lang="en-US" sz="1050" b="1" i="0" noProof="0" dirty="0">
              <a:solidFill>
                <a:schemeClr val="tx1"/>
              </a:solidFill>
            </a:rPr>
            <a:t>personalized shopping experiences </a:t>
          </a:r>
          <a:r>
            <a:rPr lang="en-US" sz="900" b="0" i="0" noProof="0" dirty="0"/>
            <a:t>for their customers. By analyzing customer data, AI can suggest products, provide recommendations, and customize marketing messages.</a:t>
          </a:r>
          <a:endParaRPr lang="en-US" sz="900" noProof="0" dirty="0"/>
        </a:p>
      </dgm:t>
    </dgm:pt>
    <dgm:pt modelId="{2B5575EF-98ED-A841-8557-0621F7D7D81C}" type="parTrans" cxnId="{E6B453CB-2A7E-344E-B523-3F566A5A4630}">
      <dgm:prSet/>
      <dgm:spPr/>
      <dgm:t>
        <a:bodyPr/>
        <a:lstStyle/>
        <a:p>
          <a:endParaRPr lang="en-US" noProof="0" dirty="0"/>
        </a:p>
      </dgm:t>
    </dgm:pt>
    <dgm:pt modelId="{B0E80A93-610D-D443-BEA2-5D2B52A1C04C}" type="sibTrans" cxnId="{E6B453CB-2A7E-344E-B523-3F566A5A4630}">
      <dgm:prSet/>
      <dgm:spPr/>
      <dgm:t>
        <a:bodyPr/>
        <a:lstStyle/>
        <a:p>
          <a:endParaRPr lang="en-US" noProof="0" dirty="0"/>
        </a:p>
      </dgm:t>
    </dgm:pt>
    <dgm:pt modelId="{86D019F3-F1CB-9740-B42B-E7994B7C31AE}">
      <dgm:prSet custT="1"/>
      <dgm:spPr/>
      <dgm:t>
        <a:bodyPr/>
        <a:lstStyle/>
        <a:p>
          <a:r>
            <a:rPr lang="en-US" sz="1400" b="1" noProof="0" dirty="0"/>
            <a:t>INVENTORY MANAGE-MENT</a:t>
          </a:r>
          <a:endParaRPr lang="en-US" sz="1400" noProof="0" dirty="0"/>
        </a:p>
      </dgm:t>
    </dgm:pt>
    <dgm:pt modelId="{51A7EBE1-467C-DA4B-9999-344EED86C73E}" type="parTrans" cxnId="{DA42B29B-AECD-BB49-B4E8-30F6EFCCE5CE}">
      <dgm:prSet/>
      <dgm:spPr/>
      <dgm:t>
        <a:bodyPr/>
        <a:lstStyle/>
        <a:p>
          <a:endParaRPr lang="en-US" noProof="0" dirty="0"/>
        </a:p>
      </dgm:t>
    </dgm:pt>
    <dgm:pt modelId="{09096475-577C-7244-AFA8-5B8FF391C6AF}" type="sibTrans" cxnId="{DA42B29B-AECD-BB49-B4E8-30F6EFCCE5CE}">
      <dgm:prSet/>
      <dgm:spPr/>
      <dgm:t>
        <a:bodyPr/>
        <a:lstStyle/>
        <a:p>
          <a:endParaRPr lang="en-US" noProof="0" dirty="0"/>
        </a:p>
      </dgm:t>
    </dgm:pt>
    <dgm:pt modelId="{22F6BCC9-E20B-7D4E-839F-CAB24742D3CA}">
      <dgm:prSet custT="1"/>
      <dgm:spPr/>
      <dgm:t>
        <a:bodyPr/>
        <a:lstStyle/>
        <a:p>
          <a:r>
            <a:rPr lang="en-US" sz="900" b="0" i="0" noProof="0" dirty="0"/>
            <a:t>AI can help brands optimize inventory management by </a:t>
          </a:r>
          <a:r>
            <a:rPr lang="en-US" sz="1000" b="1" i="0" noProof="0" dirty="0"/>
            <a:t>analyzing data on customer demand</a:t>
          </a:r>
          <a:r>
            <a:rPr lang="en-US" sz="900" b="0" i="0" noProof="0" dirty="0"/>
            <a:t>, </a:t>
          </a:r>
          <a:r>
            <a:rPr lang="en-US" sz="1050" b="1" i="0" noProof="0" dirty="0"/>
            <a:t>seasonality</a:t>
          </a:r>
          <a:r>
            <a:rPr lang="en-US" sz="900" b="0" i="0" noProof="0" dirty="0"/>
            <a:t>, and </a:t>
          </a:r>
          <a:r>
            <a:rPr lang="en-US" sz="1050" b="1" i="0" noProof="0" dirty="0"/>
            <a:t>product popularity</a:t>
          </a:r>
          <a:r>
            <a:rPr lang="en-US" sz="900" b="0" i="0" noProof="0" dirty="0"/>
            <a:t>. This can help brands avoid overstocking or understocking, which can lead to lost sales or excess inventory costs.</a:t>
          </a:r>
          <a:endParaRPr lang="en-US" sz="900" noProof="0" dirty="0"/>
        </a:p>
      </dgm:t>
    </dgm:pt>
    <dgm:pt modelId="{A783474B-E694-F343-B4B6-8FCCC080527B}" type="parTrans" cxnId="{D23A603E-1065-9741-8F0C-1762224EA8D6}">
      <dgm:prSet/>
      <dgm:spPr/>
      <dgm:t>
        <a:bodyPr/>
        <a:lstStyle/>
        <a:p>
          <a:endParaRPr lang="en-US" noProof="0" dirty="0"/>
        </a:p>
      </dgm:t>
    </dgm:pt>
    <dgm:pt modelId="{F0A92D50-234C-FE47-8673-4EEE8251343D}" type="sibTrans" cxnId="{D23A603E-1065-9741-8F0C-1762224EA8D6}">
      <dgm:prSet/>
      <dgm:spPr/>
      <dgm:t>
        <a:bodyPr/>
        <a:lstStyle/>
        <a:p>
          <a:endParaRPr lang="en-US" noProof="0" dirty="0"/>
        </a:p>
      </dgm:t>
    </dgm:pt>
    <dgm:pt modelId="{F7C3FE8A-AC80-144E-9486-CBE60505096E}">
      <dgm:prSet custT="1"/>
      <dgm:spPr/>
      <dgm:t>
        <a:bodyPr/>
        <a:lstStyle/>
        <a:p>
          <a:r>
            <a:rPr lang="en-US" sz="1400" b="1" noProof="0" dirty="0"/>
            <a:t>CUSTOMER SERVICE</a:t>
          </a:r>
          <a:endParaRPr lang="en-US" sz="1400" noProof="0" dirty="0"/>
        </a:p>
      </dgm:t>
    </dgm:pt>
    <dgm:pt modelId="{E7115083-930B-2C44-940D-A903963120C8}" type="parTrans" cxnId="{D1935559-35DD-2E4F-A0B1-350EBA17A673}">
      <dgm:prSet/>
      <dgm:spPr/>
      <dgm:t>
        <a:bodyPr/>
        <a:lstStyle/>
        <a:p>
          <a:endParaRPr lang="en-US" noProof="0" dirty="0"/>
        </a:p>
      </dgm:t>
    </dgm:pt>
    <dgm:pt modelId="{7DD4EAA0-8EE2-4A4A-A866-8ADBB76D0CD8}" type="sibTrans" cxnId="{D1935559-35DD-2E4F-A0B1-350EBA17A673}">
      <dgm:prSet/>
      <dgm:spPr/>
      <dgm:t>
        <a:bodyPr/>
        <a:lstStyle/>
        <a:p>
          <a:endParaRPr lang="en-US" noProof="0" dirty="0"/>
        </a:p>
      </dgm:t>
    </dgm:pt>
    <dgm:pt modelId="{C9B858A7-BAE2-3646-AAB8-970FD6737F9E}">
      <dgm:prSet custT="1"/>
      <dgm:spPr/>
      <dgm:t>
        <a:bodyPr/>
        <a:lstStyle/>
        <a:p>
          <a:r>
            <a:rPr lang="en-US" sz="900" b="0" i="0" noProof="0" dirty="0"/>
            <a:t>AI-powered </a:t>
          </a:r>
          <a:r>
            <a:rPr lang="en-US" sz="1000" b="1" i="0" noProof="0" dirty="0">
              <a:solidFill>
                <a:schemeClr val="tx1"/>
              </a:solidFill>
            </a:rPr>
            <a:t>chatbots can provide 24/7 customer service</a:t>
          </a:r>
          <a:r>
            <a:rPr lang="en-US" sz="900" b="0" i="0" noProof="0" dirty="0"/>
            <a:t>, helping customers with product inquiries, order tracking, and returns. AI can also be used </a:t>
          </a:r>
          <a:r>
            <a:rPr lang="en-US" sz="1000" b="1" i="0" noProof="0" dirty="0">
              <a:solidFill>
                <a:schemeClr val="tx1"/>
              </a:solidFill>
            </a:rPr>
            <a:t>to analyze customer feedback </a:t>
          </a:r>
          <a:r>
            <a:rPr lang="en-US" sz="900" b="0" i="0" noProof="0" dirty="0"/>
            <a:t>to identify areas for improvement and enhance the customer experience.</a:t>
          </a:r>
          <a:endParaRPr lang="en-US" sz="900" noProof="0" dirty="0"/>
        </a:p>
      </dgm:t>
    </dgm:pt>
    <dgm:pt modelId="{B361618C-5E42-0540-BE37-842AAB2539E7}" type="parTrans" cxnId="{37FFB8C8-7A2A-4E49-8CE1-B458CB5308D9}">
      <dgm:prSet/>
      <dgm:spPr/>
      <dgm:t>
        <a:bodyPr/>
        <a:lstStyle/>
        <a:p>
          <a:endParaRPr lang="en-US" noProof="0" dirty="0"/>
        </a:p>
      </dgm:t>
    </dgm:pt>
    <dgm:pt modelId="{528EDADB-73F8-4B41-A939-09EC92F6134F}" type="sibTrans" cxnId="{37FFB8C8-7A2A-4E49-8CE1-B458CB5308D9}">
      <dgm:prSet/>
      <dgm:spPr/>
      <dgm:t>
        <a:bodyPr/>
        <a:lstStyle/>
        <a:p>
          <a:endParaRPr lang="en-US" noProof="0" dirty="0"/>
        </a:p>
      </dgm:t>
    </dgm:pt>
    <dgm:pt modelId="{4F68F16B-BC05-C24B-9C7E-20EEC8AB46F0}" type="pres">
      <dgm:prSet presAssocID="{E42EE937-6C84-7045-A0CC-D6CCAF4503A3}" presName="Name0" presStyleCnt="0">
        <dgm:presLayoutVars>
          <dgm:chMax/>
          <dgm:chPref/>
          <dgm:dir/>
          <dgm:animLvl val="lvl"/>
        </dgm:presLayoutVars>
      </dgm:prSet>
      <dgm:spPr/>
    </dgm:pt>
    <dgm:pt modelId="{D9872E2F-E66B-9B4F-9D7B-BBD0B2E28488}" type="pres">
      <dgm:prSet presAssocID="{404272AB-4DEE-A344-9664-7379CE18785F}" presName="composite" presStyleCnt="0"/>
      <dgm:spPr/>
    </dgm:pt>
    <dgm:pt modelId="{02FE10EC-E2A2-784D-96CF-1905DC9EB662}" type="pres">
      <dgm:prSet presAssocID="{404272AB-4DEE-A344-9664-7379CE18785F}" presName="Parent1" presStyleLbl="node1" presStyleIdx="0" presStyleCnt="6">
        <dgm:presLayoutVars>
          <dgm:chMax val="1"/>
          <dgm:chPref val="1"/>
          <dgm:bulletEnabled val="1"/>
        </dgm:presLayoutVars>
      </dgm:prSet>
      <dgm:spPr/>
    </dgm:pt>
    <dgm:pt modelId="{9E45E1F5-E5C6-9947-95FF-B8C626E73D38}" type="pres">
      <dgm:prSet presAssocID="{404272AB-4DEE-A344-9664-7379CE18785F}" presName="Childtext1" presStyleLbl="revTx" presStyleIdx="0" presStyleCnt="3">
        <dgm:presLayoutVars>
          <dgm:chMax val="0"/>
          <dgm:chPref val="0"/>
          <dgm:bulletEnabled val="1"/>
        </dgm:presLayoutVars>
      </dgm:prSet>
      <dgm:spPr/>
    </dgm:pt>
    <dgm:pt modelId="{C2ADE149-F834-664B-9CBD-1E1BA70CBB23}" type="pres">
      <dgm:prSet presAssocID="{404272AB-4DEE-A344-9664-7379CE18785F}" presName="BalanceSpacing" presStyleCnt="0"/>
      <dgm:spPr/>
    </dgm:pt>
    <dgm:pt modelId="{796E7258-104D-E944-9DB3-5550CD84BB61}" type="pres">
      <dgm:prSet presAssocID="{404272AB-4DEE-A344-9664-7379CE18785F}" presName="BalanceSpacing1" presStyleCnt="0"/>
      <dgm:spPr/>
    </dgm:pt>
    <dgm:pt modelId="{55A3B72F-402A-8443-9391-4BBC4B64BE50}" type="pres">
      <dgm:prSet presAssocID="{B96FAE9F-2F38-0847-A2DC-57765F12E1DB}" presName="Accent1Text" presStyleLbl="node1" presStyleIdx="1" presStyleCnt="6" custScaleX="56448" custScaleY="56448" custLinFactNeighborX="24854" custLinFactNeighborY="-2441"/>
      <dgm:spPr/>
    </dgm:pt>
    <dgm:pt modelId="{BB60591B-5B97-FA4D-A223-857B0FA13D93}" type="pres">
      <dgm:prSet presAssocID="{B96FAE9F-2F38-0847-A2DC-57765F12E1DB}" presName="spaceBetweenRectangles" presStyleCnt="0"/>
      <dgm:spPr/>
    </dgm:pt>
    <dgm:pt modelId="{774AC225-1E04-E247-B2A2-7425C8EDA9B9}" type="pres">
      <dgm:prSet presAssocID="{86D019F3-F1CB-9740-B42B-E7994B7C31AE}" presName="composite" presStyleCnt="0"/>
      <dgm:spPr/>
    </dgm:pt>
    <dgm:pt modelId="{6AF25BF8-5F13-BA42-9719-AEE087678C8A}" type="pres">
      <dgm:prSet presAssocID="{86D019F3-F1CB-9740-B42B-E7994B7C31AE}" presName="Parent1" presStyleLbl="node1" presStyleIdx="2" presStyleCnt="6">
        <dgm:presLayoutVars>
          <dgm:chMax val="1"/>
          <dgm:chPref val="1"/>
          <dgm:bulletEnabled val="1"/>
        </dgm:presLayoutVars>
      </dgm:prSet>
      <dgm:spPr/>
    </dgm:pt>
    <dgm:pt modelId="{D07D5634-0798-7543-A498-965FE1E4CB6D}" type="pres">
      <dgm:prSet presAssocID="{86D019F3-F1CB-9740-B42B-E7994B7C31AE}" presName="Childtext1" presStyleLbl="revTx" presStyleIdx="1" presStyleCnt="3">
        <dgm:presLayoutVars>
          <dgm:chMax val="0"/>
          <dgm:chPref val="0"/>
          <dgm:bulletEnabled val="1"/>
        </dgm:presLayoutVars>
      </dgm:prSet>
      <dgm:spPr/>
    </dgm:pt>
    <dgm:pt modelId="{78BFB685-D8F3-584A-90B0-28071DBA7BE8}" type="pres">
      <dgm:prSet presAssocID="{86D019F3-F1CB-9740-B42B-E7994B7C31AE}" presName="BalanceSpacing" presStyleCnt="0"/>
      <dgm:spPr/>
    </dgm:pt>
    <dgm:pt modelId="{FDBC176B-5997-7040-ABFC-683C897B7C67}" type="pres">
      <dgm:prSet presAssocID="{86D019F3-F1CB-9740-B42B-E7994B7C31AE}" presName="BalanceSpacing1" presStyleCnt="0"/>
      <dgm:spPr/>
    </dgm:pt>
    <dgm:pt modelId="{3BF6A704-DC3B-1540-8503-00D9ACB48A54}" type="pres">
      <dgm:prSet presAssocID="{09096475-577C-7244-AFA8-5B8FF391C6AF}" presName="Accent1Text" presStyleLbl="node1" presStyleIdx="3" presStyleCnt="6" custScaleX="62093" custScaleY="62093" custLinFactNeighborX="-21647" custLinFactNeighborY="-1395"/>
      <dgm:spPr/>
    </dgm:pt>
    <dgm:pt modelId="{F27B9032-1C20-A946-8256-19F36BADD3A8}" type="pres">
      <dgm:prSet presAssocID="{09096475-577C-7244-AFA8-5B8FF391C6AF}" presName="spaceBetweenRectangles" presStyleCnt="0"/>
      <dgm:spPr/>
    </dgm:pt>
    <dgm:pt modelId="{472FFFFD-26DC-B242-98B6-49D7D5404BF4}" type="pres">
      <dgm:prSet presAssocID="{F7C3FE8A-AC80-144E-9486-CBE60505096E}" presName="composite" presStyleCnt="0"/>
      <dgm:spPr/>
    </dgm:pt>
    <dgm:pt modelId="{F8DAA271-72C6-054D-A5EE-6EC9C645FA42}" type="pres">
      <dgm:prSet presAssocID="{F7C3FE8A-AC80-144E-9486-CBE60505096E}" presName="Parent1" presStyleLbl="node1" presStyleIdx="4" presStyleCnt="6">
        <dgm:presLayoutVars>
          <dgm:chMax val="1"/>
          <dgm:chPref val="1"/>
          <dgm:bulletEnabled val="1"/>
        </dgm:presLayoutVars>
      </dgm:prSet>
      <dgm:spPr/>
    </dgm:pt>
    <dgm:pt modelId="{154A1E14-A35C-5346-AF09-7997692373D9}" type="pres">
      <dgm:prSet presAssocID="{F7C3FE8A-AC80-144E-9486-CBE60505096E}" presName="Childtext1" presStyleLbl="revTx" presStyleIdx="2" presStyleCnt="3">
        <dgm:presLayoutVars>
          <dgm:chMax val="0"/>
          <dgm:chPref val="0"/>
          <dgm:bulletEnabled val="1"/>
        </dgm:presLayoutVars>
      </dgm:prSet>
      <dgm:spPr/>
    </dgm:pt>
    <dgm:pt modelId="{B6721D29-43C5-5243-9562-1B75AC5941BF}" type="pres">
      <dgm:prSet presAssocID="{F7C3FE8A-AC80-144E-9486-CBE60505096E}" presName="BalanceSpacing" presStyleCnt="0"/>
      <dgm:spPr/>
    </dgm:pt>
    <dgm:pt modelId="{89396312-277C-DB42-86CD-B2945FA81EAB}" type="pres">
      <dgm:prSet presAssocID="{F7C3FE8A-AC80-144E-9486-CBE60505096E}" presName="BalanceSpacing1" presStyleCnt="0"/>
      <dgm:spPr/>
    </dgm:pt>
    <dgm:pt modelId="{ADE1771E-3B46-F343-B7CE-0AAB2DA28DF4}" type="pres">
      <dgm:prSet presAssocID="{7DD4EAA0-8EE2-4A4A-A866-8ADBB76D0CD8}" presName="Accent1Text" presStyleLbl="node1" presStyleIdx="5" presStyleCnt="6" custScaleX="62093" custScaleY="62093" custLinFactNeighborX="21246" custLinFactNeighborY="349"/>
      <dgm:spPr/>
    </dgm:pt>
  </dgm:ptLst>
  <dgm:cxnLst>
    <dgm:cxn modelId="{0806C409-FFD1-7640-9F61-486CF7FD86F6}" type="presOf" srcId="{B96FAE9F-2F38-0847-A2DC-57765F12E1DB}" destId="{55A3B72F-402A-8443-9391-4BBC4B64BE50}" srcOrd="0" destOrd="0" presId="urn:microsoft.com/office/officeart/2008/layout/AlternatingHexagons"/>
    <dgm:cxn modelId="{0DDDFB14-8B25-BC41-96C2-AF3A2ABBD7D7}" type="presOf" srcId="{404272AB-4DEE-A344-9664-7379CE18785F}" destId="{02FE10EC-E2A2-784D-96CF-1905DC9EB662}" srcOrd="0" destOrd="0" presId="urn:microsoft.com/office/officeart/2008/layout/AlternatingHexagons"/>
    <dgm:cxn modelId="{2693EB1C-8EAD-6C47-B384-6E56D6320CD1}" type="presOf" srcId="{22F6BCC9-E20B-7D4E-839F-CAB24742D3CA}" destId="{D07D5634-0798-7543-A498-965FE1E4CB6D}" srcOrd="0" destOrd="0" presId="urn:microsoft.com/office/officeart/2008/layout/AlternatingHexagons"/>
    <dgm:cxn modelId="{6144231F-4831-FD49-815F-5F318CEB9A7C}" type="presOf" srcId="{C9B858A7-BAE2-3646-AAB8-970FD6737F9E}" destId="{154A1E14-A35C-5346-AF09-7997692373D9}" srcOrd="0" destOrd="0" presId="urn:microsoft.com/office/officeart/2008/layout/AlternatingHexagons"/>
    <dgm:cxn modelId="{D23A603E-1065-9741-8F0C-1762224EA8D6}" srcId="{86D019F3-F1CB-9740-B42B-E7994B7C31AE}" destId="{22F6BCC9-E20B-7D4E-839F-CAB24742D3CA}" srcOrd="0" destOrd="0" parTransId="{A783474B-E694-F343-B4B6-8FCCC080527B}" sibTransId="{F0A92D50-234C-FE47-8673-4EEE8251343D}"/>
    <dgm:cxn modelId="{2ECCC442-575E-0140-A3F5-0495AD98C809}" srcId="{E42EE937-6C84-7045-A0CC-D6CCAF4503A3}" destId="{404272AB-4DEE-A344-9664-7379CE18785F}" srcOrd="0" destOrd="0" parTransId="{8335B752-84AB-924A-9576-FBBCEA067CF6}" sibTransId="{B96FAE9F-2F38-0847-A2DC-57765F12E1DB}"/>
    <dgm:cxn modelId="{BF16E643-11BE-7544-9469-72712E7E38E6}" type="presOf" srcId="{09096475-577C-7244-AFA8-5B8FF391C6AF}" destId="{3BF6A704-DC3B-1540-8503-00D9ACB48A54}" srcOrd="0" destOrd="0" presId="urn:microsoft.com/office/officeart/2008/layout/AlternatingHexagons"/>
    <dgm:cxn modelId="{42E59055-5F02-674C-8647-D194A1A67AA0}" type="presOf" srcId="{E9707FBE-29AD-254A-B91C-F580DBF47D93}" destId="{9E45E1F5-E5C6-9947-95FF-B8C626E73D38}" srcOrd="0" destOrd="0" presId="urn:microsoft.com/office/officeart/2008/layout/AlternatingHexagons"/>
    <dgm:cxn modelId="{D1935559-35DD-2E4F-A0B1-350EBA17A673}" srcId="{E42EE937-6C84-7045-A0CC-D6CCAF4503A3}" destId="{F7C3FE8A-AC80-144E-9486-CBE60505096E}" srcOrd="2" destOrd="0" parTransId="{E7115083-930B-2C44-940D-A903963120C8}" sibTransId="{7DD4EAA0-8EE2-4A4A-A866-8ADBB76D0CD8}"/>
    <dgm:cxn modelId="{2E6C069A-DD7A-5A4D-8F41-5A16D3DBB824}" type="presOf" srcId="{E42EE937-6C84-7045-A0CC-D6CCAF4503A3}" destId="{4F68F16B-BC05-C24B-9C7E-20EEC8AB46F0}" srcOrd="0" destOrd="0" presId="urn:microsoft.com/office/officeart/2008/layout/AlternatingHexagons"/>
    <dgm:cxn modelId="{DA42B29B-AECD-BB49-B4E8-30F6EFCCE5CE}" srcId="{E42EE937-6C84-7045-A0CC-D6CCAF4503A3}" destId="{86D019F3-F1CB-9740-B42B-E7994B7C31AE}" srcOrd="1" destOrd="0" parTransId="{51A7EBE1-467C-DA4B-9999-344EED86C73E}" sibTransId="{09096475-577C-7244-AFA8-5B8FF391C6AF}"/>
    <dgm:cxn modelId="{37FFB8C8-7A2A-4E49-8CE1-B458CB5308D9}" srcId="{F7C3FE8A-AC80-144E-9486-CBE60505096E}" destId="{C9B858A7-BAE2-3646-AAB8-970FD6737F9E}" srcOrd="0" destOrd="0" parTransId="{B361618C-5E42-0540-BE37-842AAB2539E7}" sibTransId="{528EDADB-73F8-4B41-A939-09EC92F6134F}"/>
    <dgm:cxn modelId="{E6B453CB-2A7E-344E-B523-3F566A5A4630}" srcId="{404272AB-4DEE-A344-9664-7379CE18785F}" destId="{E9707FBE-29AD-254A-B91C-F580DBF47D93}" srcOrd="0" destOrd="0" parTransId="{2B5575EF-98ED-A841-8557-0621F7D7D81C}" sibTransId="{B0E80A93-610D-D443-BEA2-5D2B52A1C04C}"/>
    <dgm:cxn modelId="{BBCA13EB-5F61-EB4C-9E68-52A3083D8D39}" type="presOf" srcId="{F7C3FE8A-AC80-144E-9486-CBE60505096E}" destId="{F8DAA271-72C6-054D-A5EE-6EC9C645FA42}" srcOrd="0" destOrd="0" presId="urn:microsoft.com/office/officeart/2008/layout/AlternatingHexagons"/>
    <dgm:cxn modelId="{180893F0-B095-0B49-A9A1-2C73F9592F2F}" type="presOf" srcId="{86D019F3-F1CB-9740-B42B-E7994B7C31AE}" destId="{6AF25BF8-5F13-BA42-9719-AEE087678C8A}" srcOrd="0" destOrd="0" presId="urn:microsoft.com/office/officeart/2008/layout/AlternatingHexagons"/>
    <dgm:cxn modelId="{4B961AF9-CE1A-A148-9477-B1A4845FA854}" type="presOf" srcId="{7DD4EAA0-8EE2-4A4A-A866-8ADBB76D0CD8}" destId="{ADE1771E-3B46-F343-B7CE-0AAB2DA28DF4}" srcOrd="0" destOrd="0" presId="urn:microsoft.com/office/officeart/2008/layout/AlternatingHexagons"/>
    <dgm:cxn modelId="{71A468B3-B962-534F-AD7B-1EB1D753C73E}" type="presParOf" srcId="{4F68F16B-BC05-C24B-9C7E-20EEC8AB46F0}" destId="{D9872E2F-E66B-9B4F-9D7B-BBD0B2E28488}" srcOrd="0" destOrd="0" presId="urn:microsoft.com/office/officeart/2008/layout/AlternatingHexagons"/>
    <dgm:cxn modelId="{2458F9B5-24BF-5E40-A63A-526EA03E65F7}" type="presParOf" srcId="{D9872E2F-E66B-9B4F-9D7B-BBD0B2E28488}" destId="{02FE10EC-E2A2-784D-96CF-1905DC9EB662}" srcOrd="0" destOrd="0" presId="urn:microsoft.com/office/officeart/2008/layout/AlternatingHexagons"/>
    <dgm:cxn modelId="{752903A4-32E9-C740-9071-5EEB463C4590}" type="presParOf" srcId="{D9872E2F-E66B-9B4F-9D7B-BBD0B2E28488}" destId="{9E45E1F5-E5C6-9947-95FF-B8C626E73D38}" srcOrd="1" destOrd="0" presId="urn:microsoft.com/office/officeart/2008/layout/AlternatingHexagons"/>
    <dgm:cxn modelId="{0D1883A3-6060-7143-A291-A3A3B942C6D8}" type="presParOf" srcId="{D9872E2F-E66B-9B4F-9D7B-BBD0B2E28488}" destId="{C2ADE149-F834-664B-9CBD-1E1BA70CBB23}" srcOrd="2" destOrd="0" presId="urn:microsoft.com/office/officeart/2008/layout/AlternatingHexagons"/>
    <dgm:cxn modelId="{7CBFACB3-9FBA-D349-9441-9FD8FA6C90A9}" type="presParOf" srcId="{D9872E2F-E66B-9B4F-9D7B-BBD0B2E28488}" destId="{796E7258-104D-E944-9DB3-5550CD84BB61}" srcOrd="3" destOrd="0" presId="urn:microsoft.com/office/officeart/2008/layout/AlternatingHexagons"/>
    <dgm:cxn modelId="{DF1B7AC9-3868-E043-BC3F-AD0B5AF8D659}" type="presParOf" srcId="{D9872E2F-E66B-9B4F-9D7B-BBD0B2E28488}" destId="{55A3B72F-402A-8443-9391-4BBC4B64BE50}" srcOrd="4" destOrd="0" presId="urn:microsoft.com/office/officeart/2008/layout/AlternatingHexagons"/>
    <dgm:cxn modelId="{04AC7A99-E3EC-B342-8179-C00A7ADAB85B}" type="presParOf" srcId="{4F68F16B-BC05-C24B-9C7E-20EEC8AB46F0}" destId="{BB60591B-5B97-FA4D-A223-857B0FA13D93}" srcOrd="1" destOrd="0" presId="urn:microsoft.com/office/officeart/2008/layout/AlternatingHexagons"/>
    <dgm:cxn modelId="{747E43D3-0D4E-1C49-80A3-EEF91112DE80}" type="presParOf" srcId="{4F68F16B-BC05-C24B-9C7E-20EEC8AB46F0}" destId="{774AC225-1E04-E247-B2A2-7425C8EDA9B9}" srcOrd="2" destOrd="0" presId="urn:microsoft.com/office/officeart/2008/layout/AlternatingHexagons"/>
    <dgm:cxn modelId="{9DCF92E0-F1D9-F940-A200-4CA7640F9110}" type="presParOf" srcId="{774AC225-1E04-E247-B2A2-7425C8EDA9B9}" destId="{6AF25BF8-5F13-BA42-9719-AEE087678C8A}" srcOrd="0" destOrd="0" presId="urn:microsoft.com/office/officeart/2008/layout/AlternatingHexagons"/>
    <dgm:cxn modelId="{E83E09DE-C317-7D46-935F-99BBB2DC14E6}" type="presParOf" srcId="{774AC225-1E04-E247-B2A2-7425C8EDA9B9}" destId="{D07D5634-0798-7543-A498-965FE1E4CB6D}" srcOrd="1" destOrd="0" presId="urn:microsoft.com/office/officeart/2008/layout/AlternatingHexagons"/>
    <dgm:cxn modelId="{CBBCD5FB-D95D-7746-B89B-C0562EF8E7C4}" type="presParOf" srcId="{774AC225-1E04-E247-B2A2-7425C8EDA9B9}" destId="{78BFB685-D8F3-584A-90B0-28071DBA7BE8}" srcOrd="2" destOrd="0" presId="urn:microsoft.com/office/officeart/2008/layout/AlternatingHexagons"/>
    <dgm:cxn modelId="{08299446-3545-414B-9AAE-43C9852DA1B0}" type="presParOf" srcId="{774AC225-1E04-E247-B2A2-7425C8EDA9B9}" destId="{FDBC176B-5997-7040-ABFC-683C897B7C67}" srcOrd="3" destOrd="0" presId="urn:microsoft.com/office/officeart/2008/layout/AlternatingHexagons"/>
    <dgm:cxn modelId="{9BC8A10D-3D0F-5640-AB12-4A7541B41100}" type="presParOf" srcId="{774AC225-1E04-E247-B2A2-7425C8EDA9B9}" destId="{3BF6A704-DC3B-1540-8503-00D9ACB48A54}" srcOrd="4" destOrd="0" presId="urn:microsoft.com/office/officeart/2008/layout/AlternatingHexagons"/>
    <dgm:cxn modelId="{7C745884-7DCD-6E40-9900-8A33669AF999}" type="presParOf" srcId="{4F68F16B-BC05-C24B-9C7E-20EEC8AB46F0}" destId="{F27B9032-1C20-A946-8256-19F36BADD3A8}" srcOrd="3" destOrd="0" presId="urn:microsoft.com/office/officeart/2008/layout/AlternatingHexagons"/>
    <dgm:cxn modelId="{728D676F-D381-FF4A-AA69-837E3E4EA29F}" type="presParOf" srcId="{4F68F16B-BC05-C24B-9C7E-20EEC8AB46F0}" destId="{472FFFFD-26DC-B242-98B6-49D7D5404BF4}" srcOrd="4" destOrd="0" presId="urn:microsoft.com/office/officeart/2008/layout/AlternatingHexagons"/>
    <dgm:cxn modelId="{128CFBF8-C4D5-A04D-A04A-F9DD99A49890}" type="presParOf" srcId="{472FFFFD-26DC-B242-98B6-49D7D5404BF4}" destId="{F8DAA271-72C6-054D-A5EE-6EC9C645FA42}" srcOrd="0" destOrd="0" presId="urn:microsoft.com/office/officeart/2008/layout/AlternatingHexagons"/>
    <dgm:cxn modelId="{93CD258C-22B6-B343-8165-9905945026E5}" type="presParOf" srcId="{472FFFFD-26DC-B242-98B6-49D7D5404BF4}" destId="{154A1E14-A35C-5346-AF09-7997692373D9}" srcOrd="1" destOrd="0" presId="urn:microsoft.com/office/officeart/2008/layout/AlternatingHexagons"/>
    <dgm:cxn modelId="{9549E31B-5118-414A-A3BB-323635970C2C}" type="presParOf" srcId="{472FFFFD-26DC-B242-98B6-49D7D5404BF4}" destId="{B6721D29-43C5-5243-9562-1B75AC5941BF}" srcOrd="2" destOrd="0" presId="urn:microsoft.com/office/officeart/2008/layout/AlternatingHexagons"/>
    <dgm:cxn modelId="{2BA18E8C-58FA-3741-99CD-22488F314EC2}" type="presParOf" srcId="{472FFFFD-26DC-B242-98B6-49D7D5404BF4}" destId="{89396312-277C-DB42-86CD-B2945FA81EAB}" srcOrd="3" destOrd="0" presId="urn:microsoft.com/office/officeart/2008/layout/AlternatingHexagons"/>
    <dgm:cxn modelId="{1474F27C-DF43-CB4C-870F-EC7498EFAC30}" type="presParOf" srcId="{472FFFFD-26DC-B242-98B6-49D7D5404BF4}" destId="{ADE1771E-3B46-F343-B7CE-0AAB2DA28DF4}"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2EE937-6C84-7045-A0CC-D6CCAF4503A3}"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it-IT"/>
        </a:p>
      </dgm:t>
    </dgm:pt>
    <dgm:pt modelId="{CDB6AFD3-FA06-2D4C-8522-D5F8FE019E90}">
      <dgm:prSet custT="1"/>
      <dgm:spPr/>
      <dgm:t>
        <a:bodyPr/>
        <a:lstStyle/>
        <a:p>
          <a:r>
            <a:rPr lang="en-US" sz="1400" b="1" i="0" kern="1200" noProof="0" dirty="0">
              <a:solidFill>
                <a:prstClr val="white"/>
              </a:solidFill>
              <a:latin typeface="Calibri" panose="020F0502020204030204"/>
              <a:ea typeface="+mn-ea"/>
              <a:cs typeface="+mn-cs"/>
            </a:rPr>
            <a:t>VISUAL SEARCH</a:t>
          </a:r>
        </a:p>
      </dgm:t>
    </dgm:pt>
    <dgm:pt modelId="{6E0CB297-C88B-6B45-AB1B-AA70B1836BC0}" type="parTrans" cxnId="{4E384CA0-9F82-FA4C-8C29-244EE93E4B85}">
      <dgm:prSet/>
      <dgm:spPr/>
      <dgm:t>
        <a:bodyPr/>
        <a:lstStyle/>
        <a:p>
          <a:endParaRPr lang="en-US" noProof="0" dirty="0"/>
        </a:p>
      </dgm:t>
    </dgm:pt>
    <dgm:pt modelId="{4953E910-F6A9-8041-9A4E-1E15D2D9654A}" type="sibTrans" cxnId="{4E384CA0-9F82-FA4C-8C29-244EE93E4B85}">
      <dgm:prSet/>
      <dgm:spPr/>
      <dgm:t>
        <a:bodyPr/>
        <a:lstStyle/>
        <a:p>
          <a:endParaRPr lang="en-US" noProof="0" dirty="0"/>
        </a:p>
      </dgm:t>
    </dgm:pt>
    <dgm:pt modelId="{34FD84B6-7F7A-CC46-9F75-6A30B9FCF421}">
      <dgm:prSet custT="1"/>
      <dgm:spPr/>
      <dgm:t>
        <a:bodyPr/>
        <a:lstStyle/>
        <a:p>
          <a:r>
            <a:rPr lang="en-US" sz="900" b="0" i="0" kern="1200" noProof="0" dirty="0">
              <a:latin typeface="Calibri" panose="020F0502020204030204"/>
              <a:ea typeface="+mn-ea"/>
              <a:cs typeface="+mn-cs"/>
            </a:rPr>
            <a:t>AI can be used to enable </a:t>
          </a:r>
          <a:r>
            <a:rPr lang="en-US" sz="1000" b="1" i="0" kern="1200" noProof="0" dirty="0">
              <a:latin typeface="Calibri" panose="020F0502020204030204"/>
              <a:ea typeface="+mn-ea"/>
              <a:cs typeface="+mn-cs"/>
            </a:rPr>
            <a:t>visual search</a:t>
          </a:r>
          <a:r>
            <a:rPr lang="en-US" sz="900" b="0" i="0" kern="1200" noProof="0" dirty="0">
              <a:latin typeface="Calibri" panose="020F0502020204030204"/>
              <a:ea typeface="+mn-ea"/>
              <a:cs typeface="+mn-cs"/>
            </a:rPr>
            <a:t>, allowing </a:t>
          </a:r>
          <a:r>
            <a:rPr lang="en-US" sz="1000" b="1" i="0" kern="1200" noProof="0" dirty="0">
              <a:latin typeface="Calibri" panose="020F0502020204030204"/>
              <a:ea typeface="+mn-ea"/>
              <a:cs typeface="+mn-cs"/>
            </a:rPr>
            <a:t>customers to search for products by uploading a photo or taking a picture with their smartphone</a:t>
          </a:r>
          <a:r>
            <a:rPr lang="en-US" sz="900" b="0" i="0" kern="1200" noProof="0" dirty="0">
              <a:latin typeface="Calibri" panose="020F0502020204030204"/>
              <a:ea typeface="+mn-ea"/>
              <a:cs typeface="+mn-cs"/>
            </a:rPr>
            <a:t>. This can help customers find products more easily and efficiently.</a:t>
          </a:r>
        </a:p>
      </dgm:t>
    </dgm:pt>
    <dgm:pt modelId="{75829BB9-A9D4-6441-A2C3-DB1E7024D030}" type="parTrans" cxnId="{4134CFD8-6EB3-D941-98B9-B42E01023ABC}">
      <dgm:prSet/>
      <dgm:spPr/>
      <dgm:t>
        <a:bodyPr/>
        <a:lstStyle/>
        <a:p>
          <a:endParaRPr lang="en-US" noProof="0" dirty="0"/>
        </a:p>
      </dgm:t>
    </dgm:pt>
    <dgm:pt modelId="{62F82A83-6071-B04B-BF4F-515B7540C6DC}" type="sibTrans" cxnId="{4134CFD8-6EB3-D941-98B9-B42E01023ABC}">
      <dgm:prSet/>
      <dgm:spPr/>
      <dgm:t>
        <a:bodyPr/>
        <a:lstStyle/>
        <a:p>
          <a:endParaRPr lang="en-US" noProof="0" dirty="0"/>
        </a:p>
      </dgm:t>
    </dgm:pt>
    <dgm:pt modelId="{30F95097-5B9C-F04B-B58D-F7AB0AB90773}">
      <dgm:prSet custT="1"/>
      <dgm:spPr/>
      <dgm:t>
        <a:bodyPr/>
        <a:lstStyle/>
        <a:p>
          <a:r>
            <a:rPr lang="en-US" sz="1400" b="1" i="0" kern="1200" noProof="0" dirty="0">
              <a:solidFill>
                <a:prstClr val="white"/>
              </a:solidFill>
              <a:latin typeface="Calibri" panose="020F0502020204030204"/>
              <a:ea typeface="+mn-ea"/>
              <a:cs typeface="+mn-cs"/>
            </a:rPr>
            <a:t>PRICING OPTIMIZA-TION</a:t>
          </a:r>
        </a:p>
      </dgm:t>
    </dgm:pt>
    <dgm:pt modelId="{181DEBB0-C9FF-5A41-8D39-802930953176}" type="parTrans" cxnId="{D70B6925-016A-9048-9246-CF12D8257046}">
      <dgm:prSet/>
      <dgm:spPr/>
      <dgm:t>
        <a:bodyPr/>
        <a:lstStyle/>
        <a:p>
          <a:endParaRPr lang="en-US" noProof="0" dirty="0"/>
        </a:p>
      </dgm:t>
    </dgm:pt>
    <dgm:pt modelId="{30C67044-3149-954F-8BB7-67E0166BC027}" type="sibTrans" cxnId="{D70B6925-016A-9048-9246-CF12D8257046}">
      <dgm:prSet/>
      <dgm:spPr/>
      <dgm:t>
        <a:bodyPr/>
        <a:lstStyle/>
        <a:p>
          <a:endParaRPr lang="en-US" noProof="0" dirty="0"/>
        </a:p>
      </dgm:t>
    </dgm:pt>
    <dgm:pt modelId="{17F049E8-587C-DE4F-9299-5EBD2BDFFC82}">
      <dgm:prSet custT="1"/>
      <dgm:spPr/>
      <dgm: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AI can analyze data on </a:t>
          </a:r>
          <a:r>
            <a:rPr lang="en-US" sz="1000" b="1" i="0" kern="1200" noProof="0" dirty="0">
              <a:solidFill>
                <a:prstClr val="black">
                  <a:hueOff val="0"/>
                  <a:satOff val="0"/>
                  <a:lumOff val="0"/>
                  <a:alphaOff val="0"/>
                </a:prstClr>
              </a:solidFill>
              <a:latin typeface="Calibri" panose="020F0502020204030204"/>
              <a:ea typeface="+mn-ea"/>
              <a:cs typeface="+mn-cs"/>
            </a:rPr>
            <a:t>competitor prices</a:t>
          </a:r>
          <a:r>
            <a:rPr lang="en-US" sz="900" b="0" i="0" kern="1200" noProof="0" dirty="0">
              <a:latin typeface="Calibri" panose="020F0502020204030204"/>
              <a:ea typeface="+mn-ea"/>
              <a:cs typeface="+mn-cs"/>
            </a:rPr>
            <a:t>, </a:t>
          </a:r>
          <a:r>
            <a:rPr lang="en-US" sz="1000" b="1" i="0" kern="1200" noProof="0" dirty="0">
              <a:solidFill>
                <a:prstClr val="black">
                  <a:hueOff val="0"/>
                  <a:satOff val="0"/>
                  <a:lumOff val="0"/>
                  <a:alphaOff val="0"/>
                </a:prstClr>
              </a:solidFill>
              <a:latin typeface="Calibri" panose="020F0502020204030204"/>
              <a:ea typeface="+mn-ea"/>
              <a:cs typeface="+mn-cs"/>
            </a:rPr>
            <a:t>product demand</a:t>
          </a:r>
          <a:r>
            <a:rPr lang="en-US" sz="900" b="0" i="0" kern="1200" noProof="0" dirty="0">
              <a:latin typeface="Calibri" panose="020F0502020204030204"/>
              <a:ea typeface="+mn-ea"/>
              <a:cs typeface="+mn-cs"/>
            </a:rPr>
            <a:t>, and </a:t>
          </a:r>
          <a:r>
            <a:rPr lang="en-US" sz="1000" b="1" i="0" kern="1200" noProof="0" dirty="0">
              <a:solidFill>
                <a:prstClr val="black">
                  <a:hueOff val="0"/>
                  <a:satOff val="0"/>
                  <a:lumOff val="0"/>
                  <a:alphaOff val="0"/>
                </a:prstClr>
              </a:solidFill>
              <a:latin typeface="Calibri" panose="020F0502020204030204"/>
              <a:ea typeface="+mn-ea"/>
              <a:cs typeface="+mn-cs"/>
            </a:rPr>
            <a:t>market trends </a:t>
          </a:r>
          <a:r>
            <a:rPr lang="en-US" sz="900" b="0" i="0" kern="1200" noProof="0" dirty="0">
              <a:latin typeface="Calibri" panose="020F0502020204030204"/>
              <a:ea typeface="+mn-ea"/>
              <a:cs typeface="+mn-cs"/>
            </a:rPr>
            <a:t>to help brands optimize their pricing strategy. This can help brands stay competitive and </a:t>
          </a:r>
          <a:r>
            <a:rPr lang="en-US" sz="1000" b="1" i="0" kern="1200" noProof="0" dirty="0">
              <a:solidFill>
                <a:prstClr val="black">
                  <a:hueOff val="0"/>
                  <a:satOff val="0"/>
                  <a:lumOff val="0"/>
                  <a:alphaOff val="0"/>
                </a:prstClr>
              </a:solidFill>
              <a:latin typeface="Calibri" panose="020F0502020204030204"/>
              <a:ea typeface="+mn-ea"/>
              <a:cs typeface="+mn-cs"/>
            </a:rPr>
            <a:t>maximize profitability</a:t>
          </a:r>
          <a:r>
            <a:rPr lang="en-US" sz="900" b="0" i="0" kern="1200" noProof="0" dirty="0">
              <a:latin typeface="Calibri" panose="020F0502020204030204"/>
              <a:ea typeface="+mn-ea"/>
              <a:cs typeface="+mn-cs"/>
            </a:rPr>
            <a:t>.</a:t>
          </a:r>
        </a:p>
      </dgm:t>
    </dgm:pt>
    <dgm:pt modelId="{7A46300A-8B86-AC4E-8458-0FF86D3E91B5}" type="parTrans" cxnId="{4333DE36-11E4-BB4D-9912-99230B4EC54B}">
      <dgm:prSet/>
      <dgm:spPr/>
      <dgm:t>
        <a:bodyPr/>
        <a:lstStyle/>
        <a:p>
          <a:endParaRPr lang="en-US" noProof="0" dirty="0"/>
        </a:p>
      </dgm:t>
    </dgm:pt>
    <dgm:pt modelId="{F4580C00-81C0-6648-AA38-4492E84AEC73}" type="sibTrans" cxnId="{4333DE36-11E4-BB4D-9912-99230B4EC54B}">
      <dgm:prSet/>
      <dgm:spPr/>
      <dgm:t>
        <a:bodyPr/>
        <a:lstStyle/>
        <a:p>
          <a:endParaRPr lang="en-US" noProof="0" dirty="0"/>
        </a:p>
      </dgm:t>
    </dgm:pt>
    <dgm:pt modelId="{54A134F3-7C3B-5940-8E7D-DCE160C3D588}">
      <dgm:prSet custT="1"/>
      <dgm:spPr/>
      <dgm:t>
        <a:bodyPr/>
        <a:lstStyle/>
        <a:p>
          <a:pPr marL="0" lvl="0" indent="0" algn="l" defTabSz="400050">
            <a:lnSpc>
              <a:spcPct val="90000"/>
            </a:lnSpc>
            <a:spcBef>
              <a:spcPct val="0"/>
            </a:spcBef>
            <a:spcAft>
              <a:spcPct val="35000"/>
            </a:spcAft>
            <a:buNone/>
          </a:pPr>
          <a:r>
            <a:rPr lang="en-US" sz="900" b="0" i="0" kern="1200" noProof="0" dirty="0">
              <a:latin typeface="Calibri" panose="020F0502020204030204"/>
              <a:ea typeface="+mn-ea"/>
              <a:cs typeface="+mn-cs"/>
            </a:rPr>
            <a:t>AI can be used to </a:t>
          </a:r>
          <a:r>
            <a:rPr lang="en-US" sz="900" b="1" i="0" kern="1200" noProof="0" dirty="0">
              <a:solidFill>
                <a:prstClr val="black">
                  <a:hueOff val="0"/>
                  <a:satOff val="0"/>
                  <a:lumOff val="0"/>
                  <a:alphaOff val="0"/>
                </a:prstClr>
              </a:solidFill>
              <a:latin typeface="Calibri" panose="020F0502020204030204"/>
              <a:ea typeface="+mn-ea"/>
              <a:cs typeface="+mn-cs"/>
            </a:rPr>
            <a:t>detect fraudulent activity</a:t>
          </a:r>
          <a:r>
            <a:rPr lang="en-US" sz="900" b="0" i="0" kern="1200" noProof="0" dirty="0">
              <a:latin typeface="Calibri" panose="020F0502020204030204"/>
              <a:ea typeface="+mn-ea"/>
              <a:cs typeface="+mn-cs"/>
            </a:rPr>
            <a:t>, such as credit card fraud or identity theft. This can help brands protect their customers and minimize financial losses.</a:t>
          </a:r>
          <a:endParaRPr lang="en-US" sz="1000" b="1" i="0" kern="1200" noProof="0" dirty="0">
            <a:solidFill>
              <a:prstClr val="black">
                <a:hueOff val="0"/>
                <a:satOff val="0"/>
                <a:lumOff val="0"/>
                <a:alphaOff val="0"/>
              </a:prstClr>
            </a:solidFill>
            <a:latin typeface="Calibri" panose="020F0502020204030204"/>
            <a:ea typeface="+mn-ea"/>
            <a:cs typeface="+mn-cs"/>
          </a:endParaRPr>
        </a:p>
      </dgm:t>
    </dgm:pt>
    <dgm:pt modelId="{BDE1F6CC-CD6F-AE42-8008-75202AB9AB6F}" type="sibTrans" cxnId="{1782958B-CC9B-3E4B-B450-9BE583D92EC8}">
      <dgm:prSet/>
      <dgm:spPr/>
      <dgm:t>
        <a:bodyPr/>
        <a:lstStyle/>
        <a:p>
          <a:endParaRPr lang="en-US" noProof="0" dirty="0"/>
        </a:p>
      </dgm:t>
    </dgm:pt>
    <dgm:pt modelId="{0DF2EA12-FFCB-4B4E-9BDC-B0505D6427C4}" type="parTrans" cxnId="{1782958B-CC9B-3E4B-B450-9BE583D92EC8}">
      <dgm:prSet/>
      <dgm:spPr/>
      <dgm:t>
        <a:bodyPr/>
        <a:lstStyle/>
        <a:p>
          <a:endParaRPr lang="en-US" noProof="0" dirty="0"/>
        </a:p>
      </dgm:t>
    </dgm:pt>
    <dgm:pt modelId="{8A0FCB82-60C6-0E45-B5C7-EE09BB48787A}">
      <dgm:prSet custT="1"/>
      <dgm:spPr/>
      <dgm:t>
        <a:bodyPr/>
        <a:lstStyle/>
        <a:p>
          <a:r>
            <a:rPr lang="en-US" sz="1400" b="1" kern="1200" noProof="0" dirty="0">
              <a:solidFill>
                <a:prstClr val="white"/>
              </a:solidFill>
              <a:latin typeface="Calibri" panose="020F0502020204030204"/>
              <a:ea typeface="+mn-ea"/>
              <a:cs typeface="+mn-cs"/>
            </a:rPr>
            <a:t>FRAUD DETECTION</a:t>
          </a:r>
        </a:p>
      </dgm:t>
    </dgm:pt>
    <dgm:pt modelId="{20B80A4F-9691-5441-B512-B69E6A86C24B}" type="sibTrans" cxnId="{51F0F20A-ACD5-264D-B7FA-FE8A105F71D4}">
      <dgm:prSet/>
      <dgm:spPr/>
      <dgm:t>
        <a:bodyPr/>
        <a:lstStyle/>
        <a:p>
          <a:endParaRPr lang="en-US" noProof="0" dirty="0"/>
        </a:p>
      </dgm:t>
    </dgm:pt>
    <dgm:pt modelId="{4F8645D3-4F1A-7240-B74C-0BD5EA1F7E01}" type="parTrans" cxnId="{51F0F20A-ACD5-264D-B7FA-FE8A105F71D4}">
      <dgm:prSet/>
      <dgm:spPr/>
      <dgm:t>
        <a:bodyPr/>
        <a:lstStyle/>
        <a:p>
          <a:endParaRPr lang="en-US" noProof="0" dirty="0"/>
        </a:p>
      </dgm:t>
    </dgm:pt>
    <dgm:pt modelId="{4F68F16B-BC05-C24B-9C7E-20EEC8AB46F0}" type="pres">
      <dgm:prSet presAssocID="{E42EE937-6C84-7045-A0CC-D6CCAF4503A3}" presName="Name0" presStyleCnt="0">
        <dgm:presLayoutVars>
          <dgm:chMax/>
          <dgm:chPref/>
          <dgm:dir/>
          <dgm:animLvl val="lvl"/>
        </dgm:presLayoutVars>
      </dgm:prSet>
      <dgm:spPr/>
    </dgm:pt>
    <dgm:pt modelId="{93485EB4-1158-C04C-8FE0-825122765608}" type="pres">
      <dgm:prSet presAssocID="{CDB6AFD3-FA06-2D4C-8522-D5F8FE019E90}" presName="composite" presStyleCnt="0"/>
      <dgm:spPr/>
    </dgm:pt>
    <dgm:pt modelId="{CA5BA677-6FC1-EE43-A9BB-10B695363A95}" type="pres">
      <dgm:prSet presAssocID="{CDB6AFD3-FA06-2D4C-8522-D5F8FE019E90}" presName="Parent1" presStyleLbl="node1" presStyleIdx="0" presStyleCnt="6">
        <dgm:presLayoutVars>
          <dgm:chMax val="1"/>
          <dgm:chPref val="1"/>
          <dgm:bulletEnabled val="1"/>
        </dgm:presLayoutVars>
      </dgm:prSet>
      <dgm:spPr/>
    </dgm:pt>
    <dgm:pt modelId="{04F779E1-5349-C240-8583-BF6FE6189D5A}" type="pres">
      <dgm:prSet presAssocID="{CDB6AFD3-FA06-2D4C-8522-D5F8FE019E90}" presName="Childtext1" presStyleLbl="revTx" presStyleIdx="0" presStyleCnt="3">
        <dgm:presLayoutVars>
          <dgm:chMax val="0"/>
          <dgm:chPref val="0"/>
          <dgm:bulletEnabled val="1"/>
        </dgm:presLayoutVars>
      </dgm:prSet>
      <dgm:spPr/>
    </dgm:pt>
    <dgm:pt modelId="{631F5608-B1C5-334B-A879-0008D9CF1C57}" type="pres">
      <dgm:prSet presAssocID="{CDB6AFD3-FA06-2D4C-8522-D5F8FE019E90}" presName="BalanceSpacing" presStyleCnt="0"/>
      <dgm:spPr/>
    </dgm:pt>
    <dgm:pt modelId="{A2A4674B-5899-E14A-A4E1-5937E936A028}" type="pres">
      <dgm:prSet presAssocID="{CDB6AFD3-FA06-2D4C-8522-D5F8FE019E90}" presName="BalanceSpacing1" presStyleCnt="0"/>
      <dgm:spPr/>
    </dgm:pt>
    <dgm:pt modelId="{E7A17145-436D-9C44-BD1B-8680D1CD56A3}" type="pres">
      <dgm:prSet presAssocID="{4953E910-F6A9-8041-9A4E-1E15D2D9654A}" presName="Accent1Text" presStyleLbl="node1" presStyleIdx="1" presStyleCnt="6" custScaleX="56448" custScaleY="56448" custLinFactNeighborX="25037" custLinFactNeighborY="-2161"/>
      <dgm:spPr/>
    </dgm:pt>
    <dgm:pt modelId="{772039BB-EA79-214E-B443-01902BD93161}" type="pres">
      <dgm:prSet presAssocID="{4953E910-F6A9-8041-9A4E-1E15D2D9654A}" presName="spaceBetweenRectangles" presStyleCnt="0"/>
      <dgm:spPr/>
    </dgm:pt>
    <dgm:pt modelId="{16950686-FF33-364B-942B-709EA5E9A7C8}" type="pres">
      <dgm:prSet presAssocID="{30F95097-5B9C-F04B-B58D-F7AB0AB90773}" presName="composite" presStyleCnt="0"/>
      <dgm:spPr/>
    </dgm:pt>
    <dgm:pt modelId="{3CA533C1-8ED2-1645-8EC8-CA58D01A5EDA}" type="pres">
      <dgm:prSet presAssocID="{30F95097-5B9C-F04B-B58D-F7AB0AB90773}" presName="Parent1" presStyleLbl="node1" presStyleIdx="2" presStyleCnt="6">
        <dgm:presLayoutVars>
          <dgm:chMax val="1"/>
          <dgm:chPref val="1"/>
          <dgm:bulletEnabled val="1"/>
        </dgm:presLayoutVars>
      </dgm:prSet>
      <dgm:spPr/>
    </dgm:pt>
    <dgm:pt modelId="{957F6334-E667-5C40-9B07-4780891B33E2}" type="pres">
      <dgm:prSet presAssocID="{30F95097-5B9C-F04B-B58D-F7AB0AB90773}" presName="Childtext1" presStyleLbl="revTx" presStyleIdx="1" presStyleCnt="3">
        <dgm:presLayoutVars>
          <dgm:chMax val="0"/>
          <dgm:chPref val="0"/>
          <dgm:bulletEnabled val="1"/>
        </dgm:presLayoutVars>
      </dgm:prSet>
      <dgm:spPr/>
    </dgm:pt>
    <dgm:pt modelId="{1DA65122-B6F6-A24E-AE30-C1FC304EA6A5}" type="pres">
      <dgm:prSet presAssocID="{30F95097-5B9C-F04B-B58D-F7AB0AB90773}" presName="BalanceSpacing" presStyleCnt="0"/>
      <dgm:spPr/>
    </dgm:pt>
    <dgm:pt modelId="{99DACB45-9DBF-3D43-979F-D134C66A7513}" type="pres">
      <dgm:prSet presAssocID="{30F95097-5B9C-F04B-B58D-F7AB0AB90773}" presName="BalanceSpacing1" presStyleCnt="0"/>
      <dgm:spPr/>
    </dgm:pt>
    <dgm:pt modelId="{F6D1D490-1CCC-7F43-8518-ABFE394738A7}" type="pres">
      <dgm:prSet presAssocID="{30C67044-3149-954F-8BB7-67E0166BC027}" presName="Accent1Text" presStyleLbl="node1" presStyleIdx="3" presStyleCnt="6" custScaleX="56448" custScaleY="56448" custLinFactNeighborX="-24591" custLinFactNeighborY="-1052"/>
      <dgm:spPr/>
    </dgm:pt>
    <dgm:pt modelId="{E8DB7BED-2B5D-A74C-8F11-CE8C258E1DFC}" type="pres">
      <dgm:prSet presAssocID="{30C67044-3149-954F-8BB7-67E0166BC027}" presName="spaceBetweenRectangles" presStyleCnt="0"/>
      <dgm:spPr/>
    </dgm:pt>
    <dgm:pt modelId="{A9F03954-15C6-AD43-8A69-A1BB79BA57E8}" type="pres">
      <dgm:prSet presAssocID="{8A0FCB82-60C6-0E45-B5C7-EE09BB48787A}" presName="composite" presStyleCnt="0"/>
      <dgm:spPr/>
    </dgm:pt>
    <dgm:pt modelId="{3E436BE3-8FC5-D641-9182-78514CFBD95C}" type="pres">
      <dgm:prSet presAssocID="{8A0FCB82-60C6-0E45-B5C7-EE09BB48787A}" presName="Parent1" presStyleLbl="node1" presStyleIdx="4" presStyleCnt="6">
        <dgm:presLayoutVars>
          <dgm:chMax val="1"/>
          <dgm:chPref val="1"/>
          <dgm:bulletEnabled val="1"/>
        </dgm:presLayoutVars>
      </dgm:prSet>
      <dgm:spPr/>
    </dgm:pt>
    <dgm:pt modelId="{9EF45A4C-90F0-4741-BF81-A921C946BE72}" type="pres">
      <dgm:prSet presAssocID="{8A0FCB82-60C6-0E45-B5C7-EE09BB48787A}" presName="Childtext1" presStyleLbl="revTx" presStyleIdx="2" presStyleCnt="3">
        <dgm:presLayoutVars>
          <dgm:chMax val="0"/>
          <dgm:chPref val="0"/>
          <dgm:bulletEnabled val="1"/>
        </dgm:presLayoutVars>
      </dgm:prSet>
      <dgm:spPr/>
    </dgm:pt>
    <dgm:pt modelId="{932214FA-F13D-3944-AFA6-CB63148BDF4F}" type="pres">
      <dgm:prSet presAssocID="{8A0FCB82-60C6-0E45-B5C7-EE09BB48787A}" presName="BalanceSpacing" presStyleCnt="0"/>
      <dgm:spPr/>
    </dgm:pt>
    <dgm:pt modelId="{963BC478-02D1-A644-AF57-B7EB0C0420BB}" type="pres">
      <dgm:prSet presAssocID="{8A0FCB82-60C6-0E45-B5C7-EE09BB48787A}" presName="BalanceSpacing1" presStyleCnt="0"/>
      <dgm:spPr/>
    </dgm:pt>
    <dgm:pt modelId="{8710FC0B-60E8-6446-827B-9DD4E70BCAF5}" type="pres">
      <dgm:prSet presAssocID="{20B80A4F-9691-5441-B512-B69E6A86C24B}" presName="Accent1Text" presStyleLbl="node1" presStyleIdx="5" presStyleCnt="6" custScaleX="62093" custScaleY="62093" custLinFactNeighborX="21769" custLinFactNeighborY="-1324"/>
      <dgm:spPr/>
    </dgm:pt>
  </dgm:ptLst>
  <dgm:cxnLst>
    <dgm:cxn modelId="{51F0F20A-ACD5-264D-B7FA-FE8A105F71D4}" srcId="{E42EE937-6C84-7045-A0CC-D6CCAF4503A3}" destId="{8A0FCB82-60C6-0E45-B5C7-EE09BB48787A}" srcOrd="2" destOrd="0" parTransId="{4F8645D3-4F1A-7240-B74C-0BD5EA1F7E01}" sibTransId="{20B80A4F-9691-5441-B512-B69E6A86C24B}"/>
    <dgm:cxn modelId="{0756D418-3612-6F46-B81B-E5EC16EFE555}" type="presOf" srcId="{20B80A4F-9691-5441-B512-B69E6A86C24B}" destId="{8710FC0B-60E8-6446-827B-9DD4E70BCAF5}" srcOrd="0" destOrd="0" presId="urn:microsoft.com/office/officeart/2008/layout/AlternatingHexagons"/>
    <dgm:cxn modelId="{D70B6925-016A-9048-9246-CF12D8257046}" srcId="{E42EE937-6C84-7045-A0CC-D6CCAF4503A3}" destId="{30F95097-5B9C-F04B-B58D-F7AB0AB90773}" srcOrd="1" destOrd="0" parTransId="{181DEBB0-C9FF-5A41-8D39-802930953176}" sibTransId="{30C67044-3149-954F-8BB7-67E0166BC027}"/>
    <dgm:cxn modelId="{ACFFE725-14A3-FB4D-8C5F-73C810F8207C}" type="presOf" srcId="{CDB6AFD3-FA06-2D4C-8522-D5F8FE019E90}" destId="{CA5BA677-6FC1-EE43-A9BB-10B695363A95}" srcOrd="0" destOrd="0" presId="urn:microsoft.com/office/officeart/2008/layout/AlternatingHexagons"/>
    <dgm:cxn modelId="{4333DE36-11E4-BB4D-9912-99230B4EC54B}" srcId="{30F95097-5B9C-F04B-B58D-F7AB0AB90773}" destId="{17F049E8-587C-DE4F-9299-5EBD2BDFFC82}" srcOrd="0" destOrd="0" parTransId="{7A46300A-8B86-AC4E-8458-0FF86D3E91B5}" sibTransId="{F4580C00-81C0-6648-AA38-4492E84AEC73}"/>
    <dgm:cxn modelId="{7F3FC33C-20AA-0C4B-B764-8524AF8E5321}" type="presOf" srcId="{54A134F3-7C3B-5940-8E7D-DCE160C3D588}" destId="{9EF45A4C-90F0-4741-BF81-A921C946BE72}" srcOrd="0" destOrd="0" presId="urn:microsoft.com/office/officeart/2008/layout/AlternatingHexagons"/>
    <dgm:cxn modelId="{80908B67-B7FC-A849-AAEC-7719A8F98140}" type="presOf" srcId="{30F95097-5B9C-F04B-B58D-F7AB0AB90773}" destId="{3CA533C1-8ED2-1645-8EC8-CA58D01A5EDA}" srcOrd="0" destOrd="0" presId="urn:microsoft.com/office/officeart/2008/layout/AlternatingHexagons"/>
    <dgm:cxn modelId="{1782958B-CC9B-3E4B-B450-9BE583D92EC8}" srcId="{8A0FCB82-60C6-0E45-B5C7-EE09BB48787A}" destId="{54A134F3-7C3B-5940-8E7D-DCE160C3D588}" srcOrd="0" destOrd="0" parTransId="{0DF2EA12-FFCB-4B4E-9BDC-B0505D6427C4}" sibTransId="{BDE1F6CC-CD6F-AE42-8008-75202AB9AB6F}"/>
    <dgm:cxn modelId="{2C42BD92-BC79-3A4C-B986-77194BB3CC63}" type="presOf" srcId="{34FD84B6-7F7A-CC46-9F75-6A30B9FCF421}" destId="{04F779E1-5349-C240-8583-BF6FE6189D5A}" srcOrd="0" destOrd="0" presId="urn:microsoft.com/office/officeart/2008/layout/AlternatingHexagons"/>
    <dgm:cxn modelId="{2E6C069A-DD7A-5A4D-8F41-5A16D3DBB824}" type="presOf" srcId="{E42EE937-6C84-7045-A0CC-D6CCAF4503A3}" destId="{4F68F16B-BC05-C24B-9C7E-20EEC8AB46F0}" srcOrd="0" destOrd="0" presId="urn:microsoft.com/office/officeart/2008/layout/AlternatingHexagons"/>
    <dgm:cxn modelId="{4E384CA0-9F82-FA4C-8C29-244EE93E4B85}" srcId="{E42EE937-6C84-7045-A0CC-D6CCAF4503A3}" destId="{CDB6AFD3-FA06-2D4C-8522-D5F8FE019E90}" srcOrd="0" destOrd="0" parTransId="{6E0CB297-C88B-6B45-AB1B-AA70B1836BC0}" sibTransId="{4953E910-F6A9-8041-9A4E-1E15D2D9654A}"/>
    <dgm:cxn modelId="{FBB71DA2-A756-8F49-86E6-571919787690}" type="presOf" srcId="{4953E910-F6A9-8041-9A4E-1E15D2D9654A}" destId="{E7A17145-436D-9C44-BD1B-8680D1CD56A3}" srcOrd="0" destOrd="0" presId="urn:microsoft.com/office/officeart/2008/layout/AlternatingHexagons"/>
    <dgm:cxn modelId="{852F98A2-1673-E74A-9FF6-3F255476E07D}" type="presOf" srcId="{17F049E8-587C-DE4F-9299-5EBD2BDFFC82}" destId="{957F6334-E667-5C40-9B07-4780891B33E2}" srcOrd="0" destOrd="0" presId="urn:microsoft.com/office/officeart/2008/layout/AlternatingHexagons"/>
    <dgm:cxn modelId="{E15B94B6-6290-B34D-AD63-C4E7E1D1D137}" type="presOf" srcId="{8A0FCB82-60C6-0E45-B5C7-EE09BB48787A}" destId="{3E436BE3-8FC5-D641-9182-78514CFBD95C}" srcOrd="0" destOrd="0" presId="urn:microsoft.com/office/officeart/2008/layout/AlternatingHexagons"/>
    <dgm:cxn modelId="{296163C9-A090-C641-848D-72329EF401DA}" type="presOf" srcId="{30C67044-3149-954F-8BB7-67E0166BC027}" destId="{F6D1D490-1CCC-7F43-8518-ABFE394738A7}" srcOrd="0" destOrd="0" presId="urn:microsoft.com/office/officeart/2008/layout/AlternatingHexagons"/>
    <dgm:cxn modelId="{4134CFD8-6EB3-D941-98B9-B42E01023ABC}" srcId="{CDB6AFD3-FA06-2D4C-8522-D5F8FE019E90}" destId="{34FD84B6-7F7A-CC46-9F75-6A30B9FCF421}" srcOrd="0" destOrd="0" parTransId="{75829BB9-A9D4-6441-A2C3-DB1E7024D030}" sibTransId="{62F82A83-6071-B04B-BF4F-515B7540C6DC}"/>
    <dgm:cxn modelId="{D532AB3F-400A-5649-B06E-AB927D4EAB71}" type="presParOf" srcId="{4F68F16B-BC05-C24B-9C7E-20EEC8AB46F0}" destId="{93485EB4-1158-C04C-8FE0-825122765608}" srcOrd="0" destOrd="0" presId="urn:microsoft.com/office/officeart/2008/layout/AlternatingHexagons"/>
    <dgm:cxn modelId="{ED9E3037-7A94-5E4A-A3A3-6D245C1E3C19}" type="presParOf" srcId="{93485EB4-1158-C04C-8FE0-825122765608}" destId="{CA5BA677-6FC1-EE43-A9BB-10B695363A95}" srcOrd="0" destOrd="0" presId="urn:microsoft.com/office/officeart/2008/layout/AlternatingHexagons"/>
    <dgm:cxn modelId="{CDB7670B-4C18-6148-AD61-3EA4809E9062}" type="presParOf" srcId="{93485EB4-1158-C04C-8FE0-825122765608}" destId="{04F779E1-5349-C240-8583-BF6FE6189D5A}" srcOrd="1" destOrd="0" presId="urn:microsoft.com/office/officeart/2008/layout/AlternatingHexagons"/>
    <dgm:cxn modelId="{95069117-8574-9948-B5E1-CCAD4B39BCCE}" type="presParOf" srcId="{93485EB4-1158-C04C-8FE0-825122765608}" destId="{631F5608-B1C5-334B-A879-0008D9CF1C57}" srcOrd="2" destOrd="0" presId="urn:microsoft.com/office/officeart/2008/layout/AlternatingHexagons"/>
    <dgm:cxn modelId="{536C5D50-13AD-6246-8C26-F9A5E9812D37}" type="presParOf" srcId="{93485EB4-1158-C04C-8FE0-825122765608}" destId="{A2A4674B-5899-E14A-A4E1-5937E936A028}" srcOrd="3" destOrd="0" presId="urn:microsoft.com/office/officeart/2008/layout/AlternatingHexagons"/>
    <dgm:cxn modelId="{D72E7828-3E9F-5C4F-B8F4-EB8D86789CDF}" type="presParOf" srcId="{93485EB4-1158-C04C-8FE0-825122765608}" destId="{E7A17145-436D-9C44-BD1B-8680D1CD56A3}" srcOrd="4" destOrd="0" presId="urn:microsoft.com/office/officeart/2008/layout/AlternatingHexagons"/>
    <dgm:cxn modelId="{20B2A3CB-9F27-394C-B8A4-554624012BC7}" type="presParOf" srcId="{4F68F16B-BC05-C24B-9C7E-20EEC8AB46F0}" destId="{772039BB-EA79-214E-B443-01902BD93161}" srcOrd="1" destOrd="0" presId="urn:microsoft.com/office/officeart/2008/layout/AlternatingHexagons"/>
    <dgm:cxn modelId="{36E6758D-EE29-C642-8C86-F627EAB77263}" type="presParOf" srcId="{4F68F16B-BC05-C24B-9C7E-20EEC8AB46F0}" destId="{16950686-FF33-364B-942B-709EA5E9A7C8}" srcOrd="2" destOrd="0" presId="urn:microsoft.com/office/officeart/2008/layout/AlternatingHexagons"/>
    <dgm:cxn modelId="{3413E378-D82F-914F-8C10-FEC9329E87AD}" type="presParOf" srcId="{16950686-FF33-364B-942B-709EA5E9A7C8}" destId="{3CA533C1-8ED2-1645-8EC8-CA58D01A5EDA}" srcOrd="0" destOrd="0" presId="urn:microsoft.com/office/officeart/2008/layout/AlternatingHexagons"/>
    <dgm:cxn modelId="{397BE7D2-64BC-984C-B9CD-FA4EA00FE142}" type="presParOf" srcId="{16950686-FF33-364B-942B-709EA5E9A7C8}" destId="{957F6334-E667-5C40-9B07-4780891B33E2}" srcOrd="1" destOrd="0" presId="urn:microsoft.com/office/officeart/2008/layout/AlternatingHexagons"/>
    <dgm:cxn modelId="{10BF3A4E-84E2-A944-BDEE-DA1A6EBA84B1}" type="presParOf" srcId="{16950686-FF33-364B-942B-709EA5E9A7C8}" destId="{1DA65122-B6F6-A24E-AE30-C1FC304EA6A5}" srcOrd="2" destOrd="0" presId="urn:microsoft.com/office/officeart/2008/layout/AlternatingHexagons"/>
    <dgm:cxn modelId="{734FCA85-2FC7-CA4C-AF26-D749B9A8CD07}" type="presParOf" srcId="{16950686-FF33-364B-942B-709EA5E9A7C8}" destId="{99DACB45-9DBF-3D43-979F-D134C66A7513}" srcOrd="3" destOrd="0" presId="urn:microsoft.com/office/officeart/2008/layout/AlternatingHexagons"/>
    <dgm:cxn modelId="{DB61378A-A424-2C46-BB16-BF2C60536945}" type="presParOf" srcId="{16950686-FF33-364B-942B-709EA5E9A7C8}" destId="{F6D1D490-1CCC-7F43-8518-ABFE394738A7}" srcOrd="4" destOrd="0" presId="urn:microsoft.com/office/officeart/2008/layout/AlternatingHexagons"/>
    <dgm:cxn modelId="{B42B511F-1015-7746-B211-7AA3E392C028}" type="presParOf" srcId="{4F68F16B-BC05-C24B-9C7E-20EEC8AB46F0}" destId="{E8DB7BED-2B5D-A74C-8F11-CE8C258E1DFC}" srcOrd="3" destOrd="0" presId="urn:microsoft.com/office/officeart/2008/layout/AlternatingHexagons"/>
    <dgm:cxn modelId="{46860158-E3BD-7C46-A819-9AD32518710D}" type="presParOf" srcId="{4F68F16B-BC05-C24B-9C7E-20EEC8AB46F0}" destId="{A9F03954-15C6-AD43-8A69-A1BB79BA57E8}" srcOrd="4" destOrd="0" presId="urn:microsoft.com/office/officeart/2008/layout/AlternatingHexagons"/>
    <dgm:cxn modelId="{51594E25-1DC9-D749-B8C7-C29563AE17F3}" type="presParOf" srcId="{A9F03954-15C6-AD43-8A69-A1BB79BA57E8}" destId="{3E436BE3-8FC5-D641-9182-78514CFBD95C}" srcOrd="0" destOrd="0" presId="urn:microsoft.com/office/officeart/2008/layout/AlternatingHexagons"/>
    <dgm:cxn modelId="{6B2B7B8A-5D4B-934A-BC0A-2C807D23986E}" type="presParOf" srcId="{A9F03954-15C6-AD43-8A69-A1BB79BA57E8}" destId="{9EF45A4C-90F0-4741-BF81-A921C946BE72}" srcOrd="1" destOrd="0" presId="urn:microsoft.com/office/officeart/2008/layout/AlternatingHexagons"/>
    <dgm:cxn modelId="{2E71553B-F2B7-BA42-95FA-83F95D7BAB63}" type="presParOf" srcId="{A9F03954-15C6-AD43-8A69-A1BB79BA57E8}" destId="{932214FA-F13D-3944-AFA6-CB63148BDF4F}" srcOrd="2" destOrd="0" presId="urn:microsoft.com/office/officeart/2008/layout/AlternatingHexagons"/>
    <dgm:cxn modelId="{94FF71C2-071F-624D-9C10-FCAB1078ACDF}" type="presParOf" srcId="{A9F03954-15C6-AD43-8A69-A1BB79BA57E8}" destId="{963BC478-02D1-A644-AF57-B7EB0C0420BB}" srcOrd="3" destOrd="0" presId="urn:microsoft.com/office/officeart/2008/layout/AlternatingHexagons"/>
    <dgm:cxn modelId="{81A9ECFF-DBE6-1446-9018-5D01D7F4AC1A}" type="presParOf" srcId="{A9F03954-15C6-AD43-8A69-A1BB79BA57E8}" destId="{8710FC0B-60E8-6446-827B-9DD4E70BCAF5}"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598F3B-E714-41CD-B875-C3E145833F7A}"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D8C97602-938F-4451-BCF8-4E5764EF91E0}">
      <dgm:prSet/>
      <dgm:spPr>
        <a:ln w="28575">
          <a:solidFill>
            <a:srgbClr val="EC9D17"/>
          </a:solidFill>
        </a:ln>
      </dgm:spPr>
      <dgm:t>
        <a:bodyPr/>
        <a:lstStyle/>
        <a:p>
          <a:r>
            <a:rPr lang="en-US" b="0" i="0" dirty="0"/>
            <a:t>Amazon's AI-powered fraud detection system is called Amazon Fraud Detector, and it is a cloud-based service that helps businesses identify and prevent fraudulent activities in real time. </a:t>
          </a:r>
          <a:r>
            <a:rPr lang="en-US" b="1" i="0" dirty="0"/>
            <a:t>The system uses a combination of supervised and unsupervised machine learning algorithms to analyze data from various sources, including transaction history, customer behavior, and account information, to identify patterns of fraudulent activity</a:t>
          </a:r>
          <a:endParaRPr lang="en-US" b="1" dirty="0"/>
        </a:p>
      </dgm:t>
    </dgm:pt>
    <dgm:pt modelId="{66EEC61D-0C19-4A8A-AFC4-925A3C2F004B}" type="parTrans" cxnId="{8F6A21EF-8946-4005-A313-2AC9A46B3911}">
      <dgm:prSet/>
      <dgm:spPr/>
      <dgm:t>
        <a:bodyPr/>
        <a:lstStyle/>
        <a:p>
          <a:endParaRPr lang="en-US"/>
        </a:p>
      </dgm:t>
    </dgm:pt>
    <dgm:pt modelId="{80513F6E-21AC-4991-9B27-A5649B68CB09}" type="sibTrans" cxnId="{8F6A21EF-8946-4005-A313-2AC9A46B3911}">
      <dgm:prSet/>
      <dgm:spPr/>
      <dgm:t>
        <a:bodyPr/>
        <a:lstStyle/>
        <a:p>
          <a:endParaRPr lang="en-US"/>
        </a:p>
      </dgm:t>
    </dgm:pt>
    <dgm:pt modelId="{69691117-B73D-45E1-8A90-4280E5325446}">
      <dgm:prSet/>
      <dgm:spPr>
        <a:ln w="28575">
          <a:solidFill>
            <a:srgbClr val="EC9D17"/>
          </a:solidFill>
        </a:ln>
      </dgm:spPr>
      <dgm:t>
        <a:bodyPr/>
        <a:lstStyle/>
        <a:p>
          <a:r>
            <a:rPr lang="en-US" b="0" i="0" dirty="0"/>
            <a:t>The system then uses this data to train the fraud detection models and </a:t>
          </a:r>
          <a:r>
            <a:rPr lang="en-US" b="1" i="0" dirty="0"/>
            <a:t>generate fraud risk scores for each event. </a:t>
          </a:r>
          <a:r>
            <a:rPr lang="en-US" b="0" i="0" dirty="0"/>
            <a:t>Businesses can set up rules to automatically block or flag events with high fraud risk scores and investigate them further.</a:t>
          </a:r>
          <a:endParaRPr lang="en-US" dirty="0"/>
        </a:p>
      </dgm:t>
    </dgm:pt>
    <dgm:pt modelId="{55CFB8FC-4155-4797-9D45-37E21F6FA5DE}" type="parTrans" cxnId="{B8623F62-9BC2-46CA-B851-7BCEC27A30C2}">
      <dgm:prSet/>
      <dgm:spPr/>
      <dgm:t>
        <a:bodyPr/>
        <a:lstStyle/>
        <a:p>
          <a:endParaRPr lang="en-US"/>
        </a:p>
      </dgm:t>
    </dgm:pt>
    <dgm:pt modelId="{66B03F24-AED4-470B-8463-83FA69BA08D6}" type="sibTrans" cxnId="{B8623F62-9BC2-46CA-B851-7BCEC27A30C2}">
      <dgm:prSet/>
      <dgm:spPr/>
      <dgm:t>
        <a:bodyPr/>
        <a:lstStyle/>
        <a:p>
          <a:endParaRPr lang="en-US"/>
        </a:p>
      </dgm:t>
    </dgm:pt>
    <dgm:pt modelId="{B9AF63FC-C20E-E744-A843-B1BFD3663999}" type="pres">
      <dgm:prSet presAssocID="{35598F3B-E714-41CD-B875-C3E145833F7A}" presName="hierChild1" presStyleCnt="0">
        <dgm:presLayoutVars>
          <dgm:chPref val="1"/>
          <dgm:dir/>
          <dgm:animOne val="branch"/>
          <dgm:animLvl val="lvl"/>
          <dgm:resizeHandles/>
        </dgm:presLayoutVars>
      </dgm:prSet>
      <dgm:spPr/>
    </dgm:pt>
    <dgm:pt modelId="{54C31024-9430-5A46-A57C-AD1666876BE7}" type="pres">
      <dgm:prSet presAssocID="{D8C97602-938F-4451-BCF8-4E5764EF91E0}" presName="hierRoot1" presStyleCnt="0"/>
      <dgm:spPr/>
    </dgm:pt>
    <dgm:pt modelId="{80B4AAC6-3BF7-9341-9D15-94FB9A208E9C}" type="pres">
      <dgm:prSet presAssocID="{D8C97602-938F-4451-BCF8-4E5764EF91E0}" presName="composite" presStyleCnt="0"/>
      <dgm:spPr/>
    </dgm:pt>
    <dgm:pt modelId="{7A8C069C-2642-6749-B613-A1B8F6950246}" type="pres">
      <dgm:prSet presAssocID="{D8C97602-938F-4451-BCF8-4E5764EF91E0}" presName="background" presStyleLbl="node0" presStyleIdx="0" presStyleCnt="2"/>
      <dgm:spPr>
        <a:solidFill>
          <a:srgbClr val="EC9D17"/>
        </a:solidFill>
      </dgm:spPr>
    </dgm:pt>
    <dgm:pt modelId="{27CE9CA2-A258-6F4C-9110-958D5750E48B}" type="pres">
      <dgm:prSet presAssocID="{D8C97602-938F-4451-BCF8-4E5764EF91E0}" presName="text" presStyleLbl="fgAcc0" presStyleIdx="0" presStyleCnt="2" custScaleX="68302" custScaleY="68302" custLinFactNeighborX="-3368" custLinFactNeighborY="605">
        <dgm:presLayoutVars>
          <dgm:chPref val="3"/>
        </dgm:presLayoutVars>
      </dgm:prSet>
      <dgm:spPr/>
    </dgm:pt>
    <dgm:pt modelId="{C36F3113-07FD-1044-A2D2-13E8A6D4EF81}" type="pres">
      <dgm:prSet presAssocID="{D8C97602-938F-4451-BCF8-4E5764EF91E0}" presName="hierChild2" presStyleCnt="0"/>
      <dgm:spPr/>
    </dgm:pt>
    <dgm:pt modelId="{3B9FCFC7-BD24-5A4C-86CA-94063AEFFE0E}" type="pres">
      <dgm:prSet presAssocID="{69691117-B73D-45E1-8A90-4280E5325446}" presName="hierRoot1" presStyleCnt="0"/>
      <dgm:spPr/>
    </dgm:pt>
    <dgm:pt modelId="{8293AD0B-ADCA-0740-9434-1FD189DAC134}" type="pres">
      <dgm:prSet presAssocID="{69691117-B73D-45E1-8A90-4280E5325446}" presName="composite" presStyleCnt="0"/>
      <dgm:spPr/>
    </dgm:pt>
    <dgm:pt modelId="{14CD509A-0FF6-3A4D-A707-EFC1A39B7B04}" type="pres">
      <dgm:prSet presAssocID="{69691117-B73D-45E1-8A90-4280E5325446}" presName="background" presStyleLbl="node0" presStyleIdx="1" presStyleCnt="2"/>
      <dgm:spPr>
        <a:solidFill>
          <a:srgbClr val="EB9D18"/>
        </a:solidFill>
      </dgm:spPr>
    </dgm:pt>
    <dgm:pt modelId="{B0FA8650-E448-8F4C-9A03-A7E89EB66B81}" type="pres">
      <dgm:prSet presAssocID="{69691117-B73D-45E1-8A90-4280E5325446}" presName="text" presStyleLbl="fgAcc0" presStyleIdx="1" presStyleCnt="2" custScaleX="68302" custScaleY="68302">
        <dgm:presLayoutVars>
          <dgm:chPref val="3"/>
        </dgm:presLayoutVars>
      </dgm:prSet>
      <dgm:spPr/>
    </dgm:pt>
    <dgm:pt modelId="{C1DF996A-76E5-9249-9FF4-3B3B4534AD3B}" type="pres">
      <dgm:prSet presAssocID="{69691117-B73D-45E1-8A90-4280E5325446}" presName="hierChild2" presStyleCnt="0"/>
      <dgm:spPr/>
    </dgm:pt>
  </dgm:ptLst>
  <dgm:cxnLst>
    <dgm:cxn modelId="{E3015C04-A6D2-FB47-95B3-8467D9709591}" type="presOf" srcId="{D8C97602-938F-4451-BCF8-4E5764EF91E0}" destId="{27CE9CA2-A258-6F4C-9110-958D5750E48B}" srcOrd="0" destOrd="0" presId="urn:microsoft.com/office/officeart/2005/8/layout/hierarchy1"/>
    <dgm:cxn modelId="{1C9E492E-BC77-2840-A1B5-312D97079564}" type="presOf" srcId="{69691117-B73D-45E1-8A90-4280E5325446}" destId="{B0FA8650-E448-8F4C-9A03-A7E89EB66B81}" srcOrd="0" destOrd="0" presId="urn:microsoft.com/office/officeart/2005/8/layout/hierarchy1"/>
    <dgm:cxn modelId="{B8623F62-9BC2-46CA-B851-7BCEC27A30C2}" srcId="{35598F3B-E714-41CD-B875-C3E145833F7A}" destId="{69691117-B73D-45E1-8A90-4280E5325446}" srcOrd="1" destOrd="0" parTransId="{55CFB8FC-4155-4797-9D45-37E21F6FA5DE}" sibTransId="{66B03F24-AED4-470B-8463-83FA69BA08D6}"/>
    <dgm:cxn modelId="{133E58EE-8E76-8148-9EFA-A4709156E9CF}" type="presOf" srcId="{35598F3B-E714-41CD-B875-C3E145833F7A}" destId="{B9AF63FC-C20E-E744-A843-B1BFD3663999}" srcOrd="0" destOrd="0" presId="urn:microsoft.com/office/officeart/2005/8/layout/hierarchy1"/>
    <dgm:cxn modelId="{8F6A21EF-8946-4005-A313-2AC9A46B3911}" srcId="{35598F3B-E714-41CD-B875-C3E145833F7A}" destId="{D8C97602-938F-4451-BCF8-4E5764EF91E0}" srcOrd="0" destOrd="0" parTransId="{66EEC61D-0C19-4A8A-AFC4-925A3C2F004B}" sibTransId="{80513F6E-21AC-4991-9B27-A5649B68CB09}"/>
    <dgm:cxn modelId="{B017E450-4DB2-1A48-8D22-7742AD513216}" type="presParOf" srcId="{B9AF63FC-C20E-E744-A843-B1BFD3663999}" destId="{54C31024-9430-5A46-A57C-AD1666876BE7}" srcOrd="0" destOrd="0" presId="urn:microsoft.com/office/officeart/2005/8/layout/hierarchy1"/>
    <dgm:cxn modelId="{E4B98FA0-68C1-2142-886E-4435F54E2217}" type="presParOf" srcId="{54C31024-9430-5A46-A57C-AD1666876BE7}" destId="{80B4AAC6-3BF7-9341-9D15-94FB9A208E9C}" srcOrd="0" destOrd="0" presId="urn:microsoft.com/office/officeart/2005/8/layout/hierarchy1"/>
    <dgm:cxn modelId="{8516D5C3-CAE6-3B40-A647-EF933C87B95A}" type="presParOf" srcId="{80B4AAC6-3BF7-9341-9D15-94FB9A208E9C}" destId="{7A8C069C-2642-6749-B613-A1B8F6950246}" srcOrd="0" destOrd="0" presId="urn:microsoft.com/office/officeart/2005/8/layout/hierarchy1"/>
    <dgm:cxn modelId="{37EDFABF-29C5-4F44-8949-AD295862ADFF}" type="presParOf" srcId="{80B4AAC6-3BF7-9341-9D15-94FB9A208E9C}" destId="{27CE9CA2-A258-6F4C-9110-958D5750E48B}" srcOrd="1" destOrd="0" presId="urn:microsoft.com/office/officeart/2005/8/layout/hierarchy1"/>
    <dgm:cxn modelId="{92CF86E3-98C5-2D46-A826-5EC10E531933}" type="presParOf" srcId="{54C31024-9430-5A46-A57C-AD1666876BE7}" destId="{C36F3113-07FD-1044-A2D2-13E8A6D4EF81}" srcOrd="1" destOrd="0" presId="urn:microsoft.com/office/officeart/2005/8/layout/hierarchy1"/>
    <dgm:cxn modelId="{83389B79-D8BC-4D4B-B1A9-B51CB3A5D189}" type="presParOf" srcId="{B9AF63FC-C20E-E744-A843-B1BFD3663999}" destId="{3B9FCFC7-BD24-5A4C-86CA-94063AEFFE0E}" srcOrd="1" destOrd="0" presId="urn:microsoft.com/office/officeart/2005/8/layout/hierarchy1"/>
    <dgm:cxn modelId="{87663E75-538D-9440-AADE-217F056789C6}" type="presParOf" srcId="{3B9FCFC7-BD24-5A4C-86CA-94063AEFFE0E}" destId="{8293AD0B-ADCA-0740-9434-1FD189DAC134}" srcOrd="0" destOrd="0" presId="urn:microsoft.com/office/officeart/2005/8/layout/hierarchy1"/>
    <dgm:cxn modelId="{FE60A9AC-8E7F-B442-92C4-73EBBDEBC295}" type="presParOf" srcId="{8293AD0B-ADCA-0740-9434-1FD189DAC134}" destId="{14CD509A-0FF6-3A4D-A707-EFC1A39B7B04}" srcOrd="0" destOrd="0" presId="urn:microsoft.com/office/officeart/2005/8/layout/hierarchy1"/>
    <dgm:cxn modelId="{FC984FF4-D67B-7344-9052-B791E7BF37AF}" type="presParOf" srcId="{8293AD0B-ADCA-0740-9434-1FD189DAC134}" destId="{B0FA8650-E448-8F4C-9A03-A7E89EB66B81}" srcOrd="1" destOrd="0" presId="urn:microsoft.com/office/officeart/2005/8/layout/hierarchy1"/>
    <dgm:cxn modelId="{85D6EF67-1705-C847-9709-58940AEB2A94}" type="presParOf" srcId="{3B9FCFC7-BD24-5A4C-86CA-94063AEFFE0E}" destId="{C1DF996A-76E5-9249-9FF4-3B3B4534AD3B}" srcOrd="1" destOrd="0" presId="urn:microsoft.com/office/officeart/2005/8/layout/hierarchy1"/>
  </dgm:cxnLst>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3E16A68B-D6F5-5141-A970-07AC19B1AC65}" type="doc">
      <dgm:prSet loTypeId="urn:microsoft.com/office/officeart/2005/8/layout/hList6" loCatId="process" qsTypeId="urn:microsoft.com/office/officeart/2005/8/quickstyle/simple1" qsCatId="simple" csTypeId="urn:microsoft.com/office/officeart/2005/8/colors/colorful1" csCatId="colorful" phldr="1"/>
      <dgm:spPr/>
      <dgm:t>
        <a:bodyPr/>
        <a:lstStyle/>
        <a:p>
          <a:endParaRPr lang="it-IT"/>
        </a:p>
      </dgm:t>
    </dgm:pt>
    <dgm:pt modelId="{4E349D68-24AD-A74F-98AD-C473EF27AFF9}">
      <dgm:prSet custT="1"/>
      <dgm:spPr/>
      <dgm:t>
        <a:bodyPr anchor="ctr"/>
        <a:lstStyle/>
        <a:p>
          <a:pPr algn="ctr"/>
          <a:r>
            <a:rPr lang="it-FI" sz="2000" b="1" dirty="0"/>
            <a:t>Integrated results of your desk research</a:t>
          </a:r>
        </a:p>
      </dgm:t>
    </dgm:pt>
    <dgm:pt modelId="{09882640-41A1-234B-B28B-CEE7C9F3778D}" type="parTrans" cxnId="{5AE0E27D-416C-7E4F-81DA-F6EA44AF068B}">
      <dgm:prSet/>
      <dgm:spPr/>
      <dgm:t>
        <a:bodyPr/>
        <a:lstStyle/>
        <a:p>
          <a:endParaRPr lang="it-IT" sz="1800">
            <a:solidFill>
              <a:schemeClr val="tx1"/>
            </a:solidFill>
          </a:endParaRPr>
        </a:p>
      </dgm:t>
    </dgm:pt>
    <dgm:pt modelId="{F8CE13A0-C4FE-3148-87CE-46F383E47BBC}" type="sibTrans" cxnId="{5AE0E27D-416C-7E4F-81DA-F6EA44AF068B}">
      <dgm:prSet custT="1"/>
      <dgm:spPr/>
      <dgm:t>
        <a:bodyPr/>
        <a:lstStyle/>
        <a:p>
          <a:endParaRPr lang="it-IT" sz="1600">
            <a:solidFill>
              <a:schemeClr val="tx1"/>
            </a:solidFill>
          </a:endParaRPr>
        </a:p>
      </dgm:t>
    </dgm:pt>
    <dgm:pt modelId="{295843D1-18C7-8545-BD8B-429FF8EE0FD3}">
      <dgm:prSet custT="1"/>
      <dgm:spPr/>
      <dgm:t>
        <a:bodyPr anchor="ctr"/>
        <a:lstStyle/>
        <a:p>
          <a:pPr algn="l"/>
          <a:r>
            <a:rPr lang="it-IT" sz="1400" dirty="0" err="1"/>
            <a:t>Selection</a:t>
          </a:r>
          <a:r>
            <a:rPr lang="it-IT" sz="1400" dirty="0"/>
            <a:t> of the </a:t>
          </a:r>
          <a:r>
            <a:rPr lang="it-IT" sz="1400" dirty="0" err="1"/>
            <a:t>results</a:t>
          </a:r>
          <a:r>
            <a:rPr lang="it-IT" sz="1400" dirty="0"/>
            <a:t> and </a:t>
          </a:r>
          <a:r>
            <a:rPr lang="it-IT" sz="1400" dirty="0" err="1"/>
            <a:t>interpretation</a:t>
          </a:r>
          <a:r>
            <a:rPr lang="it-IT" sz="1400" dirty="0"/>
            <a:t> of data</a:t>
          </a:r>
          <a:endParaRPr lang="it-FI" sz="1400" dirty="0"/>
        </a:p>
      </dgm:t>
    </dgm:pt>
    <dgm:pt modelId="{1602D7E8-1CC6-894D-93FB-DA75DE04FC49}" type="parTrans" cxnId="{58474B8D-586F-494F-A9DE-DFE2A9D92AB9}">
      <dgm:prSet/>
      <dgm:spPr/>
      <dgm:t>
        <a:bodyPr/>
        <a:lstStyle/>
        <a:p>
          <a:endParaRPr lang="it-IT" sz="1800">
            <a:solidFill>
              <a:schemeClr val="tx1"/>
            </a:solidFill>
          </a:endParaRPr>
        </a:p>
      </dgm:t>
    </dgm:pt>
    <dgm:pt modelId="{85D976AE-6FB1-5A42-B143-08735BEB48CA}" type="sibTrans" cxnId="{58474B8D-586F-494F-A9DE-DFE2A9D92AB9}">
      <dgm:prSet/>
      <dgm:spPr/>
      <dgm:t>
        <a:bodyPr/>
        <a:lstStyle/>
        <a:p>
          <a:endParaRPr lang="it-IT" sz="1800">
            <a:solidFill>
              <a:schemeClr val="tx1"/>
            </a:solidFill>
          </a:endParaRPr>
        </a:p>
      </dgm:t>
    </dgm:pt>
    <dgm:pt modelId="{9769AE17-2F68-924E-957B-D3F7C4C79FDB}">
      <dgm:prSet custT="1"/>
      <dgm:spPr/>
      <dgm:t>
        <a:bodyPr anchor="ctr"/>
        <a:lstStyle/>
        <a:p>
          <a:pPr algn="ctr"/>
          <a:r>
            <a:rPr lang="it-FI" sz="2000" b="1" kern="1200" dirty="0">
              <a:latin typeface="Calibri" panose="020F0502020204030204"/>
              <a:ea typeface="+mn-ea"/>
              <a:cs typeface="+mn-cs"/>
            </a:rPr>
            <a:t>Table of informant  </a:t>
          </a:r>
        </a:p>
      </dgm:t>
    </dgm:pt>
    <dgm:pt modelId="{C3DA841E-2788-364A-AFC9-C5BDBAF0F91D}" type="parTrans" cxnId="{76FECD85-AFBA-4B49-94EA-678B389B1E10}">
      <dgm:prSet/>
      <dgm:spPr/>
      <dgm:t>
        <a:bodyPr/>
        <a:lstStyle/>
        <a:p>
          <a:endParaRPr lang="it-IT" sz="1800">
            <a:solidFill>
              <a:schemeClr val="tx1"/>
            </a:solidFill>
          </a:endParaRPr>
        </a:p>
      </dgm:t>
    </dgm:pt>
    <dgm:pt modelId="{1F4A31A4-6F6A-3E40-8A0F-BF05C8178A74}" type="sibTrans" cxnId="{76FECD85-AFBA-4B49-94EA-678B389B1E10}">
      <dgm:prSet custT="1"/>
      <dgm:spPr/>
      <dgm:t>
        <a:bodyPr/>
        <a:lstStyle/>
        <a:p>
          <a:endParaRPr lang="it-IT" sz="1600">
            <a:solidFill>
              <a:schemeClr val="tx1"/>
            </a:solidFill>
          </a:endParaRPr>
        </a:p>
      </dgm:t>
    </dgm:pt>
    <dgm:pt modelId="{2EED2B4B-5439-9145-9FCA-3C477F73DC8D}">
      <dgm:prSet custT="1"/>
      <dgm:spPr/>
      <dgm:t>
        <a:bodyPr anchor="ctr"/>
        <a:lstStyle/>
        <a:p>
          <a:pPr algn="l"/>
          <a:r>
            <a:rPr lang="it-FI" sz="1400" kern="1200" dirty="0"/>
            <a:t>ANONYMOUS! (fictional names)</a:t>
          </a:r>
        </a:p>
      </dgm:t>
    </dgm:pt>
    <dgm:pt modelId="{B59918D9-8ABE-5948-81B8-06A04AE55B63}" type="parTrans" cxnId="{93FEF5C2-5C77-CE45-BF91-0A3D1045ACA4}">
      <dgm:prSet/>
      <dgm:spPr/>
      <dgm:t>
        <a:bodyPr/>
        <a:lstStyle/>
        <a:p>
          <a:endParaRPr lang="it-IT" sz="1800">
            <a:solidFill>
              <a:schemeClr val="tx1"/>
            </a:solidFill>
          </a:endParaRPr>
        </a:p>
      </dgm:t>
    </dgm:pt>
    <dgm:pt modelId="{5EC0587A-6F82-FD48-BC52-35E96DBC0499}" type="sibTrans" cxnId="{93FEF5C2-5C77-CE45-BF91-0A3D1045ACA4}">
      <dgm:prSet/>
      <dgm:spPr/>
      <dgm:t>
        <a:bodyPr/>
        <a:lstStyle/>
        <a:p>
          <a:endParaRPr lang="it-IT" sz="1800">
            <a:solidFill>
              <a:schemeClr val="tx1"/>
            </a:solidFill>
          </a:endParaRPr>
        </a:p>
      </dgm:t>
    </dgm:pt>
    <dgm:pt modelId="{92534F30-42E1-B741-957C-800026D55E8D}">
      <dgm:prSet custT="1"/>
      <dgm:spPr/>
      <dgm:t>
        <a:bodyPr anchor="ctr"/>
        <a:lstStyle/>
        <a:p>
          <a:pPr algn="l"/>
          <a:r>
            <a:rPr lang="it-IT" sz="1400" kern="1200" dirty="0"/>
            <a:t>A</a:t>
          </a:r>
          <a:r>
            <a:rPr lang="it-FI" sz="1400" kern="1200" dirty="0"/>
            <a:t>ge, gender, profession and another variable relevant for our goal (e.g., frequency of visit)</a:t>
          </a:r>
        </a:p>
      </dgm:t>
    </dgm:pt>
    <dgm:pt modelId="{3E047918-252D-3F4D-83E3-9A2D20726401}" type="parTrans" cxnId="{922BFE07-B06A-0441-9C92-6F7BDC913CA3}">
      <dgm:prSet/>
      <dgm:spPr/>
      <dgm:t>
        <a:bodyPr/>
        <a:lstStyle/>
        <a:p>
          <a:endParaRPr lang="it-IT" sz="1800">
            <a:solidFill>
              <a:schemeClr val="tx1"/>
            </a:solidFill>
          </a:endParaRPr>
        </a:p>
      </dgm:t>
    </dgm:pt>
    <dgm:pt modelId="{0757789E-36EE-A548-9F07-CA1BB65C749C}" type="sibTrans" cxnId="{922BFE07-B06A-0441-9C92-6F7BDC913CA3}">
      <dgm:prSet/>
      <dgm:spPr/>
      <dgm:t>
        <a:bodyPr/>
        <a:lstStyle/>
        <a:p>
          <a:endParaRPr lang="it-IT" sz="1800">
            <a:solidFill>
              <a:schemeClr val="tx1"/>
            </a:solidFill>
          </a:endParaRPr>
        </a:p>
      </dgm:t>
    </dgm:pt>
    <dgm:pt modelId="{D9D1847F-5A3C-FD47-8B7E-58F68D9887C9}">
      <dgm:prSet custT="1"/>
      <dgm:spPr/>
      <dgm:t>
        <a:bodyPr anchor="ctr"/>
        <a:lstStyle/>
        <a:p>
          <a:pPr algn="ctr"/>
          <a:r>
            <a:rPr lang="it-FI" sz="2000" b="1" kern="1200" dirty="0">
              <a:latin typeface="Calibri" panose="020F0502020204030204"/>
              <a:ea typeface="+mn-ea"/>
              <a:cs typeface="+mn-cs"/>
            </a:rPr>
            <a:t>Insights from the interviews </a:t>
          </a:r>
        </a:p>
      </dgm:t>
    </dgm:pt>
    <dgm:pt modelId="{6F691731-0D39-B343-9969-369C9D900921}" type="parTrans" cxnId="{33FEC542-18DD-5147-89F8-DF32A8DDBF49}">
      <dgm:prSet/>
      <dgm:spPr/>
      <dgm:t>
        <a:bodyPr/>
        <a:lstStyle/>
        <a:p>
          <a:endParaRPr lang="it-IT" sz="1800">
            <a:solidFill>
              <a:schemeClr val="tx1"/>
            </a:solidFill>
          </a:endParaRPr>
        </a:p>
      </dgm:t>
    </dgm:pt>
    <dgm:pt modelId="{5D71E933-CCAE-EF4D-AA9E-0699AB35BC94}" type="sibTrans" cxnId="{33FEC542-18DD-5147-89F8-DF32A8DDBF49}">
      <dgm:prSet custT="1"/>
      <dgm:spPr/>
      <dgm:t>
        <a:bodyPr/>
        <a:lstStyle/>
        <a:p>
          <a:endParaRPr lang="it-IT" sz="1600">
            <a:solidFill>
              <a:schemeClr val="tx1"/>
            </a:solidFill>
          </a:endParaRPr>
        </a:p>
      </dgm:t>
    </dgm:pt>
    <dgm:pt modelId="{5932EBA0-7C32-274A-8DBE-DD9E6E3B7F43}">
      <dgm:prSet custT="1"/>
      <dgm:spPr/>
      <dgm:t>
        <a:bodyPr anchor="ctr"/>
        <a:lstStyle/>
        <a:p>
          <a:pPr algn="l"/>
          <a:r>
            <a:rPr lang="it-FI" sz="1400" kern="1200" dirty="0"/>
            <a:t>Communalities and differences among the insights collected by each student.</a:t>
          </a:r>
        </a:p>
      </dgm:t>
    </dgm:pt>
    <dgm:pt modelId="{68AFDA5F-79B2-974B-BB10-E1FE29A458C6}" type="parTrans" cxnId="{6B608E1A-D396-5E42-8A01-D8F82F7E90EC}">
      <dgm:prSet/>
      <dgm:spPr/>
      <dgm:t>
        <a:bodyPr/>
        <a:lstStyle/>
        <a:p>
          <a:endParaRPr lang="it-IT" sz="1800">
            <a:solidFill>
              <a:schemeClr val="tx1"/>
            </a:solidFill>
          </a:endParaRPr>
        </a:p>
      </dgm:t>
    </dgm:pt>
    <dgm:pt modelId="{3AF603D0-09CA-C242-B720-891DAB67BD0A}" type="sibTrans" cxnId="{6B608E1A-D396-5E42-8A01-D8F82F7E90EC}">
      <dgm:prSet/>
      <dgm:spPr/>
      <dgm:t>
        <a:bodyPr/>
        <a:lstStyle/>
        <a:p>
          <a:endParaRPr lang="it-IT" sz="1800">
            <a:solidFill>
              <a:schemeClr val="tx1"/>
            </a:solidFill>
          </a:endParaRPr>
        </a:p>
      </dgm:t>
    </dgm:pt>
    <dgm:pt modelId="{B338E2FC-7164-AA41-BF95-70B47B379DD5}">
      <dgm:prSet custT="1"/>
      <dgm:spPr/>
      <dgm:t>
        <a:bodyPr/>
        <a:lstStyle/>
        <a:p>
          <a:r>
            <a:rPr lang="it-FI" sz="2400" b="1" dirty="0"/>
            <a:t>Summary of the insights from both desk research and interviews</a:t>
          </a:r>
        </a:p>
        <a:p>
          <a:endParaRPr lang="it-FI" sz="2400" b="1" dirty="0"/>
        </a:p>
      </dgm:t>
    </dgm:pt>
    <dgm:pt modelId="{B6D13471-109B-4249-AB55-D41F66A78B50}" type="parTrans" cxnId="{C5D877C9-DC4D-2B48-A616-1FC03E92D9AB}">
      <dgm:prSet/>
      <dgm:spPr/>
      <dgm:t>
        <a:bodyPr/>
        <a:lstStyle/>
        <a:p>
          <a:endParaRPr lang="it-IT" sz="1800">
            <a:solidFill>
              <a:schemeClr val="tx1"/>
            </a:solidFill>
          </a:endParaRPr>
        </a:p>
      </dgm:t>
    </dgm:pt>
    <dgm:pt modelId="{8CFCA005-C301-C740-A8FA-BDD6F159AE47}" type="sibTrans" cxnId="{C5D877C9-DC4D-2B48-A616-1FC03E92D9AB}">
      <dgm:prSet/>
      <dgm:spPr/>
      <dgm:t>
        <a:bodyPr/>
        <a:lstStyle/>
        <a:p>
          <a:endParaRPr lang="it-IT" sz="1800">
            <a:solidFill>
              <a:schemeClr val="tx1"/>
            </a:solidFill>
          </a:endParaRPr>
        </a:p>
      </dgm:t>
    </dgm:pt>
    <dgm:pt modelId="{C4E28726-B034-1049-9ABA-70EDCBEE610D}">
      <dgm:prSet custT="1"/>
      <dgm:spPr/>
      <dgm:t>
        <a:bodyPr anchor="ctr"/>
        <a:lstStyle/>
        <a:p>
          <a:pPr algn="l"/>
          <a:r>
            <a:rPr lang="it-FI" sz="1400" kern="1200" dirty="0"/>
            <a:t>All the informants interviewed by each group memeber,</a:t>
          </a:r>
        </a:p>
      </dgm:t>
    </dgm:pt>
    <dgm:pt modelId="{91AE098E-EEC2-2140-9DEE-921E973876D9}" type="parTrans" cxnId="{9A0EA507-95A4-2349-B867-77EF1A9CEC6E}">
      <dgm:prSet/>
      <dgm:spPr/>
      <dgm:t>
        <a:bodyPr/>
        <a:lstStyle/>
        <a:p>
          <a:endParaRPr lang="it-IT"/>
        </a:p>
      </dgm:t>
    </dgm:pt>
    <dgm:pt modelId="{4A1DE5B9-CE2A-6E46-AA09-94A7680CEEF9}" type="sibTrans" cxnId="{9A0EA507-95A4-2349-B867-77EF1A9CEC6E}">
      <dgm:prSet/>
      <dgm:spPr/>
      <dgm:t>
        <a:bodyPr/>
        <a:lstStyle/>
        <a:p>
          <a:endParaRPr lang="it-IT"/>
        </a:p>
      </dgm:t>
    </dgm:pt>
    <dgm:pt modelId="{9A72288A-4910-4B44-8960-C4FD9B90DF9F}">
      <dgm:prSet custT="1"/>
      <dgm:spPr/>
      <dgm:t>
        <a:bodyPr anchor="ctr"/>
        <a:lstStyle/>
        <a:p>
          <a:pPr algn="l"/>
          <a:r>
            <a:rPr lang="it-FI" sz="1400" kern="1200" dirty="0"/>
            <a:t>Comment and interpret these communalities and differences </a:t>
          </a:r>
        </a:p>
      </dgm:t>
    </dgm:pt>
    <dgm:pt modelId="{5C45D626-FEA9-C740-86DF-19E73C72FBB1}" type="parTrans" cxnId="{394D3882-38A9-0D46-B7F7-2A4E21287270}">
      <dgm:prSet/>
      <dgm:spPr/>
      <dgm:t>
        <a:bodyPr/>
        <a:lstStyle/>
        <a:p>
          <a:endParaRPr lang="it-IT"/>
        </a:p>
      </dgm:t>
    </dgm:pt>
    <dgm:pt modelId="{D7A832F6-4A4A-3040-A84E-362686C036A0}" type="sibTrans" cxnId="{394D3882-38A9-0D46-B7F7-2A4E21287270}">
      <dgm:prSet/>
      <dgm:spPr/>
      <dgm:t>
        <a:bodyPr/>
        <a:lstStyle/>
        <a:p>
          <a:endParaRPr lang="it-IT"/>
        </a:p>
      </dgm:t>
    </dgm:pt>
    <dgm:pt modelId="{6E172BAE-D3B1-404C-8C36-89161C3BC312}" type="pres">
      <dgm:prSet presAssocID="{3E16A68B-D6F5-5141-A970-07AC19B1AC65}" presName="Name0" presStyleCnt="0">
        <dgm:presLayoutVars>
          <dgm:dir/>
          <dgm:resizeHandles val="exact"/>
        </dgm:presLayoutVars>
      </dgm:prSet>
      <dgm:spPr/>
    </dgm:pt>
    <dgm:pt modelId="{99830576-BD57-2341-93A8-F035756A28E4}" type="pres">
      <dgm:prSet presAssocID="{4E349D68-24AD-A74F-98AD-C473EF27AFF9}" presName="node" presStyleLbl="node1" presStyleIdx="0" presStyleCnt="4">
        <dgm:presLayoutVars>
          <dgm:bulletEnabled val="1"/>
        </dgm:presLayoutVars>
      </dgm:prSet>
      <dgm:spPr/>
    </dgm:pt>
    <dgm:pt modelId="{7C77DB95-6634-3344-811D-5F66245BBD9A}" type="pres">
      <dgm:prSet presAssocID="{F8CE13A0-C4FE-3148-87CE-46F383E47BBC}" presName="sibTrans" presStyleCnt="0"/>
      <dgm:spPr/>
    </dgm:pt>
    <dgm:pt modelId="{2BB9BF24-B919-B249-9327-8DD405366416}" type="pres">
      <dgm:prSet presAssocID="{9769AE17-2F68-924E-957B-D3F7C4C79FDB}" presName="node" presStyleLbl="node1" presStyleIdx="1" presStyleCnt="4">
        <dgm:presLayoutVars>
          <dgm:bulletEnabled val="1"/>
        </dgm:presLayoutVars>
      </dgm:prSet>
      <dgm:spPr/>
    </dgm:pt>
    <dgm:pt modelId="{087ED37C-659A-3F4D-A907-A7412C87B323}" type="pres">
      <dgm:prSet presAssocID="{1F4A31A4-6F6A-3E40-8A0F-BF05C8178A74}" presName="sibTrans" presStyleCnt="0"/>
      <dgm:spPr/>
    </dgm:pt>
    <dgm:pt modelId="{898788A6-25A7-2B48-A4F1-C4300DB79394}" type="pres">
      <dgm:prSet presAssocID="{D9D1847F-5A3C-FD47-8B7E-58F68D9887C9}" presName="node" presStyleLbl="node1" presStyleIdx="2" presStyleCnt="4">
        <dgm:presLayoutVars>
          <dgm:bulletEnabled val="1"/>
        </dgm:presLayoutVars>
      </dgm:prSet>
      <dgm:spPr/>
    </dgm:pt>
    <dgm:pt modelId="{96E6D981-9048-954B-AAEC-D5D1576B7A4C}" type="pres">
      <dgm:prSet presAssocID="{5D71E933-CCAE-EF4D-AA9E-0699AB35BC94}" presName="sibTrans" presStyleCnt="0"/>
      <dgm:spPr/>
    </dgm:pt>
    <dgm:pt modelId="{8BAEFED6-007C-2D4C-A2D3-238840B1AF5E}" type="pres">
      <dgm:prSet presAssocID="{B338E2FC-7164-AA41-BF95-70B47B379DD5}" presName="node" presStyleLbl="node1" presStyleIdx="3" presStyleCnt="4">
        <dgm:presLayoutVars>
          <dgm:bulletEnabled val="1"/>
        </dgm:presLayoutVars>
      </dgm:prSet>
      <dgm:spPr/>
    </dgm:pt>
  </dgm:ptLst>
  <dgm:cxnLst>
    <dgm:cxn modelId="{9A0EA507-95A4-2349-B867-77EF1A9CEC6E}" srcId="{9769AE17-2F68-924E-957B-D3F7C4C79FDB}" destId="{C4E28726-B034-1049-9ABA-70EDCBEE610D}" srcOrd="0" destOrd="0" parTransId="{91AE098E-EEC2-2140-9DEE-921E973876D9}" sibTransId="{4A1DE5B9-CE2A-6E46-AA09-94A7680CEEF9}"/>
    <dgm:cxn modelId="{922BFE07-B06A-0441-9C92-6F7BDC913CA3}" srcId="{9769AE17-2F68-924E-957B-D3F7C4C79FDB}" destId="{92534F30-42E1-B741-957C-800026D55E8D}" srcOrd="2" destOrd="0" parTransId="{3E047918-252D-3F4D-83E3-9A2D20726401}" sibTransId="{0757789E-36EE-A548-9F07-CA1BB65C749C}"/>
    <dgm:cxn modelId="{5C349011-0898-5A43-8217-1A53591D5D09}" type="presOf" srcId="{92534F30-42E1-B741-957C-800026D55E8D}" destId="{2BB9BF24-B919-B249-9327-8DD405366416}" srcOrd="0" destOrd="3" presId="urn:microsoft.com/office/officeart/2005/8/layout/hList6"/>
    <dgm:cxn modelId="{6B608E1A-D396-5E42-8A01-D8F82F7E90EC}" srcId="{D9D1847F-5A3C-FD47-8B7E-58F68D9887C9}" destId="{5932EBA0-7C32-274A-8DBE-DD9E6E3B7F43}" srcOrd="0" destOrd="0" parTransId="{68AFDA5F-79B2-974B-BB10-E1FE29A458C6}" sibTransId="{3AF603D0-09CA-C242-B720-891DAB67BD0A}"/>
    <dgm:cxn modelId="{7FEAD721-09BA-C54E-8648-7441B2A623DD}" type="presOf" srcId="{2EED2B4B-5439-9145-9FCA-3C477F73DC8D}" destId="{2BB9BF24-B919-B249-9327-8DD405366416}" srcOrd="0" destOrd="2" presId="urn:microsoft.com/office/officeart/2005/8/layout/hList6"/>
    <dgm:cxn modelId="{07C10F31-7654-8A4C-B13C-A614BF760519}" type="presOf" srcId="{5932EBA0-7C32-274A-8DBE-DD9E6E3B7F43}" destId="{898788A6-25A7-2B48-A4F1-C4300DB79394}" srcOrd="0" destOrd="1" presId="urn:microsoft.com/office/officeart/2005/8/layout/hList6"/>
    <dgm:cxn modelId="{33FEC542-18DD-5147-89F8-DF32A8DDBF49}" srcId="{3E16A68B-D6F5-5141-A970-07AC19B1AC65}" destId="{D9D1847F-5A3C-FD47-8B7E-58F68D9887C9}" srcOrd="2" destOrd="0" parTransId="{6F691731-0D39-B343-9969-369C9D900921}" sibTransId="{5D71E933-CCAE-EF4D-AA9E-0699AB35BC94}"/>
    <dgm:cxn modelId="{7AE62743-EAA9-4144-BBF0-5954D460431D}" type="presOf" srcId="{3E16A68B-D6F5-5141-A970-07AC19B1AC65}" destId="{6E172BAE-D3B1-404C-8C36-89161C3BC312}" srcOrd="0" destOrd="0" presId="urn:microsoft.com/office/officeart/2005/8/layout/hList6"/>
    <dgm:cxn modelId="{B72E9C65-F23F-0E41-9F0B-F9636BBCB005}" type="presOf" srcId="{9769AE17-2F68-924E-957B-D3F7C4C79FDB}" destId="{2BB9BF24-B919-B249-9327-8DD405366416}" srcOrd="0" destOrd="0" presId="urn:microsoft.com/office/officeart/2005/8/layout/hList6"/>
    <dgm:cxn modelId="{5AE0E27D-416C-7E4F-81DA-F6EA44AF068B}" srcId="{3E16A68B-D6F5-5141-A970-07AC19B1AC65}" destId="{4E349D68-24AD-A74F-98AD-C473EF27AFF9}" srcOrd="0" destOrd="0" parTransId="{09882640-41A1-234B-B28B-CEE7C9F3778D}" sibTransId="{F8CE13A0-C4FE-3148-87CE-46F383E47BBC}"/>
    <dgm:cxn modelId="{394D3882-38A9-0D46-B7F7-2A4E21287270}" srcId="{D9D1847F-5A3C-FD47-8B7E-58F68D9887C9}" destId="{9A72288A-4910-4B44-8960-C4FD9B90DF9F}" srcOrd="1" destOrd="0" parTransId="{5C45D626-FEA9-C740-86DF-19E73C72FBB1}" sibTransId="{D7A832F6-4A4A-3040-A84E-362686C036A0}"/>
    <dgm:cxn modelId="{76FECD85-AFBA-4B49-94EA-678B389B1E10}" srcId="{3E16A68B-D6F5-5141-A970-07AC19B1AC65}" destId="{9769AE17-2F68-924E-957B-D3F7C4C79FDB}" srcOrd="1" destOrd="0" parTransId="{C3DA841E-2788-364A-AFC9-C5BDBAF0F91D}" sibTransId="{1F4A31A4-6F6A-3E40-8A0F-BF05C8178A74}"/>
    <dgm:cxn modelId="{58474B8D-586F-494F-A9DE-DFE2A9D92AB9}" srcId="{4E349D68-24AD-A74F-98AD-C473EF27AFF9}" destId="{295843D1-18C7-8545-BD8B-429FF8EE0FD3}" srcOrd="0" destOrd="0" parTransId="{1602D7E8-1CC6-894D-93FB-DA75DE04FC49}" sibTransId="{85D976AE-6FB1-5A42-B143-08735BEB48CA}"/>
    <dgm:cxn modelId="{DF3D0193-B4B3-9840-BAAD-94A5D65182F0}" type="presOf" srcId="{295843D1-18C7-8545-BD8B-429FF8EE0FD3}" destId="{99830576-BD57-2341-93A8-F035756A28E4}" srcOrd="0" destOrd="1" presId="urn:microsoft.com/office/officeart/2005/8/layout/hList6"/>
    <dgm:cxn modelId="{69C14598-C7EC-3144-A4F1-0F855BBEA971}" type="presOf" srcId="{9A72288A-4910-4B44-8960-C4FD9B90DF9F}" destId="{898788A6-25A7-2B48-A4F1-C4300DB79394}" srcOrd="0" destOrd="2" presId="urn:microsoft.com/office/officeart/2005/8/layout/hList6"/>
    <dgm:cxn modelId="{BC7D48BD-5856-5D4C-B522-C16BEF68D211}" type="presOf" srcId="{D9D1847F-5A3C-FD47-8B7E-58F68D9887C9}" destId="{898788A6-25A7-2B48-A4F1-C4300DB79394}" srcOrd="0" destOrd="0" presId="urn:microsoft.com/office/officeart/2005/8/layout/hList6"/>
    <dgm:cxn modelId="{93FEF5C2-5C77-CE45-BF91-0A3D1045ACA4}" srcId="{9769AE17-2F68-924E-957B-D3F7C4C79FDB}" destId="{2EED2B4B-5439-9145-9FCA-3C477F73DC8D}" srcOrd="1" destOrd="0" parTransId="{B59918D9-8ABE-5948-81B8-06A04AE55B63}" sibTransId="{5EC0587A-6F82-FD48-BC52-35E96DBC0499}"/>
    <dgm:cxn modelId="{C5D877C9-DC4D-2B48-A616-1FC03E92D9AB}" srcId="{3E16A68B-D6F5-5141-A970-07AC19B1AC65}" destId="{B338E2FC-7164-AA41-BF95-70B47B379DD5}" srcOrd="3" destOrd="0" parTransId="{B6D13471-109B-4249-AB55-D41F66A78B50}" sibTransId="{8CFCA005-C301-C740-A8FA-BDD6F159AE47}"/>
    <dgm:cxn modelId="{9D3943D4-DA30-6A4A-8917-4374869EEDA2}" type="presOf" srcId="{4E349D68-24AD-A74F-98AD-C473EF27AFF9}" destId="{99830576-BD57-2341-93A8-F035756A28E4}" srcOrd="0" destOrd="0" presId="urn:microsoft.com/office/officeart/2005/8/layout/hList6"/>
    <dgm:cxn modelId="{ADCEF9E7-CCFA-F343-9247-C575596294FC}" type="presOf" srcId="{C4E28726-B034-1049-9ABA-70EDCBEE610D}" destId="{2BB9BF24-B919-B249-9327-8DD405366416}" srcOrd="0" destOrd="1" presId="urn:microsoft.com/office/officeart/2005/8/layout/hList6"/>
    <dgm:cxn modelId="{B86293FF-2402-834C-AFAD-AA8E8B29F533}" type="presOf" srcId="{B338E2FC-7164-AA41-BF95-70B47B379DD5}" destId="{8BAEFED6-007C-2D4C-A2D3-238840B1AF5E}" srcOrd="0" destOrd="0" presId="urn:microsoft.com/office/officeart/2005/8/layout/hList6"/>
    <dgm:cxn modelId="{4CAC93CE-592D-BD4C-9B64-1D495F061066}" type="presParOf" srcId="{6E172BAE-D3B1-404C-8C36-89161C3BC312}" destId="{99830576-BD57-2341-93A8-F035756A28E4}" srcOrd="0" destOrd="0" presId="urn:microsoft.com/office/officeart/2005/8/layout/hList6"/>
    <dgm:cxn modelId="{DB3B4499-874A-8F4F-98D4-09AF9B80DBAB}" type="presParOf" srcId="{6E172BAE-D3B1-404C-8C36-89161C3BC312}" destId="{7C77DB95-6634-3344-811D-5F66245BBD9A}" srcOrd="1" destOrd="0" presId="urn:microsoft.com/office/officeart/2005/8/layout/hList6"/>
    <dgm:cxn modelId="{E2688C95-4243-F14D-BE80-9309F66DDE6E}" type="presParOf" srcId="{6E172BAE-D3B1-404C-8C36-89161C3BC312}" destId="{2BB9BF24-B919-B249-9327-8DD405366416}" srcOrd="2" destOrd="0" presId="urn:microsoft.com/office/officeart/2005/8/layout/hList6"/>
    <dgm:cxn modelId="{275F059B-736C-CD41-8ADE-F69D8FE81A0B}" type="presParOf" srcId="{6E172BAE-D3B1-404C-8C36-89161C3BC312}" destId="{087ED37C-659A-3F4D-A907-A7412C87B323}" srcOrd="3" destOrd="0" presId="urn:microsoft.com/office/officeart/2005/8/layout/hList6"/>
    <dgm:cxn modelId="{4C78C612-4CA5-184C-9342-F3E9B448393E}" type="presParOf" srcId="{6E172BAE-D3B1-404C-8C36-89161C3BC312}" destId="{898788A6-25A7-2B48-A4F1-C4300DB79394}" srcOrd="4" destOrd="0" presId="urn:microsoft.com/office/officeart/2005/8/layout/hList6"/>
    <dgm:cxn modelId="{A6F3F158-68F0-604D-851F-316363B531D4}" type="presParOf" srcId="{6E172BAE-D3B1-404C-8C36-89161C3BC312}" destId="{96E6D981-9048-954B-AAEC-D5D1576B7A4C}" srcOrd="5" destOrd="0" presId="urn:microsoft.com/office/officeart/2005/8/layout/hList6"/>
    <dgm:cxn modelId="{F596185C-8620-D34C-BD2E-091EAA5CE75C}" type="presParOf" srcId="{6E172BAE-D3B1-404C-8C36-89161C3BC312}" destId="{8BAEFED6-007C-2D4C-A2D3-238840B1AF5E}"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3E16A68B-D6F5-5141-A970-07AC19B1AC65}" type="doc">
      <dgm:prSet loTypeId="urn:microsoft.com/office/officeart/2005/8/layout/hList6" loCatId="process" qsTypeId="urn:microsoft.com/office/officeart/2005/8/quickstyle/simple1" qsCatId="simple" csTypeId="urn:microsoft.com/office/officeart/2005/8/colors/colorful1" csCatId="colorful" phldr="1"/>
      <dgm:spPr/>
      <dgm:t>
        <a:bodyPr/>
        <a:lstStyle/>
        <a:p>
          <a:endParaRPr lang="it-IT"/>
        </a:p>
      </dgm:t>
    </dgm:pt>
    <dgm:pt modelId="{9769AE17-2F68-924E-957B-D3F7C4C79FDB}">
      <dgm:prSet custT="1"/>
      <dgm:spPr/>
      <dgm:t>
        <a:bodyPr anchor="ctr"/>
        <a:lstStyle/>
        <a:p>
          <a:pPr algn="ctr"/>
          <a:r>
            <a:rPr lang="it-FI" sz="2400" b="1" kern="1200" dirty="0">
              <a:solidFill>
                <a:prstClr val="white"/>
              </a:solidFill>
              <a:latin typeface="+mn-lt"/>
              <a:ea typeface="+mn-ea"/>
              <a:cs typeface="+mn-cs"/>
            </a:rPr>
            <a:t>New store </a:t>
          </a:r>
        </a:p>
      </dgm:t>
    </dgm:pt>
    <dgm:pt modelId="{C3DA841E-2788-364A-AFC9-C5BDBAF0F91D}" type="parTrans" cxnId="{76FECD85-AFBA-4B49-94EA-678B389B1E10}">
      <dgm:prSet/>
      <dgm:spPr/>
      <dgm:t>
        <a:bodyPr/>
        <a:lstStyle/>
        <a:p>
          <a:endParaRPr lang="it-IT" sz="1800">
            <a:solidFill>
              <a:schemeClr val="tx1"/>
            </a:solidFill>
          </a:endParaRPr>
        </a:p>
      </dgm:t>
    </dgm:pt>
    <dgm:pt modelId="{1F4A31A4-6F6A-3E40-8A0F-BF05C8178A74}" type="sibTrans" cxnId="{76FECD85-AFBA-4B49-94EA-678B389B1E10}">
      <dgm:prSet custT="1"/>
      <dgm:spPr/>
      <dgm:t>
        <a:bodyPr/>
        <a:lstStyle/>
        <a:p>
          <a:endParaRPr lang="it-IT" sz="1600">
            <a:solidFill>
              <a:schemeClr val="tx1"/>
            </a:solidFill>
          </a:endParaRPr>
        </a:p>
      </dgm:t>
    </dgm:pt>
    <dgm:pt modelId="{2EED2B4B-5439-9145-9FCA-3C477F73DC8D}">
      <dgm:prSet custT="1"/>
      <dgm:spPr/>
      <dgm:t>
        <a:bodyPr anchor="ctr"/>
        <a:lstStyle/>
        <a:p>
          <a:pPr algn="l"/>
          <a:r>
            <a:rPr lang="it-IT" sz="1400" kern="1200" dirty="0">
              <a:latin typeface="+mn-lt"/>
            </a:rPr>
            <a:t>C</a:t>
          </a:r>
          <a:r>
            <a:rPr lang="it-FI" sz="1400" kern="1200" dirty="0">
              <a:latin typeface="+mn-lt"/>
            </a:rPr>
            <a:t>arefully report how the new store enhances </a:t>
          </a:r>
          <a:r>
            <a:rPr lang="it-FI" sz="1600" b="1" kern="1200" dirty="0">
              <a:latin typeface="+mn-lt"/>
            </a:rPr>
            <a:t>customers’ experience</a:t>
          </a:r>
          <a:r>
            <a:rPr lang="it-FI" sz="1400" kern="1200" dirty="0">
              <a:latin typeface="+mn-lt"/>
            </a:rPr>
            <a:t>, is  </a:t>
          </a:r>
          <a:r>
            <a:rPr lang="it-FI" sz="1800" b="1" kern="1200" dirty="0">
              <a:latin typeface="+mn-lt"/>
            </a:rPr>
            <a:t>omnichannel</a:t>
          </a:r>
          <a:r>
            <a:rPr lang="it-FI" sz="1400" kern="1200" dirty="0">
              <a:latin typeface="+mn-lt"/>
            </a:rPr>
            <a:t>,has  a </a:t>
          </a:r>
          <a:r>
            <a:rPr lang="it-FI" sz="1800" b="1" kern="1200" dirty="0">
              <a:solidFill>
                <a:prstClr val="white"/>
              </a:solidFill>
              <a:latin typeface="Calibri" panose="020F0502020204030204"/>
              <a:ea typeface="+mn-ea"/>
              <a:cs typeface="+mn-cs"/>
            </a:rPr>
            <a:t>curated assortment </a:t>
          </a:r>
          <a:r>
            <a:rPr lang="it-FI" sz="1400" kern="1200" dirty="0">
              <a:latin typeface="+mn-lt"/>
            </a:rPr>
            <a:t>and </a:t>
          </a:r>
          <a:r>
            <a:rPr lang="it-FI" sz="1800" b="1" kern="1200" dirty="0">
              <a:solidFill>
                <a:prstClr val="white"/>
              </a:solidFill>
              <a:latin typeface="Calibri" panose="020F0502020204030204"/>
              <a:ea typeface="+mn-ea"/>
              <a:cs typeface="+mn-cs"/>
            </a:rPr>
            <a:t>technology in store</a:t>
          </a:r>
          <a:r>
            <a:rPr lang="it-FI" sz="1400" kern="1200" dirty="0">
              <a:latin typeface="+mn-lt"/>
            </a:rPr>
            <a:t>.</a:t>
          </a:r>
        </a:p>
      </dgm:t>
    </dgm:pt>
    <dgm:pt modelId="{B59918D9-8ABE-5948-81B8-06A04AE55B63}" type="parTrans" cxnId="{93FEF5C2-5C77-CE45-BF91-0A3D1045ACA4}">
      <dgm:prSet/>
      <dgm:spPr/>
      <dgm:t>
        <a:bodyPr/>
        <a:lstStyle/>
        <a:p>
          <a:endParaRPr lang="it-IT" sz="1800">
            <a:solidFill>
              <a:schemeClr val="tx1"/>
            </a:solidFill>
          </a:endParaRPr>
        </a:p>
      </dgm:t>
    </dgm:pt>
    <dgm:pt modelId="{5EC0587A-6F82-FD48-BC52-35E96DBC0499}" type="sibTrans" cxnId="{93FEF5C2-5C77-CE45-BF91-0A3D1045ACA4}">
      <dgm:prSet/>
      <dgm:spPr/>
      <dgm:t>
        <a:bodyPr/>
        <a:lstStyle/>
        <a:p>
          <a:endParaRPr lang="it-IT" sz="1800">
            <a:solidFill>
              <a:schemeClr val="tx1"/>
            </a:solidFill>
          </a:endParaRPr>
        </a:p>
      </dgm:t>
    </dgm:pt>
    <dgm:pt modelId="{D9D1847F-5A3C-FD47-8B7E-58F68D9887C9}">
      <dgm:prSet custT="1"/>
      <dgm:spPr/>
      <dgm:t>
        <a:bodyPr anchor="ctr"/>
        <a:lstStyle/>
        <a:p>
          <a:pPr algn="ctr"/>
          <a:r>
            <a:rPr lang="it-FI" sz="2400" b="1" kern="1200" dirty="0">
              <a:solidFill>
                <a:prstClr val="white"/>
              </a:solidFill>
              <a:latin typeface="Calibri" panose="020F0502020204030204"/>
              <a:ea typeface="+mn-ea"/>
              <a:cs typeface="+mn-cs"/>
            </a:rPr>
            <a:t>Store layout</a:t>
          </a:r>
        </a:p>
      </dgm:t>
    </dgm:pt>
    <dgm:pt modelId="{6F691731-0D39-B343-9969-369C9D900921}" type="parTrans" cxnId="{33FEC542-18DD-5147-89F8-DF32A8DDBF49}">
      <dgm:prSet/>
      <dgm:spPr/>
      <dgm:t>
        <a:bodyPr/>
        <a:lstStyle/>
        <a:p>
          <a:endParaRPr lang="it-IT" sz="1800">
            <a:solidFill>
              <a:schemeClr val="tx1"/>
            </a:solidFill>
          </a:endParaRPr>
        </a:p>
      </dgm:t>
    </dgm:pt>
    <dgm:pt modelId="{5D71E933-CCAE-EF4D-AA9E-0699AB35BC94}" type="sibTrans" cxnId="{33FEC542-18DD-5147-89F8-DF32A8DDBF49}">
      <dgm:prSet custT="1"/>
      <dgm:spPr/>
      <dgm:t>
        <a:bodyPr/>
        <a:lstStyle/>
        <a:p>
          <a:endParaRPr lang="it-IT" sz="1600">
            <a:solidFill>
              <a:schemeClr val="tx1"/>
            </a:solidFill>
          </a:endParaRPr>
        </a:p>
      </dgm:t>
    </dgm:pt>
    <dgm:pt modelId="{6008EC71-C758-B543-9C3F-178E7DD96234}">
      <dgm:prSet custT="1"/>
      <dgm:spPr/>
      <dgm:t>
        <a:bodyPr anchor="ctr"/>
        <a:lstStyle/>
        <a:p>
          <a:pPr algn="l"/>
          <a:r>
            <a:rPr lang="it-FI" sz="1400" kern="1200" dirty="0"/>
            <a:t>Design the store layout</a:t>
          </a:r>
        </a:p>
      </dgm:t>
    </dgm:pt>
    <dgm:pt modelId="{5C7E70DA-560C-BD49-AC8F-433B22258D9E}" type="parTrans" cxnId="{39E82B98-C78D-A746-B78D-1C7CD34448DA}">
      <dgm:prSet/>
      <dgm:spPr/>
      <dgm:t>
        <a:bodyPr/>
        <a:lstStyle/>
        <a:p>
          <a:endParaRPr lang="it-IT" sz="1800">
            <a:solidFill>
              <a:schemeClr val="tx1"/>
            </a:solidFill>
          </a:endParaRPr>
        </a:p>
      </dgm:t>
    </dgm:pt>
    <dgm:pt modelId="{9197E75F-C9A1-6A46-81A7-DCCE1FFE47E7}" type="sibTrans" cxnId="{39E82B98-C78D-A746-B78D-1C7CD34448DA}">
      <dgm:prSet/>
      <dgm:spPr/>
      <dgm:t>
        <a:bodyPr/>
        <a:lstStyle/>
        <a:p>
          <a:endParaRPr lang="it-IT" sz="1800">
            <a:solidFill>
              <a:schemeClr val="tx1"/>
            </a:solidFill>
          </a:endParaRPr>
        </a:p>
      </dgm:t>
    </dgm:pt>
    <dgm:pt modelId="{B338E2FC-7164-AA41-BF95-70B47B379DD5}">
      <dgm:prSet custT="1"/>
      <dgm:spPr/>
      <dgm:t>
        <a:bodyPr/>
        <a:lstStyle/>
        <a:p>
          <a:pPr algn="ctr"/>
          <a:r>
            <a:rPr lang="it-FI" sz="2000" b="1" kern="1200" dirty="0"/>
            <a:t>Digital communication strategy</a:t>
          </a:r>
          <a:endParaRPr lang="it-FI" sz="1400" kern="1200" dirty="0">
            <a:solidFill>
              <a:prstClr val="white"/>
            </a:solidFill>
            <a:latin typeface="Calibri" panose="020F0502020204030204"/>
            <a:ea typeface="+mn-ea"/>
            <a:cs typeface="+mn-cs"/>
          </a:endParaRPr>
        </a:p>
      </dgm:t>
    </dgm:pt>
    <dgm:pt modelId="{B6D13471-109B-4249-AB55-D41F66A78B50}" type="parTrans" cxnId="{C5D877C9-DC4D-2B48-A616-1FC03E92D9AB}">
      <dgm:prSet/>
      <dgm:spPr/>
      <dgm:t>
        <a:bodyPr/>
        <a:lstStyle/>
        <a:p>
          <a:endParaRPr lang="it-IT" sz="1800">
            <a:solidFill>
              <a:schemeClr val="tx1"/>
            </a:solidFill>
          </a:endParaRPr>
        </a:p>
      </dgm:t>
    </dgm:pt>
    <dgm:pt modelId="{8CFCA005-C301-C740-A8FA-BDD6F159AE47}" type="sibTrans" cxnId="{C5D877C9-DC4D-2B48-A616-1FC03E92D9AB}">
      <dgm:prSet/>
      <dgm:spPr/>
      <dgm:t>
        <a:bodyPr/>
        <a:lstStyle/>
        <a:p>
          <a:endParaRPr lang="it-IT" sz="1800">
            <a:solidFill>
              <a:schemeClr val="tx1"/>
            </a:solidFill>
          </a:endParaRPr>
        </a:p>
      </dgm:t>
    </dgm:pt>
    <dgm:pt modelId="{044D56A3-7892-DD40-A1C0-4B9A6492723E}">
      <dgm:prSet custT="1"/>
      <dgm:spPr/>
      <dgm:t>
        <a:bodyPr/>
        <a:lstStyle/>
        <a:p>
          <a:pPr algn="ctr"/>
          <a:r>
            <a:rPr lang="en-US" sz="2400" b="1" noProof="0" dirty="0"/>
            <a:t>Technology in store</a:t>
          </a:r>
        </a:p>
      </dgm:t>
    </dgm:pt>
    <dgm:pt modelId="{D016B9A4-77A3-6846-9125-4921160FEF6B}" type="parTrans" cxnId="{AE355E5D-6CCD-D942-8582-3A347DAD6F0E}">
      <dgm:prSet/>
      <dgm:spPr/>
      <dgm:t>
        <a:bodyPr/>
        <a:lstStyle/>
        <a:p>
          <a:endParaRPr lang="it-IT" sz="1800"/>
        </a:p>
      </dgm:t>
    </dgm:pt>
    <dgm:pt modelId="{CF45577E-B2C8-A64B-BE5D-CF713022CCAA}" type="sibTrans" cxnId="{AE355E5D-6CCD-D942-8582-3A347DAD6F0E}">
      <dgm:prSet custT="1"/>
      <dgm:spPr/>
      <dgm:t>
        <a:bodyPr/>
        <a:lstStyle/>
        <a:p>
          <a:endParaRPr lang="it-IT" sz="1600"/>
        </a:p>
      </dgm:t>
    </dgm:pt>
    <dgm:pt modelId="{F80DC6CE-0652-6540-A07B-90324A7A2005}">
      <dgm:prSet custT="1"/>
      <dgm:spPr/>
      <dgm:t>
        <a:bodyPr/>
        <a:lstStyle/>
        <a:p>
          <a:pPr algn="l"/>
          <a:r>
            <a:rPr lang="en-US" sz="1400" noProof="0" dirty="0"/>
            <a:t>Which kind of technology best meet customers’ needs. </a:t>
          </a:r>
        </a:p>
      </dgm:t>
    </dgm:pt>
    <dgm:pt modelId="{8B9326E0-35E4-134B-8A63-120456D229B6}" type="parTrans" cxnId="{0AC94759-447B-1D45-81EE-8B3C88595210}">
      <dgm:prSet/>
      <dgm:spPr/>
      <dgm:t>
        <a:bodyPr/>
        <a:lstStyle/>
        <a:p>
          <a:endParaRPr lang="it-IT"/>
        </a:p>
      </dgm:t>
    </dgm:pt>
    <dgm:pt modelId="{434F6430-8F4E-4D4B-A4F8-CFB9C85AE339}" type="sibTrans" cxnId="{0AC94759-447B-1D45-81EE-8B3C88595210}">
      <dgm:prSet/>
      <dgm:spPr/>
      <dgm:t>
        <a:bodyPr/>
        <a:lstStyle/>
        <a:p>
          <a:endParaRPr lang="it-IT"/>
        </a:p>
      </dgm:t>
    </dgm:pt>
    <dgm:pt modelId="{F7F521BC-4A35-574E-9795-3687E6C1727E}">
      <dgm:prSet custT="1"/>
      <dgm:spPr/>
      <dgm:t>
        <a:bodyPr/>
        <a:lstStyle/>
        <a:p>
          <a:pPr algn="l"/>
          <a:r>
            <a:rPr lang="en-US" sz="1400" dirty="0">
              <a:latin typeface="Söhne"/>
            </a:rPr>
            <a:t>How the technology will work?</a:t>
          </a:r>
          <a:endParaRPr lang="en-US" sz="1400" noProof="0" dirty="0"/>
        </a:p>
      </dgm:t>
    </dgm:pt>
    <dgm:pt modelId="{31877E96-59D2-E845-A90C-694D14673E30}" type="parTrans" cxnId="{538B12EA-B728-1E4F-84EC-1D9E4D4929D1}">
      <dgm:prSet/>
      <dgm:spPr/>
      <dgm:t>
        <a:bodyPr/>
        <a:lstStyle/>
        <a:p>
          <a:endParaRPr lang="it-IT"/>
        </a:p>
      </dgm:t>
    </dgm:pt>
    <dgm:pt modelId="{260980D7-650D-7140-B111-C4B49258763F}" type="sibTrans" cxnId="{538B12EA-B728-1E4F-84EC-1D9E4D4929D1}">
      <dgm:prSet/>
      <dgm:spPr/>
      <dgm:t>
        <a:bodyPr/>
        <a:lstStyle/>
        <a:p>
          <a:endParaRPr lang="it-IT"/>
        </a:p>
      </dgm:t>
    </dgm:pt>
    <dgm:pt modelId="{1E25E87C-9D3F-AE43-8767-682E7620CA0C}">
      <dgm:prSet custT="1"/>
      <dgm:spPr/>
      <dgm:t>
        <a:bodyPr/>
        <a:lstStyle/>
        <a:p>
          <a:pPr algn="l"/>
          <a:r>
            <a:rPr lang="en-US" sz="1400" dirty="0">
              <a:latin typeface="Söhne"/>
            </a:rPr>
            <a:t>What are the effect of the technology?</a:t>
          </a:r>
        </a:p>
      </dgm:t>
    </dgm:pt>
    <dgm:pt modelId="{FF6F6ABE-C2D8-F449-B5C3-F622EE188A15}" type="parTrans" cxnId="{7E4495C3-5C17-A34B-9EFD-E712967E3F02}">
      <dgm:prSet/>
      <dgm:spPr/>
      <dgm:t>
        <a:bodyPr/>
        <a:lstStyle/>
        <a:p>
          <a:endParaRPr lang="it-IT"/>
        </a:p>
      </dgm:t>
    </dgm:pt>
    <dgm:pt modelId="{10BF5934-56E1-0D42-BD01-EBB63101BA74}" type="sibTrans" cxnId="{7E4495C3-5C17-A34B-9EFD-E712967E3F02}">
      <dgm:prSet/>
      <dgm:spPr/>
      <dgm:t>
        <a:bodyPr/>
        <a:lstStyle/>
        <a:p>
          <a:endParaRPr lang="it-IT"/>
        </a:p>
      </dgm:t>
    </dgm:pt>
    <dgm:pt modelId="{17F033C6-4F90-CF42-802E-4659304C87A0}">
      <dgm:prSet custT="1"/>
      <dgm:spPr/>
      <dgm:t>
        <a:bodyPr/>
        <a:lstStyle/>
        <a:p>
          <a:pPr algn="l"/>
          <a:endParaRPr lang="en-US" sz="1400" dirty="0">
            <a:latin typeface="Söhne"/>
          </a:endParaRPr>
        </a:p>
      </dgm:t>
    </dgm:pt>
    <dgm:pt modelId="{936FBE08-7DAD-2748-9D23-77095BA0C6DC}" type="parTrans" cxnId="{286A541A-D9BD-C940-95CD-63B5A6BC6788}">
      <dgm:prSet/>
      <dgm:spPr/>
      <dgm:t>
        <a:bodyPr/>
        <a:lstStyle/>
        <a:p>
          <a:endParaRPr lang="it-IT"/>
        </a:p>
      </dgm:t>
    </dgm:pt>
    <dgm:pt modelId="{2E8C1D7F-A952-6148-A0B3-5CA8860881AF}" type="sibTrans" cxnId="{286A541A-D9BD-C940-95CD-63B5A6BC6788}">
      <dgm:prSet/>
      <dgm:spPr/>
      <dgm:t>
        <a:bodyPr/>
        <a:lstStyle/>
        <a:p>
          <a:endParaRPr lang="it-IT"/>
        </a:p>
      </dgm:t>
    </dgm:pt>
    <dgm:pt modelId="{E43602AF-B772-184A-9EB0-14DA3FBFF967}">
      <dgm:prSet custT="1"/>
      <dgm:spPr/>
      <dgm:t>
        <a:bodyPr/>
        <a:lstStyle/>
        <a:p>
          <a:pPr algn="l"/>
          <a:r>
            <a:rPr lang="en-US" sz="1400" kern="1200" noProof="0" dirty="0">
              <a:solidFill>
                <a:prstClr val="white"/>
              </a:solidFill>
              <a:latin typeface="Calibri" panose="020F0502020204030204"/>
              <a:ea typeface="+mn-ea"/>
              <a:cs typeface="+mn-cs"/>
            </a:rPr>
            <a:t>Content of the advertising </a:t>
          </a:r>
        </a:p>
      </dgm:t>
    </dgm:pt>
    <dgm:pt modelId="{E6F504DA-BCCA-7B4D-899F-F5FA39C631B9}" type="parTrans" cxnId="{1046022B-1060-3C4A-96AD-3D8D9E5306C5}">
      <dgm:prSet/>
      <dgm:spPr/>
      <dgm:t>
        <a:bodyPr/>
        <a:lstStyle/>
        <a:p>
          <a:endParaRPr lang="it-IT"/>
        </a:p>
      </dgm:t>
    </dgm:pt>
    <dgm:pt modelId="{7247902C-F734-FC48-A464-B7D41DA96FF6}" type="sibTrans" cxnId="{1046022B-1060-3C4A-96AD-3D8D9E5306C5}">
      <dgm:prSet/>
      <dgm:spPr/>
      <dgm:t>
        <a:bodyPr/>
        <a:lstStyle/>
        <a:p>
          <a:endParaRPr lang="it-IT"/>
        </a:p>
      </dgm:t>
    </dgm:pt>
    <dgm:pt modelId="{6655D232-9575-3E4B-A387-05D21FFCF2AA}">
      <dgm:prSet custT="1"/>
      <dgm:spPr/>
      <dgm:t>
        <a:bodyPr/>
        <a:lstStyle/>
        <a:p>
          <a:pPr algn="l"/>
          <a:r>
            <a:rPr lang="en-US" sz="1400" kern="1200" noProof="0" dirty="0">
              <a:solidFill>
                <a:prstClr val="white"/>
              </a:solidFill>
              <a:latin typeface="Calibri" panose="020F0502020204030204"/>
              <a:ea typeface="+mn-ea"/>
              <a:cs typeface="+mn-cs"/>
            </a:rPr>
            <a:t>Social media in fit with your customers</a:t>
          </a:r>
        </a:p>
      </dgm:t>
    </dgm:pt>
    <dgm:pt modelId="{A8BA47DE-50BF-C646-A1CF-D71D31F8EB3F}" type="parTrans" cxnId="{24E59459-37A2-3E48-9646-1F770D0CF136}">
      <dgm:prSet/>
      <dgm:spPr/>
      <dgm:t>
        <a:bodyPr/>
        <a:lstStyle/>
        <a:p>
          <a:endParaRPr lang="it-IT"/>
        </a:p>
      </dgm:t>
    </dgm:pt>
    <dgm:pt modelId="{007864CE-619C-AD41-8B28-A6D87A537572}" type="sibTrans" cxnId="{24E59459-37A2-3E48-9646-1F770D0CF136}">
      <dgm:prSet/>
      <dgm:spPr/>
      <dgm:t>
        <a:bodyPr/>
        <a:lstStyle/>
        <a:p>
          <a:endParaRPr lang="it-IT"/>
        </a:p>
      </dgm:t>
    </dgm:pt>
    <dgm:pt modelId="{CE1FA3A2-775C-7449-BB58-2363E102F469}">
      <dgm:prSet custT="1"/>
      <dgm:spPr/>
      <dgm:t>
        <a:bodyPr/>
        <a:lstStyle/>
        <a:p>
          <a:pPr algn="l"/>
          <a:r>
            <a:rPr lang="en-US" sz="1400" kern="1200" noProof="0" dirty="0">
              <a:solidFill>
                <a:prstClr val="white"/>
              </a:solidFill>
              <a:latin typeface="Calibri" panose="020F0502020204030204"/>
              <a:ea typeface="+mn-ea"/>
              <a:cs typeface="+mn-cs"/>
            </a:rPr>
            <a:t>Expected effects of the communication strategy</a:t>
          </a:r>
        </a:p>
      </dgm:t>
    </dgm:pt>
    <dgm:pt modelId="{E474113E-C458-AE4E-9074-B4A5787DAC8B}" type="parTrans" cxnId="{263CC3FA-DCF6-494E-8AA4-8B04E0845950}">
      <dgm:prSet/>
      <dgm:spPr/>
      <dgm:t>
        <a:bodyPr/>
        <a:lstStyle/>
        <a:p>
          <a:endParaRPr lang="it-IT"/>
        </a:p>
      </dgm:t>
    </dgm:pt>
    <dgm:pt modelId="{2AE68748-04A6-5E4A-9095-98A999CA36E6}" type="sibTrans" cxnId="{263CC3FA-DCF6-494E-8AA4-8B04E0845950}">
      <dgm:prSet/>
      <dgm:spPr/>
      <dgm:t>
        <a:bodyPr/>
        <a:lstStyle/>
        <a:p>
          <a:endParaRPr lang="it-IT"/>
        </a:p>
      </dgm:t>
    </dgm:pt>
    <dgm:pt modelId="{6DF06EB7-326F-054C-A855-2BC3CC581120}">
      <dgm:prSet custT="1"/>
      <dgm:spPr/>
      <dgm:t>
        <a:bodyPr/>
        <a:lstStyle/>
        <a:p>
          <a:pPr algn="l"/>
          <a:r>
            <a:rPr lang="it-FI" sz="1400" kern="1200" dirty="0"/>
            <a:t>Communalities and differences among the different views adopted by each student.</a:t>
          </a:r>
          <a:endParaRPr lang="it-FI" sz="1400" kern="1200" dirty="0">
            <a:latin typeface="+mn-lt"/>
          </a:endParaRPr>
        </a:p>
      </dgm:t>
    </dgm:pt>
    <dgm:pt modelId="{21B1C855-31E3-6348-8E66-8D5B033F4DD1}" type="parTrans" cxnId="{488450FB-78DB-1541-A345-14AE98118503}">
      <dgm:prSet/>
      <dgm:spPr/>
      <dgm:t>
        <a:bodyPr/>
        <a:lstStyle/>
        <a:p>
          <a:endParaRPr lang="it-IT"/>
        </a:p>
      </dgm:t>
    </dgm:pt>
    <dgm:pt modelId="{E1B51A03-B7B8-7B42-8049-8A2AD36B2A58}" type="sibTrans" cxnId="{488450FB-78DB-1541-A345-14AE98118503}">
      <dgm:prSet/>
      <dgm:spPr/>
      <dgm:t>
        <a:bodyPr/>
        <a:lstStyle/>
        <a:p>
          <a:endParaRPr lang="it-IT"/>
        </a:p>
      </dgm:t>
    </dgm:pt>
    <dgm:pt modelId="{6E172BAE-D3B1-404C-8C36-89161C3BC312}" type="pres">
      <dgm:prSet presAssocID="{3E16A68B-D6F5-5141-A970-07AC19B1AC65}" presName="Name0" presStyleCnt="0">
        <dgm:presLayoutVars>
          <dgm:dir/>
          <dgm:resizeHandles val="exact"/>
        </dgm:presLayoutVars>
      </dgm:prSet>
      <dgm:spPr/>
    </dgm:pt>
    <dgm:pt modelId="{2BB9BF24-B919-B249-9327-8DD405366416}" type="pres">
      <dgm:prSet presAssocID="{9769AE17-2F68-924E-957B-D3F7C4C79FDB}" presName="node" presStyleLbl="node1" presStyleIdx="0" presStyleCnt="4">
        <dgm:presLayoutVars>
          <dgm:bulletEnabled val="1"/>
        </dgm:presLayoutVars>
      </dgm:prSet>
      <dgm:spPr/>
    </dgm:pt>
    <dgm:pt modelId="{087ED37C-659A-3F4D-A907-A7412C87B323}" type="pres">
      <dgm:prSet presAssocID="{1F4A31A4-6F6A-3E40-8A0F-BF05C8178A74}" presName="sibTrans" presStyleCnt="0"/>
      <dgm:spPr/>
    </dgm:pt>
    <dgm:pt modelId="{2350DA38-FC35-9E4D-9EEB-B82B31138C68}" type="pres">
      <dgm:prSet presAssocID="{044D56A3-7892-DD40-A1C0-4B9A6492723E}" presName="node" presStyleLbl="node1" presStyleIdx="1" presStyleCnt="4">
        <dgm:presLayoutVars>
          <dgm:bulletEnabled val="1"/>
        </dgm:presLayoutVars>
      </dgm:prSet>
      <dgm:spPr/>
    </dgm:pt>
    <dgm:pt modelId="{C75A77CC-3041-1740-AD05-D3488D5F6561}" type="pres">
      <dgm:prSet presAssocID="{CF45577E-B2C8-A64B-BE5D-CF713022CCAA}" presName="sibTrans" presStyleCnt="0"/>
      <dgm:spPr/>
    </dgm:pt>
    <dgm:pt modelId="{898788A6-25A7-2B48-A4F1-C4300DB79394}" type="pres">
      <dgm:prSet presAssocID="{D9D1847F-5A3C-FD47-8B7E-58F68D9887C9}" presName="node" presStyleLbl="node1" presStyleIdx="2" presStyleCnt="4">
        <dgm:presLayoutVars>
          <dgm:bulletEnabled val="1"/>
        </dgm:presLayoutVars>
      </dgm:prSet>
      <dgm:spPr/>
    </dgm:pt>
    <dgm:pt modelId="{96E6D981-9048-954B-AAEC-D5D1576B7A4C}" type="pres">
      <dgm:prSet presAssocID="{5D71E933-CCAE-EF4D-AA9E-0699AB35BC94}" presName="sibTrans" presStyleCnt="0"/>
      <dgm:spPr/>
    </dgm:pt>
    <dgm:pt modelId="{8BAEFED6-007C-2D4C-A2D3-238840B1AF5E}" type="pres">
      <dgm:prSet presAssocID="{B338E2FC-7164-AA41-BF95-70B47B379DD5}" presName="node" presStyleLbl="node1" presStyleIdx="3" presStyleCnt="4">
        <dgm:presLayoutVars>
          <dgm:bulletEnabled val="1"/>
        </dgm:presLayoutVars>
      </dgm:prSet>
      <dgm:spPr/>
    </dgm:pt>
  </dgm:ptLst>
  <dgm:cxnLst>
    <dgm:cxn modelId="{8BCF0E12-0DC7-8649-A258-6C3FE3C7FDE4}" type="presOf" srcId="{2EED2B4B-5439-9145-9FCA-3C477F73DC8D}" destId="{2BB9BF24-B919-B249-9327-8DD405366416}" srcOrd="0" destOrd="1" presId="urn:microsoft.com/office/officeart/2005/8/layout/hList6"/>
    <dgm:cxn modelId="{F9A1C414-ED0B-4349-B56D-506D7B240BE9}" type="presOf" srcId="{F80DC6CE-0652-6540-A07B-90324A7A2005}" destId="{2350DA38-FC35-9E4D-9EEB-B82B31138C68}" srcOrd="0" destOrd="1" presId="urn:microsoft.com/office/officeart/2005/8/layout/hList6"/>
    <dgm:cxn modelId="{286A541A-D9BD-C940-95CD-63B5A6BC6788}" srcId="{044D56A3-7892-DD40-A1C0-4B9A6492723E}" destId="{17F033C6-4F90-CF42-802E-4659304C87A0}" srcOrd="3" destOrd="0" parTransId="{936FBE08-7DAD-2748-9D23-77095BA0C6DC}" sibTransId="{2E8C1D7F-A952-6148-A0B3-5CA8860881AF}"/>
    <dgm:cxn modelId="{4CA2BA1A-5ACC-5041-9DD5-5336213813D2}" type="presOf" srcId="{B338E2FC-7164-AA41-BF95-70B47B379DD5}" destId="{8BAEFED6-007C-2D4C-A2D3-238840B1AF5E}" srcOrd="0" destOrd="0" presId="urn:microsoft.com/office/officeart/2005/8/layout/hList6"/>
    <dgm:cxn modelId="{1046022B-1060-3C4A-96AD-3D8D9E5306C5}" srcId="{B338E2FC-7164-AA41-BF95-70B47B379DD5}" destId="{E43602AF-B772-184A-9EB0-14DA3FBFF967}" srcOrd="0" destOrd="0" parTransId="{E6F504DA-BCCA-7B4D-899F-F5FA39C631B9}" sibTransId="{7247902C-F734-FC48-A464-B7D41DA96FF6}"/>
    <dgm:cxn modelId="{33FEC542-18DD-5147-89F8-DF32A8DDBF49}" srcId="{3E16A68B-D6F5-5141-A970-07AC19B1AC65}" destId="{D9D1847F-5A3C-FD47-8B7E-58F68D9887C9}" srcOrd="2" destOrd="0" parTransId="{6F691731-0D39-B343-9969-369C9D900921}" sibTransId="{5D71E933-CCAE-EF4D-AA9E-0699AB35BC94}"/>
    <dgm:cxn modelId="{7AE62743-EAA9-4144-BBF0-5954D460431D}" type="presOf" srcId="{3E16A68B-D6F5-5141-A970-07AC19B1AC65}" destId="{6E172BAE-D3B1-404C-8C36-89161C3BC312}" srcOrd="0" destOrd="0" presId="urn:microsoft.com/office/officeart/2005/8/layout/hList6"/>
    <dgm:cxn modelId="{0BD46D4A-543D-344F-BC8A-47EBCDDDED63}" type="presOf" srcId="{CE1FA3A2-775C-7449-BB58-2363E102F469}" destId="{8BAEFED6-007C-2D4C-A2D3-238840B1AF5E}" srcOrd="0" destOrd="3" presId="urn:microsoft.com/office/officeart/2005/8/layout/hList6"/>
    <dgm:cxn modelId="{BDC33751-1058-E846-9AC9-FD35326EF603}" type="presOf" srcId="{D9D1847F-5A3C-FD47-8B7E-58F68D9887C9}" destId="{898788A6-25A7-2B48-A4F1-C4300DB79394}" srcOrd="0" destOrd="0" presId="urn:microsoft.com/office/officeart/2005/8/layout/hList6"/>
    <dgm:cxn modelId="{0AC94759-447B-1D45-81EE-8B3C88595210}" srcId="{044D56A3-7892-DD40-A1C0-4B9A6492723E}" destId="{F80DC6CE-0652-6540-A07B-90324A7A2005}" srcOrd="0" destOrd="0" parTransId="{8B9326E0-35E4-134B-8A63-120456D229B6}" sibTransId="{434F6430-8F4E-4D4B-A4F8-CFB9C85AE339}"/>
    <dgm:cxn modelId="{24E59459-37A2-3E48-9646-1F770D0CF136}" srcId="{B338E2FC-7164-AA41-BF95-70B47B379DD5}" destId="{6655D232-9575-3E4B-A387-05D21FFCF2AA}" srcOrd="1" destOrd="0" parTransId="{A8BA47DE-50BF-C646-A1CF-D71D31F8EB3F}" sibTransId="{007864CE-619C-AD41-8B28-A6D87A537572}"/>
    <dgm:cxn modelId="{AE355E5D-6CCD-D942-8582-3A347DAD6F0E}" srcId="{3E16A68B-D6F5-5141-A970-07AC19B1AC65}" destId="{044D56A3-7892-DD40-A1C0-4B9A6492723E}" srcOrd="1" destOrd="0" parTransId="{D016B9A4-77A3-6846-9125-4921160FEF6B}" sibTransId="{CF45577E-B2C8-A64B-BE5D-CF713022CCAA}"/>
    <dgm:cxn modelId="{DB18A562-2446-564D-9DB3-43EF4A33E166}" type="presOf" srcId="{6655D232-9575-3E4B-A387-05D21FFCF2AA}" destId="{8BAEFED6-007C-2D4C-A2D3-238840B1AF5E}" srcOrd="0" destOrd="2" presId="urn:microsoft.com/office/officeart/2005/8/layout/hList6"/>
    <dgm:cxn modelId="{EE75F179-BEF9-6841-841B-ADD9C1B26E91}" type="presOf" srcId="{6008EC71-C758-B543-9C3F-178E7DD96234}" destId="{898788A6-25A7-2B48-A4F1-C4300DB79394}" srcOrd="0" destOrd="1" presId="urn:microsoft.com/office/officeart/2005/8/layout/hList6"/>
    <dgm:cxn modelId="{76FECD85-AFBA-4B49-94EA-678B389B1E10}" srcId="{3E16A68B-D6F5-5141-A970-07AC19B1AC65}" destId="{9769AE17-2F68-924E-957B-D3F7C4C79FDB}" srcOrd="0" destOrd="0" parTransId="{C3DA841E-2788-364A-AFC9-C5BDBAF0F91D}" sibTransId="{1F4A31A4-6F6A-3E40-8A0F-BF05C8178A74}"/>
    <dgm:cxn modelId="{231E3F96-2CAB-8B4C-A6CA-8011E704989D}" type="presOf" srcId="{044D56A3-7892-DD40-A1C0-4B9A6492723E}" destId="{2350DA38-FC35-9E4D-9EEB-B82B31138C68}" srcOrd="0" destOrd="0" presId="urn:microsoft.com/office/officeart/2005/8/layout/hList6"/>
    <dgm:cxn modelId="{39E82B98-C78D-A746-B78D-1C7CD34448DA}" srcId="{D9D1847F-5A3C-FD47-8B7E-58F68D9887C9}" destId="{6008EC71-C758-B543-9C3F-178E7DD96234}" srcOrd="0" destOrd="0" parTransId="{5C7E70DA-560C-BD49-AC8F-433B22258D9E}" sibTransId="{9197E75F-C9A1-6A46-81A7-DCCE1FFE47E7}"/>
    <dgm:cxn modelId="{8D7A359E-8F41-3B4A-B34B-9E912DF7A06A}" type="presOf" srcId="{17F033C6-4F90-CF42-802E-4659304C87A0}" destId="{2350DA38-FC35-9E4D-9EEB-B82B31138C68}" srcOrd="0" destOrd="4" presId="urn:microsoft.com/office/officeart/2005/8/layout/hList6"/>
    <dgm:cxn modelId="{B15B4CA5-AEEC-2D46-870A-69C9851AE213}" type="presOf" srcId="{6DF06EB7-326F-054C-A855-2BC3CC581120}" destId="{2BB9BF24-B919-B249-9327-8DD405366416}" srcOrd="0" destOrd="2" presId="urn:microsoft.com/office/officeart/2005/8/layout/hList6"/>
    <dgm:cxn modelId="{3AAA38A8-85A9-DA47-B1BE-4159432204F1}" type="presOf" srcId="{1E25E87C-9D3F-AE43-8767-682E7620CA0C}" destId="{2350DA38-FC35-9E4D-9EEB-B82B31138C68}" srcOrd="0" destOrd="3" presId="urn:microsoft.com/office/officeart/2005/8/layout/hList6"/>
    <dgm:cxn modelId="{93FEF5C2-5C77-CE45-BF91-0A3D1045ACA4}" srcId="{9769AE17-2F68-924E-957B-D3F7C4C79FDB}" destId="{2EED2B4B-5439-9145-9FCA-3C477F73DC8D}" srcOrd="0" destOrd="0" parTransId="{B59918D9-8ABE-5948-81B8-06A04AE55B63}" sibTransId="{5EC0587A-6F82-FD48-BC52-35E96DBC0499}"/>
    <dgm:cxn modelId="{7E4495C3-5C17-A34B-9EFD-E712967E3F02}" srcId="{044D56A3-7892-DD40-A1C0-4B9A6492723E}" destId="{1E25E87C-9D3F-AE43-8767-682E7620CA0C}" srcOrd="2" destOrd="0" parTransId="{FF6F6ABE-C2D8-F449-B5C3-F622EE188A15}" sibTransId="{10BF5934-56E1-0D42-BD01-EBB63101BA74}"/>
    <dgm:cxn modelId="{C5D877C9-DC4D-2B48-A616-1FC03E92D9AB}" srcId="{3E16A68B-D6F5-5141-A970-07AC19B1AC65}" destId="{B338E2FC-7164-AA41-BF95-70B47B379DD5}" srcOrd="3" destOrd="0" parTransId="{B6D13471-109B-4249-AB55-D41F66A78B50}" sibTransId="{8CFCA005-C301-C740-A8FA-BDD6F159AE47}"/>
    <dgm:cxn modelId="{538B12EA-B728-1E4F-84EC-1D9E4D4929D1}" srcId="{044D56A3-7892-DD40-A1C0-4B9A6492723E}" destId="{F7F521BC-4A35-574E-9795-3687E6C1727E}" srcOrd="1" destOrd="0" parTransId="{31877E96-59D2-E845-A90C-694D14673E30}" sibTransId="{260980D7-650D-7140-B111-C4B49258763F}"/>
    <dgm:cxn modelId="{0504A8EC-414B-9647-8DF3-34BB5F68368D}" type="presOf" srcId="{E43602AF-B772-184A-9EB0-14DA3FBFF967}" destId="{8BAEFED6-007C-2D4C-A2D3-238840B1AF5E}" srcOrd="0" destOrd="1" presId="urn:microsoft.com/office/officeart/2005/8/layout/hList6"/>
    <dgm:cxn modelId="{C35ABCEC-EA4B-9946-B226-3BAE666D19AE}" type="presOf" srcId="{F7F521BC-4A35-574E-9795-3687E6C1727E}" destId="{2350DA38-FC35-9E4D-9EEB-B82B31138C68}" srcOrd="0" destOrd="2" presId="urn:microsoft.com/office/officeart/2005/8/layout/hList6"/>
    <dgm:cxn modelId="{19748EED-ADA8-9D4F-94A9-9D5E05068F79}" type="presOf" srcId="{9769AE17-2F68-924E-957B-D3F7C4C79FDB}" destId="{2BB9BF24-B919-B249-9327-8DD405366416}" srcOrd="0" destOrd="0" presId="urn:microsoft.com/office/officeart/2005/8/layout/hList6"/>
    <dgm:cxn modelId="{263CC3FA-DCF6-494E-8AA4-8B04E0845950}" srcId="{B338E2FC-7164-AA41-BF95-70B47B379DD5}" destId="{CE1FA3A2-775C-7449-BB58-2363E102F469}" srcOrd="2" destOrd="0" parTransId="{E474113E-C458-AE4E-9074-B4A5787DAC8B}" sibTransId="{2AE68748-04A6-5E4A-9095-98A999CA36E6}"/>
    <dgm:cxn modelId="{488450FB-78DB-1541-A345-14AE98118503}" srcId="{9769AE17-2F68-924E-957B-D3F7C4C79FDB}" destId="{6DF06EB7-326F-054C-A855-2BC3CC581120}" srcOrd="1" destOrd="0" parTransId="{21B1C855-31E3-6348-8E66-8D5B033F4DD1}" sibTransId="{E1B51A03-B7B8-7B42-8049-8A2AD36B2A58}"/>
    <dgm:cxn modelId="{39FDB262-1A0F-AC4B-8613-047BC172B9AB}" type="presParOf" srcId="{6E172BAE-D3B1-404C-8C36-89161C3BC312}" destId="{2BB9BF24-B919-B249-9327-8DD405366416}" srcOrd="0" destOrd="0" presId="urn:microsoft.com/office/officeart/2005/8/layout/hList6"/>
    <dgm:cxn modelId="{63CB563D-C127-014E-94B9-BC74810FE6CA}" type="presParOf" srcId="{6E172BAE-D3B1-404C-8C36-89161C3BC312}" destId="{087ED37C-659A-3F4D-A907-A7412C87B323}" srcOrd="1" destOrd="0" presId="urn:microsoft.com/office/officeart/2005/8/layout/hList6"/>
    <dgm:cxn modelId="{F586F797-6E6F-F74E-8B03-658081BB6861}" type="presParOf" srcId="{6E172BAE-D3B1-404C-8C36-89161C3BC312}" destId="{2350DA38-FC35-9E4D-9EEB-B82B31138C68}" srcOrd="2" destOrd="0" presId="urn:microsoft.com/office/officeart/2005/8/layout/hList6"/>
    <dgm:cxn modelId="{80A43CE5-59EE-7C41-ABB1-9B7EF6D95BE5}" type="presParOf" srcId="{6E172BAE-D3B1-404C-8C36-89161C3BC312}" destId="{C75A77CC-3041-1740-AD05-D3488D5F6561}" srcOrd="3" destOrd="0" presId="urn:microsoft.com/office/officeart/2005/8/layout/hList6"/>
    <dgm:cxn modelId="{C75DA111-BB5B-3046-BEB9-42602EC4FDFA}" type="presParOf" srcId="{6E172BAE-D3B1-404C-8C36-89161C3BC312}" destId="{898788A6-25A7-2B48-A4F1-C4300DB79394}" srcOrd="4" destOrd="0" presId="urn:microsoft.com/office/officeart/2005/8/layout/hList6"/>
    <dgm:cxn modelId="{C9CB80A2-D9FB-1F4C-9CB9-F6B649F3B7E9}" type="presParOf" srcId="{6E172BAE-D3B1-404C-8C36-89161C3BC312}" destId="{96E6D981-9048-954B-AAEC-D5D1576B7A4C}" srcOrd="5" destOrd="0" presId="urn:microsoft.com/office/officeart/2005/8/layout/hList6"/>
    <dgm:cxn modelId="{ACF4DF27-1AF5-E04A-AB5E-F7877555146C}" type="presParOf" srcId="{6E172BAE-D3B1-404C-8C36-89161C3BC312}" destId="{8BAEFED6-007C-2D4C-A2D3-238840B1AF5E}"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E10EC-E2A2-784D-96CF-1905DC9EB662}">
      <dsp:nvSpPr>
        <dsp:cNvPr id="0" name=""/>
        <dsp:cNvSpPr/>
      </dsp:nvSpPr>
      <dsp:spPr>
        <a:xfrm rot="5400000">
          <a:off x="2592721" y="396898"/>
          <a:ext cx="1700859" cy="1479747"/>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noProof="0" dirty="0"/>
            <a:t>PERSONA-LIZATION</a:t>
          </a:r>
          <a:endParaRPr lang="en-US" sz="1400" kern="1200" noProof="0" dirty="0"/>
        </a:p>
      </dsp:txBody>
      <dsp:txXfrm rot="-5400000">
        <a:off x="2933871" y="551394"/>
        <a:ext cx="1018559" cy="1170758"/>
      </dsp:txXfrm>
    </dsp:sp>
    <dsp:sp modelId="{9E45E1F5-E5C6-9947-95FF-B8C626E73D38}">
      <dsp:nvSpPr>
        <dsp:cNvPr id="0" name=""/>
        <dsp:cNvSpPr/>
      </dsp:nvSpPr>
      <dsp:spPr>
        <a:xfrm>
          <a:off x="4227927" y="626514"/>
          <a:ext cx="1898159" cy="102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dirty="0"/>
            <a:t>Brands can use AI to create </a:t>
          </a:r>
          <a:r>
            <a:rPr lang="en-US" sz="1050" b="1" i="0" kern="1200" noProof="0" dirty="0">
              <a:solidFill>
                <a:schemeClr val="tx1"/>
              </a:solidFill>
            </a:rPr>
            <a:t>personalized shopping experiences </a:t>
          </a:r>
          <a:r>
            <a:rPr lang="en-US" sz="900" b="0" i="0" kern="1200" noProof="0" dirty="0"/>
            <a:t>for their customers. By analyzing customer data, AI can suggest products, provide recommendations, and customize marketing messages.</a:t>
          </a:r>
          <a:endParaRPr lang="en-US" sz="900" kern="1200" noProof="0" dirty="0"/>
        </a:p>
      </dsp:txBody>
      <dsp:txXfrm>
        <a:off x="4227927" y="626514"/>
        <a:ext cx="1898159" cy="1020515"/>
      </dsp:txXfrm>
    </dsp:sp>
    <dsp:sp modelId="{55A3B72F-402A-8443-9391-4BBC4B64BE50}">
      <dsp:nvSpPr>
        <dsp:cNvPr id="0" name=""/>
        <dsp:cNvSpPr/>
      </dsp:nvSpPr>
      <dsp:spPr>
        <a:xfrm rot="5400000">
          <a:off x="1732749" y="677610"/>
          <a:ext cx="960101" cy="835288"/>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1925321" y="764820"/>
        <a:ext cx="574956" cy="660869"/>
      </dsp:txXfrm>
    </dsp:sp>
    <dsp:sp modelId="{6AF25BF8-5F13-BA42-9719-AEE087678C8A}">
      <dsp:nvSpPr>
        <dsp:cNvPr id="0" name=""/>
        <dsp:cNvSpPr/>
      </dsp:nvSpPr>
      <dsp:spPr>
        <a:xfrm rot="5400000">
          <a:off x="1790596" y="1840588"/>
          <a:ext cx="1700859" cy="1479747"/>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INVENTORY MANAGE-MENT</a:t>
          </a:r>
          <a:endParaRPr lang="en-US" sz="1400" kern="1200" noProof="0" dirty="0"/>
        </a:p>
      </dsp:txBody>
      <dsp:txXfrm rot="-5400000">
        <a:off x="2131746" y="1995084"/>
        <a:ext cx="1018559" cy="1170758"/>
      </dsp:txXfrm>
    </dsp:sp>
    <dsp:sp modelId="{D07D5634-0798-7543-A498-965FE1E4CB6D}">
      <dsp:nvSpPr>
        <dsp:cNvPr id="0" name=""/>
        <dsp:cNvSpPr/>
      </dsp:nvSpPr>
      <dsp:spPr>
        <a:xfrm>
          <a:off x="2992" y="2070204"/>
          <a:ext cx="1836928" cy="102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t>AI can help brands optimize inventory management by </a:t>
          </a:r>
          <a:r>
            <a:rPr lang="en-US" sz="1000" b="1" i="0" kern="1200" noProof="0" dirty="0"/>
            <a:t>analyzing data on customer demand</a:t>
          </a:r>
          <a:r>
            <a:rPr lang="en-US" sz="900" b="0" i="0" kern="1200" noProof="0" dirty="0"/>
            <a:t>, </a:t>
          </a:r>
          <a:r>
            <a:rPr lang="en-US" sz="1050" b="1" i="0" kern="1200" noProof="0" dirty="0"/>
            <a:t>seasonality</a:t>
          </a:r>
          <a:r>
            <a:rPr lang="en-US" sz="900" b="0" i="0" kern="1200" noProof="0" dirty="0"/>
            <a:t>, and </a:t>
          </a:r>
          <a:r>
            <a:rPr lang="en-US" sz="1050" b="1" i="0" kern="1200" noProof="0" dirty="0"/>
            <a:t>product popularity</a:t>
          </a:r>
          <a:r>
            <a:rPr lang="en-US" sz="900" b="0" i="0" kern="1200" noProof="0" dirty="0"/>
            <a:t>. This can help brands avoid overstocking or understocking, which can lead to lost sales or excess inventory costs.</a:t>
          </a:r>
          <a:endParaRPr lang="en-US" sz="900" kern="1200" noProof="0" dirty="0"/>
        </a:p>
      </dsp:txBody>
      <dsp:txXfrm>
        <a:off x="2992" y="2070204"/>
        <a:ext cx="1836928" cy="1020515"/>
      </dsp:txXfrm>
    </dsp:sp>
    <dsp:sp modelId="{3BF6A704-DC3B-1540-8503-00D9ACB48A54}">
      <dsp:nvSpPr>
        <dsp:cNvPr id="0" name=""/>
        <dsp:cNvSpPr/>
      </dsp:nvSpPr>
      <dsp:spPr>
        <a:xfrm rot="5400000">
          <a:off x="3390775" y="2097325"/>
          <a:ext cx="1056114" cy="918819"/>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3602605" y="2193256"/>
        <a:ext cx="632453" cy="726958"/>
      </dsp:txXfrm>
    </dsp:sp>
    <dsp:sp modelId="{F8DAA271-72C6-054D-A5EE-6EC9C645FA42}">
      <dsp:nvSpPr>
        <dsp:cNvPr id="0" name=""/>
        <dsp:cNvSpPr/>
      </dsp:nvSpPr>
      <dsp:spPr>
        <a:xfrm rot="5400000">
          <a:off x="2592721" y="3284277"/>
          <a:ext cx="1700859" cy="1479747"/>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CUSTOMER SERVICE</a:t>
          </a:r>
          <a:endParaRPr lang="en-US" sz="1400" kern="1200" noProof="0" dirty="0"/>
        </a:p>
      </dsp:txBody>
      <dsp:txXfrm rot="-5400000">
        <a:off x="2933871" y="3438773"/>
        <a:ext cx="1018559" cy="1170758"/>
      </dsp:txXfrm>
    </dsp:sp>
    <dsp:sp modelId="{154A1E14-A35C-5346-AF09-7997692373D9}">
      <dsp:nvSpPr>
        <dsp:cNvPr id="0" name=""/>
        <dsp:cNvSpPr/>
      </dsp:nvSpPr>
      <dsp:spPr>
        <a:xfrm>
          <a:off x="4227927" y="3513893"/>
          <a:ext cx="1898159" cy="102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dirty="0"/>
            <a:t>AI-powered </a:t>
          </a:r>
          <a:r>
            <a:rPr lang="en-US" sz="1000" b="1" i="0" kern="1200" noProof="0" dirty="0">
              <a:solidFill>
                <a:schemeClr val="tx1"/>
              </a:solidFill>
            </a:rPr>
            <a:t>chatbots can provide 24/7 customer service</a:t>
          </a:r>
          <a:r>
            <a:rPr lang="en-US" sz="900" b="0" i="0" kern="1200" noProof="0" dirty="0"/>
            <a:t>, helping customers with product inquiries, order tracking, and returns. AI can also be used </a:t>
          </a:r>
          <a:r>
            <a:rPr lang="en-US" sz="1000" b="1" i="0" kern="1200" noProof="0" dirty="0">
              <a:solidFill>
                <a:schemeClr val="tx1"/>
              </a:solidFill>
            </a:rPr>
            <a:t>to analyze customer feedback </a:t>
          </a:r>
          <a:r>
            <a:rPr lang="en-US" sz="900" b="0" i="0" kern="1200" noProof="0" dirty="0"/>
            <a:t>to identify areas for improvement and enhance the customer experience.</a:t>
          </a:r>
          <a:endParaRPr lang="en-US" sz="900" kern="1200" noProof="0" dirty="0"/>
        </a:p>
      </dsp:txBody>
      <dsp:txXfrm>
        <a:off x="4227927" y="3513893"/>
        <a:ext cx="1898159" cy="1020515"/>
      </dsp:txXfrm>
    </dsp:sp>
    <dsp:sp modelId="{ADE1771E-3B46-F343-B7CE-0AAB2DA28DF4}">
      <dsp:nvSpPr>
        <dsp:cNvPr id="0" name=""/>
        <dsp:cNvSpPr/>
      </dsp:nvSpPr>
      <dsp:spPr>
        <a:xfrm rot="5400000">
          <a:off x="1631353" y="3570677"/>
          <a:ext cx="1056114" cy="918819"/>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1843183" y="3666608"/>
        <a:ext cx="632453" cy="7269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D6E56-021B-E740-A53D-29BE62D0F269}">
      <dsp:nvSpPr>
        <dsp:cNvPr id="0" name=""/>
        <dsp:cNvSpPr/>
      </dsp:nvSpPr>
      <dsp:spPr>
        <a:xfrm>
          <a:off x="4750" y="887255"/>
          <a:ext cx="2077107" cy="124626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dirty="0">
              <a:solidFill>
                <a:prstClr val="white"/>
              </a:solidFill>
              <a:latin typeface="+mn-lt"/>
              <a:ea typeface="+mn-ea"/>
              <a:cs typeface="+mn-cs"/>
            </a:rPr>
            <a:t>New store </a:t>
          </a:r>
          <a:endParaRPr lang="it-IT" sz="1800" b="1" kern="1200" dirty="0"/>
        </a:p>
      </dsp:txBody>
      <dsp:txXfrm>
        <a:off x="41252" y="923757"/>
        <a:ext cx="2004103" cy="1173260"/>
      </dsp:txXfrm>
    </dsp:sp>
    <dsp:sp modelId="{33E96984-C7D8-CA48-B443-3E382A8145AF}">
      <dsp:nvSpPr>
        <dsp:cNvPr id="0" name=""/>
        <dsp:cNvSpPr/>
      </dsp:nvSpPr>
      <dsp:spPr>
        <a:xfrm>
          <a:off x="2289569" y="1252826"/>
          <a:ext cx="440346" cy="51512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p>
      </dsp:txBody>
      <dsp:txXfrm>
        <a:off x="2289569" y="1355850"/>
        <a:ext cx="308242" cy="309074"/>
      </dsp:txXfrm>
    </dsp:sp>
    <dsp:sp modelId="{23273C6E-F53C-DC45-A5E3-589F5798FE2C}">
      <dsp:nvSpPr>
        <dsp:cNvPr id="0" name=""/>
        <dsp:cNvSpPr/>
      </dsp:nvSpPr>
      <dsp:spPr>
        <a:xfrm>
          <a:off x="2912701" y="887255"/>
          <a:ext cx="2077107" cy="124626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t>Technology in store</a:t>
          </a:r>
          <a:endParaRPr lang="it-FI" sz="1800" b="1" kern="1200" dirty="0">
            <a:latin typeface="Calibri" panose="020F0502020204030204"/>
            <a:ea typeface="+mn-ea"/>
            <a:cs typeface="+mn-cs"/>
          </a:endParaRPr>
        </a:p>
      </dsp:txBody>
      <dsp:txXfrm>
        <a:off x="2949203" y="923757"/>
        <a:ext cx="2004103" cy="1173260"/>
      </dsp:txXfrm>
    </dsp:sp>
    <dsp:sp modelId="{B1E91D09-8B80-2340-AA53-D4E359877483}">
      <dsp:nvSpPr>
        <dsp:cNvPr id="0" name=""/>
        <dsp:cNvSpPr/>
      </dsp:nvSpPr>
      <dsp:spPr>
        <a:xfrm>
          <a:off x="5197519" y="1252826"/>
          <a:ext cx="440346" cy="51512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solidFill>
              <a:schemeClr val="tx1"/>
            </a:solidFill>
          </a:endParaRPr>
        </a:p>
      </dsp:txBody>
      <dsp:txXfrm>
        <a:off x="5197519" y="1355850"/>
        <a:ext cx="308242" cy="309074"/>
      </dsp:txXfrm>
    </dsp:sp>
    <dsp:sp modelId="{11641DF8-C690-9841-A2E9-C3DBBAB4A092}">
      <dsp:nvSpPr>
        <dsp:cNvPr id="0" name=""/>
        <dsp:cNvSpPr/>
      </dsp:nvSpPr>
      <dsp:spPr>
        <a:xfrm>
          <a:off x="5820652" y="887255"/>
          <a:ext cx="2077107" cy="124626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dirty="0">
              <a:solidFill>
                <a:prstClr val="white"/>
              </a:solidFill>
              <a:latin typeface="Calibri" panose="020F0502020204030204"/>
              <a:ea typeface="+mn-ea"/>
              <a:cs typeface="+mn-cs"/>
            </a:rPr>
            <a:t>Store layout</a:t>
          </a:r>
          <a:endParaRPr lang="it-FI" sz="1800" b="1" kern="1200" dirty="0">
            <a:latin typeface="Calibri" panose="020F0502020204030204"/>
            <a:ea typeface="+mn-ea"/>
            <a:cs typeface="+mn-cs"/>
          </a:endParaRPr>
        </a:p>
      </dsp:txBody>
      <dsp:txXfrm>
        <a:off x="5857154" y="923757"/>
        <a:ext cx="2004103" cy="1173260"/>
      </dsp:txXfrm>
    </dsp:sp>
    <dsp:sp modelId="{ED7E9559-F981-8040-B7C2-0EFED4FBEAA6}">
      <dsp:nvSpPr>
        <dsp:cNvPr id="0" name=""/>
        <dsp:cNvSpPr/>
      </dsp:nvSpPr>
      <dsp:spPr>
        <a:xfrm>
          <a:off x="8105470" y="1252826"/>
          <a:ext cx="440346" cy="51512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solidFill>
              <a:schemeClr val="tx1"/>
            </a:solidFill>
          </a:endParaRPr>
        </a:p>
      </dsp:txBody>
      <dsp:txXfrm>
        <a:off x="8105470" y="1355850"/>
        <a:ext cx="308242" cy="309074"/>
      </dsp:txXfrm>
    </dsp:sp>
    <dsp:sp modelId="{B2F0A15C-7123-8443-BBBA-10D6994D3A46}">
      <dsp:nvSpPr>
        <dsp:cNvPr id="0" name=""/>
        <dsp:cNvSpPr/>
      </dsp:nvSpPr>
      <dsp:spPr>
        <a:xfrm>
          <a:off x="8728602" y="887255"/>
          <a:ext cx="2077107" cy="124626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dirty="0"/>
            <a:t>Digital communication strategy</a:t>
          </a:r>
        </a:p>
      </dsp:txBody>
      <dsp:txXfrm>
        <a:off x="8765104" y="923757"/>
        <a:ext cx="2004103" cy="11732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C642A-F5D8-574F-92AD-E1D98DE9358F}">
      <dsp:nvSpPr>
        <dsp:cNvPr id="0" name=""/>
        <dsp:cNvSpPr/>
      </dsp:nvSpPr>
      <dsp:spPr>
        <a:xfrm>
          <a:off x="4750" y="1004135"/>
          <a:ext cx="2077107" cy="124626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dirty="0">
              <a:solidFill>
                <a:prstClr val="white"/>
              </a:solidFill>
              <a:latin typeface="Calibri" panose="020F0502020204030204"/>
              <a:ea typeface="+mn-ea"/>
              <a:cs typeface="+mn-cs"/>
            </a:rPr>
            <a:t>Integrated results of your desk research</a:t>
          </a:r>
        </a:p>
      </dsp:txBody>
      <dsp:txXfrm>
        <a:off x="41252" y="1040637"/>
        <a:ext cx="2004103" cy="1173260"/>
      </dsp:txXfrm>
    </dsp:sp>
    <dsp:sp modelId="{DD083934-95D7-9A46-A457-EC35614F5DE6}">
      <dsp:nvSpPr>
        <dsp:cNvPr id="0" name=""/>
        <dsp:cNvSpPr/>
      </dsp:nvSpPr>
      <dsp:spPr>
        <a:xfrm>
          <a:off x="2289569" y="1369706"/>
          <a:ext cx="440346" cy="51512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it-IT" sz="1600" kern="1200">
            <a:solidFill>
              <a:schemeClr val="tx1"/>
            </a:solidFill>
          </a:endParaRPr>
        </a:p>
      </dsp:txBody>
      <dsp:txXfrm>
        <a:off x="2289569" y="1472730"/>
        <a:ext cx="308242" cy="309074"/>
      </dsp:txXfrm>
    </dsp:sp>
    <dsp:sp modelId="{6AD269E5-F0F1-4441-B2EB-307DEF195DE9}">
      <dsp:nvSpPr>
        <dsp:cNvPr id="0" name=""/>
        <dsp:cNvSpPr/>
      </dsp:nvSpPr>
      <dsp:spPr>
        <a:xfrm>
          <a:off x="2912701" y="1004135"/>
          <a:ext cx="2077107" cy="124626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dirty="0">
              <a:solidFill>
                <a:prstClr val="white"/>
              </a:solidFill>
              <a:latin typeface="Calibri" panose="020F0502020204030204"/>
              <a:ea typeface="+mn-ea"/>
              <a:cs typeface="+mn-cs"/>
            </a:rPr>
            <a:t>Table of informant  </a:t>
          </a:r>
        </a:p>
      </dsp:txBody>
      <dsp:txXfrm>
        <a:off x="2949203" y="1040637"/>
        <a:ext cx="2004103" cy="1173260"/>
      </dsp:txXfrm>
    </dsp:sp>
    <dsp:sp modelId="{2F8CEDED-F2C1-6C45-801B-807313460E7C}">
      <dsp:nvSpPr>
        <dsp:cNvPr id="0" name=""/>
        <dsp:cNvSpPr/>
      </dsp:nvSpPr>
      <dsp:spPr>
        <a:xfrm>
          <a:off x="5197519" y="1369706"/>
          <a:ext cx="440346" cy="51512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it-IT" sz="1600" kern="1200">
            <a:solidFill>
              <a:schemeClr val="tx1"/>
            </a:solidFill>
          </a:endParaRPr>
        </a:p>
      </dsp:txBody>
      <dsp:txXfrm>
        <a:off x="5197519" y="1472730"/>
        <a:ext cx="308242" cy="309074"/>
      </dsp:txXfrm>
    </dsp:sp>
    <dsp:sp modelId="{49675A3B-453B-8141-AA51-EB6723AE0F74}">
      <dsp:nvSpPr>
        <dsp:cNvPr id="0" name=""/>
        <dsp:cNvSpPr/>
      </dsp:nvSpPr>
      <dsp:spPr>
        <a:xfrm>
          <a:off x="5820652" y="1004135"/>
          <a:ext cx="2077107" cy="124626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dirty="0">
              <a:solidFill>
                <a:prstClr val="white"/>
              </a:solidFill>
              <a:latin typeface="Calibri" panose="020F0502020204030204"/>
              <a:ea typeface="+mn-ea"/>
              <a:cs typeface="+mn-cs"/>
            </a:rPr>
            <a:t>Insights from the interviews </a:t>
          </a:r>
        </a:p>
      </dsp:txBody>
      <dsp:txXfrm>
        <a:off x="5857154" y="1040637"/>
        <a:ext cx="2004103" cy="1173260"/>
      </dsp:txXfrm>
    </dsp:sp>
    <dsp:sp modelId="{3D294ED3-A558-8947-A410-53AC845852A8}">
      <dsp:nvSpPr>
        <dsp:cNvPr id="0" name=""/>
        <dsp:cNvSpPr/>
      </dsp:nvSpPr>
      <dsp:spPr>
        <a:xfrm>
          <a:off x="8105470" y="1369706"/>
          <a:ext cx="440346" cy="51512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it-IT" sz="1600" kern="1200">
            <a:solidFill>
              <a:schemeClr val="tx1"/>
            </a:solidFill>
          </a:endParaRPr>
        </a:p>
      </dsp:txBody>
      <dsp:txXfrm>
        <a:off x="8105470" y="1472730"/>
        <a:ext cx="308242" cy="309074"/>
      </dsp:txXfrm>
    </dsp:sp>
    <dsp:sp modelId="{4C3DED6C-97FE-C543-93D7-A7738A610162}">
      <dsp:nvSpPr>
        <dsp:cNvPr id="0" name=""/>
        <dsp:cNvSpPr/>
      </dsp:nvSpPr>
      <dsp:spPr>
        <a:xfrm>
          <a:off x="8728602" y="1004135"/>
          <a:ext cx="2077107" cy="124626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dirty="0">
              <a:solidFill>
                <a:prstClr val="white"/>
              </a:solidFill>
              <a:latin typeface="Calibri" panose="020F0502020204030204"/>
              <a:ea typeface="+mn-ea"/>
              <a:cs typeface="+mn-cs"/>
            </a:rPr>
            <a:t>Summary of the insights from both desk research and interviews</a:t>
          </a:r>
        </a:p>
      </dsp:txBody>
      <dsp:txXfrm>
        <a:off x="8765104" y="1040637"/>
        <a:ext cx="2004103" cy="1173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BA677-6FC1-EE43-A9BB-10B695363A95}">
      <dsp:nvSpPr>
        <dsp:cNvPr id="0" name=""/>
        <dsp:cNvSpPr/>
      </dsp:nvSpPr>
      <dsp:spPr>
        <a:xfrm rot="5400000">
          <a:off x="3231981" y="112142"/>
          <a:ext cx="1692955" cy="1472871"/>
        </a:xfrm>
        <a:prstGeom prst="hexagon">
          <a:avLst>
            <a:gd name="adj" fmla="val 2500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noProof="0" dirty="0">
              <a:latin typeface="Calibri" panose="020F0502020204030204"/>
              <a:ea typeface="+mn-ea"/>
              <a:cs typeface="+mn-cs"/>
            </a:rPr>
            <a:t>VISUAL SEARCH</a:t>
          </a:r>
        </a:p>
      </dsp:txBody>
      <dsp:txXfrm rot="-5400000">
        <a:off x="3571545" y="265919"/>
        <a:ext cx="1013827" cy="1165317"/>
      </dsp:txXfrm>
    </dsp:sp>
    <dsp:sp modelId="{04F779E1-5349-C240-8583-BF6FE6189D5A}">
      <dsp:nvSpPr>
        <dsp:cNvPr id="0" name=""/>
        <dsp:cNvSpPr/>
      </dsp:nvSpPr>
      <dsp:spPr>
        <a:xfrm>
          <a:off x="4859588" y="340691"/>
          <a:ext cx="1889338"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dirty="0">
              <a:latin typeface="Calibri" panose="020F0502020204030204"/>
              <a:ea typeface="+mn-ea"/>
              <a:cs typeface="+mn-cs"/>
            </a:rPr>
            <a:t>AI can be used to enable </a:t>
          </a:r>
          <a:r>
            <a:rPr lang="en-US" sz="1000" b="1" i="0" kern="1200" noProof="0" dirty="0">
              <a:latin typeface="Calibri" panose="020F0502020204030204"/>
              <a:ea typeface="+mn-ea"/>
              <a:cs typeface="+mn-cs"/>
            </a:rPr>
            <a:t>visual search</a:t>
          </a:r>
          <a:r>
            <a:rPr lang="en-US" sz="900" b="0" i="0" kern="1200" noProof="0" dirty="0">
              <a:latin typeface="Calibri" panose="020F0502020204030204"/>
              <a:ea typeface="+mn-ea"/>
              <a:cs typeface="+mn-cs"/>
            </a:rPr>
            <a:t>, allowing </a:t>
          </a:r>
          <a:r>
            <a:rPr lang="en-US" sz="1000" b="1" i="0" kern="1200" noProof="0" dirty="0">
              <a:latin typeface="Calibri" panose="020F0502020204030204"/>
              <a:ea typeface="+mn-ea"/>
              <a:cs typeface="+mn-cs"/>
            </a:rPr>
            <a:t>customers to search for products by uploading a photo or taking a picture with their smartphone</a:t>
          </a:r>
          <a:r>
            <a:rPr lang="en-US" sz="900" b="0" i="0" kern="1200" noProof="0" dirty="0">
              <a:latin typeface="Calibri" panose="020F0502020204030204"/>
              <a:ea typeface="+mn-ea"/>
              <a:cs typeface="+mn-cs"/>
            </a:rPr>
            <a:t>. This can help customers find products more easily and efficiently.</a:t>
          </a:r>
        </a:p>
      </dsp:txBody>
      <dsp:txXfrm>
        <a:off x="4859588" y="340691"/>
        <a:ext cx="1889338" cy="1015773"/>
      </dsp:txXfrm>
    </dsp:sp>
    <dsp:sp modelId="{E7A17145-436D-9C44-BD1B-8680D1CD56A3}">
      <dsp:nvSpPr>
        <dsp:cNvPr id="0" name=""/>
        <dsp:cNvSpPr/>
      </dsp:nvSpPr>
      <dsp:spPr>
        <a:xfrm rot="5400000">
          <a:off x="2378701" y="396289"/>
          <a:ext cx="955639" cy="831406"/>
        </a:xfrm>
        <a:prstGeom prst="hexagon">
          <a:avLst>
            <a:gd name="adj" fmla="val 25000"/>
            <a:gd name="vf" fmla="val 115470"/>
          </a:avLst>
        </a:prstGeom>
        <a:solidFill>
          <a:schemeClr val="accent3">
            <a:shade val="80000"/>
            <a:hueOff val="0"/>
            <a:satOff val="0"/>
            <a:lumOff val="27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2570378" y="483093"/>
        <a:ext cx="572284" cy="657799"/>
      </dsp:txXfrm>
    </dsp:sp>
    <dsp:sp modelId="{3CA533C1-8ED2-1645-8EC8-CA58D01A5EDA}">
      <dsp:nvSpPr>
        <dsp:cNvPr id="0" name=""/>
        <dsp:cNvSpPr/>
      </dsp:nvSpPr>
      <dsp:spPr>
        <a:xfrm rot="5400000">
          <a:off x="2433584" y="1549122"/>
          <a:ext cx="1692955" cy="1472871"/>
        </a:xfrm>
        <a:prstGeom prst="hexagon">
          <a:avLst>
            <a:gd name="adj" fmla="val 25000"/>
            <a:gd name="vf" fmla="val 115470"/>
          </a:avLst>
        </a:prstGeom>
        <a:solidFill>
          <a:schemeClr val="accent3">
            <a:shade val="80000"/>
            <a:hueOff val="0"/>
            <a:satOff val="0"/>
            <a:lumOff val="5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noProof="0" dirty="0">
              <a:latin typeface="Calibri" panose="020F0502020204030204"/>
              <a:ea typeface="+mn-ea"/>
              <a:cs typeface="+mn-cs"/>
            </a:rPr>
            <a:t> </a:t>
          </a:r>
        </a:p>
      </dsp:txBody>
      <dsp:txXfrm rot="-5400000">
        <a:off x="2773148" y="1702899"/>
        <a:ext cx="1013827" cy="1165317"/>
      </dsp:txXfrm>
    </dsp:sp>
    <dsp:sp modelId="{957F6334-E667-5C40-9B07-4780891B33E2}">
      <dsp:nvSpPr>
        <dsp:cNvPr id="0" name=""/>
        <dsp:cNvSpPr/>
      </dsp:nvSpPr>
      <dsp:spPr>
        <a:xfrm>
          <a:off x="654288" y="1777671"/>
          <a:ext cx="1828391"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 </a:t>
          </a:r>
        </a:p>
      </dsp:txBody>
      <dsp:txXfrm>
        <a:off x="654288" y="1777671"/>
        <a:ext cx="1828391" cy="1015773"/>
      </dsp:txXfrm>
    </dsp:sp>
    <dsp:sp modelId="{F6D1D490-1CCC-7F43-8518-ABFE394738A7}">
      <dsp:nvSpPr>
        <dsp:cNvPr id="0" name=""/>
        <dsp:cNvSpPr/>
      </dsp:nvSpPr>
      <dsp:spPr>
        <a:xfrm rot="5400000">
          <a:off x="4030748" y="1852045"/>
          <a:ext cx="955639" cy="831406"/>
        </a:xfrm>
        <a:prstGeom prst="hexagon">
          <a:avLst>
            <a:gd name="adj" fmla="val 25000"/>
            <a:gd name="vf" fmla="val 115470"/>
          </a:avLst>
        </a:prstGeom>
        <a:solidFill>
          <a:schemeClr val="accent3">
            <a:shade val="80000"/>
            <a:hueOff val="0"/>
            <a:satOff val="0"/>
            <a:lumOff val="81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4222425" y="1938849"/>
        <a:ext cx="572284" cy="657799"/>
      </dsp:txXfrm>
    </dsp:sp>
    <dsp:sp modelId="{3E436BE3-8FC5-D641-9182-78514CFBD95C}">
      <dsp:nvSpPr>
        <dsp:cNvPr id="0" name=""/>
        <dsp:cNvSpPr/>
      </dsp:nvSpPr>
      <dsp:spPr>
        <a:xfrm rot="5400000">
          <a:off x="3231981" y="2986103"/>
          <a:ext cx="1692955" cy="1472871"/>
        </a:xfrm>
        <a:prstGeom prst="hexagon">
          <a:avLst>
            <a:gd name="adj" fmla="val 25000"/>
            <a:gd name="vf" fmla="val 115470"/>
          </a:avLst>
        </a:prstGeom>
        <a:solidFill>
          <a:schemeClr val="accent3">
            <a:shade val="80000"/>
            <a:hueOff val="0"/>
            <a:satOff val="0"/>
            <a:lumOff val="109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latin typeface="Calibri" panose="020F0502020204030204"/>
              <a:ea typeface="+mn-ea"/>
              <a:cs typeface="+mn-cs"/>
            </a:rPr>
            <a:t> </a:t>
          </a:r>
        </a:p>
      </dsp:txBody>
      <dsp:txXfrm rot="-5400000">
        <a:off x="3571545" y="3139880"/>
        <a:ext cx="1013827" cy="1165317"/>
      </dsp:txXfrm>
    </dsp:sp>
    <dsp:sp modelId="{9EF45A4C-90F0-4741-BF81-A921C946BE72}">
      <dsp:nvSpPr>
        <dsp:cNvPr id="0" name=""/>
        <dsp:cNvSpPr/>
      </dsp:nvSpPr>
      <dsp:spPr>
        <a:xfrm>
          <a:off x="4859588" y="3214652"/>
          <a:ext cx="1889338"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dirty="0">
              <a:latin typeface="Calibri" panose="020F0502020204030204"/>
              <a:ea typeface="+mn-ea"/>
              <a:cs typeface="+mn-cs"/>
            </a:rPr>
            <a:t> </a:t>
          </a:r>
          <a:endParaRPr lang="en-US" sz="1000" b="1" i="0" kern="1200" noProof="0" dirty="0">
            <a:latin typeface="Calibri" panose="020F0502020204030204"/>
            <a:ea typeface="+mn-ea"/>
            <a:cs typeface="+mn-cs"/>
          </a:endParaRPr>
        </a:p>
      </dsp:txBody>
      <dsp:txXfrm>
        <a:off x="4859588" y="3214652"/>
        <a:ext cx="1889338" cy="1015773"/>
      </dsp:txXfrm>
    </dsp:sp>
    <dsp:sp modelId="{8710FC0B-60E8-6446-827B-9DD4E70BCAF5}">
      <dsp:nvSpPr>
        <dsp:cNvPr id="0" name=""/>
        <dsp:cNvSpPr/>
      </dsp:nvSpPr>
      <dsp:spPr>
        <a:xfrm rot="5400000">
          <a:off x="2282784" y="3242849"/>
          <a:ext cx="1051206" cy="914549"/>
        </a:xfrm>
        <a:prstGeom prst="hexagon">
          <a:avLst>
            <a:gd name="adj" fmla="val 25000"/>
            <a:gd name="vf" fmla="val 115470"/>
          </a:avLst>
        </a:prstGeom>
        <a:solidFill>
          <a:schemeClr val="accent3">
            <a:shade val="80000"/>
            <a:hueOff val="0"/>
            <a:satOff val="0"/>
            <a:lumOff val="13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2493629" y="3338334"/>
        <a:ext cx="629515" cy="723580"/>
      </dsp:txXfrm>
    </dsp:sp>
    <dsp:sp modelId="{6D6D112B-254E-2840-BE6F-7B4547C62F3E}">
      <dsp:nvSpPr>
        <dsp:cNvPr id="0" name=""/>
        <dsp:cNvSpPr/>
      </dsp:nvSpPr>
      <dsp:spPr>
        <a:xfrm rot="5400000">
          <a:off x="2433584" y="4423083"/>
          <a:ext cx="1692955" cy="1472871"/>
        </a:xfrm>
        <a:prstGeom prst="hexagon">
          <a:avLst>
            <a:gd name="adj" fmla="val 25000"/>
            <a:gd name="vf" fmla="val 115470"/>
          </a:avLst>
        </a:prstGeom>
        <a:solidFill>
          <a:schemeClr val="accent3">
            <a:shade val="80000"/>
            <a:hueOff val="0"/>
            <a:satOff val="0"/>
            <a:lumOff val="163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latin typeface="Calibri" panose="020F0502020204030204"/>
              <a:ea typeface="+mn-ea"/>
              <a:cs typeface="+mn-cs"/>
            </a:rPr>
            <a:t> </a:t>
          </a:r>
        </a:p>
      </dsp:txBody>
      <dsp:txXfrm rot="-5400000">
        <a:off x="2773148" y="4576860"/>
        <a:ext cx="1013827" cy="1165317"/>
      </dsp:txXfrm>
    </dsp:sp>
    <dsp:sp modelId="{5065D56F-8144-E749-83CE-152937E7AE9C}">
      <dsp:nvSpPr>
        <dsp:cNvPr id="0" name=""/>
        <dsp:cNvSpPr/>
      </dsp:nvSpPr>
      <dsp:spPr>
        <a:xfrm>
          <a:off x="654288" y="4651632"/>
          <a:ext cx="1828391" cy="10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 </a:t>
          </a:r>
        </a:p>
      </dsp:txBody>
      <dsp:txXfrm>
        <a:off x="654288" y="4651632"/>
        <a:ext cx="1828391" cy="1015773"/>
      </dsp:txXfrm>
    </dsp:sp>
    <dsp:sp modelId="{B4094C32-2463-4C4A-8532-CBD5FA75A4BB}">
      <dsp:nvSpPr>
        <dsp:cNvPr id="0" name=""/>
        <dsp:cNvSpPr/>
      </dsp:nvSpPr>
      <dsp:spPr>
        <a:xfrm rot="5400000">
          <a:off x="4060143" y="4731938"/>
          <a:ext cx="1051206" cy="914549"/>
        </a:xfrm>
        <a:prstGeom prst="hexagon">
          <a:avLst>
            <a:gd name="adj" fmla="val 25000"/>
            <a:gd name="vf" fmla="val 115470"/>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4270988" y="4827423"/>
        <a:ext cx="629515" cy="723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E10EC-E2A2-784D-96CF-1905DC9EB662}">
      <dsp:nvSpPr>
        <dsp:cNvPr id="0" name=""/>
        <dsp:cNvSpPr/>
      </dsp:nvSpPr>
      <dsp:spPr>
        <a:xfrm rot="5400000">
          <a:off x="2592721" y="396898"/>
          <a:ext cx="1700859" cy="1479747"/>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noProof="0" dirty="0"/>
            <a:t>PERSONA-LIZATION</a:t>
          </a:r>
          <a:endParaRPr lang="en-US" sz="1400" kern="1200" noProof="0" dirty="0"/>
        </a:p>
      </dsp:txBody>
      <dsp:txXfrm rot="-5400000">
        <a:off x="2933871" y="551394"/>
        <a:ext cx="1018559" cy="1170758"/>
      </dsp:txXfrm>
    </dsp:sp>
    <dsp:sp modelId="{9E45E1F5-E5C6-9947-95FF-B8C626E73D38}">
      <dsp:nvSpPr>
        <dsp:cNvPr id="0" name=""/>
        <dsp:cNvSpPr/>
      </dsp:nvSpPr>
      <dsp:spPr>
        <a:xfrm>
          <a:off x="4227927" y="626514"/>
          <a:ext cx="1898159" cy="102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dirty="0"/>
            <a:t>Brands can use AI to create </a:t>
          </a:r>
          <a:r>
            <a:rPr lang="en-US" sz="1050" b="1" i="0" kern="1200" noProof="0" dirty="0">
              <a:solidFill>
                <a:schemeClr val="tx1"/>
              </a:solidFill>
            </a:rPr>
            <a:t>personalized shopping experiences </a:t>
          </a:r>
          <a:r>
            <a:rPr lang="en-US" sz="900" b="0" i="0" kern="1200" noProof="0" dirty="0"/>
            <a:t>for their customers. By analyzing customer data, AI can suggest products, provide recommendations, and customize marketing messages.</a:t>
          </a:r>
          <a:endParaRPr lang="en-US" sz="900" kern="1200" noProof="0" dirty="0"/>
        </a:p>
      </dsp:txBody>
      <dsp:txXfrm>
        <a:off x="4227927" y="626514"/>
        <a:ext cx="1898159" cy="1020515"/>
      </dsp:txXfrm>
    </dsp:sp>
    <dsp:sp modelId="{55A3B72F-402A-8443-9391-4BBC4B64BE50}">
      <dsp:nvSpPr>
        <dsp:cNvPr id="0" name=""/>
        <dsp:cNvSpPr/>
      </dsp:nvSpPr>
      <dsp:spPr>
        <a:xfrm rot="5400000">
          <a:off x="1732749" y="677610"/>
          <a:ext cx="960101" cy="835288"/>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1925321" y="764820"/>
        <a:ext cx="574956" cy="660869"/>
      </dsp:txXfrm>
    </dsp:sp>
    <dsp:sp modelId="{6AF25BF8-5F13-BA42-9719-AEE087678C8A}">
      <dsp:nvSpPr>
        <dsp:cNvPr id="0" name=""/>
        <dsp:cNvSpPr/>
      </dsp:nvSpPr>
      <dsp:spPr>
        <a:xfrm rot="5400000">
          <a:off x="1790596" y="1840588"/>
          <a:ext cx="1700859" cy="1479747"/>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INVENTORY MANAGE-MENT</a:t>
          </a:r>
          <a:endParaRPr lang="en-US" sz="1400" kern="1200" noProof="0" dirty="0"/>
        </a:p>
      </dsp:txBody>
      <dsp:txXfrm rot="-5400000">
        <a:off x="2131746" y="1995084"/>
        <a:ext cx="1018559" cy="1170758"/>
      </dsp:txXfrm>
    </dsp:sp>
    <dsp:sp modelId="{D07D5634-0798-7543-A498-965FE1E4CB6D}">
      <dsp:nvSpPr>
        <dsp:cNvPr id="0" name=""/>
        <dsp:cNvSpPr/>
      </dsp:nvSpPr>
      <dsp:spPr>
        <a:xfrm>
          <a:off x="2992" y="2070204"/>
          <a:ext cx="1836928" cy="102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t>AI can help brands optimize inventory management by </a:t>
          </a:r>
          <a:r>
            <a:rPr lang="en-US" sz="1000" b="1" i="0" kern="1200" noProof="0" dirty="0"/>
            <a:t>analyzing data on customer demand</a:t>
          </a:r>
          <a:r>
            <a:rPr lang="en-US" sz="900" b="0" i="0" kern="1200" noProof="0" dirty="0"/>
            <a:t>, </a:t>
          </a:r>
          <a:r>
            <a:rPr lang="en-US" sz="1050" b="1" i="0" kern="1200" noProof="0" dirty="0"/>
            <a:t>seasonality</a:t>
          </a:r>
          <a:r>
            <a:rPr lang="en-US" sz="900" b="0" i="0" kern="1200" noProof="0" dirty="0"/>
            <a:t>, and </a:t>
          </a:r>
          <a:r>
            <a:rPr lang="en-US" sz="1050" b="1" i="0" kern="1200" noProof="0" dirty="0"/>
            <a:t>product popularity</a:t>
          </a:r>
          <a:r>
            <a:rPr lang="en-US" sz="900" b="0" i="0" kern="1200" noProof="0" dirty="0"/>
            <a:t>. This can help brands avoid overstocking or understocking, which can lead to lost sales or excess inventory costs.</a:t>
          </a:r>
          <a:endParaRPr lang="en-US" sz="900" kern="1200" noProof="0" dirty="0"/>
        </a:p>
      </dsp:txBody>
      <dsp:txXfrm>
        <a:off x="2992" y="2070204"/>
        <a:ext cx="1836928" cy="1020515"/>
      </dsp:txXfrm>
    </dsp:sp>
    <dsp:sp modelId="{3BF6A704-DC3B-1540-8503-00D9ACB48A54}">
      <dsp:nvSpPr>
        <dsp:cNvPr id="0" name=""/>
        <dsp:cNvSpPr/>
      </dsp:nvSpPr>
      <dsp:spPr>
        <a:xfrm rot="5400000">
          <a:off x="3390775" y="2097325"/>
          <a:ext cx="1056114" cy="918819"/>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3602605" y="2193256"/>
        <a:ext cx="632453" cy="726958"/>
      </dsp:txXfrm>
    </dsp:sp>
    <dsp:sp modelId="{F8DAA271-72C6-054D-A5EE-6EC9C645FA42}">
      <dsp:nvSpPr>
        <dsp:cNvPr id="0" name=""/>
        <dsp:cNvSpPr/>
      </dsp:nvSpPr>
      <dsp:spPr>
        <a:xfrm rot="5400000">
          <a:off x="2592721" y="3284277"/>
          <a:ext cx="1700859" cy="1479747"/>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CUSTOMER SERVICE</a:t>
          </a:r>
          <a:endParaRPr lang="en-US" sz="1400" kern="1200" noProof="0" dirty="0"/>
        </a:p>
      </dsp:txBody>
      <dsp:txXfrm rot="-5400000">
        <a:off x="2933871" y="3438773"/>
        <a:ext cx="1018559" cy="1170758"/>
      </dsp:txXfrm>
    </dsp:sp>
    <dsp:sp modelId="{154A1E14-A35C-5346-AF09-7997692373D9}">
      <dsp:nvSpPr>
        <dsp:cNvPr id="0" name=""/>
        <dsp:cNvSpPr/>
      </dsp:nvSpPr>
      <dsp:spPr>
        <a:xfrm>
          <a:off x="4227927" y="3513893"/>
          <a:ext cx="1898159" cy="102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dirty="0"/>
            <a:t>AI-powered </a:t>
          </a:r>
          <a:r>
            <a:rPr lang="en-US" sz="1000" b="1" i="0" kern="1200" noProof="0" dirty="0">
              <a:solidFill>
                <a:schemeClr val="tx1"/>
              </a:solidFill>
            </a:rPr>
            <a:t>chatbots can provide 24/7 customer service</a:t>
          </a:r>
          <a:r>
            <a:rPr lang="en-US" sz="900" b="0" i="0" kern="1200" noProof="0" dirty="0"/>
            <a:t>, helping customers with product inquiries, order tracking, and returns. AI can also be used </a:t>
          </a:r>
          <a:r>
            <a:rPr lang="en-US" sz="1000" b="1" i="0" kern="1200" noProof="0" dirty="0">
              <a:solidFill>
                <a:schemeClr val="tx1"/>
              </a:solidFill>
            </a:rPr>
            <a:t>to analyze customer feedback </a:t>
          </a:r>
          <a:r>
            <a:rPr lang="en-US" sz="900" b="0" i="0" kern="1200" noProof="0" dirty="0"/>
            <a:t>to identify areas for improvement and enhance the customer experience.</a:t>
          </a:r>
          <a:endParaRPr lang="en-US" sz="900" kern="1200" noProof="0" dirty="0"/>
        </a:p>
      </dsp:txBody>
      <dsp:txXfrm>
        <a:off x="4227927" y="3513893"/>
        <a:ext cx="1898159" cy="1020515"/>
      </dsp:txXfrm>
    </dsp:sp>
    <dsp:sp modelId="{ADE1771E-3B46-F343-B7CE-0AAB2DA28DF4}">
      <dsp:nvSpPr>
        <dsp:cNvPr id="0" name=""/>
        <dsp:cNvSpPr/>
      </dsp:nvSpPr>
      <dsp:spPr>
        <a:xfrm rot="5400000">
          <a:off x="1631353" y="3570677"/>
          <a:ext cx="1056114" cy="918819"/>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1843183" y="3666608"/>
        <a:ext cx="632453" cy="726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BA677-6FC1-EE43-A9BB-10B695363A95}">
      <dsp:nvSpPr>
        <dsp:cNvPr id="0" name=""/>
        <dsp:cNvSpPr/>
      </dsp:nvSpPr>
      <dsp:spPr>
        <a:xfrm rot="5400000">
          <a:off x="3131148" y="363979"/>
          <a:ext cx="2056448" cy="1789110"/>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noProof="0" dirty="0">
              <a:solidFill>
                <a:prstClr val="white"/>
              </a:solidFill>
              <a:latin typeface="Calibri" panose="020F0502020204030204"/>
              <a:ea typeface="+mn-ea"/>
              <a:cs typeface="+mn-cs"/>
            </a:rPr>
            <a:t>VISUAL SEARCH</a:t>
          </a:r>
        </a:p>
      </dsp:txBody>
      <dsp:txXfrm rot="-5400000">
        <a:off x="3543620" y="550773"/>
        <a:ext cx="1231504" cy="1415522"/>
      </dsp:txXfrm>
    </dsp:sp>
    <dsp:sp modelId="{04F779E1-5349-C240-8583-BF6FE6189D5A}">
      <dsp:nvSpPr>
        <dsp:cNvPr id="0" name=""/>
        <dsp:cNvSpPr/>
      </dsp:nvSpPr>
      <dsp:spPr>
        <a:xfrm>
          <a:off x="5108218" y="641600"/>
          <a:ext cx="2294996" cy="1233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dirty="0">
              <a:latin typeface="Calibri" panose="020F0502020204030204"/>
              <a:ea typeface="+mn-ea"/>
              <a:cs typeface="+mn-cs"/>
            </a:rPr>
            <a:t>AI can be used to enable </a:t>
          </a:r>
          <a:r>
            <a:rPr lang="en-US" sz="1000" b="1" i="0" kern="1200" noProof="0" dirty="0">
              <a:latin typeface="Calibri" panose="020F0502020204030204"/>
              <a:ea typeface="+mn-ea"/>
              <a:cs typeface="+mn-cs"/>
            </a:rPr>
            <a:t>visual search</a:t>
          </a:r>
          <a:r>
            <a:rPr lang="en-US" sz="900" b="0" i="0" kern="1200" noProof="0" dirty="0">
              <a:latin typeface="Calibri" panose="020F0502020204030204"/>
              <a:ea typeface="+mn-ea"/>
              <a:cs typeface="+mn-cs"/>
            </a:rPr>
            <a:t>, allowing </a:t>
          </a:r>
          <a:r>
            <a:rPr lang="en-US" sz="1000" b="1" i="0" kern="1200" noProof="0" dirty="0">
              <a:latin typeface="Calibri" panose="020F0502020204030204"/>
              <a:ea typeface="+mn-ea"/>
              <a:cs typeface="+mn-cs"/>
            </a:rPr>
            <a:t>customers to search for products by uploading a photo or taking a picture with their smartphone</a:t>
          </a:r>
          <a:r>
            <a:rPr lang="en-US" sz="900" b="0" i="0" kern="1200" noProof="0" dirty="0">
              <a:latin typeface="Calibri" panose="020F0502020204030204"/>
              <a:ea typeface="+mn-ea"/>
              <a:cs typeface="+mn-cs"/>
            </a:rPr>
            <a:t>. This can help customers find products more easily and efficiently.</a:t>
          </a:r>
        </a:p>
      </dsp:txBody>
      <dsp:txXfrm>
        <a:off x="5108218" y="641600"/>
        <a:ext cx="2294996" cy="1233869"/>
      </dsp:txXfrm>
    </dsp:sp>
    <dsp:sp modelId="{E7A17145-436D-9C44-BD1B-8680D1CD56A3}">
      <dsp:nvSpPr>
        <dsp:cNvPr id="0" name=""/>
        <dsp:cNvSpPr/>
      </dsp:nvSpPr>
      <dsp:spPr>
        <a:xfrm rot="5400000">
          <a:off x="2094661" y="709136"/>
          <a:ext cx="1160824" cy="1009916"/>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2327494" y="814577"/>
        <a:ext cx="695158" cy="799034"/>
      </dsp:txXfrm>
    </dsp:sp>
    <dsp:sp modelId="{3CA533C1-8ED2-1645-8EC8-CA58D01A5EDA}">
      <dsp:nvSpPr>
        <dsp:cNvPr id="0" name=""/>
        <dsp:cNvSpPr/>
      </dsp:nvSpPr>
      <dsp:spPr>
        <a:xfrm rot="5400000">
          <a:off x="2161327" y="2109493"/>
          <a:ext cx="2056448" cy="1789110"/>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noProof="0" dirty="0">
              <a:solidFill>
                <a:prstClr val="white"/>
              </a:solidFill>
              <a:latin typeface="Calibri" panose="020F0502020204030204"/>
              <a:ea typeface="+mn-ea"/>
              <a:cs typeface="+mn-cs"/>
            </a:rPr>
            <a:t>PRICING OPTIMIZA-TION</a:t>
          </a:r>
        </a:p>
      </dsp:txBody>
      <dsp:txXfrm rot="-5400000">
        <a:off x="2573799" y="2296287"/>
        <a:ext cx="1231504" cy="1415522"/>
      </dsp:txXfrm>
    </dsp:sp>
    <dsp:sp modelId="{957F6334-E667-5C40-9B07-4780891B33E2}">
      <dsp:nvSpPr>
        <dsp:cNvPr id="0" name=""/>
        <dsp:cNvSpPr/>
      </dsp:nvSpPr>
      <dsp:spPr>
        <a:xfrm>
          <a:off x="0" y="2387113"/>
          <a:ext cx="2220964" cy="1233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AI can analyze data on </a:t>
          </a:r>
          <a:r>
            <a:rPr lang="en-US" sz="1000" b="1" i="0" kern="1200" noProof="0" dirty="0">
              <a:solidFill>
                <a:prstClr val="black">
                  <a:hueOff val="0"/>
                  <a:satOff val="0"/>
                  <a:lumOff val="0"/>
                  <a:alphaOff val="0"/>
                </a:prstClr>
              </a:solidFill>
              <a:latin typeface="Calibri" panose="020F0502020204030204"/>
              <a:ea typeface="+mn-ea"/>
              <a:cs typeface="+mn-cs"/>
            </a:rPr>
            <a:t>competitor prices</a:t>
          </a:r>
          <a:r>
            <a:rPr lang="en-US" sz="900" b="0" i="0" kern="1200" noProof="0" dirty="0">
              <a:latin typeface="Calibri" panose="020F0502020204030204"/>
              <a:ea typeface="+mn-ea"/>
              <a:cs typeface="+mn-cs"/>
            </a:rPr>
            <a:t>, </a:t>
          </a:r>
          <a:r>
            <a:rPr lang="en-US" sz="1000" b="1" i="0" kern="1200" noProof="0" dirty="0">
              <a:solidFill>
                <a:prstClr val="black">
                  <a:hueOff val="0"/>
                  <a:satOff val="0"/>
                  <a:lumOff val="0"/>
                  <a:alphaOff val="0"/>
                </a:prstClr>
              </a:solidFill>
              <a:latin typeface="Calibri" panose="020F0502020204030204"/>
              <a:ea typeface="+mn-ea"/>
              <a:cs typeface="+mn-cs"/>
            </a:rPr>
            <a:t>product demand</a:t>
          </a:r>
          <a:r>
            <a:rPr lang="en-US" sz="900" b="0" i="0" kern="1200" noProof="0" dirty="0">
              <a:latin typeface="Calibri" panose="020F0502020204030204"/>
              <a:ea typeface="+mn-ea"/>
              <a:cs typeface="+mn-cs"/>
            </a:rPr>
            <a:t>, and </a:t>
          </a:r>
          <a:r>
            <a:rPr lang="en-US" sz="1000" b="1" i="0" kern="1200" noProof="0" dirty="0">
              <a:solidFill>
                <a:prstClr val="black">
                  <a:hueOff val="0"/>
                  <a:satOff val="0"/>
                  <a:lumOff val="0"/>
                  <a:alphaOff val="0"/>
                </a:prstClr>
              </a:solidFill>
              <a:latin typeface="Calibri" panose="020F0502020204030204"/>
              <a:ea typeface="+mn-ea"/>
              <a:cs typeface="+mn-cs"/>
            </a:rPr>
            <a:t>market trends </a:t>
          </a:r>
          <a:r>
            <a:rPr lang="en-US" sz="900" b="0" i="0" kern="1200" noProof="0" dirty="0">
              <a:latin typeface="Calibri" panose="020F0502020204030204"/>
              <a:ea typeface="+mn-ea"/>
              <a:cs typeface="+mn-cs"/>
            </a:rPr>
            <a:t>to help brands optimize their pricing strategy. This can help brands stay competitive and </a:t>
          </a:r>
          <a:r>
            <a:rPr lang="en-US" sz="1000" b="1" i="0" kern="1200" noProof="0" dirty="0">
              <a:solidFill>
                <a:prstClr val="black">
                  <a:hueOff val="0"/>
                  <a:satOff val="0"/>
                  <a:lumOff val="0"/>
                  <a:alphaOff val="0"/>
                </a:prstClr>
              </a:solidFill>
              <a:latin typeface="Calibri" panose="020F0502020204030204"/>
              <a:ea typeface="+mn-ea"/>
              <a:cs typeface="+mn-cs"/>
            </a:rPr>
            <a:t>maximize profitability</a:t>
          </a:r>
          <a:r>
            <a:rPr lang="en-US" sz="900" b="0" i="0" kern="1200" noProof="0" dirty="0">
              <a:latin typeface="Calibri" panose="020F0502020204030204"/>
              <a:ea typeface="+mn-ea"/>
              <a:cs typeface="+mn-cs"/>
            </a:rPr>
            <a:t>.</a:t>
          </a:r>
        </a:p>
      </dsp:txBody>
      <dsp:txXfrm>
        <a:off x="0" y="2387113"/>
        <a:ext cx="2220964" cy="1233869"/>
      </dsp:txXfrm>
    </dsp:sp>
    <dsp:sp modelId="{F6D1D490-1CCC-7F43-8518-ABFE394738A7}">
      <dsp:nvSpPr>
        <dsp:cNvPr id="0" name=""/>
        <dsp:cNvSpPr/>
      </dsp:nvSpPr>
      <dsp:spPr>
        <a:xfrm rot="5400000">
          <a:off x="4101418" y="2477456"/>
          <a:ext cx="1160824" cy="1009916"/>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4334251" y="2582897"/>
        <a:ext cx="695158" cy="799034"/>
      </dsp:txXfrm>
    </dsp:sp>
    <dsp:sp modelId="{3E436BE3-8FC5-D641-9182-78514CFBD95C}">
      <dsp:nvSpPr>
        <dsp:cNvPr id="0" name=""/>
        <dsp:cNvSpPr/>
      </dsp:nvSpPr>
      <dsp:spPr>
        <a:xfrm rot="5400000">
          <a:off x="3131148" y="3855006"/>
          <a:ext cx="2056448" cy="1789110"/>
        </a:xfrm>
        <a:prstGeom prst="hexagon">
          <a:avLst>
            <a:gd name="adj" fmla="val 25000"/>
            <a:gd name="vf" fmla="val 11547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solidFill>
                <a:prstClr val="white"/>
              </a:solidFill>
              <a:latin typeface="Calibri" panose="020F0502020204030204"/>
              <a:ea typeface="+mn-ea"/>
              <a:cs typeface="+mn-cs"/>
            </a:rPr>
            <a:t> </a:t>
          </a:r>
        </a:p>
      </dsp:txBody>
      <dsp:txXfrm rot="-5400000">
        <a:off x="3543620" y="4041800"/>
        <a:ext cx="1231504" cy="1415522"/>
      </dsp:txXfrm>
    </dsp:sp>
    <dsp:sp modelId="{9EF45A4C-90F0-4741-BF81-A921C946BE72}">
      <dsp:nvSpPr>
        <dsp:cNvPr id="0" name=""/>
        <dsp:cNvSpPr/>
      </dsp:nvSpPr>
      <dsp:spPr>
        <a:xfrm>
          <a:off x="5108218" y="4132627"/>
          <a:ext cx="2294996" cy="1233869"/>
        </a:xfrm>
        <a:prstGeom prst="rect">
          <a:avLst/>
        </a:prstGeom>
        <a:noFill/>
        <a:ln>
          <a:noFill/>
        </a:ln>
        <a:effectLst/>
      </dsp:spPr>
      <dsp:style>
        <a:lnRef idx="0">
          <a:scrgbClr r="0" g="0" b="0"/>
        </a:lnRef>
        <a:fillRef idx="0">
          <a:scrgbClr r="0" g="0" b="0"/>
        </a:fillRef>
        <a:effectRef idx="0">
          <a:scrgbClr r="0" g="0" b="0"/>
        </a:effectRef>
        <a:fontRef idx="minor"/>
      </dsp:style>
    </dsp:sp>
    <dsp:sp modelId="{8710FC0B-60E8-6446-827B-9DD4E70BCAF5}">
      <dsp:nvSpPr>
        <dsp:cNvPr id="0" name=""/>
        <dsp:cNvSpPr/>
      </dsp:nvSpPr>
      <dsp:spPr>
        <a:xfrm rot="5400000">
          <a:off x="1978149" y="4166878"/>
          <a:ext cx="1276910" cy="1110912"/>
        </a:xfrm>
        <a:prstGeom prst="hexagon">
          <a:avLst>
            <a:gd name="adj" fmla="val 25000"/>
            <a:gd name="vf" fmla="val 11547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2234265" y="4282864"/>
        <a:ext cx="764678" cy="8789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E10EC-E2A2-784D-96CF-1905DC9EB662}">
      <dsp:nvSpPr>
        <dsp:cNvPr id="0" name=""/>
        <dsp:cNvSpPr/>
      </dsp:nvSpPr>
      <dsp:spPr>
        <a:xfrm rot="5400000">
          <a:off x="2592721" y="396898"/>
          <a:ext cx="1700859" cy="1479747"/>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noProof="0" dirty="0"/>
            <a:t>PERSONA-LIZATION</a:t>
          </a:r>
          <a:endParaRPr lang="en-US" sz="1400" kern="1200" noProof="0" dirty="0"/>
        </a:p>
      </dsp:txBody>
      <dsp:txXfrm rot="-5400000">
        <a:off x="2933871" y="551394"/>
        <a:ext cx="1018559" cy="1170758"/>
      </dsp:txXfrm>
    </dsp:sp>
    <dsp:sp modelId="{9E45E1F5-E5C6-9947-95FF-B8C626E73D38}">
      <dsp:nvSpPr>
        <dsp:cNvPr id="0" name=""/>
        <dsp:cNvSpPr/>
      </dsp:nvSpPr>
      <dsp:spPr>
        <a:xfrm>
          <a:off x="4227927" y="626514"/>
          <a:ext cx="1898159" cy="102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dirty="0"/>
            <a:t>Brands can use AI to create </a:t>
          </a:r>
          <a:r>
            <a:rPr lang="en-US" sz="1050" b="1" i="0" kern="1200" noProof="0" dirty="0">
              <a:solidFill>
                <a:schemeClr val="tx1"/>
              </a:solidFill>
            </a:rPr>
            <a:t>personalized shopping experiences </a:t>
          </a:r>
          <a:r>
            <a:rPr lang="en-US" sz="900" b="0" i="0" kern="1200" noProof="0" dirty="0"/>
            <a:t>for their customers. By analyzing customer data, AI can suggest products, provide recommendations, and customize marketing messages.</a:t>
          </a:r>
          <a:endParaRPr lang="en-US" sz="900" kern="1200" noProof="0" dirty="0"/>
        </a:p>
      </dsp:txBody>
      <dsp:txXfrm>
        <a:off x="4227927" y="626514"/>
        <a:ext cx="1898159" cy="1020515"/>
      </dsp:txXfrm>
    </dsp:sp>
    <dsp:sp modelId="{55A3B72F-402A-8443-9391-4BBC4B64BE50}">
      <dsp:nvSpPr>
        <dsp:cNvPr id="0" name=""/>
        <dsp:cNvSpPr/>
      </dsp:nvSpPr>
      <dsp:spPr>
        <a:xfrm rot="5400000">
          <a:off x="1732749" y="677610"/>
          <a:ext cx="960101" cy="835288"/>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1925321" y="764820"/>
        <a:ext cx="574956" cy="660869"/>
      </dsp:txXfrm>
    </dsp:sp>
    <dsp:sp modelId="{6AF25BF8-5F13-BA42-9719-AEE087678C8A}">
      <dsp:nvSpPr>
        <dsp:cNvPr id="0" name=""/>
        <dsp:cNvSpPr/>
      </dsp:nvSpPr>
      <dsp:spPr>
        <a:xfrm rot="5400000">
          <a:off x="1790596" y="1840588"/>
          <a:ext cx="1700859" cy="1479747"/>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INVENTORY MANAGE-MENT</a:t>
          </a:r>
          <a:endParaRPr lang="en-US" sz="1400" kern="1200" noProof="0" dirty="0"/>
        </a:p>
      </dsp:txBody>
      <dsp:txXfrm rot="-5400000">
        <a:off x="2131746" y="1995084"/>
        <a:ext cx="1018559" cy="1170758"/>
      </dsp:txXfrm>
    </dsp:sp>
    <dsp:sp modelId="{D07D5634-0798-7543-A498-965FE1E4CB6D}">
      <dsp:nvSpPr>
        <dsp:cNvPr id="0" name=""/>
        <dsp:cNvSpPr/>
      </dsp:nvSpPr>
      <dsp:spPr>
        <a:xfrm>
          <a:off x="2992" y="2070204"/>
          <a:ext cx="1836928" cy="102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t>AI can help brands optimize inventory management by </a:t>
          </a:r>
          <a:r>
            <a:rPr lang="en-US" sz="1000" b="1" i="0" kern="1200" noProof="0" dirty="0"/>
            <a:t>analyzing data on customer demand</a:t>
          </a:r>
          <a:r>
            <a:rPr lang="en-US" sz="900" b="0" i="0" kern="1200" noProof="0" dirty="0"/>
            <a:t>, </a:t>
          </a:r>
          <a:r>
            <a:rPr lang="en-US" sz="1050" b="1" i="0" kern="1200" noProof="0" dirty="0"/>
            <a:t>seasonality</a:t>
          </a:r>
          <a:r>
            <a:rPr lang="en-US" sz="900" b="0" i="0" kern="1200" noProof="0" dirty="0"/>
            <a:t>, and </a:t>
          </a:r>
          <a:r>
            <a:rPr lang="en-US" sz="1050" b="1" i="0" kern="1200" noProof="0" dirty="0"/>
            <a:t>product popularity</a:t>
          </a:r>
          <a:r>
            <a:rPr lang="en-US" sz="900" b="0" i="0" kern="1200" noProof="0" dirty="0"/>
            <a:t>. This can help brands avoid overstocking or understocking, which can lead to lost sales or excess inventory costs.</a:t>
          </a:r>
          <a:endParaRPr lang="en-US" sz="900" kern="1200" noProof="0" dirty="0"/>
        </a:p>
      </dsp:txBody>
      <dsp:txXfrm>
        <a:off x="2992" y="2070204"/>
        <a:ext cx="1836928" cy="1020515"/>
      </dsp:txXfrm>
    </dsp:sp>
    <dsp:sp modelId="{3BF6A704-DC3B-1540-8503-00D9ACB48A54}">
      <dsp:nvSpPr>
        <dsp:cNvPr id="0" name=""/>
        <dsp:cNvSpPr/>
      </dsp:nvSpPr>
      <dsp:spPr>
        <a:xfrm rot="5400000">
          <a:off x="3390775" y="2097325"/>
          <a:ext cx="1056114" cy="918819"/>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3602605" y="2193256"/>
        <a:ext cx="632453" cy="726958"/>
      </dsp:txXfrm>
    </dsp:sp>
    <dsp:sp modelId="{F8DAA271-72C6-054D-A5EE-6EC9C645FA42}">
      <dsp:nvSpPr>
        <dsp:cNvPr id="0" name=""/>
        <dsp:cNvSpPr/>
      </dsp:nvSpPr>
      <dsp:spPr>
        <a:xfrm rot="5400000">
          <a:off x="2592721" y="3284277"/>
          <a:ext cx="1700859" cy="1479747"/>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CUSTOMER SERVICE</a:t>
          </a:r>
          <a:endParaRPr lang="en-US" sz="1400" kern="1200" noProof="0" dirty="0"/>
        </a:p>
      </dsp:txBody>
      <dsp:txXfrm rot="-5400000">
        <a:off x="2933871" y="3438773"/>
        <a:ext cx="1018559" cy="1170758"/>
      </dsp:txXfrm>
    </dsp:sp>
    <dsp:sp modelId="{154A1E14-A35C-5346-AF09-7997692373D9}">
      <dsp:nvSpPr>
        <dsp:cNvPr id="0" name=""/>
        <dsp:cNvSpPr/>
      </dsp:nvSpPr>
      <dsp:spPr>
        <a:xfrm>
          <a:off x="4227927" y="3513893"/>
          <a:ext cx="1898159" cy="102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dirty="0"/>
            <a:t>AI-powered </a:t>
          </a:r>
          <a:r>
            <a:rPr lang="en-US" sz="1000" b="1" i="0" kern="1200" noProof="0" dirty="0">
              <a:solidFill>
                <a:schemeClr val="tx1"/>
              </a:solidFill>
            </a:rPr>
            <a:t>chatbots can provide 24/7 customer service</a:t>
          </a:r>
          <a:r>
            <a:rPr lang="en-US" sz="900" b="0" i="0" kern="1200" noProof="0" dirty="0"/>
            <a:t>, helping customers with product inquiries, order tracking, and returns. AI can also be used </a:t>
          </a:r>
          <a:r>
            <a:rPr lang="en-US" sz="1000" b="1" i="0" kern="1200" noProof="0" dirty="0">
              <a:solidFill>
                <a:schemeClr val="tx1"/>
              </a:solidFill>
            </a:rPr>
            <a:t>to analyze customer feedback </a:t>
          </a:r>
          <a:r>
            <a:rPr lang="en-US" sz="900" b="0" i="0" kern="1200" noProof="0" dirty="0"/>
            <a:t>to identify areas for improvement and enhance the customer experience.</a:t>
          </a:r>
          <a:endParaRPr lang="en-US" sz="900" kern="1200" noProof="0" dirty="0"/>
        </a:p>
      </dsp:txBody>
      <dsp:txXfrm>
        <a:off x="4227927" y="3513893"/>
        <a:ext cx="1898159" cy="1020515"/>
      </dsp:txXfrm>
    </dsp:sp>
    <dsp:sp modelId="{ADE1771E-3B46-F343-B7CE-0AAB2DA28DF4}">
      <dsp:nvSpPr>
        <dsp:cNvPr id="0" name=""/>
        <dsp:cNvSpPr/>
      </dsp:nvSpPr>
      <dsp:spPr>
        <a:xfrm rot="5400000">
          <a:off x="1631353" y="3570677"/>
          <a:ext cx="1056114" cy="918819"/>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1843183" y="3666608"/>
        <a:ext cx="632453" cy="7269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BA677-6FC1-EE43-A9BB-10B695363A95}">
      <dsp:nvSpPr>
        <dsp:cNvPr id="0" name=""/>
        <dsp:cNvSpPr/>
      </dsp:nvSpPr>
      <dsp:spPr>
        <a:xfrm rot="5400000">
          <a:off x="3131148" y="363979"/>
          <a:ext cx="2056448" cy="1789110"/>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noProof="0" dirty="0">
              <a:solidFill>
                <a:prstClr val="white"/>
              </a:solidFill>
              <a:latin typeface="Calibri" panose="020F0502020204030204"/>
              <a:ea typeface="+mn-ea"/>
              <a:cs typeface="+mn-cs"/>
            </a:rPr>
            <a:t>VISUAL SEARCH</a:t>
          </a:r>
        </a:p>
      </dsp:txBody>
      <dsp:txXfrm rot="-5400000">
        <a:off x="3543620" y="550773"/>
        <a:ext cx="1231504" cy="1415522"/>
      </dsp:txXfrm>
    </dsp:sp>
    <dsp:sp modelId="{04F779E1-5349-C240-8583-BF6FE6189D5A}">
      <dsp:nvSpPr>
        <dsp:cNvPr id="0" name=""/>
        <dsp:cNvSpPr/>
      </dsp:nvSpPr>
      <dsp:spPr>
        <a:xfrm>
          <a:off x="5108218" y="641600"/>
          <a:ext cx="2294996" cy="1233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dirty="0">
              <a:latin typeface="Calibri" panose="020F0502020204030204"/>
              <a:ea typeface="+mn-ea"/>
              <a:cs typeface="+mn-cs"/>
            </a:rPr>
            <a:t>AI can be used to enable </a:t>
          </a:r>
          <a:r>
            <a:rPr lang="en-US" sz="1000" b="1" i="0" kern="1200" noProof="0" dirty="0">
              <a:latin typeface="Calibri" panose="020F0502020204030204"/>
              <a:ea typeface="+mn-ea"/>
              <a:cs typeface="+mn-cs"/>
            </a:rPr>
            <a:t>visual search</a:t>
          </a:r>
          <a:r>
            <a:rPr lang="en-US" sz="900" b="0" i="0" kern="1200" noProof="0" dirty="0">
              <a:latin typeface="Calibri" panose="020F0502020204030204"/>
              <a:ea typeface="+mn-ea"/>
              <a:cs typeface="+mn-cs"/>
            </a:rPr>
            <a:t>, allowing </a:t>
          </a:r>
          <a:r>
            <a:rPr lang="en-US" sz="1000" b="1" i="0" kern="1200" noProof="0" dirty="0">
              <a:latin typeface="Calibri" panose="020F0502020204030204"/>
              <a:ea typeface="+mn-ea"/>
              <a:cs typeface="+mn-cs"/>
            </a:rPr>
            <a:t>customers to search for products by uploading a photo or taking a picture with their smartphone</a:t>
          </a:r>
          <a:r>
            <a:rPr lang="en-US" sz="900" b="0" i="0" kern="1200" noProof="0" dirty="0">
              <a:latin typeface="Calibri" panose="020F0502020204030204"/>
              <a:ea typeface="+mn-ea"/>
              <a:cs typeface="+mn-cs"/>
            </a:rPr>
            <a:t>. This can help customers find products more easily and efficiently.</a:t>
          </a:r>
        </a:p>
      </dsp:txBody>
      <dsp:txXfrm>
        <a:off x="5108218" y="641600"/>
        <a:ext cx="2294996" cy="1233869"/>
      </dsp:txXfrm>
    </dsp:sp>
    <dsp:sp modelId="{E7A17145-436D-9C44-BD1B-8680D1CD56A3}">
      <dsp:nvSpPr>
        <dsp:cNvPr id="0" name=""/>
        <dsp:cNvSpPr/>
      </dsp:nvSpPr>
      <dsp:spPr>
        <a:xfrm rot="5400000">
          <a:off x="2094661" y="709136"/>
          <a:ext cx="1160824" cy="1009916"/>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2327494" y="814577"/>
        <a:ext cx="695158" cy="799034"/>
      </dsp:txXfrm>
    </dsp:sp>
    <dsp:sp modelId="{3CA533C1-8ED2-1645-8EC8-CA58D01A5EDA}">
      <dsp:nvSpPr>
        <dsp:cNvPr id="0" name=""/>
        <dsp:cNvSpPr/>
      </dsp:nvSpPr>
      <dsp:spPr>
        <a:xfrm rot="5400000">
          <a:off x="2161327" y="2109493"/>
          <a:ext cx="2056448" cy="1789110"/>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noProof="0" dirty="0">
              <a:solidFill>
                <a:prstClr val="white"/>
              </a:solidFill>
              <a:latin typeface="Calibri" panose="020F0502020204030204"/>
              <a:ea typeface="+mn-ea"/>
              <a:cs typeface="+mn-cs"/>
            </a:rPr>
            <a:t>PRICING OPTIMIZA-TION</a:t>
          </a:r>
        </a:p>
      </dsp:txBody>
      <dsp:txXfrm rot="-5400000">
        <a:off x="2573799" y="2296287"/>
        <a:ext cx="1231504" cy="1415522"/>
      </dsp:txXfrm>
    </dsp:sp>
    <dsp:sp modelId="{957F6334-E667-5C40-9B07-4780891B33E2}">
      <dsp:nvSpPr>
        <dsp:cNvPr id="0" name=""/>
        <dsp:cNvSpPr/>
      </dsp:nvSpPr>
      <dsp:spPr>
        <a:xfrm>
          <a:off x="0" y="2387113"/>
          <a:ext cx="2220964" cy="1233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b="0" i="0" kern="1200" noProof="0" dirty="0">
              <a:latin typeface="Calibri" panose="020F0502020204030204"/>
              <a:ea typeface="+mn-ea"/>
              <a:cs typeface="+mn-cs"/>
            </a:rPr>
            <a:t>AI can analyze data on </a:t>
          </a:r>
          <a:r>
            <a:rPr lang="en-US" sz="1000" b="1" i="0" kern="1200" noProof="0" dirty="0">
              <a:solidFill>
                <a:prstClr val="black">
                  <a:hueOff val="0"/>
                  <a:satOff val="0"/>
                  <a:lumOff val="0"/>
                  <a:alphaOff val="0"/>
                </a:prstClr>
              </a:solidFill>
              <a:latin typeface="Calibri" panose="020F0502020204030204"/>
              <a:ea typeface="+mn-ea"/>
              <a:cs typeface="+mn-cs"/>
            </a:rPr>
            <a:t>competitor prices</a:t>
          </a:r>
          <a:r>
            <a:rPr lang="en-US" sz="900" b="0" i="0" kern="1200" noProof="0" dirty="0">
              <a:latin typeface="Calibri" panose="020F0502020204030204"/>
              <a:ea typeface="+mn-ea"/>
              <a:cs typeface="+mn-cs"/>
            </a:rPr>
            <a:t>, </a:t>
          </a:r>
          <a:r>
            <a:rPr lang="en-US" sz="1000" b="1" i="0" kern="1200" noProof="0" dirty="0">
              <a:solidFill>
                <a:prstClr val="black">
                  <a:hueOff val="0"/>
                  <a:satOff val="0"/>
                  <a:lumOff val="0"/>
                  <a:alphaOff val="0"/>
                </a:prstClr>
              </a:solidFill>
              <a:latin typeface="Calibri" panose="020F0502020204030204"/>
              <a:ea typeface="+mn-ea"/>
              <a:cs typeface="+mn-cs"/>
            </a:rPr>
            <a:t>product demand</a:t>
          </a:r>
          <a:r>
            <a:rPr lang="en-US" sz="900" b="0" i="0" kern="1200" noProof="0" dirty="0">
              <a:latin typeface="Calibri" panose="020F0502020204030204"/>
              <a:ea typeface="+mn-ea"/>
              <a:cs typeface="+mn-cs"/>
            </a:rPr>
            <a:t>, and </a:t>
          </a:r>
          <a:r>
            <a:rPr lang="en-US" sz="1000" b="1" i="0" kern="1200" noProof="0" dirty="0">
              <a:solidFill>
                <a:prstClr val="black">
                  <a:hueOff val="0"/>
                  <a:satOff val="0"/>
                  <a:lumOff val="0"/>
                  <a:alphaOff val="0"/>
                </a:prstClr>
              </a:solidFill>
              <a:latin typeface="Calibri" panose="020F0502020204030204"/>
              <a:ea typeface="+mn-ea"/>
              <a:cs typeface="+mn-cs"/>
            </a:rPr>
            <a:t>market trends </a:t>
          </a:r>
          <a:r>
            <a:rPr lang="en-US" sz="900" b="0" i="0" kern="1200" noProof="0" dirty="0">
              <a:latin typeface="Calibri" panose="020F0502020204030204"/>
              <a:ea typeface="+mn-ea"/>
              <a:cs typeface="+mn-cs"/>
            </a:rPr>
            <a:t>to help brands optimize their pricing strategy. This can help brands stay competitive and </a:t>
          </a:r>
          <a:r>
            <a:rPr lang="en-US" sz="1000" b="1" i="0" kern="1200" noProof="0" dirty="0">
              <a:solidFill>
                <a:prstClr val="black">
                  <a:hueOff val="0"/>
                  <a:satOff val="0"/>
                  <a:lumOff val="0"/>
                  <a:alphaOff val="0"/>
                </a:prstClr>
              </a:solidFill>
              <a:latin typeface="Calibri" panose="020F0502020204030204"/>
              <a:ea typeface="+mn-ea"/>
              <a:cs typeface="+mn-cs"/>
            </a:rPr>
            <a:t>maximize profitability</a:t>
          </a:r>
          <a:r>
            <a:rPr lang="en-US" sz="900" b="0" i="0" kern="1200" noProof="0" dirty="0">
              <a:latin typeface="Calibri" panose="020F0502020204030204"/>
              <a:ea typeface="+mn-ea"/>
              <a:cs typeface="+mn-cs"/>
            </a:rPr>
            <a:t>.</a:t>
          </a:r>
        </a:p>
      </dsp:txBody>
      <dsp:txXfrm>
        <a:off x="0" y="2387113"/>
        <a:ext cx="2220964" cy="1233869"/>
      </dsp:txXfrm>
    </dsp:sp>
    <dsp:sp modelId="{F6D1D490-1CCC-7F43-8518-ABFE394738A7}">
      <dsp:nvSpPr>
        <dsp:cNvPr id="0" name=""/>
        <dsp:cNvSpPr/>
      </dsp:nvSpPr>
      <dsp:spPr>
        <a:xfrm rot="5400000">
          <a:off x="4101418" y="2477456"/>
          <a:ext cx="1160824" cy="1009916"/>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4334251" y="2582897"/>
        <a:ext cx="695158" cy="799034"/>
      </dsp:txXfrm>
    </dsp:sp>
    <dsp:sp modelId="{3E436BE3-8FC5-D641-9182-78514CFBD95C}">
      <dsp:nvSpPr>
        <dsp:cNvPr id="0" name=""/>
        <dsp:cNvSpPr/>
      </dsp:nvSpPr>
      <dsp:spPr>
        <a:xfrm rot="5400000">
          <a:off x="3131148" y="3855006"/>
          <a:ext cx="2056448" cy="1789110"/>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solidFill>
                <a:prstClr val="white"/>
              </a:solidFill>
              <a:latin typeface="Calibri" panose="020F0502020204030204"/>
              <a:ea typeface="+mn-ea"/>
              <a:cs typeface="+mn-cs"/>
            </a:rPr>
            <a:t>FRAUD DETECTION</a:t>
          </a:r>
        </a:p>
      </dsp:txBody>
      <dsp:txXfrm rot="-5400000">
        <a:off x="3543620" y="4041800"/>
        <a:ext cx="1231504" cy="1415522"/>
      </dsp:txXfrm>
    </dsp:sp>
    <dsp:sp modelId="{9EF45A4C-90F0-4741-BF81-A921C946BE72}">
      <dsp:nvSpPr>
        <dsp:cNvPr id="0" name=""/>
        <dsp:cNvSpPr/>
      </dsp:nvSpPr>
      <dsp:spPr>
        <a:xfrm>
          <a:off x="5108218" y="4132627"/>
          <a:ext cx="2294996" cy="1233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noProof="0" dirty="0">
              <a:latin typeface="Calibri" panose="020F0502020204030204"/>
              <a:ea typeface="+mn-ea"/>
              <a:cs typeface="+mn-cs"/>
            </a:rPr>
            <a:t>AI can be used to </a:t>
          </a:r>
          <a:r>
            <a:rPr lang="en-US" sz="900" b="1" i="0" kern="1200" noProof="0" dirty="0">
              <a:solidFill>
                <a:prstClr val="black">
                  <a:hueOff val="0"/>
                  <a:satOff val="0"/>
                  <a:lumOff val="0"/>
                  <a:alphaOff val="0"/>
                </a:prstClr>
              </a:solidFill>
              <a:latin typeface="Calibri" panose="020F0502020204030204"/>
              <a:ea typeface="+mn-ea"/>
              <a:cs typeface="+mn-cs"/>
            </a:rPr>
            <a:t>detect fraudulent activity</a:t>
          </a:r>
          <a:r>
            <a:rPr lang="en-US" sz="900" b="0" i="0" kern="1200" noProof="0" dirty="0">
              <a:latin typeface="Calibri" panose="020F0502020204030204"/>
              <a:ea typeface="+mn-ea"/>
              <a:cs typeface="+mn-cs"/>
            </a:rPr>
            <a:t>, such as credit card fraud or identity theft. This can help brands protect their customers and minimize financial losses.</a:t>
          </a:r>
          <a:endParaRPr lang="en-US" sz="1000" b="1" i="0" kern="1200" noProof="0" dirty="0">
            <a:solidFill>
              <a:prstClr val="black">
                <a:hueOff val="0"/>
                <a:satOff val="0"/>
                <a:lumOff val="0"/>
                <a:alphaOff val="0"/>
              </a:prstClr>
            </a:solidFill>
            <a:latin typeface="Calibri" panose="020F0502020204030204"/>
            <a:ea typeface="+mn-ea"/>
            <a:cs typeface="+mn-cs"/>
          </a:endParaRPr>
        </a:p>
      </dsp:txBody>
      <dsp:txXfrm>
        <a:off x="5108218" y="4132627"/>
        <a:ext cx="2294996" cy="1233869"/>
      </dsp:txXfrm>
    </dsp:sp>
    <dsp:sp modelId="{8710FC0B-60E8-6446-827B-9DD4E70BCAF5}">
      <dsp:nvSpPr>
        <dsp:cNvPr id="0" name=""/>
        <dsp:cNvSpPr/>
      </dsp:nvSpPr>
      <dsp:spPr>
        <a:xfrm rot="5400000">
          <a:off x="1978149" y="4166878"/>
          <a:ext cx="1276910" cy="1110912"/>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noProof="0" dirty="0"/>
        </a:p>
      </dsp:txBody>
      <dsp:txXfrm rot="-5400000">
        <a:off x="2234265" y="4282864"/>
        <a:ext cx="764678" cy="8789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C069C-2642-6749-B613-A1B8F6950246}">
      <dsp:nvSpPr>
        <dsp:cNvPr id="0" name=""/>
        <dsp:cNvSpPr/>
      </dsp:nvSpPr>
      <dsp:spPr>
        <a:xfrm>
          <a:off x="-213578" y="558567"/>
          <a:ext cx="4419280" cy="2806243"/>
        </a:xfrm>
        <a:prstGeom prst="roundRect">
          <a:avLst>
            <a:gd name="adj" fmla="val 10000"/>
          </a:avLst>
        </a:prstGeom>
        <a:solidFill>
          <a:srgbClr val="EC9D1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E9CA2-A258-6F4C-9110-958D5750E48B}">
      <dsp:nvSpPr>
        <dsp:cNvPr id="0" name=""/>
        <dsp:cNvSpPr/>
      </dsp:nvSpPr>
      <dsp:spPr>
        <a:xfrm>
          <a:off x="505333" y="1241533"/>
          <a:ext cx="4419280" cy="2806243"/>
        </a:xfrm>
        <a:prstGeom prst="roundRect">
          <a:avLst>
            <a:gd name="adj" fmla="val 10000"/>
          </a:avLst>
        </a:prstGeom>
        <a:solidFill>
          <a:schemeClr val="lt1">
            <a:alpha val="90000"/>
            <a:hueOff val="0"/>
            <a:satOff val="0"/>
            <a:lumOff val="0"/>
            <a:alphaOff val="0"/>
          </a:schemeClr>
        </a:solidFill>
        <a:ln w="28575" cap="flat" cmpd="sng" algn="ctr">
          <a:solidFill>
            <a:srgbClr val="EC9D1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t>Amazon's AI-powered fraud detection system is called Amazon Fraud Detector, and it is a cloud-based service that helps businesses identify and prevent fraudulent activities in real time. </a:t>
          </a:r>
          <a:r>
            <a:rPr lang="en-US" sz="1700" b="1" i="0" kern="1200" dirty="0"/>
            <a:t>The system uses a combination of supervised and unsupervised machine learning algorithms to analyze data from various sources, including transaction history, customer behavior, and account information, to identify patterns of fraudulent activity</a:t>
          </a:r>
          <a:endParaRPr lang="en-US" sz="1700" b="1" kern="1200" dirty="0"/>
        </a:p>
      </dsp:txBody>
      <dsp:txXfrm>
        <a:off x="587525" y="1323725"/>
        <a:ext cx="4254896" cy="2641859"/>
      </dsp:txXfrm>
    </dsp:sp>
    <dsp:sp modelId="{14CD509A-0FF6-3A4D-A707-EFC1A39B7B04}">
      <dsp:nvSpPr>
        <dsp:cNvPr id="0" name=""/>
        <dsp:cNvSpPr/>
      </dsp:nvSpPr>
      <dsp:spPr>
        <a:xfrm>
          <a:off x="5861441" y="533710"/>
          <a:ext cx="4419280" cy="2806243"/>
        </a:xfrm>
        <a:prstGeom prst="roundRect">
          <a:avLst>
            <a:gd name="adj" fmla="val 10000"/>
          </a:avLst>
        </a:prstGeom>
        <a:solidFill>
          <a:srgbClr val="EB9D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A8650-E448-8F4C-9A03-A7E89EB66B81}">
      <dsp:nvSpPr>
        <dsp:cNvPr id="0" name=""/>
        <dsp:cNvSpPr/>
      </dsp:nvSpPr>
      <dsp:spPr>
        <a:xfrm>
          <a:off x="6580353" y="1216677"/>
          <a:ext cx="4419280" cy="2806243"/>
        </a:xfrm>
        <a:prstGeom prst="roundRect">
          <a:avLst>
            <a:gd name="adj" fmla="val 10000"/>
          </a:avLst>
        </a:prstGeom>
        <a:solidFill>
          <a:schemeClr val="lt1">
            <a:alpha val="90000"/>
            <a:hueOff val="0"/>
            <a:satOff val="0"/>
            <a:lumOff val="0"/>
            <a:alphaOff val="0"/>
          </a:schemeClr>
        </a:solidFill>
        <a:ln w="28575" cap="flat" cmpd="sng" algn="ctr">
          <a:solidFill>
            <a:srgbClr val="EC9D1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t>The system then uses this data to train the fraud detection models and </a:t>
          </a:r>
          <a:r>
            <a:rPr lang="en-US" sz="1700" b="1" i="0" kern="1200" dirty="0"/>
            <a:t>generate fraud risk scores for each event. </a:t>
          </a:r>
          <a:r>
            <a:rPr lang="en-US" sz="1700" b="0" i="0" kern="1200" dirty="0"/>
            <a:t>Businesses can set up rules to automatically block or flag events with high fraud risk scores and investigate them further.</a:t>
          </a:r>
          <a:endParaRPr lang="en-US" sz="1700" kern="1200" dirty="0"/>
        </a:p>
      </dsp:txBody>
      <dsp:txXfrm>
        <a:off x="6662545" y="1298869"/>
        <a:ext cx="4254896" cy="26418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30576-BD57-2341-93A8-F035756A28E4}">
      <dsp:nvSpPr>
        <dsp:cNvPr id="0" name=""/>
        <dsp:cNvSpPr/>
      </dsp:nvSpPr>
      <dsp:spPr>
        <a:xfrm rot="16200000">
          <a:off x="-975799" y="978405"/>
          <a:ext cx="4514267" cy="2557455"/>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dirty="0"/>
            <a:t>Integrated results of your desk research</a:t>
          </a:r>
        </a:p>
        <a:p>
          <a:pPr marL="114300" lvl="1" indent="-114300" algn="l" defTabSz="622300">
            <a:lnSpc>
              <a:spcPct val="90000"/>
            </a:lnSpc>
            <a:spcBef>
              <a:spcPct val="0"/>
            </a:spcBef>
            <a:spcAft>
              <a:spcPct val="15000"/>
            </a:spcAft>
            <a:buChar char="•"/>
          </a:pPr>
          <a:r>
            <a:rPr lang="it-IT" sz="1400" kern="1200" dirty="0" err="1"/>
            <a:t>Selection</a:t>
          </a:r>
          <a:r>
            <a:rPr lang="it-IT" sz="1400" kern="1200" dirty="0"/>
            <a:t> of the </a:t>
          </a:r>
          <a:r>
            <a:rPr lang="it-IT" sz="1400" kern="1200" dirty="0" err="1"/>
            <a:t>results</a:t>
          </a:r>
          <a:r>
            <a:rPr lang="it-IT" sz="1400" kern="1200" dirty="0"/>
            <a:t> and </a:t>
          </a:r>
          <a:r>
            <a:rPr lang="it-IT" sz="1400" kern="1200" dirty="0" err="1"/>
            <a:t>interpretation</a:t>
          </a:r>
          <a:r>
            <a:rPr lang="it-IT" sz="1400" kern="1200" dirty="0"/>
            <a:t> of data</a:t>
          </a:r>
          <a:endParaRPr lang="it-FI" sz="1400" kern="1200" dirty="0"/>
        </a:p>
      </dsp:txBody>
      <dsp:txXfrm rot="5400000">
        <a:off x="2607" y="902852"/>
        <a:ext cx="2557455" cy="2708561"/>
      </dsp:txXfrm>
    </dsp:sp>
    <dsp:sp modelId="{2BB9BF24-B919-B249-9327-8DD405366416}">
      <dsp:nvSpPr>
        <dsp:cNvPr id="0" name=""/>
        <dsp:cNvSpPr/>
      </dsp:nvSpPr>
      <dsp:spPr>
        <a:xfrm rot="16200000">
          <a:off x="1773464" y="978405"/>
          <a:ext cx="4514267" cy="2557455"/>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dirty="0">
              <a:latin typeface="Calibri" panose="020F0502020204030204"/>
              <a:ea typeface="+mn-ea"/>
              <a:cs typeface="+mn-cs"/>
            </a:rPr>
            <a:t>Table of informant  </a:t>
          </a:r>
        </a:p>
        <a:p>
          <a:pPr marL="114300" lvl="1" indent="-114300" algn="l" defTabSz="622300">
            <a:lnSpc>
              <a:spcPct val="90000"/>
            </a:lnSpc>
            <a:spcBef>
              <a:spcPct val="0"/>
            </a:spcBef>
            <a:spcAft>
              <a:spcPct val="15000"/>
            </a:spcAft>
            <a:buChar char="•"/>
          </a:pPr>
          <a:r>
            <a:rPr lang="it-FI" sz="1400" kern="1200" dirty="0"/>
            <a:t>All the informants interviewed by each group memeber,</a:t>
          </a:r>
        </a:p>
        <a:p>
          <a:pPr marL="114300" lvl="1" indent="-114300" algn="l" defTabSz="622300">
            <a:lnSpc>
              <a:spcPct val="90000"/>
            </a:lnSpc>
            <a:spcBef>
              <a:spcPct val="0"/>
            </a:spcBef>
            <a:spcAft>
              <a:spcPct val="15000"/>
            </a:spcAft>
            <a:buChar char="•"/>
          </a:pPr>
          <a:r>
            <a:rPr lang="it-FI" sz="1400" kern="1200" dirty="0"/>
            <a:t>ANONYMOUS! (fictional names)</a:t>
          </a:r>
        </a:p>
        <a:p>
          <a:pPr marL="114300" lvl="1" indent="-114300" algn="l" defTabSz="622300">
            <a:lnSpc>
              <a:spcPct val="90000"/>
            </a:lnSpc>
            <a:spcBef>
              <a:spcPct val="0"/>
            </a:spcBef>
            <a:spcAft>
              <a:spcPct val="15000"/>
            </a:spcAft>
            <a:buChar char="•"/>
          </a:pPr>
          <a:r>
            <a:rPr lang="it-IT" sz="1400" kern="1200" dirty="0"/>
            <a:t>A</a:t>
          </a:r>
          <a:r>
            <a:rPr lang="it-FI" sz="1400" kern="1200" dirty="0"/>
            <a:t>ge, gender, profession and another variable relevant for our goal (e.g., frequency of visit)</a:t>
          </a:r>
        </a:p>
      </dsp:txBody>
      <dsp:txXfrm rot="5400000">
        <a:off x="2751870" y="902852"/>
        <a:ext cx="2557455" cy="2708561"/>
      </dsp:txXfrm>
    </dsp:sp>
    <dsp:sp modelId="{898788A6-25A7-2B48-A4F1-C4300DB79394}">
      <dsp:nvSpPr>
        <dsp:cNvPr id="0" name=""/>
        <dsp:cNvSpPr/>
      </dsp:nvSpPr>
      <dsp:spPr>
        <a:xfrm rot="16200000">
          <a:off x="4522729" y="978405"/>
          <a:ext cx="4514267" cy="2557455"/>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dirty="0">
              <a:latin typeface="Calibri" panose="020F0502020204030204"/>
              <a:ea typeface="+mn-ea"/>
              <a:cs typeface="+mn-cs"/>
            </a:rPr>
            <a:t>Insights from the interviews </a:t>
          </a:r>
        </a:p>
        <a:p>
          <a:pPr marL="114300" lvl="1" indent="-114300" algn="l" defTabSz="622300">
            <a:lnSpc>
              <a:spcPct val="90000"/>
            </a:lnSpc>
            <a:spcBef>
              <a:spcPct val="0"/>
            </a:spcBef>
            <a:spcAft>
              <a:spcPct val="15000"/>
            </a:spcAft>
            <a:buChar char="•"/>
          </a:pPr>
          <a:r>
            <a:rPr lang="it-FI" sz="1400" kern="1200" dirty="0"/>
            <a:t>Communalities and differences among the insights collected by each student.</a:t>
          </a:r>
        </a:p>
        <a:p>
          <a:pPr marL="114300" lvl="1" indent="-114300" algn="l" defTabSz="622300">
            <a:lnSpc>
              <a:spcPct val="90000"/>
            </a:lnSpc>
            <a:spcBef>
              <a:spcPct val="0"/>
            </a:spcBef>
            <a:spcAft>
              <a:spcPct val="15000"/>
            </a:spcAft>
            <a:buChar char="•"/>
          </a:pPr>
          <a:r>
            <a:rPr lang="it-FI" sz="1400" kern="1200" dirty="0"/>
            <a:t>Comment and interpret these communalities and differences </a:t>
          </a:r>
        </a:p>
      </dsp:txBody>
      <dsp:txXfrm rot="5400000">
        <a:off x="5501135" y="902852"/>
        <a:ext cx="2557455" cy="2708561"/>
      </dsp:txXfrm>
    </dsp:sp>
    <dsp:sp modelId="{8BAEFED6-007C-2D4C-A2D3-238840B1AF5E}">
      <dsp:nvSpPr>
        <dsp:cNvPr id="0" name=""/>
        <dsp:cNvSpPr/>
      </dsp:nvSpPr>
      <dsp:spPr>
        <a:xfrm rot="16200000">
          <a:off x="7271993" y="978405"/>
          <a:ext cx="4514267" cy="2557455"/>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it-FI" sz="2400" b="1" kern="1200" dirty="0"/>
            <a:t>Summary of the insights from both desk research and interviews</a:t>
          </a:r>
        </a:p>
        <a:p>
          <a:pPr marL="0" lvl="0" indent="0" algn="ctr" defTabSz="1066800">
            <a:lnSpc>
              <a:spcPct val="90000"/>
            </a:lnSpc>
            <a:spcBef>
              <a:spcPct val="0"/>
            </a:spcBef>
            <a:spcAft>
              <a:spcPct val="35000"/>
            </a:spcAft>
            <a:buNone/>
          </a:pPr>
          <a:endParaRPr lang="it-FI" sz="2400" b="1" kern="1200" dirty="0"/>
        </a:p>
      </dsp:txBody>
      <dsp:txXfrm rot="5400000">
        <a:off x="8250399" y="902852"/>
        <a:ext cx="2557455" cy="270856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9BF24-B919-B249-9327-8DD405366416}">
      <dsp:nvSpPr>
        <dsp:cNvPr id="0" name=""/>
        <dsp:cNvSpPr/>
      </dsp:nvSpPr>
      <dsp:spPr>
        <a:xfrm rot="16200000">
          <a:off x="-975799" y="978405"/>
          <a:ext cx="4514267" cy="2557455"/>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it-FI" sz="2400" b="1" kern="1200" dirty="0">
              <a:solidFill>
                <a:prstClr val="white"/>
              </a:solidFill>
              <a:latin typeface="+mn-lt"/>
              <a:ea typeface="+mn-ea"/>
              <a:cs typeface="+mn-cs"/>
            </a:rPr>
            <a:t>New store </a:t>
          </a:r>
        </a:p>
        <a:p>
          <a:pPr marL="114300" lvl="1" indent="-114300" algn="l" defTabSz="622300">
            <a:lnSpc>
              <a:spcPct val="90000"/>
            </a:lnSpc>
            <a:spcBef>
              <a:spcPct val="0"/>
            </a:spcBef>
            <a:spcAft>
              <a:spcPct val="15000"/>
            </a:spcAft>
            <a:buChar char="•"/>
          </a:pPr>
          <a:r>
            <a:rPr lang="it-IT" sz="1400" kern="1200" dirty="0">
              <a:latin typeface="+mn-lt"/>
            </a:rPr>
            <a:t>C</a:t>
          </a:r>
          <a:r>
            <a:rPr lang="it-FI" sz="1400" kern="1200" dirty="0">
              <a:latin typeface="+mn-lt"/>
            </a:rPr>
            <a:t>arefully report how the new store enhances </a:t>
          </a:r>
          <a:r>
            <a:rPr lang="it-FI" sz="1600" b="1" kern="1200" dirty="0">
              <a:latin typeface="+mn-lt"/>
            </a:rPr>
            <a:t>customers’ experience</a:t>
          </a:r>
          <a:r>
            <a:rPr lang="it-FI" sz="1400" kern="1200" dirty="0">
              <a:latin typeface="+mn-lt"/>
            </a:rPr>
            <a:t>, is  </a:t>
          </a:r>
          <a:r>
            <a:rPr lang="it-FI" sz="1800" b="1" kern="1200" dirty="0">
              <a:latin typeface="+mn-lt"/>
            </a:rPr>
            <a:t>omnichannel</a:t>
          </a:r>
          <a:r>
            <a:rPr lang="it-FI" sz="1400" kern="1200" dirty="0">
              <a:latin typeface="+mn-lt"/>
            </a:rPr>
            <a:t>,has  a </a:t>
          </a:r>
          <a:r>
            <a:rPr lang="it-FI" sz="1800" b="1" kern="1200" dirty="0">
              <a:solidFill>
                <a:prstClr val="white"/>
              </a:solidFill>
              <a:latin typeface="Calibri" panose="020F0502020204030204"/>
              <a:ea typeface="+mn-ea"/>
              <a:cs typeface="+mn-cs"/>
            </a:rPr>
            <a:t>curated assortment </a:t>
          </a:r>
          <a:r>
            <a:rPr lang="it-FI" sz="1400" kern="1200" dirty="0">
              <a:latin typeface="+mn-lt"/>
            </a:rPr>
            <a:t>and </a:t>
          </a:r>
          <a:r>
            <a:rPr lang="it-FI" sz="1800" b="1" kern="1200" dirty="0">
              <a:solidFill>
                <a:prstClr val="white"/>
              </a:solidFill>
              <a:latin typeface="Calibri" panose="020F0502020204030204"/>
              <a:ea typeface="+mn-ea"/>
              <a:cs typeface="+mn-cs"/>
            </a:rPr>
            <a:t>technology in store</a:t>
          </a:r>
          <a:r>
            <a:rPr lang="it-FI" sz="1400" kern="1200" dirty="0">
              <a:latin typeface="+mn-lt"/>
            </a:rPr>
            <a:t>.</a:t>
          </a:r>
        </a:p>
        <a:p>
          <a:pPr marL="114300" lvl="1" indent="-114300" algn="l" defTabSz="622300">
            <a:lnSpc>
              <a:spcPct val="90000"/>
            </a:lnSpc>
            <a:spcBef>
              <a:spcPct val="0"/>
            </a:spcBef>
            <a:spcAft>
              <a:spcPct val="15000"/>
            </a:spcAft>
            <a:buChar char="•"/>
          </a:pPr>
          <a:r>
            <a:rPr lang="it-FI" sz="1400" kern="1200" dirty="0"/>
            <a:t>Communalities and differences among the different views adopted by each student.</a:t>
          </a:r>
          <a:endParaRPr lang="it-FI" sz="1400" kern="1200" dirty="0">
            <a:latin typeface="+mn-lt"/>
          </a:endParaRPr>
        </a:p>
      </dsp:txBody>
      <dsp:txXfrm rot="5400000">
        <a:off x="2607" y="902852"/>
        <a:ext cx="2557455" cy="2708561"/>
      </dsp:txXfrm>
    </dsp:sp>
    <dsp:sp modelId="{2350DA38-FC35-9E4D-9EEB-B82B31138C68}">
      <dsp:nvSpPr>
        <dsp:cNvPr id="0" name=""/>
        <dsp:cNvSpPr/>
      </dsp:nvSpPr>
      <dsp:spPr>
        <a:xfrm rot="16200000">
          <a:off x="1773464" y="978405"/>
          <a:ext cx="4514267" cy="2557455"/>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ctr" defTabSz="1066800">
            <a:lnSpc>
              <a:spcPct val="90000"/>
            </a:lnSpc>
            <a:spcBef>
              <a:spcPct val="0"/>
            </a:spcBef>
            <a:spcAft>
              <a:spcPct val="35000"/>
            </a:spcAft>
            <a:buNone/>
          </a:pPr>
          <a:r>
            <a:rPr lang="en-US" sz="2400" b="1" kern="1200" noProof="0" dirty="0"/>
            <a:t>Technology in store</a:t>
          </a:r>
        </a:p>
        <a:p>
          <a:pPr marL="114300" lvl="1" indent="-114300" algn="l" defTabSz="622300">
            <a:lnSpc>
              <a:spcPct val="90000"/>
            </a:lnSpc>
            <a:spcBef>
              <a:spcPct val="0"/>
            </a:spcBef>
            <a:spcAft>
              <a:spcPct val="15000"/>
            </a:spcAft>
            <a:buChar char="•"/>
          </a:pPr>
          <a:r>
            <a:rPr lang="en-US" sz="1400" kern="1200" noProof="0" dirty="0"/>
            <a:t>Which kind of technology best meet customers’ needs. </a:t>
          </a:r>
        </a:p>
        <a:p>
          <a:pPr marL="114300" lvl="1" indent="-114300" algn="l" defTabSz="622300">
            <a:lnSpc>
              <a:spcPct val="90000"/>
            </a:lnSpc>
            <a:spcBef>
              <a:spcPct val="0"/>
            </a:spcBef>
            <a:spcAft>
              <a:spcPct val="15000"/>
            </a:spcAft>
            <a:buChar char="•"/>
          </a:pPr>
          <a:r>
            <a:rPr lang="en-US" sz="1400" kern="1200" dirty="0">
              <a:latin typeface="Söhne"/>
            </a:rPr>
            <a:t>How the technology will work?</a:t>
          </a:r>
          <a:endParaRPr lang="en-US" sz="1400" kern="1200" noProof="0" dirty="0"/>
        </a:p>
        <a:p>
          <a:pPr marL="114300" lvl="1" indent="-114300" algn="l" defTabSz="622300">
            <a:lnSpc>
              <a:spcPct val="90000"/>
            </a:lnSpc>
            <a:spcBef>
              <a:spcPct val="0"/>
            </a:spcBef>
            <a:spcAft>
              <a:spcPct val="15000"/>
            </a:spcAft>
            <a:buChar char="•"/>
          </a:pPr>
          <a:r>
            <a:rPr lang="en-US" sz="1400" kern="1200" dirty="0">
              <a:latin typeface="Söhne"/>
            </a:rPr>
            <a:t>What are the effect of the technology?</a:t>
          </a:r>
        </a:p>
        <a:p>
          <a:pPr marL="114300" lvl="1" indent="-114300" algn="l" defTabSz="622300">
            <a:lnSpc>
              <a:spcPct val="90000"/>
            </a:lnSpc>
            <a:spcBef>
              <a:spcPct val="0"/>
            </a:spcBef>
            <a:spcAft>
              <a:spcPct val="15000"/>
            </a:spcAft>
            <a:buChar char="•"/>
          </a:pPr>
          <a:endParaRPr lang="en-US" sz="1400" kern="1200" dirty="0">
            <a:latin typeface="Söhne"/>
          </a:endParaRPr>
        </a:p>
      </dsp:txBody>
      <dsp:txXfrm rot="5400000">
        <a:off x="2751870" y="902852"/>
        <a:ext cx="2557455" cy="2708561"/>
      </dsp:txXfrm>
    </dsp:sp>
    <dsp:sp modelId="{898788A6-25A7-2B48-A4F1-C4300DB79394}">
      <dsp:nvSpPr>
        <dsp:cNvPr id="0" name=""/>
        <dsp:cNvSpPr/>
      </dsp:nvSpPr>
      <dsp:spPr>
        <a:xfrm rot="16200000">
          <a:off x="4522729" y="978405"/>
          <a:ext cx="4514267" cy="2557455"/>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it-FI" sz="2400" b="1" kern="1200" dirty="0">
              <a:solidFill>
                <a:prstClr val="white"/>
              </a:solidFill>
              <a:latin typeface="Calibri" panose="020F0502020204030204"/>
              <a:ea typeface="+mn-ea"/>
              <a:cs typeface="+mn-cs"/>
            </a:rPr>
            <a:t>Store layout</a:t>
          </a:r>
        </a:p>
        <a:p>
          <a:pPr marL="114300" lvl="1" indent="-114300" algn="l" defTabSz="622300">
            <a:lnSpc>
              <a:spcPct val="90000"/>
            </a:lnSpc>
            <a:spcBef>
              <a:spcPct val="0"/>
            </a:spcBef>
            <a:spcAft>
              <a:spcPct val="15000"/>
            </a:spcAft>
            <a:buChar char="•"/>
          </a:pPr>
          <a:r>
            <a:rPr lang="it-FI" sz="1400" kern="1200" dirty="0"/>
            <a:t>Design the store layout</a:t>
          </a:r>
        </a:p>
      </dsp:txBody>
      <dsp:txXfrm rot="5400000">
        <a:off x="5501135" y="902852"/>
        <a:ext cx="2557455" cy="2708561"/>
      </dsp:txXfrm>
    </dsp:sp>
    <dsp:sp modelId="{8BAEFED6-007C-2D4C-A2D3-238840B1AF5E}">
      <dsp:nvSpPr>
        <dsp:cNvPr id="0" name=""/>
        <dsp:cNvSpPr/>
      </dsp:nvSpPr>
      <dsp:spPr>
        <a:xfrm rot="16200000">
          <a:off x="7271993" y="978405"/>
          <a:ext cx="4514267" cy="2557455"/>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ctr" defTabSz="889000">
            <a:lnSpc>
              <a:spcPct val="90000"/>
            </a:lnSpc>
            <a:spcBef>
              <a:spcPct val="0"/>
            </a:spcBef>
            <a:spcAft>
              <a:spcPct val="35000"/>
            </a:spcAft>
            <a:buNone/>
          </a:pPr>
          <a:r>
            <a:rPr lang="it-FI" sz="2000" b="1" kern="1200" dirty="0"/>
            <a:t>Digital communication strategy</a:t>
          </a:r>
          <a:endParaRPr lang="it-FI" sz="1400" kern="1200" dirty="0">
            <a:solidFill>
              <a:prstClr val="white"/>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noProof="0" dirty="0">
              <a:solidFill>
                <a:prstClr val="white"/>
              </a:solidFill>
              <a:latin typeface="Calibri" panose="020F0502020204030204"/>
              <a:ea typeface="+mn-ea"/>
              <a:cs typeface="+mn-cs"/>
            </a:rPr>
            <a:t>Content of the advertising </a:t>
          </a:r>
        </a:p>
        <a:p>
          <a:pPr marL="114300" lvl="1" indent="-114300" algn="l" defTabSz="622300">
            <a:lnSpc>
              <a:spcPct val="90000"/>
            </a:lnSpc>
            <a:spcBef>
              <a:spcPct val="0"/>
            </a:spcBef>
            <a:spcAft>
              <a:spcPct val="15000"/>
            </a:spcAft>
            <a:buChar char="•"/>
          </a:pPr>
          <a:r>
            <a:rPr lang="en-US" sz="1400" kern="1200" noProof="0" dirty="0">
              <a:solidFill>
                <a:prstClr val="white"/>
              </a:solidFill>
              <a:latin typeface="Calibri" panose="020F0502020204030204"/>
              <a:ea typeface="+mn-ea"/>
              <a:cs typeface="+mn-cs"/>
            </a:rPr>
            <a:t>Social media in fit with your customers</a:t>
          </a:r>
        </a:p>
        <a:p>
          <a:pPr marL="114300" lvl="1" indent="-114300" algn="l" defTabSz="622300">
            <a:lnSpc>
              <a:spcPct val="90000"/>
            </a:lnSpc>
            <a:spcBef>
              <a:spcPct val="0"/>
            </a:spcBef>
            <a:spcAft>
              <a:spcPct val="15000"/>
            </a:spcAft>
            <a:buChar char="•"/>
          </a:pPr>
          <a:r>
            <a:rPr lang="en-US" sz="1400" kern="1200" noProof="0" dirty="0">
              <a:solidFill>
                <a:prstClr val="white"/>
              </a:solidFill>
              <a:latin typeface="Calibri" panose="020F0502020204030204"/>
              <a:ea typeface="+mn-ea"/>
              <a:cs typeface="+mn-cs"/>
            </a:rPr>
            <a:t>Expected effects of the communication strategy</a:t>
          </a:r>
        </a:p>
      </dsp:txBody>
      <dsp:txXfrm rot="5400000">
        <a:off x="8250399" y="902852"/>
        <a:ext cx="2557455" cy="2708561"/>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FI"/>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5BE38-D385-704C-8531-DDCC252A8EA4}" type="datetimeFigureOut">
              <a:rPr lang="it-FI" smtClean="0"/>
              <a:t>20.5.2024</a:t>
            </a:fld>
            <a:endParaRPr lang="it-FI"/>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FI"/>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FI"/>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62AEB-F221-7447-BFCF-CBE7AB9F6186}" type="slidenum">
              <a:rPr lang="it-FI" smtClean="0"/>
              <a:t>‹N›</a:t>
            </a:fld>
            <a:endParaRPr lang="it-FI"/>
          </a:p>
        </p:txBody>
      </p:sp>
    </p:spTree>
    <p:extLst>
      <p:ext uri="{BB962C8B-B14F-4D97-AF65-F5344CB8AC3E}">
        <p14:creationId xmlns:p14="http://schemas.microsoft.com/office/powerpoint/2010/main" val="3268661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3</a:t>
            </a:fld>
            <a:endParaRPr lang="it-FI"/>
          </a:p>
        </p:txBody>
      </p:sp>
    </p:spTree>
    <p:extLst>
      <p:ext uri="{BB962C8B-B14F-4D97-AF65-F5344CB8AC3E}">
        <p14:creationId xmlns:p14="http://schemas.microsoft.com/office/powerpoint/2010/main" val="1931679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24</a:t>
            </a:fld>
            <a:endParaRPr lang="it-FI"/>
          </a:p>
        </p:txBody>
      </p:sp>
    </p:spTree>
    <p:extLst>
      <p:ext uri="{BB962C8B-B14F-4D97-AF65-F5344CB8AC3E}">
        <p14:creationId xmlns:p14="http://schemas.microsoft.com/office/powerpoint/2010/main" val="57846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4</a:t>
            </a:fld>
            <a:endParaRPr lang="it-FI"/>
          </a:p>
        </p:txBody>
      </p:sp>
    </p:spTree>
    <p:extLst>
      <p:ext uri="{BB962C8B-B14F-4D97-AF65-F5344CB8AC3E}">
        <p14:creationId xmlns:p14="http://schemas.microsoft.com/office/powerpoint/2010/main" val="92382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7</a:t>
            </a:fld>
            <a:endParaRPr lang="it-FI"/>
          </a:p>
        </p:txBody>
      </p:sp>
    </p:spTree>
    <p:extLst>
      <p:ext uri="{BB962C8B-B14F-4D97-AF65-F5344CB8AC3E}">
        <p14:creationId xmlns:p14="http://schemas.microsoft.com/office/powerpoint/2010/main" val="610008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chemeClr val="bg1">
                    <a:lumMod val="50000"/>
                  </a:schemeClr>
                </a:solidFill>
              </a:rPr>
              <a:t>Source: https://</a:t>
            </a:r>
            <a:r>
              <a:rPr lang="it-IT" sz="1200" dirty="0" err="1">
                <a:solidFill>
                  <a:schemeClr val="bg1">
                    <a:lumMod val="50000"/>
                  </a:schemeClr>
                </a:solidFill>
              </a:rPr>
              <a:t>www.businessinsider.com</a:t>
            </a:r>
            <a:r>
              <a:rPr lang="it-IT" sz="1200" dirty="0">
                <a:solidFill>
                  <a:schemeClr val="bg1">
                    <a:lumMod val="50000"/>
                  </a:schemeClr>
                </a:solidFill>
              </a:rPr>
              <a:t>/</a:t>
            </a:r>
            <a:r>
              <a:rPr lang="it-IT" sz="1200" dirty="0" err="1">
                <a:solidFill>
                  <a:schemeClr val="bg1">
                    <a:lumMod val="50000"/>
                  </a:schemeClr>
                </a:solidFill>
              </a:rPr>
              <a:t>guides</a:t>
            </a:r>
            <a:r>
              <a:rPr lang="it-IT" sz="1200" dirty="0">
                <a:solidFill>
                  <a:schemeClr val="bg1">
                    <a:lumMod val="50000"/>
                  </a:schemeClr>
                </a:solidFill>
              </a:rPr>
              <a:t>/tech/</a:t>
            </a:r>
            <a:r>
              <a:rPr lang="it-IT" sz="1200" dirty="0" err="1">
                <a:solidFill>
                  <a:schemeClr val="bg1">
                    <a:lumMod val="50000"/>
                  </a:schemeClr>
                </a:solidFill>
              </a:rPr>
              <a:t>how-does-google-photos-work?r</a:t>
            </a:r>
            <a:r>
              <a:rPr lang="it-IT" sz="1200" dirty="0">
                <a:solidFill>
                  <a:schemeClr val="bg1">
                    <a:lumMod val="50000"/>
                  </a:schemeClr>
                </a:solidFill>
              </a:rPr>
              <a:t>=US&amp;IR=T</a:t>
            </a:r>
            <a:endParaRPr lang="it-FI" sz="1200" dirty="0">
              <a:solidFill>
                <a:schemeClr val="bg1">
                  <a:lumMod val="50000"/>
                </a:schemeClr>
              </a:solidFill>
            </a:endParaRPr>
          </a:p>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10</a:t>
            </a:fld>
            <a:endParaRPr lang="it-FI"/>
          </a:p>
        </p:txBody>
      </p:sp>
    </p:spTree>
    <p:extLst>
      <p:ext uri="{BB962C8B-B14F-4D97-AF65-F5344CB8AC3E}">
        <p14:creationId xmlns:p14="http://schemas.microsoft.com/office/powerpoint/2010/main" val="1856183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16</a:t>
            </a:fld>
            <a:endParaRPr lang="it-FI"/>
          </a:p>
        </p:txBody>
      </p:sp>
    </p:spTree>
    <p:extLst>
      <p:ext uri="{BB962C8B-B14F-4D97-AF65-F5344CB8AC3E}">
        <p14:creationId xmlns:p14="http://schemas.microsoft.com/office/powerpoint/2010/main" val="3234253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17</a:t>
            </a:fld>
            <a:endParaRPr lang="it-FI"/>
          </a:p>
        </p:txBody>
      </p:sp>
    </p:spTree>
    <p:extLst>
      <p:ext uri="{BB962C8B-B14F-4D97-AF65-F5344CB8AC3E}">
        <p14:creationId xmlns:p14="http://schemas.microsoft.com/office/powerpoint/2010/main" val="895634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a:t>
            </a:r>
            <a:r>
              <a:rPr lang="it-IT" dirty="0" err="1"/>
              <a:t>sundayspecial.substack.com</a:t>
            </a:r>
            <a:r>
              <a:rPr lang="it-IT" dirty="0"/>
              <a:t>/</a:t>
            </a:r>
            <a:r>
              <a:rPr lang="it-IT" dirty="0" err="1"/>
              <a:t>p</a:t>
            </a:r>
            <a:r>
              <a:rPr lang="it-IT" dirty="0"/>
              <a:t>/the-</a:t>
            </a:r>
            <a:r>
              <a:rPr lang="it-IT" dirty="0" err="1"/>
              <a:t>death</a:t>
            </a:r>
            <a:r>
              <a:rPr lang="it-IT" dirty="0"/>
              <a:t>-of-</a:t>
            </a:r>
            <a:r>
              <a:rPr lang="it-IT" dirty="0" err="1"/>
              <a:t>jcpenney</a:t>
            </a:r>
            <a:endParaRPr lang="it-IT" dirty="0"/>
          </a:p>
          <a:p>
            <a:r>
              <a:rPr lang="it-IT" dirty="0"/>
              <a:t>https://</a:t>
            </a:r>
            <a:r>
              <a:rPr lang="it-IT" dirty="0" err="1"/>
              <a:t>www.priceintelligently.com</a:t>
            </a:r>
            <a:r>
              <a:rPr lang="it-IT" dirty="0"/>
              <a:t>/blog/</a:t>
            </a:r>
            <a:r>
              <a:rPr lang="it-IT" dirty="0" err="1"/>
              <a:t>j</a:t>
            </a:r>
            <a:r>
              <a:rPr lang="it-IT" dirty="0"/>
              <a:t>-c-penny-</a:t>
            </a:r>
            <a:r>
              <a:rPr lang="it-IT" dirty="0" err="1"/>
              <a:t>s</a:t>
            </a:r>
            <a:r>
              <a:rPr lang="it-IT" dirty="0"/>
              <a:t>-pricing-strategy</a:t>
            </a:r>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19</a:t>
            </a:fld>
            <a:endParaRPr lang="it-FI"/>
          </a:p>
        </p:txBody>
      </p:sp>
    </p:spTree>
    <p:extLst>
      <p:ext uri="{BB962C8B-B14F-4D97-AF65-F5344CB8AC3E}">
        <p14:creationId xmlns:p14="http://schemas.microsoft.com/office/powerpoint/2010/main" val="301180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a:t>
            </a:r>
            <a:r>
              <a:rPr lang="it-IT" dirty="0" err="1"/>
              <a:t>sundayspecial.substack.com</a:t>
            </a:r>
            <a:r>
              <a:rPr lang="it-IT" dirty="0"/>
              <a:t>/</a:t>
            </a:r>
            <a:r>
              <a:rPr lang="it-IT" dirty="0" err="1"/>
              <a:t>p</a:t>
            </a:r>
            <a:r>
              <a:rPr lang="it-IT" dirty="0"/>
              <a:t>/the-</a:t>
            </a:r>
            <a:r>
              <a:rPr lang="it-IT" dirty="0" err="1"/>
              <a:t>death</a:t>
            </a:r>
            <a:r>
              <a:rPr lang="it-IT" dirty="0"/>
              <a:t>-of-</a:t>
            </a:r>
            <a:r>
              <a:rPr lang="it-IT" dirty="0" err="1"/>
              <a:t>jcpenney</a:t>
            </a:r>
            <a:endParaRPr lang="it-IT" dirty="0"/>
          </a:p>
          <a:p>
            <a:r>
              <a:rPr lang="it-IT" dirty="0"/>
              <a:t>https://</a:t>
            </a:r>
            <a:r>
              <a:rPr lang="it-IT" dirty="0" err="1"/>
              <a:t>www.priceintelligently.com</a:t>
            </a:r>
            <a:r>
              <a:rPr lang="it-IT" dirty="0"/>
              <a:t>/blog/</a:t>
            </a:r>
            <a:r>
              <a:rPr lang="it-IT" dirty="0" err="1"/>
              <a:t>j</a:t>
            </a:r>
            <a:r>
              <a:rPr lang="it-IT" dirty="0"/>
              <a:t>-c-penny-</a:t>
            </a:r>
            <a:r>
              <a:rPr lang="it-IT" dirty="0" err="1"/>
              <a:t>s</a:t>
            </a:r>
            <a:r>
              <a:rPr lang="it-IT" dirty="0"/>
              <a:t>-pricing-strategy</a:t>
            </a:r>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20</a:t>
            </a:fld>
            <a:endParaRPr lang="it-FI"/>
          </a:p>
        </p:txBody>
      </p:sp>
    </p:spTree>
    <p:extLst>
      <p:ext uri="{BB962C8B-B14F-4D97-AF65-F5344CB8AC3E}">
        <p14:creationId xmlns:p14="http://schemas.microsoft.com/office/powerpoint/2010/main" val="3876416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23</a:t>
            </a:fld>
            <a:endParaRPr lang="it-FI"/>
          </a:p>
        </p:txBody>
      </p:sp>
    </p:spTree>
    <p:extLst>
      <p:ext uri="{BB962C8B-B14F-4D97-AF65-F5344CB8AC3E}">
        <p14:creationId xmlns:p14="http://schemas.microsoft.com/office/powerpoint/2010/main" val="1911999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AFE22A-25D9-19AC-0F78-599FE7EE8DB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FI"/>
          </a:p>
        </p:txBody>
      </p:sp>
      <p:sp>
        <p:nvSpPr>
          <p:cNvPr id="3" name="Sottotitolo 2">
            <a:extLst>
              <a:ext uri="{FF2B5EF4-FFF2-40B4-BE49-F238E27FC236}">
                <a16:creationId xmlns:a16="http://schemas.microsoft.com/office/drawing/2014/main" id="{EFC48B5E-4B42-D52C-C391-59F44B0A0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FI"/>
          </a:p>
        </p:txBody>
      </p:sp>
      <p:sp>
        <p:nvSpPr>
          <p:cNvPr id="4" name="Segnaposto data 3">
            <a:extLst>
              <a:ext uri="{FF2B5EF4-FFF2-40B4-BE49-F238E27FC236}">
                <a16:creationId xmlns:a16="http://schemas.microsoft.com/office/drawing/2014/main" id="{2024FDA5-BE65-96E7-94C0-3B3829046659}"/>
              </a:ext>
            </a:extLst>
          </p:cNvPr>
          <p:cNvSpPr>
            <a:spLocks noGrp="1"/>
          </p:cNvSpPr>
          <p:nvPr>
            <p:ph type="dt" sz="half" idx="10"/>
          </p:nvPr>
        </p:nvSpPr>
        <p:spPr/>
        <p:txBody>
          <a:bodyPr/>
          <a:lstStyle/>
          <a:p>
            <a:fld id="{4F78D430-60D9-D04D-BC09-52CB528CB018}" type="datetimeFigureOut">
              <a:rPr lang="it-FI" smtClean="0"/>
              <a:t>20.5.2024</a:t>
            </a:fld>
            <a:endParaRPr lang="it-FI"/>
          </a:p>
        </p:txBody>
      </p:sp>
      <p:sp>
        <p:nvSpPr>
          <p:cNvPr id="5" name="Segnaposto piè di pagina 4">
            <a:extLst>
              <a:ext uri="{FF2B5EF4-FFF2-40B4-BE49-F238E27FC236}">
                <a16:creationId xmlns:a16="http://schemas.microsoft.com/office/drawing/2014/main" id="{F469300A-EF32-E453-5451-242E0970A7B0}"/>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C936697C-B43E-06DF-BFDC-D11ECE91A3F9}"/>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3526421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756328-D227-F4D6-B815-F4369F0FF106}"/>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testo verticale 2">
            <a:extLst>
              <a:ext uri="{FF2B5EF4-FFF2-40B4-BE49-F238E27FC236}">
                <a16:creationId xmlns:a16="http://schemas.microsoft.com/office/drawing/2014/main" id="{462399F3-07E1-9082-7BD0-0B01EE6744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2A5D08A5-0E55-88E9-C46B-0907060323F1}"/>
              </a:ext>
            </a:extLst>
          </p:cNvPr>
          <p:cNvSpPr>
            <a:spLocks noGrp="1"/>
          </p:cNvSpPr>
          <p:nvPr>
            <p:ph type="dt" sz="half" idx="10"/>
          </p:nvPr>
        </p:nvSpPr>
        <p:spPr/>
        <p:txBody>
          <a:bodyPr/>
          <a:lstStyle/>
          <a:p>
            <a:fld id="{4F78D430-60D9-D04D-BC09-52CB528CB018}" type="datetimeFigureOut">
              <a:rPr lang="it-FI" smtClean="0"/>
              <a:t>20.5.2024</a:t>
            </a:fld>
            <a:endParaRPr lang="it-FI"/>
          </a:p>
        </p:txBody>
      </p:sp>
      <p:sp>
        <p:nvSpPr>
          <p:cNvPr id="5" name="Segnaposto piè di pagina 4">
            <a:extLst>
              <a:ext uri="{FF2B5EF4-FFF2-40B4-BE49-F238E27FC236}">
                <a16:creationId xmlns:a16="http://schemas.microsoft.com/office/drawing/2014/main" id="{1CBA3556-C739-B51F-B2C9-78DA7112BF21}"/>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BD2771E9-7DED-EB49-CD1A-26AFD5BE718E}"/>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13971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75E1165-0A9D-C692-076A-0B0B68BE547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FI"/>
          </a:p>
        </p:txBody>
      </p:sp>
      <p:sp>
        <p:nvSpPr>
          <p:cNvPr id="3" name="Segnaposto testo verticale 2">
            <a:extLst>
              <a:ext uri="{FF2B5EF4-FFF2-40B4-BE49-F238E27FC236}">
                <a16:creationId xmlns:a16="http://schemas.microsoft.com/office/drawing/2014/main" id="{E29F792D-BD2F-5B50-1B98-1772F8A604B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6CB7341F-FBF8-D512-8ECE-EBE713634D24}"/>
              </a:ext>
            </a:extLst>
          </p:cNvPr>
          <p:cNvSpPr>
            <a:spLocks noGrp="1"/>
          </p:cNvSpPr>
          <p:nvPr>
            <p:ph type="dt" sz="half" idx="10"/>
          </p:nvPr>
        </p:nvSpPr>
        <p:spPr/>
        <p:txBody>
          <a:bodyPr/>
          <a:lstStyle/>
          <a:p>
            <a:fld id="{4F78D430-60D9-D04D-BC09-52CB528CB018}" type="datetimeFigureOut">
              <a:rPr lang="it-FI" smtClean="0"/>
              <a:t>20.5.2024</a:t>
            </a:fld>
            <a:endParaRPr lang="it-FI"/>
          </a:p>
        </p:txBody>
      </p:sp>
      <p:sp>
        <p:nvSpPr>
          <p:cNvPr id="5" name="Segnaposto piè di pagina 4">
            <a:extLst>
              <a:ext uri="{FF2B5EF4-FFF2-40B4-BE49-F238E27FC236}">
                <a16:creationId xmlns:a16="http://schemas.microsoft.com/office/drawing/2014/main" id="{8103F01E-DBDF-1703-3813-B4D8861045FA}"/>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A99CDE8D-371C-1140-9B65-73CF8349BA4E}"/>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56170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B90B03-D61D-650D-6DD0-FA3A25E32BB1}"/>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0C1216EB-B240-4BB1-DA38-74FD9A51D41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0FDA4AC1-1093-04BD-45E7-CEC4CE456E2E}"/>
              </a:ext>
            </a:extLst>
          </p:cNvPr>
          <p:cNvSpPr>
            <a:spLocks noGrp="1"/>
          </p:cNvSpPr>
          <p:nvPr>
            <p:ph type="dt" sz="half" idx="10"/>
          </p:nvPr>
        </p:nvSpPr>
        <p:spPr/>
        <p:txBody>
          <a:bodyPr/>
          <a:lstStyle/>
          <a:p>
            <a:fld id="{4F78D430-60D9-D04D-BC09-52CB528CB018}" type="datetimeFigureOut">
              <a:rPr lang="it-FI" smtClean="0"/>
              <a:t>20.5.2024</a:t>
            </a:fld>
            <a:endParaRPr lang="it-FI"/>
          </a:p>
        </p:txBody>
      </p:sp>
      <p:sp>
        <p:nvSpPr>
          <p:cNvPr id="5" name="Segnaposto piè di pagina 4">
            <a:extLst>
              <a:ext uri="{FF2B5EF4-FFF2-40B4-BE49-F238E27FC236}">
                <a16:creationId xmlns:a16="http://schemas.microsoft.com/office/drawing/2014/main" id="{7CBB832C-754E-89FB-A3F8-9D100E9B1FDB}"/>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11315429-6899-FC8A-09B0-3EB42DEBEB30}"/>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4167554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CAC8D8-2638-28C6-E553-A0959961358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E0680626-C0AE-9206-6355-4417DAB74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AAFCD01-03B8-AED1-42DB-F54734A65D2C}"/>
              </a:ext>
            </a:extLst>
          </p:cNvPr>
          <p:cNvSpPr>
            <a:spLocks noGrp="1"/>
          </p:cNvSpPr>
          <p:nvPr>
            <p:ph type="dt" sz="half" idx="10"/>
          </p:nvPr>
        </p:nvSpPr>
        <p:spPr/>
        <p:txBody>
          <a:bodyPr/>
          <a:lstStyle/>
          <a:p>
            <a:fld id="{4F78D430-60D9-D04D-BC09-52CB528CB018}" type="datetimeFigureOut">
              <a:rPr lang="it-FI" smtClean="0"/>
              <a:t>20.5.2024</a:t>
            </a:fld>
            <a:endParaRPr lang="it-FI"/>
          </a:p>
        </p:txBody>
      </p:sp>
      <p:sp>
        <p:nvSpPr>
          <p:cNvPr id="5" name="Segnaposto piè di pagina 4">
            <a:extLst>
              <a:ext uri="{FF2B5EF4-FFF2-40B4-BE49-F238E27FC236}">
                <a16:creationId xmlns:a16="http://schemas.microsoft.com/office/drawing/2014/main" id="{8A18A7E0-DB39-4ACA-C509-6B857251A9DB}"/>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49AAC9C4-902C-B409-CBBB-26D1FD29A436}"/>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404516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B38AF9-CC38-DDF3-C971-AA44305C04BB}"/>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2A5EA76A-919D-61E1-44A6-C562227ACC1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contenuto 3">
            <a:extLst>
              <a:ext uri="{FF2B5EF4-FFF2-40B4-BE49-F238E27FC236}">
                <a16:creationId xmlns:a16="http://schemas.microsoft.com/office/drawing/2014/main" id="{FCB8634D-70CA-63FD-898B-FBD5591C3F4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5" name="Segnaposto data 4">
            <a:extLst>
              <a:ext uri="{FF2B5EF4-FFF2-40B4-BE49-F238E27FC236}">
                <a16:creationId xmlns:a16="http://schemas.microsoft.com/office/drawing/2014/main" id="{7BB1C3FA-1730-5594-7C90-7096CF512778}"/>
              </a:ext>
            </a:extLst>
          </p:cNvPr>
          <p:cNvSpPr>
            <a:spLocks noGrp="1"/>
          </p:cNvSpPr>
          <p:nvPr>
            <p:ph type="dt" sz="half" idx="10"/>
          </p:nvPr>
        </p:nvSpPr>
        <p:spPr/>
        <p:txBody>
          <a:bodyPr/>
          <a:lstStyle/>
          <a:p>
            <a:fld id="{4F78D430-60D9-D04D-BC09-52CB528CB018}" type="datetimeFigureOut">
              <a:rPr lang="it-FI" smtClean="0"/>
              <a:t>20.5.2024</a:t>
            </a:fld>
            <a:endParaRPr lang="it-FI"/>
          </a:p>
        </p:txBody>
      </p:sp>
      <p:sp>
        <p:nvSpPr>
          <p:cNvPr id="6" name="Segnaposto piè di pagina 5">
            <a:extLst>
              <a:ext uri="{FF2B5EF4-FFF2-40B4-BE49-F238E27FC236}">
                <a16:creationId xmlns:a16="http://schemas.microsoft.com/office/drawing/2014/main" id="{89119FE5-CED4-8BCE-4694-087C7AECE0F7}"/>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6F6DFF09-2EBB-B2EB-2867-9271E3986043}"/>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2038039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73F570-0D0C-03F1-29FF-1C1A694A543F}"/>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D0D8A3BD-F6CA-780E-8CF0-7AF5DAD486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61BC54E-EDEE-36F1-AD7A-46BCAE15C3D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5" name="Segnaposto testo 4">
            <a:extLst>
              <a:ext uri="{FF2B5EF4-FFF2-40B4-BE49-F238E27FC236}">
                <a16:creationId xmlns:a16="http://schemas.microsoft.com/office/drawing/2014/main" id="{987244C5-AF48-A105-D2A5-C160A6D28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1045AAD-8FFE-2C9B-5247-7483B71F205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7" name="Segnaposto data 6">
            <a:extLst>
              <a:ext uri="{FF2B5EF4-FFF2-40B4-BE49-F238E27FC236}">
                <a16:creationId xmlns:a16="http://schemas.microsoft.com/office/drawing/2014/main" id="{F7705763-6BB1-2A4D-D025-02F68B001D9A}"/>
              </a:ext>
            </a:extLst>
          </p:cNvPr>
          <p:cNvSpPr>
            <a:spLocks noGrp="1"/>
          </p:cNvSpPr>
          <p:nvPr>
            <p:ph type="dt" sz="half" idx="10"/>
          </p:nvPr>
        </p:nvSpPr>
        <p:spPr/>
        <p:txBody>
          <a:bodyPr/>
          <a:lstStyle/>
          <a:p>
            <a:fld id="{4F78D430-60D9-D04D-BC09-52CB528CB018}" type="datetimeFigureOut">
              <a:rPr lang="it-FI" smtClean="0"/>
              <a:t>20.5.2024</a:t>
            </a:fld>
            <a:endParaRPr lang="it-FI"/>
          </a:p>
        </p:txBody>
      </p:sp>
      <p:sp>
        <p:nvSpPr>
          <p:cNvPr id="8" name="Segnaposto piè di pagina 7">
            <a:extLst>
              <a:ext uri="{FF2B5EF4-FFF2-40B4-BE49-F238E27FC236}">
                <a16:creationId xmlns:a16="http://schemas.microsoft.com/office/drawing/2014/main" id="{5E5572EB-A112-56ED-F10D-49287A950139}"/>
              </a:ext>
            </a:extLst>
          </p:cNvPr>
          <p:cNvSpPr>
            <a:spLocks noGrp="1"/>
          </p:cNvSpPr>
          <p:nvPr>
            <p:ph type="ftr" sz="quarter" idx="11"/>
          </p:nvPr>
        </p:nvSpPr>
        <p:spPr/>
        <p:txBody>
          <a:bodyPr/>
          <a:lstStyle/>
          <a:p>
            <a:endParaRPr lang="it-FI"/>
          </a:p>
        </p:txBody>
      </p:sp>
      <p:sp>
        <p:nvSpPr>
          <p:cNvPr id="9" name="Segnaposto numero diapositiva 8">
            <a:extLst>
              <a:ext uri="{FF2B5EF4-FFF2-40B4-BE49-F238E27FC236}">
                <a16:creationId xmlns:a16="http://schemas.microsoft.com/office/drawing/2014/main" id="{462285BE-7346-D23E-5ED0-B804D3039B08}"/>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200870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8E0DE3-80BF-5977-7692-9E6E62E001B7}"/>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data 2">
            <a:extLst>
              <a:ext uri="{FF2B5EF4-FFF2-40B4-BE49-F238E27FC236}">
                <a16:creationId xmlns:a16="http://schemas.microsoft.com/office/drawing/2014/main" id="{C4C2D296-DA61-B7CC-3CA4-E3A77E595F3B}"/>
              </a:ext>
            </a:extLst>
          </p:cNvPr>
          <p:cNvSpPr>
            <a:spLocks noGrp="1"/>
          </p:cNvSpPr>
          <p:nvPr>
            <p:ph type="dt" sz="half" idx="10"/>
          </p:nvPr>
        </p:nvSpPr>
        <p:spPr/>
        <p:txBody>
          <a:bodyPr/>
          <a:lstStyle/>
          <a:p>
            <a:fld id="{4F78D430-60D9-D04D-BC09-52CB528CB018}" type="datetimeFigureOut">
              <a:rPr lang="it-FI" smtClean="0"/>
              <a:t>20.5.2024</a:t>
            </a:fld>
            <a:endParaRPr lang="it-FI"/>
          </a:p>
        </p:txBody>
      </p:sp>
      <p:sp>
        <p:nvSpPr>
          <p:cNvPr id="4" name="Segnaposto piè di pagina 3">
            <a:extLst>
              <a:ext uri="{FF2B5EF4-FFF2-40B4-BE49-F238E27FC236}">
                <a16:creationId xmlns:a16="http://schemas.microsoft.com/office/drawing/2014/main" id="{7DA60B77-3436-71EA-3F7D-DD51F002EE0C}"/>
              </a:ext>
            </a:extLst>
          </p:cNvPr>
          <p:cNvSpPr>
            <a:spLocks noGrp="1"/>
          </p:cNvSpPr>
          <p:nvPr>
            <p:ph type="ftr" sz="quarter" idx="11"/>
          </p:nvPr>
        </p:nvSpPr>
        <p:spPr/>
        <p:txBody>
          <a:bodyPr/>
          <a:lstStyle/>
          <a:p>
            <a:endParaRPr lang="it-FI"/>
          </a:p>
        </p:txBody>
      </p:sp>
      <p:sp>
        <p:nvSpPr>
          <p:cNvPr id="5" name="Segnaposto numero diapositiva 4">
            <a:extLst>
              <a:ext uri="{FF2B5EF4-FFF2-40B4-BE49-F238E27FC236}">
                <a16:creationId xmlns:a16="http://schemas.microsoft.com/office/drawing/2014/main" id="{F2C48FF2-A0E8-A142-F26A-C7AECAF57512}"/>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37586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71A3838-D1BA-EFCD-627A-FE8D5A7ED635}"/>
              </a:ext>
            </a:extLst>
          </p:cNvPr>
          <p:cNvSpPr>
            <a:spLocks noGrp="1"/>
          </p:cNvSpPr>
          <p:nvPr>
            <p:ph type="dt" sz="half" idx="10"/>
          </p:nvPr>
        </p:nvSpPr>
        <p:spPr/>
        <p:txBody>
          <a:bodyPr/>
          <a:lstStyle/>
          <a:p>
            <a:fld id="{4F78D430-60D9-D04D-BC09-52CB528CB018}" type="datetimeFigureOut">
              <a:rPr lang="it-FI" smtClean="0"/>
              <a:t>20.5.2024</a:t>
            </a:fld>
            <a:endParaRPr lang="it-FI"/>
          </a:p>
        </p:txBody>
      </p:sp>
      <p:sp>
        <p:nvSpPr>
          <p:cNvPr id="3" name="Segnaposto piè di pagina 2">
            <a:extLst>
              <a:ext uri="{FF2B5EF4-FFF2-40B4-BE49-F238E27FC236}">
                <a16:creationId xmlns:a16="http://schemas.microsoft.com/office/drawing/2014/main" id="{F12AAAA9-99E4-5CE3-13E0-FD95BA511CB2}"/>
              </a:ext>
            </a:extLst>
          </p:cNvPr>
          <p:cNvSpPr>
            <a:spLocks noGrp="1"/>
          </p:cNvSpPr>
          <p:nvPr>
            <p:ph type="ftr" sz="quarter" idx="11"/>
          </p:nvPr>
        </p:nvSpPr>
        <p:spPr/>
        <p:txBody>
          <a:bodyPr/>
          <a:lstStyle/>
          <a:p>
            <a:endParaRPr lang="it-FI"/>
          </a:p>
        </p:txBody>
      </p:sp>
      <p:sp>
        <p:nvSpPr>
          <p:cNvPr id="4" name="Segnaposto numero diapositiva 3">
            <a:extLst>
              <a:ext uri="{FF2B5EF4-FFF2-40B4-BE49-F238E27FC236}">
                <a16:creationId xmlns:a16="http://schemas.microsoft.com/office/drawing/2014/main" id="{9E919C95-75AC-FAB2-E36D-1A490E87E057}"/>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745886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904957-4F83-3862-AC53-4395390C55A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382EBA80-EA07-CA10-FFBF-E7E078C11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testo 3">
            <a:extLst>
              <a:ext uri="{FF2B5EF4-FFF2-40B4-BE49-F238E27FC236}">
                <a16:creationId xmlns:a16="http://schemas.microsoft.com/office/drawing/2014/main" id="{DAB9FE49-DD06-0B0B-1212-496A729C1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0B97F47-D6AD-2E66-F088-32FBF7A2E44F}"/>
              </a:ext>
            </a:extLst>
          </p:cNvPr>
          <p:cNvSpPr>
            <a:spLocks noGrp="1"/>
          </p:cNvSpPr>
          <p:nvPr>
            <p:ph type="dt" sz="half" idx="10"/>
          </p:nvPr>
        </p:nvSpPr>
        <p:spPr/>
        <p:txBody>
          <a:bodyPr/>
          <a:lstStyle/>
          <a:p>
            <a:fld id="{4F78D430-60D9-D04D-BC09-52CB528CB018}" type="datetimeFigureOut">
              <a:rPr lang="it-FI" smtClean="0"/>
              <a:t>20.5.2024</a:t>
            </a:fld>
            <a:endParaRPr lang="it-FI"/>
          </a:p>
        </p:txBody>
      </p:sp>
      <p:sp>
        <p:nvSpPr>
          <p:cNvPr id="6" name="Segnaposto piè di pagina 5">
            <a:extLst>
              <a:ext uri="{FF2B5EF4-FFF2-40B4-BE49-F238E27FC236}">
                <a16:creationId xmlns:a16="http://schemas.microsoft.com/office/drawing/2014/main" id="{A759AF2F-4454-8024-FD9B-FB0BFA17BD4B}"/>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D3EA524D-1838-7C71-F804-9C95E4BA2002}"/>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51720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8058C5-D867-EA21-B2DD-777ED084692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FI"/>
          </a:p>
        </p:txBody>
      </p:sp>
      <p:sp>
        <p:nvSpPr>
          <p:cNvPr id="3" name="Segnaposto immagine 2">
            <a:extLst>
              <a:ext uri="{FF2B5EF4-FFF2-40B4-BE49-F238E27FC236}">
                <a16:creationId xmlns:a16="http://schemas.microsoft.com/office/drawing/2014/main" id="{1E11FC9D-CDEA-15A3-AD6F-09B42B9F2B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FI"/>
          </a:p>
        </p:txBody>
      </p:sp>
      <p:sp>
        <p:nvSpPr>
          <p:cNvPr id="4" name="Segnaposto testo 3">
            <a:extLst>
              <a:ext uri="{FF2B5EF4-FFF2-40B4-BE49-F238E27FC236}">
                <a16:creationId xmlns:a16="http://schemas.microsoft.com/office/drawing/2014/main" id="{E1E04472-8987-147B-5A70-D6207F9CC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7C8AB94-A8C8-37D6-D766-2B1E13C7DB50}"/>
              </a:ext>
            </a:extLst>
          </p:cNvPr>
          <p:cNvSpPr>
            <a:spLocks noGrp="1"/>
          </p:cNvSpPr>
          <p:nvPr>
            <p:ph type="dt" sz="half" idx="10"/>
          </p:nvPr>
        </p:nvSpPr>
        <p:spPr/>
        <p:txBody>
          <a:bodyPr/>
          <a:lstStyle/>
          <a:p>
            <a:fld id="{4F78D430-60D9-D04D-BC09-52CB528CB018}" type="datetimeFigureOut">
              <a:rPr lang="it-FI" smtClean="0"/>
              <a:t>20.5.2024</a:t>
            </a:fld>
            <a:endParaRPr lang="it-FI"/>
          </a:p>
        </p:txBody>
      </p:sp>
      <p:sp>
        <p:nvSpPr>
          <p:cNvPr id="6" name="Segnaposto piè di pagina 5">
            <a:extLst>
              <a:ext uri="{FF2B5EF4-FFF2-40B4-BE49-F238E27FC236}">
                <a16:creationId xmlns:a16="http://schemas.microsoft.com/office/drawing/2014/main" id="{54296A7C-9472-0FF8-5B7C-1D77E0088285}"/>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FC321BFD-EDF9-740D-50B6-6FF8F7E4A1EE}"/>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227186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C1EA57B-1378-ACF4-4576-900DB968A3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F7B50DB8-C258-4577-22B8-D04E807ED2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BCF7D4C9-767F-C52D-FC6A-651C2D1244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8D430-60D9-D04D-BC09-52CB528CB018}" type="datetimeFigureOut">
              <a:rPr lang="it-FI" smtClean="0"/>
              <a:t>20.5.2024</a:t>
            </a:fld>
            <a:endParaRPr lang="it-FI"/>
          </a:p>
        </p:txBody>
      </p:sp>
      <p:sp>
        <p:nvSpPr>
          <p:cNvPr id="5" name="Segnaposto piè di pagina 4">
            <a:extLst>
              <a:ext uri="{FF2B5EF4-FFF2-40B4-BE49-F238E27FC236}">
                <a16:creationId xmlns:a16="http://schemas.microsoft.com/office/drawing/2014/main" id="{09DF1791-2CDF-2339-6BC4-2DC7AC2B8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FI"/>
          </a:p>
        </p:txBody>
      </p:sp>
      <p:sp>
        <p:nvSpPr>
          <p:cNvPr id="6" name="Segnaposto numero diapositiva 5">
            <a:extLst>
              <a:ext uri="{FF2B5EF4-FFF2-40B4-BE49-F238E27FC236}">
                <a16:creationId xmlns:a16="http://schemas.microsoft.com/office/drawing/2014/main" id="{CB195FFB-C614-FF93-73F9-D10B017AA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EE422-B4A9-604B-BCC6-5FF95C5C192F}" type="slidenum">
              <a:rPr lang="it-FI" smtClean="0"/>
              <a:t>‹N›</a:t>
            </a:fld>
            <a:endParaRPr lang="it-FI"/>
          </a:p>
        </p:txBody>
      </p:sp>
    </p:spTree>
    <p:extLst>
      <p:ext uri="{BB962C8B-B14F-4D97-AF65-F5344CB8AC3E}">
        <p14:creationId xmlns:p14="http://schemas.microsoft.com/office/powerpoint/2010/main" val="2059589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nytimes.com/2014/04/19/your-money/as-data-about-drivers-proliferates-auto-insurers-look-to-adjust-rates.html?_r=0" TargetMode="External"/><Relationship Id="rId4" Type="http://schemas.openxmlformats.org/officeDocument/2006/relationships/hyperlink" Target="https://www.pricefx.com/learning-center/price-optimization-what-how/"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7.png"/><Relationship Id="rId7" Type="http://schemas.openxmlformats.org/officeDocument/2006/relationships/diagramColors" Target="../diagrams/colors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j9iNEhn4NmE?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e0sjE9yrITQ?feature=oembed" TargetMode="Externa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failory.com/amazon/spar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theverge.com/2019/6/15/18680165/amazon-spark-discovery-social-network-shutdown"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Entrepreneur | How To Start a Digital Marketing Agency and Secrets for  Success">
            <a:extLst>
              <a:ext uri="{FF2B5EF4-FFF2-40B4-BE49-F238E27FC236}">
                <a16:creationId xmlns:a16="http://schemas.microsoft.com/office/drawing/2014/main" id="{8EEE01AC-87EA-15C0-C29F-958F38CCF9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1" b="1394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C35C1BA4-9E0B-31C3-A382-386CEDEB1A81}"/>
              </a:ext>
            </a:extLst>
          </p:cNvPr>
          <p:cNvSpPr txBox="1"/>
          <p:nvPr/>
        </p:nvSpPr>
        <p:spPr>
          <a:xfrm rot="300497">
            <a:off x="9541820" y="1222205"/>
            <a:ext cx="1462201" cy="923330"/>
          </a:xfrm>
          <a:prstGeom prst="rect">
            <a:avLst/>
          </a:prstGeom>
          <a:noFill/>
        </p:spPr>
        <p:txBody>
          <a:bodyPr wrap="square" rtlCol="0">
            <a:spAutoFit/>
          </a:bodyPr>
          <a:lstStyle/>
          <a:p>
            <a:pPr algn="ctr"/>
            <a:r>
              <a:rPr lang="en-US" b="1" dirty="0">
                <a:latin typeface="Söhne"/>
              </a:rPr>
              <a:t>Technological Innovation in Service</a:t>
            </a:r>
          </a:p>
        </p:txBody>
      </p:sp>
      <p:pic>
        <p:nvPicPr>
          <p:cNvPr id="14" name="Immagine 13">
            <a:extLst>
              <a:ext uri="{FF2B5EF4-FFF2-40B4-BE49-F238E27FC236}">
                <a16:creationId xmlns:a16="http://schemas.microsoft.com/office/drawing/2014/main" id="{6F8831E8-1D44-ABF3-1AE1-5B2A0D2424B6}"/>
              </a:ext>
            </a:extLst>
          </p:cNvPr>
          <p:cNvPicPr>
            <a:picLocks noChangeAspect="1"/>
          </p:cNvPicPr>
          <p:nvPr/>
        </p:nvPicPr>
        <p:blipFill>
          <a:blip r:embed="rId3"/>
          <a:stretch>
            <a:fillRect/>
          </a:stretch>
        </p:blipFill>
        <p:spPr>
          <a:xfrm rot="263937">
            <a:off x="9389493" y="837465"/>
            <a:ext cx="2032445" cy="1747882"/>
          </a:xfrm>
          <a:prstGeom prst="rect">
            <a:avLst/>
          </a:prstGeom>
        </p:spPr>
      </p:pic>
      <p:sp>
        <p:nvSpPr>
          <p:cNvPr id="15" name="CasellaDiTesto 14">
            <a:extLst>
              <a:ext uri="{FF2B5EF4-FFF2-40B4-BE49-F238E27FC236}">
                <a16:creationId xmlns:a16="http://schemas.microsoft.com/office/drawing/2014/main" id="{61D4FE52-7640-6CE4-D394-CFE532787C22}"/>
              </a:ext>
            </a:extLst>
          </p:cNvPr>
          <p:cNvSpPr txBox="1"/>
          <p:nvPr/>
        </p:nvSpPr>
        <p:spPr>
          <a:xfrm>
            <a:off x="9472082" y="1222205"/>
            <a:ext cx="1754718" cy="923330"/>
          </a:xfrm>
          <a:prstGeom prst="rect">
            <a:avLst/>
          </a:prstGeom>
          <a:noFill/>
        </p:spPr>
        <p:txBody>
          <a:bodyPr wrap="square" rtlCol="0">
            <a:spAutoFit/>
          </a:bodyPr>
          <a:lstStyle/>
          <a:p>
            <a:pPr algn="ctr"/>
            <a:r>
              <a:rPr lang="it-FI" dirty="0">
                <a:latin typeface="Arial Rounded MT Bold" panose="020F0704030504030204" pitchFamily="34" charset="77"/>
                <a:ea typeface="Brush Script MT" panose="03060802040406070304" pitchFamily="66" charset="-122"/>
                <a:cs typeface="Baghdad" pitchFamily="2" charset="-78"/>
              </a:rPr>
              <a:t>Technological Innovation in Service</a:t>
            </a:r>
          </a:p>
        </p:txBody>
      </p:sp>
      <p:pic>
        <p:nvPicPr>
          <p:cNvPr id="17" name="Immagine 16">
            <a:extLst>
              <a:ext uri="{FF2B5EF4-FFF2-40B4-BE49-F238E27FC236}">
                <a16:creationId xmlns:a16="http://schemas.microsoft.com/office/drawing/2014/main" id="{CD076B43-D181-8186-0BD4-C6494F62A0CF}"/>
              </a:ext>
            </a:extLst>
          </p:cNvPr>
          <p:cNvPicPr>
            <a:picLocks noChangeAspect="1"/>
          </p:cNvPicPr>
          <p:nvPr/>
        </p:nvPicPr>
        <p:blipFill>
          <a:blip r:embed="rId4"/>
          <a:stretch>
            <a:fillRect/>
          </a:stretch>
        </p:blipFill>
        <p:spPr>
          <a:xfrm>
            <a:off x="376925" y="3737429"/>
            <a:ext cx="1934475" cy="1934475"/>
          </a:xfrm>
          <a:prstGeom prst="rect">
            <a:avLst/>
          </a:prstGeom>
        </p:spPr>
      </p:pic>
      <p:sp>
        <p:nvSpPr>
          <p:cNvPr id="18" name="CasellaDiTesto 17">
            <a:extLst>
              <a:ext uri="{FF2B5EF4-FFF2-40B4-BE49-F238E27FC236}">
                <a16:creationId xmlns:a16="http://schemas.microsoft.com/office/drawing/2014/main" id="{BE7D3A5F-B6A7-C9FC-8FB5-5104DF95F515}"/>
              </a:ext>
            </a:extLst>
          </p:cNvPr>
          <p:cNvSpPr txBox="1"/>
          <p:nvPr/>
        </p:nvSpPr>
        <p:spPr>
          <a:xfrm rot="20839996">
            <a:off x="430894" y="4520000"/>
            <a:ext cx="1754718" cy="369332"/>
          </a:xfrm>
          <a:prstGeom prst="rect">
            <a:avLst/>
          </a:prstGeom>
          <a:noFill/>
        </p:spPr>
        <p:txBody>
          <a:bodyPr wrap="square" rtlCol="0">
            <a:spAutoFit/>
          </a:bodyPr>
          <a:lstStyle/>
          <a:p>
            <a:pPr algn="ctr"/>
            <a:r>
              <a:rPr lang="it-FI" dirty="0">
                <a:latin typeface="Arial Rounded MT Bold" panose="020F0704030504030204" pitchFamily="34" charset="77"/>
                <a:ea typeface="Brush Script MT" panose="03060802040406070304" pitchFamily="66" charset="-122"/>
                <a:cs typeface="Baghdad" pitchFamily="2" charset="-78"/>
              </a:rPr>
              <a:t>Class 8</a:t>
            </a:r>
          </a:p>
        </p:txBody>
      </p:sp>
      <p:pic>
        <p:nvPicPr>
          <p:cNvPr id="1026" name="Picture 2">
            <a:extLst>
              <a:ext uri="{FF2B5EF4-FFF2-40B4-BE49-F238E27FC236}">
                <a16:creationId xmlns:a16="http://schemas.microsoft.com/office/drawing/2014/main" id="{87073E55-97DE-1047-D669-DA672B67CF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226" y="280485"/>
            <a:ext cx="1230483" cy="1025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852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DB78E0-0C33-9EE4-03A6-D715FCA4C5B0}"/>
              </a:ext>
            </a:extLst>
          </p:cNvPr>
          <p:cNvSpPr>
            <a:spLocks noGrp="1"/>
          </p:cNvSpPr>
          <p:nvPr>
            <p:ph type="title"/>
          </p:nvPr>
        </p:nvSpPr>
        <p:spPr>
          <a:xfrm>
            <a:off x="594360" y="640263"/>
            <a:ext cx="5239512" cy="1344975"/>
          </a:xfrm>
        </p:spPr>
        <p:txBody>
          <a:bodyPr vert="horz" lIns="91440" tIns="45720" rIns="91440" bIns="45720" rtlCol="0" anchor="ctr">
            <a:normAutofit/>
          </a:bodyPr>
          <a:lstStyle/>
          <a:p>
            <a:pPr algn="ctr"/>
            <a:r>
              <a:rPr lang="en-US" sz="4000" kern="1200">
                <a:solidFill>
                  <a:schemeClr val="tx1"/>
                </a:solidFill>
                <a:latin typeface="+mj-lt"/>
                <a:ea typeface="+mj-ea"/>
                <a:cs typeface="+mj-cs"/>
              </a:rPr>
              <a:t>Visual Search: examples</a:t>
            </a:r>
          </a:p>
        </p:txBody>
      </p:sp>
      <p:sp>
        <p:nvSpPr>
          <p:cNvPr id="4" name="CasellaDiTesto 3">
            <a:extLst>
              <a:ext uri="{FF2B5EF4-FFF2-40B4-BE49-F238E27FC236}">
                <a16:creationId xmlns:a16="http://schemas.microsoft.com/office/drawing/2014/main" id="{EA83D938-C30F-F9CC-9ADB-C1D3F818085A}"/>
              </a:ext>
            </a:extLst>
          </p:cNvPr>
          <p:cNvSpPr txBox="1"/>
          <p:nvPr/>
        </p:nvSpPr>
        <p:spPr>
          <a:xfrm>
            <a:off x="593610" y="2121763"/>
            <a:ext cx="5235490"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dirty="0"/>
              <a:t>Google Photos users can </a:t>
            </a:r>
            <a:r>
              <a:rPr lang="en-US" sz="2000" b="1" dirty="0"/>
              <a:t>upload new photos</a:t>
            </a:r>
            <a:r>
              <a:rPr lang="en-US" sz="1700" dirty="0"/>
              <a:t>, view, edit, </a:t>
            </a:r>
            <a:r>
              <a:rPr lang="en-US" sz="2000" b="1" dirty="0"/>
              <a:t>save and create </a:t>
            </a:r>
            <a:r>
              <a:rPr lang="en-US" sz="1700" dirty="0"/>
              <a:t>new videos, animations, collages, albums and photos books.</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r>
              <a:rPr lang="en-US" sz="1700" b="0" i="0" dirty="0">
                <a:effectLst/>
              </a:rPr>
              <a:t>The robust search option (visual search) is a major draw for the platform. </a:t>
            </a:r>
            <a:r>
              <a:rPr lang="en-US" sz="2000" b="1" i="0" dirty="0">
                <a:effectLst/>
              </a:rPr>
              <a:t>It lets you search for generic subjects, like "dogs" or "beach" to narrow your options</a:t>
            </a:r>
            <a:r>
              <a:rPr lang="en-US" sz="1700" b="0" i="0" dirty="0">
                <a:effectLst/>
              </a:rPr>
              <a:t>, which is especially useful if you haven't yet sorted your pictures into albums.</a:t>
            </a:r>
          </a:p>
          <a:p>
            <a:pPr indent="-228600">
              <a:lnSpc>
                <a:spcPct val="90000"/>
              </a:lnSpc>
              <a:spcAft>
                <a:spcPts val="600"/>
              </a:spcAft>
              <a:buFont typeface="Arial" panose="020B0604020202020204" pitchFamily="34" charset="0"/>
              <a:buChar char="•"/>
            </a:pPr>
            <a:endParaRPr lang="en-US" sz="1700" b="0" i="0" dirty="0">
              <a:effectLst/>
            </a:endParaRPr>
          </a:p>
          <a:p>
            <a:pPr indent="-228600">
              <a:lnSpc>
                <a:spcPct val="90000"/>
              </a:lnSpc>
              <a:spcAft>
                <a:spcPts val="600"/>
              </a:spcAft>
              <a:buFont typeface="Arial" panose="020B0604020202020204" pitchFamily="34" charset="0"/>
              <a:buChar char="•"/>
            </a:pPr>
            <a:r>
              <a:rPr lang="en-US" sz="1700" b="0" i="0" dirty="0">
                <a:effectLst/>
              </a:rPr>
              <a:t>In a similar vein, you can also set it to create "live albums," which automatically populate with photos of friends and family members.</a:t>
            </a:r>
            <a:endParaRPr lang="en-US" sz="1700" dirty="0"/>
          </a:p>
        </p:txBody>
      </p:sp>
      <p:pic>
        <p:nvPicPr>
          <p:cNvPr id="9218" name="Picture 2" descr="Google Photos - Apps on Google Play">
            <a:extLst>
              <a:ext uri="{FF2B5EF4-FFF2-40B4-BE49-F238E27FC236}">
                <a16:creationId xmlns:a16="http://schemas.microsoft.com/office/drawing/2014/main" id="{EF45F811-0718-D47D-EF39-B983E5149F5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0632" y="787907"/>
            <a:ext cx="5126736" cy="5126736"/>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0C03A829-5ACA-A4E5-4D3E-B2CF1128F4EB}"/>
              </a:ext>
            </a:extLst>
          </p:cNvPr>
          <p:cNvSpPr txBox="1"/>
          <p:nvPr/>
        </p:nvSpPr>
        <p:spPr>
          <a:xfrm>
            <a:off x="6882533" y="6611779"/>
            <a:ext cx="5309467" cy="246221"/>
          </a:xfrm>
          <a:prstGeom prst="rect">
            <a:avLst/>
          </a:prstGeom>
          <a:noFill/>
        </p:spPr>
        <p:txBody>
          <a:bodyPr wrap="none" rtlCol="0">
            <a:spAutoFit/>
          </a:bodyPr>
          <a:lstStyle/>
          <a:p>
            <a:r>
              <a:rPr lang="it-IT" sz="1000" dirty="0">
                <a:solidFill>
                  <a:schemeClr val="bg1">
                    <a:lumMod val="50000"/>
                  </a:schemeClr>
                </a:solidFill>
              </a:rPr>
              <a:t>Source: https://</a:t>
            </a:r>
            <a:r>
              <a:rPr lang="it-IT" sz="1000" dirty="0" err="1">
                <a:solidFill>
                  <a:schemeClr val="bg1">
                    <a:lumMod val="50000"/>
                  </a:schemeClr>
                </a:solidFill>
              </a:rPr>
              <a:t>www.businessinsider.com</a:t>
            </a:r>
            <a:r>
              <a:rPr lang="it-IT" sz="1000" dirty="0">
                <a:solidFill>
                  <a:schemeClr val="bg1">
                    <a:lumMod val="50000"/>
                  </a:schemeClr>
                </a:solidFill>
              </a:rPr>
              <a:t>/</a:t>
            </a:r>
            <a:r>
              <a:rPr lang="it-IT" sz="1000" dirty="0" err="1">
                <a:solidFill>
                  <a:schemeClr val="bg1">
                    <a:lumMod val="50000"/>
                  </a:schemeClr>
                </a:solidFill>
              </a:rPr>
              <a:t>guides</a:t>
            </a:r>
            <a:r>
              <a:rPr lang="it-IT" sz="1000" dirty="0">
                <a:solidFill>
                  <a:schemeClr val="bg1">
                    <a:lumMod val="50000"/>
                  </a:schemeClr>
                </a:solidFill>
              </a:rPr>
              <a:t>/tech/</a:t>
            </a:r>
            <a:r>
              <a:rPr lang="it-IT" sz="1000" dirty="0" err="1">
                <a:solidFill>
                  <a:schemeClr val="bg1">
                    <a:lumMod val="50000"/>
                  </a:schemeClr>
                </a:solidFill>
              </a:rPr>
              <a:t>how-does-google-photos-work?r</a:t>
            </a:r>
            <a:r>
              <a:rPr lang="it-IT" sz="1000" dirty="0">
                <a:solidFill>
                  <a:schemeClr val="bg1">
                    <a:lumMod val="50000"/>
                  </a:schemeClr>
                </a:solidFill>
              </a:rPr>
              <a:t>=US&amp;IR=T</a:t>
            </a:r>
            <a:endParaRPr lang="it-FI" sz="1000" dirty="0">
              <a:solidFill>
                <a:schemeClr val="bg1">
                  <a:lumMod val="50000"/>
                </a:schemeClr>
              </a:solidFill>
            </a:endParaRPr>
          </a:p>
        </p:txBody>
      </p:sp>
    </p:spTree>
    <p:extLst>
      <p:ext uri="{BB962C8B-B14F-4D97-AF65-F5344CB8AC3E}">
        <p14:creationId xmlns:p14="http://schemas.microsoft.com/office/powerpoint/2010/main" val="1762557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89C8FFA1-25B6-58B2-42C9-16BE1E9EDAF9}"/>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Visual Search: examples</a:t>
            </a:r>
          </a:p>
        </p:txBody>
      </p:sp>
      <p:pic>
        <p:nvPicPr>
          <p:cNvPr id="10242" name="Picture 2" descr="Mr Alcine">
            <a:extLst>
              <a:ext uri="{FF2B5EF4-FFF2-40B4-BE49-F238E27FC236}">
                <a16:creationId xmlns:a16="http://schemas.microsoft.com/office/drawing/2014/main" id="{004267E4-8947-C6EC-B861-1D8795ABD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710" y="1991578"/>
            <a:ext cx="7114149" cy="456035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EB5E4FA6-D9B8-89E8-5974-B1C9715A7CA7}"/>
              </a:ext>
            </a:extLst>
          </p:cNvPr>
          <p:cNvSpPr txBox="1"/>
          <p:nvPr/>
        </p:nvSpPr>
        <p:spPr>
          <a:xfrm>
            <a:off x="838200" y="1506022"/>
            <a:ext cx="6098344" cy="400110"/>
          </a:xfrm>
          <a:prstGeom prst="rect">
            <a:avLst/>
          </a:prstGeom>
          <a:noFill/>
        </p:spPr>
        <p:txBody>
          <a:bodyPr wrap="square">
            <a:spAutoFit/>
          </a:bodyPr>
          <a:lstStyle/>
          <a:p>
            <a:r>
              <a:rPr lang="it-IT" sz="2000" b="0" i="0" dirty="0">
                <a:solidFill>
                  <a:schemeClr val="bg1">
                    <a:lumMod val="50000"/>
                  </a:schemeClr>
                </a:solidFill>
                <a:effectLst/>
                <a:latin typeface="ReithSans"/>
              </a:rPr>
              <a:t>2015: Jacky </a:t>
            </a:r>
            <a:r>
              <a:rPr lang="it-IT" sz="2000" b="0" i="0" dirty="0" err="1">
                <a:solidFill>
                  <a:schemeClr val="bg1">
                    <a:lumMod val="50000"/>
                  </a:schemeClr>
                </a:solidFill>
                <a:effectLst/>
                <a:latin typeface="ReithSans"/>
              </a:rPr>
              <a:t>Alcine</a:t>
            </a:r>
            <a:r>
              <a:rPr lang="it-IT" sz="2000" b="0" i="0" dirty="0">
                <a:solidFill>
                  <a:schemeClr val="bg1">
                    <a:lumMod val="50000"/>
                  </a:schemeClr>
                </a:solidFill>
                <a:effectLst/>
                <a:latin typeface="ReithSans"/>
              </a:rPr>
              <a:t> via Twitter.</a:t>
            </a:r>
            <a:endParaRPr lang="it-FI" sz="2000" dirty="0">
              <a:solidFill>
                <a:schemeClr val="bg1">
                  <a:lumMod val="50000"/>
                </a:schemeClr>
              </a:solidFill>
            </a:endParaRPr>
          </a:p>
        </p:txBody>
      </p:sp>
    </p:spTree>
    <p:extLst>
      <p:ext uri="{BB962C8B-B14F-4D97-AF65-F5344CB8AC3E}">
        <p14:creationId xmlns:p14="http://schemas.microsoft.com/office/powerpoint/2010/main" val="230320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110F00-A2F3-3725-76F2-C4A6171329FA}"/>
              </a:ext>
            </a:extLst>
          </p:cNvPr>
          <p:cNvSpPr>
            <a:spLocks noGrp="1"/>
          </p:cNvSpPr>
          <p:nvPr>
            <p:ph type="title"/>
          </p:nvPr>
        </p:nvSpPr>
        <p:spPr/>
        <p:txBody>
          <a:bodyPr/>
          <a:lstStyle/>
          <a:p>
            <a:r>
              <a:rPr lang="en-US" sz="4400" kern="1200" dirty="0">
                <a:solidFill>
                  <a:schemeClr val="tx1"/>
                </a:solidFill>
                <a:latin typeface="+mj-lt"/>
                <a:ea typeface="+mj-ea"/>
                <a:cs typeface="+mj-cs"/>
              </a:rPr>
              <a:t>Visual Search: examples</a:t>
            </a:r>
            <a:endParaRPr lang="it-FI" dirty="0"/>
          </a:p>
        </p:txBody>
      </p:sp>
      <p:pic>
        <p:nvPicPr>
          <p:cNvPr id="11266" name="Picture 2" descr="Twitter">
            <a:extLst>
              <a:ext uri="{FF2B5EF4-FFF2-40B4-BE49-F238E27FC236}">
                <a16:creationId xmlns:a16="http://schemas.microsoft.com/office/drawing/2014/main" id="{6D82A44C-C952-EA53-10DB-22E497BCE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56690"/>
            <a:ext cx="10088880" cy="452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76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62BA6D-4DCF-7E4B-01CC-6CF220EE79A2}"/>
              </a:ext>
            </a:extLst>
          </p:cNvPr>
          <p:cNvSpPr>
            <a:spLocks noGrp="1"/>
          </p:cNvSpPr>
          <p:nvPr>
            <p:ph type="title"/>
          </p:nvPr>
        </p:nvSpPr>
        <p:spPr/>
        <p:txBody>
          <a:bodyPr/>
          <a:lstStyle/>
          <a:p>
            <a:r>
              <a:rPr lang="en-US" sz="4400" kern="1200" dirty="0">
                <a:solidFill>
                  <a:schemeClr val="tx1"/>
                </a:solidFill>
                <a:latin typeface="+mj-lt"/>
                <a:ea typeface="+mj-ea"/>
                <a:cs typeface="+mj-cs"/>
              </a:rPr>
              <a:t>Visual Search: examples</a:t>
            </a:r>
            <a:endParaRPr lang="it-FI" dirty="0"/>
          </a:p>
        </p:txBody>
      </p:sp>
      <p:sp>
        <p:nvSpPr>
          <p:cNvPr id="3" name="Segnaposto contenuto 2">
            <a:extLst>
              <a:ext uri="{FF2B5EF4-FFF2-40B4-BE49-F238E27FC236}">
                <a16:creationId xmlns:a16="http://schemas.microsoft.com/office/drawing/2014/main" id="{FAFD49D8-CF7E-159F-3570-654304923D02}"/>
              </a:ext>
            </a:extLst>
          </p:cNvPr>
          <p:cNvSpPr>
            <a:spLocks noGrp="1"/>
          </p:cNvSpPr>
          <p:nvPr>
            <p:ph idx="1"/>
          </p:nvPr>
        </p:nvSpPr>
        <p:spPr>
          <a:xfrm>
            <a:off x="838200" y="1916529"/>
            <a:ext cx="10648950" cy="4351338"/>
          </a:xfrm>
        </p:spPr>
        <p:txBody>
          <a:bodyPr>
            <a:normAutofit/>
          </a:bodyPr>
          <a:lstStyle/>
          <a:p>
            <a:pPr algn="l" fontAlgn="base"/>
            <a:r>
              <a:rPr lang="en-US" b="0" i="0" dirty="0">
                <a:solidFill>
                  <a:srgbClr val="141414"/>
                </a:solidFill>
                <a:effectLst/>
                <a:latin typeface="ReithSans"/>
              </a:rPr>
              <a:t>Google has acknowledged the sensitivity of the mistake.</a:t>
            </a:r>
          </a:p>
          <a:p>
            <a:pPr algn="l" fontAlgn="base"/>
            <a:r>
              <a:rPr lang="en-US" b="0" i="0" dirty="0">
                <a:solidFill>
                  <a:srgbClr val="141414"/>
                </a:solidFill>
                <a:effectLst/>
                <a:latin typeface="ReithSans"/>
              </a:rPr>
              <a:t>"We're appalled and genuinely sorry that this happened," a spokeswoman told the BBC.</a:t>
            </a:r>
          </a:p>
          <a:p>
            <a:pPr algn="l" fontAlgn="base"/>
            <a:r>
              <a:rPr lang="en-US" b="0" i="0" dirty="0">
                <a:solidFill>
                  <a:srgbClr val="141414"/>
                </a:solidFill>
                <a:effectLst/>
                <a:latin typeface="ReithSans"/>
              </a:rPr>
              <a:t>"We are taking immediate action to prevent this type of result from appearing. There is still clearly a lot of work to do with automatic image labelling, and we're looking at how we can prevent these types of mistakes from happening in the future.”</a:t>
            </a:r>
          </a:p>
        </p:txBody>
      </p:sp>
      <p:sp>
        <p:nvSpPr>
          <p:cNvPr id="5" name="CasellaDiTesto 4">
            <a:extLst>
              <a:ext uri="{FF2B5EF4-FFF2-40B4-BE49-F238E27FC236}">
                <a16:creationId xmlns:a16="http://schemas.microsoft.com/office/drawing/2014/main" id="{45D936A8-06EE-0731-057F-C77374A5EFC7}"/>
              </a:ext>
            </a:extLst>
          </p:cNvPr>
          <p:cNvSpPr txBox="1"/>
          <p:nvPr/>
        </p:nvSpPr>
        <p:spPr>
          <a:xfrm>
            <a:off x="7532370" y="6493708"/>
            <a:ext cx="4481868" cy="307777"/>
          </a:xfrm>
          <a:prstGeom prst="rect">
            <a:avLst/>
          </a:prstGeom>
          <a:noFill/>
        </p:spPr>
        <p:txBody>
          <a:bodyPr wrap="none" rtlCol="0">
            <a:spAutoFit/>
          </a:bodyPr>
          <a:lstStyle/>
          <a:p>
            <a:r>
              <a:rPr lang="it-IT" sz="1400" dirty="0">
                <a:solidFill>
                  <a:schemeClr val="bg1">
                    <a:lumMod val="50000"/>
                  </a:schemeClr>
                </a:solidFill>
              </a:rPr>
              <a:t>Source: https://</a:t>
            </a:r>
            <a:r>
              <a:rPr lang="it-IT" sz="1400" dirty="0" err="1">
                <a:solidFill>
                  <a:schemeClr val="bg1">
                    <a:lumMod val="50000"/>
                  </a:schemeClr>
                </a:solidFill>
              </a:rPr>
              <a:t>www.bbc.com</a:t>
            </a:r>
            <a:r>
              <a:rPr lang="it-IT" sz="1400" dirty="0">
                <a:solidFill>
                  <a:schemeClr val="bg1">
                    <a:lumMod val="50000"/>
                  </a:schemeClr>
                </a:solidFill>
              </a:rPr>
              <a:t>/news/technology-33347866</a:t>
            </a:r>
            <a:endParaRPr lang="it-FI" sz="1400" dirty="0">
              <a:solidFill>
                <a:schemeClr val="bg1">
                  <a:lumMod val="50000"/>
                </a:schemeClr>
              </a:solidFill>
            </a:endParaRPr>
          </a:p>
        </p:txBody>
      </p:sp>
      <p:pic>
        <p:nvPicPr>
          <p:cNvPr id="6" name="Picture 2" descr="Google Photos - Apps on Google Play">
            <a:extLst>
              <a:ext uri="{FF2B5EF4-FFF2-40B4-BE49-F238E27FC236}">
                <a16:creationId xmlns:a16="http://schemas.microsoft.com/office/drawing/2014/main" id="{38D9E46F-2798-81AA-2C6B-C4F3549CDF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534582" y="56515"/>
            <a:ext cx="2479656" cy="247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025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80C4AE-F54B-3833-2A23-7E972940E33B}"/>
              </a:ext>
            </a:extLst>
          </p:cNvPr>
          <p:cNvSpPr>
            <a:spLocks noGrp="1"/>
          </p:cNvSpPr>
          <p:nvPr>
            <p:ph type="title"/>
          </p:nvPr>
        </p:nvSpPr>
        <p:spPr>
          <a:xfrm>
            <a:off x="1198181" y="560881"/>
            <a:ext cx="9795638" cy="1114380"/>
          </a:xfrm>
        </p:spPr>
        <p:txBody>
          <a:bodyPr vert="horz" lIns="91440" tIns="45720" rIns="91440" bIns="45720" rtlCol="0" anchor="b">
            <a:normAutofit/>
          </a:bodyPr>
          <a:lstStyle/>
          <a:p>
            <a:pPr algn="ctr"/>
            <a:r>
              <a:rPr lang="en-US" sz="3600" dirty="0"/>
              <a:t>What do the examples of Chatbot Tay and Google Photos suggest?</a:t>
            </a:r>
          </a:p>
        </p:txBody>
      </p:sp>
      <p:pic>
        <p:nvPicPr>
          <p:cNvPr id="5" name="Picture 2" descr="Microsoft's Tay AI chatbot goes offline after being taught to be a racist |  ZDNET">
            <a:extLst>
              <a:ext uri="{FF2B5EF4-FFF2-40B4-BE49-F238E27FC236}">
                <a16:creationId xmlns:a16="http://schemas.microsoft.com/office/drawing/2014/main" id="{D4839F43-AC08-030C-79DE-49B47FC884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53" t="26171" r="71072" b="38712"/>
          <a:stretch/>
        </p:blipFill>
        <p:spPr bwMode="auto">
          <a:xfrm>
            <a:off x="1661216" y="2957665"/>
            <a:ext cx="2868296" cy="334637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Google Photos Logo, symbol, meaning, history, PNG, brand">
            <a:extLst>
              <a:ext uri="{FF2B5EF4-FFF2-40B4-BE49-F238E27FC236}">
                <a16:creationId xmlns:a16="http://schemas.microsoft.com/office/drawing/2014/main" id="{5FFC8F32-183C-B9BA-00A2-62BDA9FEC1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82505" y="2991654"/>
            <a:ext cx="5828261" cy="32783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ttore 1 6">
            <a:extLst>
              <a:ext uri="{FF2B5EF4-FFF2-40B4-BE49-F238E27FC236}">
                <a16:creationId xmlns:a16="http://schemas.microsoft.com/office/drawing/2014/main" id="{305EF9F8-7BD4-3F2B-23D7-A4137D1C0307}"/>
              </a:ext>
            </a:extLst>
          </p:cNvPr>
          <p:cNvCxnSpPr/>
          <p:nvPr/>
        </p:nvCxnSpPr>
        <p:spPr>
          <a:xfrm>
            <a:off x="844062" y="2166425"/>
            <a:ext cx="1055076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119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7746906-F44A-8589-9418-4726F20A90C3}"/>
              </a:ext>
            </a:extLst>
          </p:cNvPr>
          <p:cNvSpPr>
            <a:spLocks noGrp="1"/>
          </p:cNvSpPr>
          <p:nvPr>
            <p:ph idx="1"/>
          </p:nvPr>
        </p:nvSpPr>
        <p:spPr>
          <a:xfrm>
            <a:off x="838200" y="551534"/>
            <a:ext cx="10515600" cy="5754932"/>
          </a:xfrm>
        </p:spPr>
        <p:txBody>
          <a:bodyPr>
            <a:normAutofit fontScale="92500" lnSpcReduction="10000"/>
          </a:bodyPr>
          <a:lstStyle/>
          <a:p>
            <a:pPr marL="0" indent="0">
              <a:buNone/>
            </a:pPr>
            <a:r>
              <a:rPr lang="en-US" sz="3600" b="1" i="0" dirty="0">
                <a:solidFill>
                  <a:srgbClr val="374151"/>
                </a:solidFill>
                <a:effectLst/>
              </a:rPr>
              <a:t>Training artificial intelligence (AI) systems with the right data is critical for ensuring their accuracy and effectiveness</a:t>
            </a:r>
            <a:r>
              <a:rPr lang="en-US" b="0" i="0" dirty="0">
                <a:solidFill>
                  <a:srgbClr val="374151"/>
                </a:solidFill>
                <a:effectLst/>
                <a:latin typeface="Söhne"/>
              </a:rPr>
              <a:t>. As demonstrated by examples such as Microsoft's Tay chatbot and Google Photos' labeling of "gorillas" as black people, using biased or inaccurate data can lead to serious errors and negative consequences.</a:t>
            </a:r>
          </a:p>
          <a:p>
            <a:pPr marL="0" indent="0">
              <a:buNone/>
            </a:pPr>
            <a:r>
              <a:rPr lang="en-US" b="0" i="0" dirty="0">
                <a:solidFill>
                  <a:srgbClr val="374151"/>
                </a:solidFill>
                <a:effectLst/>
                <a:latin typeface="Söhne"/>
              </a:rPr>
              <a:t>These examples show that </a:t>
            </a:r>
            <a:r>
              <a:rPr lang="en-US" sz="3600" b="1" dirty="0">
                <a:solidFill>
                  <a:srgbClr val="374151"/>
                </a:solidFill>
              </a:rPr>
              <a:t>AI is only as good as the data it's trained on</a:t>
            </a:r>
            <a:r>
              <a:rPr lang="en-US" b="0" i="0" dirty="0">
                <a:solidFill>
                  <a:srgbClr val="374151"/>
                </a:solidFill>
                <a:effectLst/>
                <a:latin typeface="Söhne"/>
              </a:rPr>
              <a:t>. To avoid these kinds of mistakes and ensure AI is used ethically and effectively, it's important to carefully curate and vet the data used to train these systems. This involves </a:t>
            </a:r>
            <a:r>
              <a:rPr lang="en-US" dirty="0">
                <a:solidFill>
                  <a:srgbClr val="374151"/>
                </a:solidFill>
                <a:latin typeface="Söhne"/>
              </a:rPr>
              <a:t>ensuring the data is representative of diverse perspectives, removing biased or offensive content, and continuously </a:t>
            </a:r>
            <a:r>
              <a:rPr lang="en-US" sz="3600" b="1" dirty="0">
                <a:solidFill>
                  <a:srgbClr val="374151"/>
                </a:solidFill>
              </a:rPr>
              <a:t>monitoring and refining the algorithms as they learn and evolve</a:t>
            </a:r>
            <a:r>
              <a:rPr lang="en-US" b="0" i="0" dirty="0">
                <a:solidFill>
                  <a:srgbClr val="374151"/>
                </a:solidFill>
                <a:effectLst/>
                <a:latin typeface="Söhne"/>
              </a:rPr>
              <a:t>. By training AI with the right data, we can </a:t>
            </a:r>
            <a:r>
              <a:rPr lang="en-US" sz="3600" b="1" dirty="0">
                <a:solidFill>
                  <a:srgbClr val="374151"/>
                </a:solidFill>
              </a:rPr>
              <a:t>help ensure that these systems are accurate, fair, and effective tools for improving our lives and society.</a:t>
            </a:r>
          </a:p>
        </p:txBody>
      </p:sp>
    </p:spTree>
    <p:extLst>
      <p:ext uri="{BB962C8B-B14F-4D97-AF65-F5344CB8AC3E}">
        <p14:creationId xmlns:p14="http://schemas.microsoft.com/office/powerpoint/2010/main" val="2190205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9">
            <a:extLst>
              <a:ext uri="{FF2B5EF4-FFF2-40B4-BE49-F238E27FC236}">
                <a16:creationId xmlns:a16="http://schemas.microsoft.com/office/drawing/2014/main" id="{909BB636-E2E5-9000-334F-F0330746A44B}"/>
              </a:ext>
            </a:extLst>
          </p:cNvPr>
          <p:cNvGraphicFramePr>
            <a:graphicFrameLocks noGrp="1"/>
          </p:cNvGraphicFramePr>
          <p:nvPr>
            <p:ph idx="1"/>
          </p:nvPr>
        </p:nvGraphicFramePr>
        <p:xfrm>
          <a:off x="196081" y="0"/>
          <a:ext cx="6129080" cy="5160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Segnaposto contenuto 9">
            <a:extLst>
              <a:ext uri="{FF2B5EF4-FFF2-40B4-BE49-F238E27FC236}">
                <a16:creationId xmlns:a16="http://schemas.microsoft.com/office/drawing/2014/main" id="{2E086C17-8CF5-4731-6541-2652BFE327C4}"/>
              </a:ext>
            </a:extLst>
          </p:cNvPr>
          <p:cNvGraphicFramePr>
            <a:graphicFrameLocks/>
          </p:cNvGraphicFramePr>
          <p:nvPr>
            <p:extLst>
              <p:ext uri="{D42A27DB-BD31-4B8C-83A1-F6EECF244321}">
                <p14:modId xmlns:p14="http://schemas.microsoft.com/office/powerpoint/2010/main" val="2681644145"/>
              </p:ext>
            </p:extLst>
          </p:nvPr>
        </p:nvGraphicFramePr>
        <p:xfrm>
          <a:off x="4904853" y="0"/>
          <a:ext cx="7403215" cy="60080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CasellaDiTesto 6">
            <a:extLst>
              <a:ext uri="{FF2B5EF4-FFF2-40B4-BE49-F238E27FC236}">
                <a16:creationId xmlns:a16="http://schemas.microsoft.com/office/drawing/2014/main" id="{0A8D0436-E262-63A7-A58E-9C6B0BAD2DF6}"/>
              </a:ext>
            </a:extLst>
          </p:cNvPr>
          <p:cNvSpPr txBox="1"/>
          <p:nvPr/>
        </p:nvSpPr>
        <p:spPr>
          <a:xfrm>
            <a:off x="1905991" y="5373671"/>
            <a:ext cx="1443408" cy="769441"/>
          </a:xfrm>
          <a:prstGeom prst="rect">
            <a:avLst/>
          </a:prstGeom>
          <a:noFill/>
        </p:spPr>
        <p:txBody>
          <a:bodyPr wrap="none" rtlCol="0">
            <a:spAutoFit/>
          </a:bodyPr>
          <a:lstStyle/>
          <a:p>
            <a:r>
              <a:rPr lang="it-FI" sz="4400" dirty="0">
                <a:latin typeface="+mj-lt"/>
                <a:ea typeface="+mj-ea"/>
                <a:cs typeface="+mj-cs"/>
              </a:rPr>
              <a:t>Retail</a:t>
            </a:r>
          </a:p>
        </p:txBody>
      </p:sp>
    </p:spTree>
    <p:extLst>
      <p:ext uri="{BB962C8B-B14F-4D97-AF65-F5344CB8AC3E}">
        <p14:creationId xmlns:p14="http://schemas.microsoft.com/office/powerpoint/2010/main" val="3297039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2" name="Arc 104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A9DCE189-BFEA-B8CC-7D50-F1B86AA1303D}"/>
              </a:ext>
            </a:extLst>
          </p:cNvPr>
          <p:cNvSpPr>
            <a:spLocks noGrp="1"/>
          </p:cNvSpPr>
          <p:nvPr>
            <p:ph type="title"/>
          </p:nvPr>
        </p:nvSpPr>
        <p:spPr>
          <a:xfrm>
            <a:off x="3452704" y="569186"/>
            <a:ext cx="5458838" cy="1325563"/>
          </a:xfrm>
        </p:spPr>
        <p:txBody>
          <a:bodyPr>
            <a:normAutofit/>
          </a:bodyPr>
          <a:lstStyle/>
          <a:p>
            <a:r>
              <a:rPr lang="it-FI" dirty="0"/>
              <a:t>Price optimization</a:t>
            </a:r>
          </a:p>
        </p:txBody>
      </p:sp>
      <p:sp>
        <p:nvSpPr>
          <p:cNvPr id="1044" name="Freeform: Shape 104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price optimization">
            <a:extLst>
              <a:ext uri="{FF2B5EF4-FFF2-40B4-BE49-F238E27FC236}">
                <a16:creationId xmlns:a16="http://schemas.microsoft.com/office/drawing/2014/main" id="{F1BCEA72-B4ED-7C9B-C7F6-2F24BA0719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10" t="9548" r="4594" b="13677"/>
          <a:stretch/>
        </p:blipFill>
        <p:spPr bwMode="auto">
          <a:xfrm>
            <a:off x="717473" y="1038586"/>
            <a:ext cx="2050467" cy="189171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BDC392BD-A31A-8CD3-6E97-63EF80AB3B17}"/>
              </a:ext>
            </a:extLst>
          </p:cNvPr>
          <p:cNvSpPr>
            <a:spLocks noGrp="1"/>
          </p:cNvSpPr>
          <p:nvPr>
            <p:ph idx="1"/>
          </p:nvPr>
        </p:nvSpPr>
        <p:spPr>
          <a:xfrm>
            <a:off x="3485411" y="1638569"/>
            <a:ext cx="6318345" cy="4195072"/>
          </a:xfrm>
        </p:spPr>
        <p:txBody>
          <a:bodyPr>
            <a:noAutofit/>
          </a:bodyPr>
          <a:lstStyle/>
          <a:p>
            <a:pPr marL="0" indent="0">
              <a:buNone/>
            </a:pPr>
            <a:r>
              <a:rPr lang="en-US" b="1" dirty="0"/>
              <a:t>Price optimization is a mathematical analysis technique </a:t>
            </a:r>
            <a:r>
              <a:rPr lang="en-US" dirty="0"/>
              <a:t>used in retail and other industries to </a:t>
            </a:r>
            <a:r>
              <a:rPr lang="en-US" b="1" dirty="0"/>
              <a:t>determine the ideal price </a:t>
            </a:r>
            <a:r>
              <a:rPr lang="en-US" dirty="0"/>
              <a:t>points for products and services based on various factors such as supply and demand, customer behavior, competitor pricing, and market trends. The data used in price optimization can include survey data, operating costs, inventories, and historic prices and sales.</a:t>
            </a:r>
          </a:p>
        </p:txBody>
      </p:sp>
      <p:sp>
        <p:nvSpPr>
          <p:cNvPr id="5" name="CasellaDiTesto 4">
            <a:extLst>
              <a:ext uri="{FF2B5EF4-FFF2-40B4-BE49-F238E27FC236}">
                <a16:creationId xmlns:a16="http://schemas.microsoft.com/office/drawing/2014/main" id="{9FACCC45-01EB-71B0-1D37-9AB8076B825C}"/>
              </a:ext>
            </a:extLst>
          </p:cNvPr>
          <p:cNvSpPr txBox="1"/>
          <p:nvPr/>
        </p:nvSpPr>
        <p:spPr>
          <a:xfrm>
            <a:off x="6869709" y="6356350"/>
            <a:ext cx="5322291" cy="477054"/>
          </a:xfrm>
          <a:prstGeom prst="rect">
            <a:avLst/>
          </a:prstGeom>
          <a:noFill/>
        </p:spPr>
        <p:txBody>
          <a:bodyPr wrap="none" rtlCol="0">
            <a:spAutoFit/>
          </a:bodyPr>
          <a:lstStyle/>
          <a:p>
            <a:pPr>
              <a:spcAft>
                <a:spcPts val="600"/>
              </a:spcAft>
            </a:pPr>
            <a:r>
              <a:rPr lang="it-IT" sz="1000" dirty="0">
                <a:solidFill>
                  <a:schemeClr val="bg2">
                    <a:lumMod val="90000"/>
                  </a:schemeClr>
                </a:solidFill>
              </a:rPr>
              <a:t>Source: </a:t>
            </a:r>
            <a:r>
              <a:rPr lang="it-IT" sz="1000" dirty="0">
                <a:solidFill>
                  <a:schemeClr val="bg2">
                    <a:lumMod val="90000"/>
                  </a:schemeClr>
                </a:solidFill>
                <a:hlinkClick r:id="rId4">
                  <a:extLst>
                    <a:ext uri="{A12FA001-AC4F-418D-AE19-62706E023703}">
                      <ahyp:hlinkClr xmlns:ahyp="http://schemas.microsoft.com/office/drawing/2018/hyperlinkcolor" val="tx"/>
                    </a:ext>
                  </a:extLst>
                </a:hlinkClick>
              </a:rPr>
              <a:t>https://www.pricefx.com/learning-center/price-optimization-what-how/</a:t>
            </a:r>
            <a:endParaRPr lang="it-IT" sz="1000" dirty="0">
              <a:solidFill>
                <a:schemeClr val="bg2">
                  <a:lumMod val="90000"/>
                </a:schemeClr>
              </a:solidFill>
            </a:endParaRPr>
          </a:p>
          <a:p>
            <a:pPr>
              <a:spcAft>
                <a:spcPts val="600"/>
              </a:spcAft>
            </a:pPr>
            <a:r>
              <a:rPr lang="it-IT" sz="1000" b="0" i="0" u="none" strike="noStrike" dirty="0">
                <a:solidFill>
                  <a:schemeClr val="bg2">
                    <a:lumMod val="90000"/>
                  </a:schemeClr>
                </a:solidFill>
                <a:effectLst/>
                <a:latin typeface="Arial" panose="020B0604020202020204" pitchFamily="34" charset="0"/>
                <a:hlinkClick r:id="rId5">
                  <a:extLst>
                    <a:ext uri="{A12FA001-AC4F-418D-AE19-62706E023703}">
                      <ahyp:hlinkClr xmlns:ahyp="http://schemas.microsoft.com/office/drawing/2018/hyperlinkcolor" val="tx"/>
                    </a:ext>
                  </a:extLst>
                </a:hlinkClick>
              </a:rPr>
              <a:t>"As data about drivers proliferates, auto insurers look to adjust rates"</a:t>
            </a:r>
            <a:r>
              <a:rPr lang="it-IT" sz="1000" b="0" i="0" dirty="0">
                <a:solidFill>
                  <a:schemeClr val="bg2">
                    <a:lumMod val="90000"/>
                  </a:schemeClr>
                </a:solidFill>
                <a:effectLst/>
                <a:latin typeface="Arial" panose="020B0604020202020204" pitchFamily="34" charset="0"/>
              </a:rPr>
              <a:t>. </a:t>
            </a:r>
            <a:r>
              <a:rPr lang="it-IT" sz="1000" b="0" i="1" dirty="0">
                <a:solidFill>
                  <a:schemeClr val="bg2">
                    <a:lumMod val="90000"/>
                  </a:schemeClr>
                </a:solidFill>
                <a:effectLst/>
                <a:latin typeface="Arial" panose="020B0604020202020204" pitchFamily="34" charset="0"/>
              </a:rPr>
              <a:t>The New York Times</a:t>
            </a:r>
            <a:endParaRPr lang="it-FI" sz="1000" dirty="0">
              <a:solidFill>
                <a:schemeClr val="bg2">
                  <a:lumMod val="90000"/>
                </a:schemeClr>
              </a:solidFill>
            </a:endParaRPr>
          </a:p>
        </p:txBody>
      </p:sp>
    </p:spTree>
    <p:extLst>
      <p:ext uri="{BB962C8B-B14F-4D97-AF65-F5344CB8AC3E}">
        <p14:creationId xmlns:p14="http://schemas.microsoft.com/office/powerpoint/2010/main" val="2384589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A9DCE189-BFEA-B8CC-7D50-F1B86AA1303D}"/>
              </a:ext>
            </a:extLst>
          </p:cNvPr>
          <p:cNvSpPr>
            <a:spLocks noGrp="1"/>
          </p:cNvSpPr>
          <p:nvPr>
            <p:ph type="title"/>
          </p:nvPr>
        </p:nvSpPr>
        <p:spPr>
          <a:xfrm>
            <a:off x="1311377" y="548640"/>
            <a:ext cx="8415718" cy="1135737"/>
          </a:xfrm>
        </p:spPr>
        <p:txBody>
          <a:bodyPr>
            <a:normAutofit/>
          </a:bodyPr>
          <a:lstStyle/>
          <a:p>
            <a:r>
              <a:rPr lang="it-FI" dirty="0"/>
              <a:t>Price optimization:examples</a:t>
            </a:r>
          </a:p>
        </p:txBody>
      </p:sp>
      <p:pic>
        <p:nvPicPr>
          <p:cNvPr id="2050" name="Picture 2" descr="When is Amazon coming to Finland? | Metropolitan.fi">
            <a:extLst>
              <a:ext uri="{FF2B5EF4-FFF2-40B4-BE49-F238E27FC236}">
                <a16:creationId xmlns:a16="http://schemas.microsoft.com/office/drawing/2014/main" id="{5D555EB6-883D-899F-10FE-2D31450A9C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67" r="10064" b="9264"/>
          <a:stretch/>
        </p:blipFill>
        <p:spPr bwMode="auto">
          <a:xfrm>
            <a:off x="152281" y="1434692"/>
            <a:ext cx="5661572" cy="2334480"/>
          </a:xfrm>
          <a:prstGeom prst="rect">
            <a:avLst/>
          </a:prstGeom>
          <a:noFill/>
          <a:extLst>
            <a:ext uri="{909E8E84-426E-40DD-AFC4-6F175D3DCCD1}">
              <a14:hiddenFill xmlns:a14="http://schemas.microsoft.com/office/drawing/2010/main">
                <a:solidFill>
                  <a:srgbClr val="FFFFFF"/>
                </a:solidFill>
              </a14:hiddenFill>
            </a:ext>
          </a:extLst>
        </p:spPr>
      </p:pic>
      <p:grpSp>
        <p:nvGrpSpPr>
          <p:cNvPr id="2057" name="Group 2056">
            <a:extLst>
              <a:ext uri="{FF2B5EF4-FFF2-40B4-BE49-F238E27FC236}">
                <a16:creationId xmlns:a16="http://schemas.microsoft.com/office/drawing/2014/main" id="{4724F874-E407-41A5-918C-1CF5DF526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1097280" cy="1097280"/>
            <a:chOff x="11094720" y="0"/>
            <a:chExt cx="1097280" cy="1097280"/>
          </a:xfrm>
        </p:grpSpPr>
        <p:sp>
          <p:nvSpPr>
            <p:cNvPr id="2058" name="Isosceles Triangle 2057">
              <a:extLst>
                <a:ext uri="{FF2B5EF4-FFF2-40B4-BE49-F238E27FC236}">
                  <a16:creationId xmlns:a16="http://schemas.microsoft.com/office/drawing/2014/main" id="{EBB12D3E-DD63-469B-A687-14E38AE47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2CC10F17-490D-41AE-9B38-7F39AF738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egnaposto contenuto 2">
            <a:extLst>
              <a:ext uri="{FF2B5EF4-FFF2-40B4-BE49-F238E27FC236}">
                <a16:creationId xmlns:a16="http://schemas.microsoft.com/office/drawing/2014/main" id="{BDC392BD-A31A-8CD3-6E97-63EF80AB3B17}"/>
              </a:ext>
            </a:extLst>
          </p:cNvPr>
          <p:cNvSpPr>
            <a:spLocks noGrp="1"/>
          </p:cNvSpPr>
          <p:nvPr>
            <p:ph idx="1"/>
          </p:nvPr>
        </p:nvSpPr>
        <p:spPr>
          <a:xfrm>
            <a:off x="6203935" y="1684378"/>
            <a:ext cx="5136412" cy="1417638"/>
          </a:xfrm>
        </p:spPr>
        <p:txBody>
          <a:bodyPr>
            <a:normAutofit/>
          </a:bodyPr>
          <a:lstStyle/>
          <a:p>
            <a:pPr marL="0" indent="0">
              <a:buNone/>
            </a:pPr>
            <a:r>
              <a:rPr lang="en-US" sz="2400" dirty="0"/>
              <a:t>Amazon also uses artificial intelligence to drive dynamic pricing . The algorithm enables optimal sales and revenue automatically.</a:t>
            </a:r>
          </a:p>
        </p:txBody>
      </p:sp>
      <p:grpSp>
        <p:nvGrpSpPr>
          <p:cNvPr id="2061" name="Group 2060">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062" name="Isosceles Triangle 206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asellaDiTesto 7">
            <a:extLst>
              <a:ext uri="{FF2B5EF4-FFF2-40B4-BE49-F238E27FC236}">
                <a16:creationId xmlns:a16="http://schemas.microsoft.com/office/drawing/2014/main" id="{089AAE9C-F0AE-3EAF-D259-D11F632D271D}"/>
              </a:ext>
            </a:extLst>
          </p:cNvPr>
          <p:cNvSpPr txBox="1"/>
          <p:nvPr/>
        </p:nvSpPr>
        <p:spPr>
          <a:xfrm>
            <a:off x="6449722" y="6596390"/>
            <a:ext cx="5742278" cy="261610"/>
          </a:xfrm>
          <a:prstGeom prst="rect">
            <a:avLst/>
          </a:prstGeom>
          <a:noFill/>
        </p:spPr>
        <p:txBody>
          <a:bodyPr wrap="none" rtlCol="0">
            <a:spAutoFit/>
          </a:bodyPr>
          <a:lstStyle/>
          <a:p>
            <a:pPr>
              <a:spcAft>
                <a:spcPts val="600"/>
              </a:spcAft>
            </a:pPr>
            <a:r>
              <a:rPr lang="it-IT" sz="1100" dirty="0" err="1">
                <a:solidFill>
                  <a:schemeClr val="bg2">
                    <a:lumMod val="90000"/>
                  </a:schemeClr>
                </a:solidFill>
              </a:rPr>
              <a:t>S</a:t>
            </a:r>
            <a:r>
              <a:rPr lang="it-FI" sz="1100" dirty="0">
                <a:solidFill>
                  <a:schemeClr val="bg2">
                    <a:lumMod val="90000"/>
                  </a:schemeClr>
                </a:solidFill>
              </a:rPr>
              <a:t>ource:</a:t>
            </a:r>
            <a:r>
              <a:rPr lang="it-IT" sz="1100" dirty="0">
                <a:solidFill>
                  <a:schemeClr val="bg2">
                    <a:lumMod val="90000"/>
                  </a:schemeClr>
                </a:solidFill>
              </a:rPr>
              <a:t>https://</a:t>
            </a:r>
            <a:r>
              <a:rPr lang="it-IT" sz="1100" dirty="0" err="1">
                <a:solidFill>
                  <a:schemeClr val="bg2">
                    <a:lumMod val="90000"/>
                  </a:schemeClr>
                </a:solidFill>
              </a:rPr>
              <a:t>postindustria.com</a:t>
            </a:r>
            <a:r>
              <a:rPr lang="it-IT" sz="1100" dirty="0">
                <a:solidFill>
                  <a:schemeClr val="bg2">
                    <a:lumMod val="90000"/>
                  </a:schemeClr>
                </a:solidFill>
              </a:rPr>
              <a:t>/using-ai-in-marketing-top-5-cases-machine-learning-examples/</a:t>
            </a:r>
            <a:endParaRPr lang="it-FI" sz="1100">
              <a:solidFill>
                <a:schemeClr val="bg2">
                  <a:lumMod val="90000"/>
                </a:schemeClr>
              </a:solidFill>
            </a:endParaRPr>
          </a:p>
        </p:txBody>
      </p:sp>
      <p:sp>
        <p:nvSpPr>
          <p:cNvPr id="4" name="CasellaDiTesto 3">
            <a:extLst>
              <a:ext uri="{FF2B5EF4-FFF2-40B4-BE49-F238E27FC236}">
                <a16:creationId xmlns:a16="http://schemas.microsoft.com/office/drawing/2014/main" id="{EA34FE1C-9E35-1222-C0D8-D5ADBFF3A78D}"/>
              </a:ext>
            </a:extLst>
          </p:cNvPr>
          <p:cNvSpPr txBox="1"/>
          <p:nvPr/>
        </p:nvSpPr>
        <p:spPr>
          <a:xfrm>
            <a:off x="152281" y="3940172"/>
            <a:ext cx="9304235" cy="2431435"/>
          </a:xfrm>
          <a:prstGeom prst="rect">
            <a:avLst/>
          </a:prstGeom>
          <a:noFill/>
        </p:spPr>
        <p:txBody>
          <a:bodyPr wrap="square" rtlCol="0">
            <a:spAutoFit/>
          </a:bodyPr>
          <a:lstStyle/>
          <a:p>
            <a:r>
              <a:rPr lang="en-US" sz="2400" dirty="0"/>
              <a:t>Amazon </a:t>
            </a:r>
            <a:r>
              <a:rPr lang="en-US" sz="3200" b="1" dirty="0"/>
              <a:t>changes product prices 2.5 million times a day</a:t>
            </a:r>
            <a:r>
              <a:rPr lang="en-US" sz="3200" dirty="0"/>
              <a:t>! </a:t>
            </a:r>
          </a:p>
          <a:p>
            <a:r>
              <a:rPr lang="en-US" sz="2400" b="1" dirty="0"/>
              <a:t>This means that an average product changes cost every 10 minutes. </a:t>
            </a:r>
          </a:p>
          <a:p>
            <a:endParaRPr lang="en-US" sz="2400" b="1" dirty="0"/>
          </a:p>
          <a:p>
            <a:r>
              <a:rPr lang="en-US" sz="2400" b="1" dirty="0"/>
              <a:t>Amazon managed to boost revenue by 25% using dynamic pricing </a:t>
            </a:r>
            <a:r>
              <a:rPr lang="en-US" sz="2400" dirty="0"/>
              <a:t>and the company continues to use the technique extensively.</a:t>
            </a:r>
            <a:endParaRPr lang="it-IT" sz="2400" dirty="0"/>
          </a:p>
          <a:p>
            <a:endParaRPr lang="it-FI" sz="2400" dirty="0"/>
          </a:p>
        </p:txBody>
      </p:sp>
    </p:spTree>
    <p:extLst>
      <p:ext uri="{BB962C8B-B14F-4D97-AF65-F5344CB8AC3E}">
        <p14:creationId xmlns:p14="http://schemas.microsoft.com/office/powerpoint/2010/main" val="3610835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3" name="Rectangle 207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Rectangle 2074">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1">
            <a:extLst>
              <a:ext uri="{FF2B5EF4-FFF2-40B4-BE49-F238E27FC236}">
                <a16:creationId xmlns:a16="http://schemas.microsoft.com/office/drawing/2014/main" id="{696388E2-0888-4BAC-0F90-56B3E8066E6A}"/>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a:solidFill>
                  <a:schemeClr val="tx1">
                    <a:lumMod val="85000"/>
                    <a:lumOff val="15000"/>
                  </a:schemeClr>
                </a:solidFill>
              </a:rPr>
              <a:t>Price optimization:examples</a:t>
            </a:r>
          </a:p>
        </p:txBody>
      </p:sp>
      <p:sp>
        <p:nvSpPr>
          <p:cNvPr id="4" name="Segnaposto contenuto 2">
            <a:extLst>
              <a:ext uri="{FF2B5EF4-FFF2-40B4-BE49-F238E27FC236}">
                <a16:creationId xmlns:a16="http://schemas.microsoft.com/office/drawing/2014/main" id="{621C5CA4-4FC9-1734-B143-5B2869026D32}"/>
              </a:ext>
            </a:extLst>
          </p:cNvPr>
          <p:cNvSpPr>
            <a:spLocks noGrp="1"/>
          </p:cNvSpPr>
          <p:nvPr>
            <p:ph idx="1"/>
          </p:nvPr>
        </p:nvSpPr>
        <p:spPr>
          <a:xfrm>
            <a:off x="2426447" y="6019391"/>
            <a:ext cx="7315199" cy="739880"/>
          </a:xfrm>
        </p:spPr>
        <p:txBody>
          <a:bodyPr vert="horz" lIns="91440" tIns="45720" rIns="91440" bIns="45720" rtlCol="0" anchor="t">
            <a:normAutofit lnSpcReduction="10000"/>
          </a:bodyPr>
          <a:lstStyle/>
          <a:p>
            <a:pPr marL="0" indent="0" algn="ctr">
              <a:buNone/>
            </a:pPr>
            <a:r>
              <a:rPr lang="en-US" sz="2400" b="0" i="0" dirty="0">
                <a:solidFill>
                  <a:schemeClr val="tx1">
                    <a:lumMod val="85000"/>
                    <a:lumOff val="15000"/>
                  </a:schemeClr>
                </a:solidFill>
                <a:effectLst/>
              </a:rPr>
              <a:t>They proposed a new system that used AI-powered algorithms to set </a:t>
            </a:r>
            <a:r>
              <a:rPr lang="en-US" sz="2400" b="1" dirty="0">
                <a:solidFill>
                  <a:schemeClr val="tx1">
                    <a:lumMod val="85000"/>
                    <a:lumOff val="15000"/>
                  </a:schemeClr>
                </a:solidFill>
              </a:rPr>
              <a:t>"fair and square" </a:t>
            </a:r>
            <a:r>
              <a:rPr lang="en-US" sz="2400" b="0" i="0" dirty="0">
                <a:solidFill>
                  <a:schemeClr val="tx1">
                    <a:lumMod val="85000"/>
                    <a:lumOff val="15000"/>
                  </a:schemeClr>
                </a:solidFill>
                <a:effectLst/>
              </a:rPr>
              <a:t>prices. </a:t>
            </a:r>
          </a:p>
        </p:txBody>
      </p:sp>
      <p:pic>
        <p:nvPicPr>
          <p:cNvPr id="2050" name="Picture 2" descr="Read J. C. Penney News &amp; Analysis | The Business of Fashion">
            <a:extLst>
              <a:ext uri="{FF2B5EF4-FFF2-40B4-BE49-F238E27FC236}">
                <a16:creationId xmlns:a16="http://schemas.microsoft.com/office/drawing/2014/main" id="{B45A1F4A-EAF6-57E4-35FA-2BE8EEB80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73" b="7273"/>
          <a:stretch/>
        </p:blipFill>
        <p:spPr bwMode="auto">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DB9A45D0-F762-3E55-90A3-53C6AD91F334}"/>
              </a:ext>
            </a:extLst>
          </p:cNvPr>
          <p:cNvSpPr txBox="1"/>
          <p:nvPr/>
        </p:nvSpPr>
        <p:spPr>
          <a:xfrm>
            <a:off x="9892031" y="6488668"/>
            <a:ext cx="2363147" cy="523220"/>
          </a:xfrm>
          <a:prstGeom prst="rect">
            <a:avLst/>
          </a:prstGeom>
          <a:noFill/>
        </p:spPr>
        <p:txBody>
          <a:bodyPr wrap="none" rtlCol="0">
            <a:spAutoFit/>
          </a:bodyPr>
          <a:lstStyle/>
          <a:p>
            <a:pPr>
              <a:spcAft>
                <a:spcPts val="600"/>
              </a:spcAft>
            </a:pPr>
            <a:r>
              <a:rPr lang="it-IT" sz="600" dirty="0">
                <a:solidFill>
                  <a:schemeClr val="bg2">
                    <a:lumMod val="90000"/>
                  </a:schemeClr>
                </a:solidFill>
              </a:rPr>
              <a:t>Source: https://</a:t>
            </a:r>
            <a:r>
              <a:rPr lang="it-IT" sz="600" dirty="0" err="1">
                <a:solidFill>
                  <a:schemeClr val="bg2">
                    <a:lumMod val="90000"/>
                  </a:schemeClr>
                </a:solidFill>
              </a:rPr>
              <a:t>sundayspecial.substack.com</a:t>
            </a:r>
            <a:r>
              <a:rPr lang="it-IT" sz="600" dirty="0">
                <a:solidFill>
                  <a:schemeClr val="bg2">
                    <a:lumMod val="90000"/>
                  </a:schemeClr>
                </a:solidFill>
              </a:rPr>
              <a:t>/</a:t>
            </a:r>
            <a:r>
              <a:rPr lang="it-IT" sz="600" dirty="0" err="1">
                <a:solidFill>
                  <a:schemeClr val="bg2">
                    <a:lumMod val="90000"/>
                  </a:schemeClr>
                </a:solidFill>
              </a:rPr>
              <a:t>p</a:t>
            </a:r>
            <a:r>
              <a:rPr lang="it-IT" sz="600" dirty="0">
                <a:solidFill>
                  <a:schemeClr val="bg2">
                    <a:lumMod val="90000"/>
                  </a:schemeClr>
                </a:solidFill>
              </a:rPr>
              <a:t>/the-</a:t>
            </a:r>
            <a:r>
              <a:rPr lang="it-IT" sz="600" dirty="0" err="1">
                <a:solidFill>
                  <a:schemeClr val="bg2">
                    <a:lumMod val="90000"/>
                  </a:schemeClr>
                </a:solidFill>
              </a:rPr>
              <a:t>death</a:t>
            </a:r>
            <a:r>
              <a:rPr lang="it-IT" sz="600" dirty="0">
                <a:solidFill>
                  <a:schemeClr val="bg2">
                    <a:lumMod val="90000"/>
                  </a:schemeClr>
                </a:solidFill>
              </a:rPr>
              <a:t>-of-</a:t>
            </a:r>
            <a:r>
              <a:rPr lang="it-IT" sz="600" dirty="0" err="1">
                <a:solidFill>
                  <a:schemeClr val="bg2">
                    <a:lumMod val="90000"/>
                  </a:schemeClr>
                </a:solidFill>
              </a:rPr>
              <a:t>jcpenney</a:t>
            </a:r>
            <a:endParaRPr lang="it-IT" sz="600">
              <a:solidFill>
                <a:schemeClr val="bg2">
                  <a:lumMod val="90000"/>
                </a:schemeClr>
              </a:solidFill>
            </a:endParaRPr>
          </a:p>
          <a:p>
            <a:pPr>
              <a:spcAft>
                <a:spcPts val="600"/>
              </a:spcAft>
            </a:pPr>
            <a:r>
              <a:rPr lang="it-IT" sz="600" dirty="0">
                <a:solidFill>
                  <a:schemeClr val="bg2">
                    <a:lumMod val="90000"/>
                  </a:schemeClr>
                </a:solidFill>
              </a:rPr>
              <a:t>https://</a:t>
            </a:r>
            <a:r>
              <a:rPr lang="it-IT" sz="600" dirty="0" err="1">
                <a:solidFill>
                  <a:schemeClr val="bg2">
                    <a:lumMod val="90000"/>
                  </a:schemeClr>
                </a:solidFill>
              </a:rPr>
              <a:t>www.priceintelligently.com</a:t>
            </a:r>
            <a:r>
              <a:rPr lang="it-IT" sz="600" dirty="0">
                <a:solidFill>
                  <a:schemeClr val="bg2">
                    <a:lumMod val="90000"/>
                  </a:schemeClr>
                </a:solidFill>
              </a:rPr>
              <a:t>/blog/</a:t>
            </a:r>
            <a:r>
              <a:rPr lang="it-IT" sz="600" dirty="0" err="1">
                <a:solidFill>
                  <a:schemeClr val="bg2">
                    <a:lumMod val="90000"/>
                  </a:schemeClr>
                </a:solidFill>
              </a:rPr>
              <a:t>j</a:t>
            </a:r>
            <a:r>
              <a:rPr lang="it-IT" sz="600" dirty="0">
                <a:solidFill>
                  <a:schemeClr val="bg2">
                    <a:lumMod val="90000"/>
                  </a:schemeClr>
                </a:solidFill>
              </a:rPr>
              <a:t>-c-penny-</a:t>
            </a:r>
            <a:r>
              <a:rPr lang="it-IT" sz="600" dirty="0" err="1">
                <a:solidFill>
                  <a:schemeClr val="bg2">
                    <a:lumMod val="90000"/>
                  </a:schemeClr>
                </a:solidFill>
              </a:rPr>
              <a:t>s</a:t>
            </a:r>
            <a:r>
              <a:rPr lang="it-IT" sz="600" dirty="0">
                <a:solidFill>
                  <a:schemeClr val="bg2">
                    <a:lumMod val="90000"/>
                  </a:schemeClr>
                </a:solidFill>
              </a:rPr>
              <a:t>-pricing-strategy</a:t>
            </a:r>
            <a:endParaRPr lang="it-FI" sz="600">
              <a:solidFill>
                <a:schemeClr val="bg2">
                  <a:lumMod val="90000"/>
                </a:schemeClr>
              </a:solidFill>
            </a:endParaRPr>
          </a:p>
          <a:p>
            <a:pPr>
              <a:spcAft>
                <a:spcPts val="600"/>
              </a:spcAft>
            </a:pPr>
            <a:endParaRPr lang="it-FI" sz="600">
              <a:solidFill>
                <a:schemeClr val="bg2">
                  <a:lumMod val="90000"/>
                </a:schemeClr>
              </a:solidFill>
            </a:endParaRPr>
          </a:p>
        </p:txBody>
      </p:sp>
    </p:spTree>
    <p:extLst>
      <p:ext uri="{BB962C8B-B14F-4D97-AF65-F5344CB8AC3E}">
        <p14:creationId xmlns:p14="http://schemas.microsoft.com/office/powerpoint/2010/main" val="308523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pty room with plant">
            <a:extLst>
              <a:ext uri="{FF2B5EF4-FFF2-40B4-BE49-F238E27FC236}">
                <a16:creationId xmlns:a16="http://schemas.microsoft.com/office/drawing/2014/main" id="{899ECC1E-4107-2A1E-5533-73C322822A67}"/>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1" y="10"/>
            <a:ext cx="12192001" cy="6857990"/>
          </a:xfrm>
          <a:prstGeom prst="rect">
            <a:avLst/>
          </a:prstGeom>
        </p:spPr>
      </p:pic>
      <p:sp>
        <p:nvSpPr>
          <p:cNvPr id="2" name="Titolo 1">
            <a:extLst>
              <a:ext uri="{FF2B5EF4-FFF2-40B4-BE49-F238E27FC236}">
                <a16:creationId xmlns:a16="http://schemas.microsoft.com/office/drawing/2014/main" id="{C784E377-4693-C090-A592-5E02E075E52C}"/>
              </a:ext>
            </a:extLst>
          </p:cNvPr>
          <p:cNvSpPr>
            <a:spLocks noGrp="1"/>
          </p:cNvSpPr>
          <p:nvPr>
            <p:ph type="title"/>
          </p:nvPr>
        </p:nvSpPr>
        <p:spPr>
          <a:xfrm>
            <a:off x="736145" y="2369086"/>
            <a:ext cx="8562600" cy="2614231"/>
          </a:xfrm>
        </p:spPr>
        <p:txBody>
          <a:bodyPr vert="horz" lIns="91440" tIns="45720" rIns="91440" bIns="45720" rtlCol="0" anchor="ctr">
            <a:noAutofit/>
          </a:bodyPr>
          <a:lstStyle/>
          <a:p>
            <a:r>
              <a:rPr lang="en-US" sz="8800" b="1" dirty="0">
                <a:solidFill>
                  <a:srgbClr val="FFFFFF"/>
                </a:solidFill>
                <a:effectLst>
                  <a:outerShdw blurRad="50800" dist="38100" dir="2700000" algn="tl" rotWithShape="0">
                    <a:prstClr val="black">
                      <a:alpha val="40000"/>
                    </a:prstClr>
                  </a:outerShdw>
                </a:effectLst>
              </a:rPr>
              <a:t>Artificial Intelligence</a:t>
            </a:r>
            <a:endParaRPr lang="en-US" sz="13400" b="1" dirty="0">
              <a:solidFill>
                <a:srgbClr val="FFFF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025217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Read J. C. Penney News &amp; Analysis | The Business of Fashion">
            <a:extLst>
              <a:ext uri="{FF2B5EF4-FFF2-40B4-BE49-F238E27FC236}">
                <a16:creationId xmlns:a16="http://schemas.microsoft.com/office/drawing/2014/main" id="{B45A1F4A-EAF6-57E4-35FA-2BE8EEB80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091" b="949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contenuto 2">
            <a:extLst>
              <a:ext uri="{FF2B5EF4-FFF2-40B4-BE49-F238E27FC236}">
                <a16:creationId xmlns:a16="http://schemas.microsoft.com/office/drawing/2014/main" id="{621C5CA4-4FC9-1734-B143-5B2869026D32}"/>
              </a:ext>
            </a:extLst>
          </p:cNvPr>
          <p:cNvSpPr>
            <a:spLocks noGrp="1"/>
          </p:cNvSpPr>
          <p:nvPr>
            <p:ph idx="1"/>
          </p:nvPr>
        </p:nvSpPr>
        <p:spPr>
          <a:xfrm>
            <a:off x="620623" y="766288"/>
            <a:ext cx="3928227" cy="5159950"/>
          </a:xfrm>
        </p:spPr>
        <p:txBody>
          <a:bodyPr>
            <a:normAutofit/>
          </a:bodyPr>
          <a:lstStyle/>
          <a:p>
            <a:r>
              <a:rPr lang="en-US" sz="2000" b="0" i="0" dirty="0">
                <a:effectLst/>
              </a:rPr>
              <a:t>Instead of using deep discount sales to attract customers, starting this week the chain will simply offer three prices: (1) “</a:t>
            </a:r>
            <a:r>
              <a:rPr lang="en-US" sz="2400" b="1" i="0" dirty="0">
                <a:effectLst/>
              </a:rPr>
              <a:t>Every Day</a:t>
            </a:r>
            <a:r>
              <a:rPr lang="en-US" sz="2000" b="0" i="0" dirty="0">
                <a:effectLst/>
              </a:rPr>
              <a:t>”, (2) “</a:t>
            </a:r>
            <a:r>
              <a:rPr lang="en-US" sz="2400" b="1" i="0" dirty="0">
                <a:effectLst/>
              </a:rPr>
              <a:t>Month Long Value</a:t>
            </a:r>
            <a:r>
              <a:rPr lang="en-US" sz="2000" b="0" i="0" dirty="0">
                <a:effectLst/>
              </a:rPr>
              <a:t>” (theme sales such as back-to-school related products in August), and (3) </a:t>
            </a:r>
            <a:r>
              <a:rPr lang="en-US" sz="2400" b="1" dirty="0"/>
              <a:t>“Best Prices” </a:t>
            </a:r>
            <a:r>
              <a:rPr lang="en-US" sz="2000" b="0" i="0" dirty="0">
                <a:effectLst/>
              </a:rPr>
              <a:t>(clearance).</a:t>
            </a:r>
          </a:p>
          <a:p>
            <a:r>
              <a:rPr lang="en-US" sz="2400" b="1" dirty="0"/>
              <a:t>Prices will also now end in “0” instead of “99</a:t>
            </a:r>
            <a:r>
              <a:rPr lang="en-US" sz="2000" b="0" i="0" dirty="0">
                <a:effectLst/>
              </a:rPr>
              <a:t>” and price tags will list just one price (instead of including the de rigueur “previously sold at a higher price” convention</a:t>
            </a:r>
          </a:p>
        </p:txBody>
      </p:sp>
      <p:sp>
        <p:nvSpPr>
          <p:cNvPr id="6" name="CasellaDiTesto 5">
            <a:extLst>
              <a:ext uri="{FF2B5EF4-FFF2-40B4-BE49-F238E27FC236}">
                <a16:creationId xmlns:a16="http://schemas.microsoft.com/office/drawing/2014/main" id="{DB9A45D0-F762-3E55-90A3-53C6AD91F334}"/>
              </a:ext>
            </a:extLst>
          </p:cNvPr>
          <p:cNvSpPr txBox="1"/>
          <p:nvPr/>
        </p:nvSpPr>
        <p:spPr>
          <a:xfrm>
            <a:off x="9892031" y="6488668"/>
            <a:ext cx="2345514" cy="369332"/>
          </a:xfrm>
          <a:prstGeom prst="rect">
            <a:avLst/>
          </a:prstGeom>
          <a:noFill/>
        </p:spPr>
        <p:txBody>
          <a:bodyPr wrap="none" rtlCol="0">
            <a:spAutoFit/>
          </a:bodyPr>
          <a:lstStyle/>
          <a:p>
            <a:r>
              <a:rPr lang="it-IT" sz="600" dirty="0">
                <a:solidFill>
                  <a:schemeClr val="bg2">
                    <a:lumMod val="90000"/>
                  </a:schemeClr>
                </a:solidFill>
              </a:rPr>
              <a:t>Source: https://</a:t>
            </a:r>
            <a:r>
              <a:rPr lang="it-IT" sz="600" dirty="0" err="1">
                <a:solidFill>
                  <a:schemeClr val="bg2">
                    <a:lumMod val="90000"/>
                  </a:schemeClr>
                </a:solidFill>
              </a:rPr>
              <a:t>sundayspecial.substack.com</a:t>
            </a:r>
            <a:r>
              <a:rPr lang="it-IT" sz="600" dirty="0">
                <a:solidFill>
                  <a:schemeClr val="bg2">
                    <a:lumMod val="90000"/>
                  </a:schemeClr>
                </a:solidFill>
              </a:rPr>
              <a:t>/</a:t>
            </a:r>
            <a:r>
              <a:rPr lang="it-IT" sz="600" dirty="0" err="1">
                <a:solidFill>
                  <a:schemeClr val="bg2">
                    <a:lumMod val="90000"/>
                  </a:schemeClr>
                </a:solidFill>
              </a:rPr>
              <a:t>p</a:t>
            </a:r>
            <a:r>
              <a:rPr lang="it-IT" sz="600" dirty="0">
                <a:solidFill>
                  <a:schemeClr val="bg2">
                    <a:lumMod val="90000"/>
                  </a:schemeClr>
                </a:solidFill>
              </a:rPr>
              <a:t>/the-</a:t>
            </a:r>
            <a:r>
              <a:rPr lang="it-IT" sz="600" dirty="0" err="1">
                <a:solidFill>
                  <a:schemeClr val="bg2">
                    <a:lumMod val="90000"/>
                  </a:schemeClr>
                </a:solidFill>
              </a:rPr>
              <a:t>death</a:t>
            </a:r>
            <a:r>
              <a:rPr lang="it-IT" sz="600" dirty="0">
                <a:solidFill>
                  <a:schemeClr val="bg2">
                    <a:lumMod val="90000"/>
                  </a:schemeClr>
                </a:solidFill>
              </a:rPr>
              <a:t>-of-</a:t>
            </a:r>
            <a:r>
              <a:rPr lang="it-IT" sz="600" dirty="0" err="1">
                <a:solidFill>
                  <a:schemeClr val="bg2">
                    <a:lumMod val="90000"/>
                  </a:schemeClr>
                </a:solidFill>
              </a:rPr>
              <a:t>jcpenney</a:t>
            </a:r>
            <a:endParaRPr lang="it-IT" sz="600" dirty="0">
              <a:solidFill>
                <a:schemeClr val="bg2">
                  <a:lumMod val="90000"/>
                </a:schemeClr>
              </a:solidFill>
            </a:endParaRPr>
          </a:p>
          <a:p>
            <a:r>
              <a:rPr lang="it-IT" sz="600" dirty="0">
                <a:solidFill>
                  <a:schemeClr val="bg2">
                    <a:lumMod val="90000"/>
                  </a:schemeClr>
                </a:solidFill>
              </a:rPr>
              <a:t>https://</a:t>
            </a:r>
            <a:r>
              <a:rPr lang="it-IT" sz="600" dirty="0" err="1">
                <a:solidFill>
                  <a:schemeClr val="bg2">
                    <a:lumMod val="90000"/>
                  </a:schemeClr>
                </a:solidFill>
              </a:rPr>
              <a:t>www.priceintelligently.com</a:t>
            </a:r>
            <a:r>
              <a:rPr lang="it-IT" sz="600" dirty="0">
                <a:solidFill>
                  <a:schemeClr val="bg2">
                    <a:lumMod val="90000"/>
                  </a:schemeClr>
                </a:solidFill>
              </a:rPr>
              <a:t>/blog/</a:t>
            </a:r>
            <a:r>
              <a:rPr lang="it-IT" sz="600" dirty="0" err="1">
                <a:solidFill>
                  <a:schemeClr val="bg2">
                    <a:lumMod val="90000"/>
                  </a:schemeClr>
                </a:solidFill>
              </a:rPr>
              <a:t>j</a:t>
            </a:r>
            <a:r>
              <a:rPr lang="it-IT" sz="600" dirty="0">
                <a:solidFill>
                  <a:schemeClr val="bg2">
                    <a:lumMod val="90000"/>
                  </a:schemeClr>
                </a:solidFill>
              </a:rPr>
              <a:t>-c-penny-</a:t>
            </a:r>
            <a:r>
              <a:rPr lang="it-IT" sz="600" dirty="0" err="1">
                <a:solidFill>
                  <a:schemeClr val="bg2">
                    <a:lumMod val="90000"/>
                  </a:schemeClr>
                </a:solidFill>
              </a:rPr>
              <a:t>s</a:t>
            </a:r>
            <a:r>
              <a:rPr lang="it-IT" sz="600" dirty="0">
                <a:solidFill>
                  <a:schemeClr val="bg2">
                    <a:lumMod val="90000"/>
                  </a:schemeClr>
                </a:solidFill>
              </a:rPr>
              <a:t>-pricing-strategy</a:t>
            </a:r>
            <a:endParaRPr lang="it-FI" sz="600" dirty="0">
              <a:solidFill>
                <a:schemeClr val="bg2">
                  <a:lumMod val="90000"/>
                </a:schemeClr>
              </a:solidFill>
            </a:endParaRPr>
          </a:p>
          <a:p>
            <a:endParaRPr lang="it-FI" sz="600" dirty="0">
              <a:solidFill>
                <a:schemeClr val="bg2">
                  <a:lumMod val="90000"/>
                </a:schemeClr>
              </a:solidFill>
            </a:endParaRPr>
          </a:p>
        </p:txBody>
      </p:sp>
    </p:spTree>
    <p:extLst>
      <p:ext uri="{BB962C8B-B14F-4D97-AF65-F5344CB8AC3E}">
        <p14:creationId xmlns:p14="http://schemas.microsoft.com/office/powerpoint/2010/main" val="3607304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0" name="Picture 8" descr="Cost reduction illustration concept with tiny people. Sales decline, crisis  financial. 8079105 Vector Art at Vecteezy">
            <a:extLst>
              <a:ext uri="{FF2B5EF4-FFF2-40B4-BE49-F238E27FC236}">
                <a16:creationId xmlns:a16="http://schemas.microsoft.com/office/drawing/2014/main" id="{D5BA938F-5A39-21CD-61D7-6989B814E1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901" b="23835"/>
          <a:stretch/>
        </p:blipFill>
        <p:spPr bwMode="auto">
          <a:xfrm>
            <a:off x="-1" y="0"/>
            <a:ext cx="12188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Esplosione 2 9">
            <a:extLst>
              <a:ext uri="{FF2B5EF4-FFF2-40B4-BE49-F238E27FC236}">
                <a16:creationId xmlns:a16="http://schemas.microsoft.com/office/drawing/2014/main" id="{33E910D9-D614-5A20-25F7-6F35920E95BC}"/>
              </a:ext>
            </a:extLst>
          </p:cNvPr>
          <p:cNvSpPr/>
          <p:nvPr/>
        </p:nvSpPr>
        <p:spPr>
          <a:xfrm flipH="1">
            <a:off x="-1527" y="130215"/>
            <a:ext cx="4259484" cy="3298785"/>
          </a:xfrm>
          <a:prstGeom prst="irregularSeal2">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
        <p:nvSpPr>
          <p:cNvPr id="9" name="CasellaDiTesto 8">
            <a:extLst>
              <a:ext uri="{FF2B5EF4-FFF2-40B4-BE49-F238E27FC236}">
                <a16:creationId xmlns:a16="http://schemas.microsoft.com/office/drawing/2014/main" id="{2FB02192-D5FB-4D42-4EB6-497B8873B6E9}"/>
              </a:ext>
            </a:extLst>
          </p:cNvPr>
          <p:cNvSpPr txBox="1"/>
          <p:nvPr/>
        </p:nvSpPr>
        <p:spPr>
          <a:xfrm rot="1417546">
            <a:off x="794533" y="1457626"/>
            <a:ext cx="2991560" cy="830997"/>
          </a:xfrm>
          <a:prstGeom prst="rect">
            <a:avLst/>
          </a:prstGeom>
          <a:noFill/>
        </p:spPr>
        <p:txBody>
          <a:bodyPr wrap="square" rtlCol="0">
            <a:spAutoFit/>
          </a:bodyPr>
          <a:lstStyle/>
          <a:p>
            <a:pPr algn="ctr"/>
            <a:r>
              <a:rPr lang="it-IT" sz="3200" b="1" i="0" dirty="0">
                <a:effectLst/>
                <a:latin typeface="Favorit"/>
              </a:rPr>
              <a:t>20% Sales </a:t>
            </a:r>
            <a:r>
              <a:rPr lang="it-IT" sz="3200" b="1" dirty="0">
                <a:latin typeface="Favorit"/>
              </a:rPr>
              <a:t>D</a:t>
            </a:r>
            <a:r>
              <a:rPr lang="it-IT" sz="3200" b="1" i="0" dirty="0">
                <a:effectLst/>
                <a:latin typeface="Favorit"/>
              </a:rPr>
              <a:t>rop</a:t>
            </a:r>
          </a:p>
          <a:p>
            <a:pPr algn="ctr"/>
            <a:r>
              <a:rPr lang="it-IT" sz="1600" b="1" dirty="0">
                <a:latin typeface="Favorit"/>
              </a:rPr>
              <a:t>(4 </a:t>
            </a:r>
            <a:r>
              <a:rPr lang="it-IT" sz="1600" b="1" dirty="0" err="1">
                <a:latin typeface="Favorit"/>
              </a:rPr>
              <a:t>Billions</a:t>
            </a:r>
            <a:r>
              <a:rPr lang="it-IT" sz="1600" b="1" dirty="0">
                <a:latin typeface="Favorit"/>
              </a:rPr>
              <a:t> </a:t>
            </a:r>
            <a:r>
              <a:rPr lang="it-IT" sz="1600" b="1" dirty="0" err="1">
                <a:latin typeface="Favorit"/>
              </a:rPr>
              <a:t>Dollars</a:t>
            </a:r>
            <a:r>
              <a:rPr lang="it-IT" sz="1600" b="1" dirty="0">
                <a:latin typeface="Favorit"/>
              </a:rPr>
              <a:t>)</a:t>
            </a:r>
            <a:endParaRPr lang="it-FI" sz="1600" b="1" dirty="0"/>
          </a:p>
        </p:txBody>
      </p:sp>
    </p:spTree>
    <p:extLst>
      <p:ext uri="{BB962C8B-B14F-4D97-AF65-F5344CB8AC3E}">
        <p14:creationId xmlns:p14="http://schemas.microsoft.com/office/powerpoint/2010/main" val="2044761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01C0BD3-9060-86AF-91F0-D25A0FBC6113}"/>
              </a:ext>
            </a:extLst>
          </p:cNvPr>
          <p:cNvSpPr>
            <a:spLocks noGrp="1"/>
          </p:cNvSpPr>
          <p:nvPr>
            <p:ph type="title"/>
          </p:nvPr>
        </p:nvSpPr>
        <p:spPr>
          <a:xfrm>
            <a:off x="838201" y="365125"/>
            <a:ext cx="5251316" cy="1807305"/>
          </a:xfrm>
        </p:spPr>
        <p:txBody>
          <a:bodyPr>
            <a:normAutofit/>
          </a:bodyPr>
          <a:lstStyle/>
          <a:p>
            <a:r>
              <a:rPr lang="it-FI" dirty="0"/>
              <a:t>Why?</a:t>
            </a:r>
          </a:p>
        </p:txBody>
      </p:sp>
      <p:sp>
        <p:nvSpPr>
          <p:cNvPr id="3" name="Segnaposto contenuto 2">
            <a:extLst>
              <a:ext uri="{FF2B5EF4-FFF2-40B4-BE49-F238E27FC236}">
                <a16:creationId xmlns:a16="http://schemas.microsoft.com/office/drawing/2014/main" id="{66498E7C-1C7A-CEFF-67CE-A1AC306FAABC}"/>
              </a:ext>
            </a:extLst>
          </p:cNvPr>
          <p:cNvSpPr>
            <a:spLocks noGrp="1"/>
          </p:cNvSpPr>
          <p:nvPr>
            <p:ph idx="1"/>
          </p:nvPr>
        </p:nvSpPr>
        <p:spPr>
          <a:xfrm>
            <a:off x="698504" y="1597306"/>
            <a:ext cx="5111988" cy="4734046"/>
          </a:xfrm>
        </p:spPr>
        <p:txBody>
          <a:bodyPr anchor="ctr">
            <a:normAutofit fontScale="92500" lnSpcReduction="20000"/>
          </a:bodyPr>
          <a:lstStyle/>
          <a:p>
            <a:r>
              <a:rPr lang="en-US" sz="2400" b="0" i="0" dirty="0">
                <a:effectLst/>
              </a:rPr>
              <a:t>The system was </a:t>
            </a:r>
            <a:r>
              <a:rPr lang="en-US" sz="2400" b="1" dirty="0"/>
              <a:t>not well-received by customers</a:t>
            </a:r>
            <a:r>
              <a:rPr lang="en-US" sz="2400" b="0" i="0" dirty="0">
                <a:effectLst/>
              </a:rPr>
              <a:t>, who were </a:t>
            </a:r>
            <a:r>
              <a:rPr lang="en-US" sz="2400" b="1" dirty="0"/>
              <a:t>confused by the new pricing structure </a:t>
            </a:r>
            <a:r>
              <a:rPr lang="en-US" sz="2400" b="0" i="0" dirty="0">
                <a:effectLst/>
              </a:rPr>
              <a:t>and </a:t>
            </a:r>
            <a:r>
              <a:rPr lang="en-US" sz="2400" b="1" dirty="0"/>
              <a:t>felt that the prices were too high</a:t>
            </a:r>
            <a:r>
              <a:rPr lang="en-US" sz="2400" b="0" i="0" dirty="0">
                <a:effectLst/>
              </a:rPr>
              <a:t>. </a:t>
            </a:r>
          </a:p>
          <a:p>
            <a:r>
              <a:rPr lang="en-US" sz="2400" b="0" i="0" dirty="0">
                <a:effectLst/>
              </a:rPr>
              <a:t>In addition, the AI-powered system was not able to accurately predict customer demand or identify the optimal price points for each product, leading to overpriced items that did not sell and underpriced items that sold out too quickly.</a:t>
            </a:r>
            <a:endParaRPr lang="en-US" sz="2400" b="1" dirty="0"/>
          </a:p>
          <a:p>
            <a:r>
              <a:rPr lang="en-US" sz="2400" b="1" i="0" dirty="0">
                <a:effectLst/>
              </a:rPr>
              <a:t>No products differentiation</a:t>
            </a:r>
            <a:r>
              <a:rPr lang="en-US" sz="2400" b="0" i="0" dirty="0">
                <a:effectLst/>
              </a:rPr>
              <a:t>: </a:t>
            </a:r>
            <a:r>
              <a:rPr lang="en-US" sz="2400" dirty="0"/>
              <a:t>w</a:t>
            </a:r>
            <a:r>
              <a:rPr lang="en-US" sz="2400" b="0" i="0" dirty="0">
                <a:effectLst/>
              </a:rPr>
              <a:t>hen selling a relatively </a:t>
            </a:r>
            <a:r>
              <a:rPr lang="en-US" sz="2400" b="1" i="0" dirty="0">
                <a:effectLst/>
              </a:rPr>
              <a:t>undifferentiated product</a:t>
            </a:r>
            <a:r>
              <a:rPr lang="en-US" sz="2400" b="0" i="0" dirty="0">
                <a:effectLst/>
              </a:rPr>
              <a:t>, the only lever to generate higher sales is discounts. Even worse, if competitors drop prices on comparable products. </a:t>
            </a:r>
            <a:endParaRPr lang="en-US" sz="2400" dirty="0"/>
          </a:p>
        </p:txBody>
      </p:sp>
      <p:pic>
        <p:nvPicPr>
          <p:cNvPr id="5" name="Picture 4" descr="Packages on conveyor belt">
            <a:extLst>
              <a:ext uri="{FF2B5EF4-FFF2-40B4-BE49-F238E27FC236}">
                <a16:creationId xmlns:a16="http://schemas.microsoft.com/office/drawing/2014/main" id="{9C0C946D-1CDB-8440-0B08-883BD92ACE67}"/>
              </a:ext>
            </a:extLst>
          </p:cNvPr>
          <p:cNvPicPr>
            <a:picLocks noChangeAspect="1"/>
          </p:cNvPicPr>
          <p:nvPr/>
        </p:nvPicPr>
        <p:blipFill rotWithShape="1">
          <a:blip r:embed="rId2"/>
          <a:srcRect l="4914" r="3704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70542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9">
            <a:extLst>
              <a:ext uri="{FF2B5EF4-FFF2-40B4-BE49-F238E27FC236}">
                <a16:creationId xmlns:a16="http://schemas.microsoft.com/office/drawing/2014/main" id="{909BB636-E2E5-9000-334F-F0330746A44B}"/>
              </a:ext>
            </a:extLst>
          </p:cNvPr>
          <p:cNvGraphicFramePr>
            <a:graphicFrameLocks noGrp="1"/>
          </p:cNvGraphicFramePr>
          <p:nvPr>
            <p:ph idx="1"/>
          </p:nvPr>
        </p:nvGraphicFramePr>
        <p:xfrm>
          <a:off x="196081" y="0"/>
          <a:ext cx="6129080" cy="5160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Segnaposto contenuto 9">
            <a:extLst>
              <a:ext uri="{FF2B5EF4-FFF2-40B4-BE49-F238E27FC236}">
                <a16:creationId xmlns:a16="http://schemas.microsoft.com/office/drawing/2014/main" id="{2E086C17-8CF5-4731-6541-2652BFE327C4}"/>
              </a:ext>
            </a:extLst>
          </p:cNvPr>
          <p:cNvGraphicFramePr>
            <a:graphicFrameLocks/>
          </p:cNvGraphicFramePr>
          <p:nvPr>
            <p:extLst>
              <p:ext uri="{D42A27DB-BD31-4B8C-83A1-F6EECF244321}">
                <p14:modId xmlns:p14="http://schemas.microsoft.com/office/powerpoint/2010/main" val="2267285287"/>
              </p:ext>
            </p:extLst>
          </p:nvPr>
        </p:nvGraphicFramePr>
        <p:xfrm>
          <a:off x="4884071" y="-109437"/>
          <a:ext cx="7403215" cy="60080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CasellaDiTesto 6">
            <a:extLst>
              <a:ext uri="{FF2B5EF4-FFF2-40B4-BE49-F238E27FC236}">
                <a16:creationId xmlns:a16="http://schemas.microsoft.com/office/drawing/2014/main" id="{0A8D0436-E262-63A7-A58E-9C6B0BAD2DF6}"/>
              </a:ext>
            </a:extLst>
          </p:cNvPr>
          <p:cNvSpPr txBox="1"/>
          <p:nvPr/>
        </p:nvSpPr>
        <p:spPr>
          <a:xfrm>
            <a:off x="1905991" y="5373671"/>
            <a:ext cx="1443408" cy="769441"/>
          </a:xfrm>
          <a:prstGeom prst="rect">
            <a:avLst/>
          </a:prstGeom>
          <a:noFill/>
        </p:spPr>
        <p:txBody>
          <a:bodyPr wrap="none" rtlCol="0">
            <a:spAutoFit/>
          </a:bodyPr>
          <a:lstStyle/>
          <a:p>
            <a:r>
              <a:rPr lang="it-FI" sz="4400" dirty="0">
                <a:latin typeface="+mj-lt"/>
                <a:ea typeface="+mj-ea"/>
                <a:cs typeface="+mj-cs"/>
              </a:rPr>
              <a:t>Retail</a:t>
            </a:r>
          </a:p>
        </p:txBody>
      </p:sp>
    </p:spTree>
    <p:extLst>
      <p:ext uri="{BB962C8B-B14F-4D97-AF65-F5344CB8AC3E}">
        <p14:creationId xmlns:p14="http://schemas.microsoft.com/office/powerpoint/2010/main" val="1634555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mazon arvostelu - Ruokanetistä">
            <a:extLst>
              <a:ext uri="{FF2B5EF4-FFF2-40B4-BE49-F238E27FC236}">
                <a16:creationId xmlns:a16="http://schemas.microsoft.com/office/drawing/2014/main" id="{60264315-264B-AB50-24E9-54F98CF39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515" y="1825264"/>
            <a:ext cx="2267084" cy="1269567"/>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C8F116DA-FBFC-11C8-1420-C26B06018166}"/>
              </a:ext>
            </a:extLst>
          </p:cNvPr>
          <p:cNvSpPr>
            <a:spLocks noGrp="1"/>
          </p:cNvSpPr>
          <p:nvPr>
            <p:ph type="title"/>
          </p:nvPr>
        </p:nvSpPr>
        <p:spPr/>
        <p:txBody>
          <a:bodyPr/>
          <a:lstStyle/>
          <a:p>
            <a:r>
              <a:rPr lang="it-FI" dirty="0"/>
              <a:t>Fraud Detection:example</a:t>
            </a:r>
          </a:p>
        </p:txBody>
      </p:sp>
      <p:graphicFrame>
        <p:nvGraphicFramePr>
          <p:cNvPr id="4100" name="Segnaposto contenuto 2">
            <a:extLst>
              <a:ext uri="{FF2B5EF4-FFF2-40B4-BE49-F238E27FC236}">
                <a16:creationId xmlns:a16="http://schemas.microsoft.com/office/drawing/2014/main" id="{6A1E4963-3B2B-D051-BC7C-C643A80364CE}"/>
              </a:ext>
            </a:extLst>
          </p:cNvPr>
          <p:cNvGraphicFramePr>
            <a:graphicFrameLocks noGrp="1"/>
          </p:cNvGraphicFramePr>
          <p:nvPr>
            <p:ph idx="1"/>
            <p:extLst>
              <p:ext uri="{D42A27DB-BD31-4B8C-83A1-F6EECF244321}">
                <p14:modId xmlns:p14="http://schemas.microsoft.com/office/powerpoint/2010/main" val="946236525"/>
              </p:ext>
            </p:extLst>
          </p:nvPr>
        </p:nvGraphicFramePr>
        <p:xfrm>
          <a:off x="838200" y="1690688"/>
          <a:ext cx="11003972" cy="45566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asellaDiTesto 3">
            <a:extLst>
              <a:ext uri="{FF2B5EF4-FFF2-40B4-BE49-F238E27FC236}">
                <a16:creationId xmlns:a16="http://schemas.microsoft.com/office/drawing/2014/main" id="{421A4B60-D0AC-3C9F-D785-F236F99B5750}"/>
              </a:ext>
            </a:extLst>
          </p:cNvPr>
          <p:cNvSpPr txBox="1"/>
          <p:nvPr/>
        </p:nvSpPr>
        <p:spPr>
          <a:xfrm>
            <a:off x="9593212" y="6627168"/>
            <a:ext cx="2598788" cy="230832"/>
          </a:xfrm>
          <a:prstGeom prst="rect">
            <a:avLst/>
          </a:prstGeom>
          <a:noFill/>
        </p:spPr>
        <p:txBody>
          <a:bodyPr wrap="none" rtlCol="0">
            <a:spAutoFit/>
          </a:bodyPr>
          <a:lstStyle/>
          <a:p>
            <a:r>
              <a:rPr lang="it-IT" sz="900" dirty="0" err="1">
                <a:solidFill>
                  <a:schemeClr val="bg2">
                    <a:lumMod val="50000"/>
                  </a:schemeClr>
                </a:solidFill>
              </a:rPr>
              <a:t>Source:https</a:t>
            </a:r>
            <a:r>
              <a:rPr lang="it-IT" sz="900" dirty="0">
                <a:solidFill>
                  <a:schemeClr val="bg2">
                    <a:lumMod val="50000"/>
                  </a:schemeClr>
                </a:solidFill>
              </a:rPr>
              <a:t>://</a:t>
            </a:r>
            <a:r>
              <a:rPr lang="it-IT" sz="900" dirty="0" err="1">
                <a:solidFill>
                  <a:schemeClr val="bg2">
                    <a:lumMod val="50000"/>
                  </a:schemeClr>
                </a:solidFill>
              </a:rPr>
              <a:t>aws.amazon.com</a:t>
            </a:r>
            <a:r>
              <a:rPr lang="it-IT" sz="900" dirty="0">
                <a:solidFill>
                  <a:schemeClr val="bg2">
                    <a:lumMod val="50000"/>
                  </a:schemeClr>
                </a:solidFill>
              </a:rPr>
              <a:t>/</a:t>
            </a:r>
            <a:r>
              <a:rPr lang="it-IT" sz="900" dirty="0" err="1">
                <a:solidFill>
                  <a:schemeClr val="bg2">
                    <a:lumMod val="50000"/>
                  </a:schemeClr>
                </a:solidFill>
              </a:rPr>
              <a:t>it</a:t>
            </a:r>
            <a:r>
              <a:rPr lang="it-IT" sz="900" dirty="0">
                <a:solidFill>
                  <a:schemeClr val="bg2">
                    <a:lumMod val="50000"/>
                  </a:schemeClr>
                </a:solidFill>
              </a:rPr>
              <a:t>/</a:t>
            </a:r>
            <a:r>
              <a:rPr lang="it-IT" sz="900" dirty="0" err="1">
                <a:solidFill>
                  <a:schemeClr val="bg2">
                    <a:lumMod val="50000"/>
                  </a:schemeClr>
                </a:solidFill>
              </a:rPr>
              <a:t>fraud</a:t>
            </a:r>
            <a:r>
              <a:rPr lang="it-IT" sz="900" dirty="0">
                <a:solidFill>
                  <a:schemeClr val="bg2">
                    <a:lumMod val="50000"/>
                  </a:schemeClr>
                </a:solidFill>
              </a:rPr>
              <a:t>-detector/</a:t>
            </a:r>
            <a:endParaRPr lang="it-FI" sz="900" dirty="0">
              <a:solidFill>
                <a:schemeClr val="bg2">
                  <a:lumMod val="50000"/>
                </a:schemeClr>
              </a:solidFill>
            </a:endParaRPr>
          </a:p>
        </p:txBody>
      </p:sp>
    </p:spTree>
    <p:extLst>
      <p:ext uri="{BB962C8B-B14F-4D97-AF65-F5344CB8AC3E}">
        <p14:creationId xmlns:p14="http://schemas.microsoft.com/office/powerpoint/2010/main" val="1934301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A8BF23-07CE-831C-5737-845034E028AE}"/>
              </a:ext>
            </a:extLst>
          </p:cNvPr>
          <p:cNvSpPr>
            <a:spLocks noGrp="1"/>
          </p:cNvSpPr>
          <p:nvPr>
            <p:ph type="title"/>
          </p:nvPr>
        </p:nvSpPr>
        <p:spPr/>
        <p:txBody>
          <a:bodyPr/>
          <a:lstStyle/>
          <a:p>
            <a:r>
              <a:rPr lang="it-FI" dirty="0">
                <a:solidFill>
                  <a:schemeClr val="bg1"/>
                </a:solidFill>
              </a:rPr>
              <a:t>Fraud Detection: possible risk </a:t>
            </a:r>
          </a:p>
        </p:txBody>
      </p:sp>
      <p:sp>
        <p:nvSpPr>
          <p:cNvPr id="4" name="CasellaDiTesto 3">
            <a:extLst>
              <a:ext uri="{FF2B5EF4-FFF2-40B4-BE49-F238E27FC236}">
                <a16:creationId xmlns:a16="http://schemas.microsoft.com/office/drawing/2014/main" id="{BD80BE86-AD7A-14B1-770E-8F9B0F7CCB45}"/>
              </a:ext>
            </a:extLst>
          </p:cNvPr>
          <p:cNvSpPr txBox="1"/>
          <p:nvPr/>
        </p:nvSpPr>
        <p:spPr>
          <a:xfrm>
            <a:off x="7281681" y="6627168"/>
            <a:ext cx="4910319" cy="230832"/>
          </a:xfrm>
          <a:prstGeom prst="rect">
            <a:avLst/>
          </a:prstGeom>
          <a:noFill/>
        </p:spPr>
        <p:txBody>
          <a:bodyPr wrap="none" rtlCol="0">
            <a:spAutoFit/>
          </a:bodyPr>
          <a:lstStyle/>
          <a:p>
            <a:r>
              <a:rPr lang="it-IT" sz="900" dirty="0">
                <a:solidFill>
                  <a:schemeClr val="bg1"/>
                </a:solidFill>
              </a:rPr>
              <a:t>Source: https://</a:t>
            </a:r>
            <a:r>
              <a:rPr lang="it-IT" sz="900" dirty="0" err="1">
                <a:solidFill>
                  <a:schemeClr val="bg1"/>
                </a:solidFill>
              </a:rPr>
              <a:t>www.formica.ai</a:t>
            </a:r>
            <a:r>
              <a:rPr lang="it-IT" sz="900" dirty="0">
                <a:solidFill>
                  <a:schemeClr val="bg1"/>
                </a:solidFill>
              </a:rPr>
              <a:t>/blog/</a:t>
            </a:r>
            <a:r>
              <a:rPr lang="it-IT" sz="900" dirty="0" err="1">
                <a:solidFill>
                  <a:schemeClr val="bg1"/>
                </a:solidFill>
              </a:rPr>
              <a:t>how</a:t>
            </a:r>
            <a:r>
              <a:rPr lang="it-IT" sz="900" dirty="0">
                <a:solidFill>
                  <a:schemeClr val="bg1"/>
                </a:solidFill>
              </a:rPr>
              <a:t>-to-reduce-false-positive-with-ai-</a:t>
            </a:r>
            <a:r>
              <a:rPr lang="it-IT" sz="900" dirty="0" err="1">
                <a:solidFill>
                  <a:schemeClr val="bg1"/>
                </a:solidFill>
              </a:rPr>
              <a:t>powered</a:t>
            </a:r>
            <a:r>
              <a:rPr lang="it-IT" sz="900" dirty="0">
                <a:solidFill>
                  <a:schemeClr val="bg1"/>
                </a:solidFill>
              </a:rPr>
              <a:t>-</a:t>
            </a:r>
            <a:r>
              <a:rPr lang="it-IT" sz="900" dirty="0" err="1">
                <a:solidFill>
                  <a:schemeClr val="bg1"/>
                </a:solidFill>
              </a:rPr>
              <a:t>fraud-detection</a:t>
            </a:r>
            <a:endParaRPr lang="it-FI" sz="900" dirty="0">
              <a:solidFill>
                <a:schemeClr val="bg1"/>
              </a:solidFill>
            </a:endParaRPr>
          </a:p>
        </p:txBody>
      </p:sp>
      <p:sp>
        <p:nvSpPr>
          <p:cNvPr id="6" name="Segnaposto contenuto 5">
            <a:extLst>
              <a:ext uri="{FF2B5EF4-FFF2-40B4-BE49-F238E27FC236}">
                <a16:creationId xmlns:a16="http://schemas.microsoft.com/office/drawing/2014/main" id="{C0ABC72F-7172-B71B-AE81-A7383A8FD325}"/>
              </a:ext>
            </a:extLst>
          </p:cNvPr>
          <p:cNvSpPr>
            <a:spLocks noGrp="1"/>
          </p:cNvSpPr>
          <p:nvPr>
            <p:ph idx="1"/>
          </p:nvPr>
        </p:nvSpPr>
        <p:spPr/>
        <p:txBody>
          <a:bodyPr>
            <a:normAutofit/>
          </a:bodyPr>
          <a:lstStyle/>
          <a:p>
            <a:pPr marL="0" indent="0">
              <a:buNone/>
            </a:pPr>
            <a:r>
              <a:rPr lang="it-FI" sz="13800" dirty="0">
                <a:solidFill>
                  <a:schemeClr val="bg1"/>
                </a:solidFill>
              </a:rPr>
              <a:t>FALSE POSITIVE</a:t>
            </a:r>
          </a:p>
        </p:txBody>
      </p:sp>
    </p:spTree>
    <p:extLst>
      <p:ext uri="{BB962C8B-B14F-4D97-AF65-F5344CB8AC3E}">
        <p14:creationId xmlns:p14="http://schemas.microsoft.com/office/powerpoint/2010/main" val="1492439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contenuto 2">
            <a:extLst>
              <a:ext uri="{FF2B5EF4-FFF2-40B4-BE49-F238E27FC236}">
                <a16:creationId xmlns:a16="http://schemas.microsoft.com/office/drawing/2014/main" id="{002C4C66-1B86-BEDA-696E-416DF51A8954}"/>
              </a:ext>
            </a:extLst>
          </p:cNvPr>
          <p:cNvSpPr txBox="1">
            <a:spLocks/>
          </p:cNvSpPr>
          <p:nvPr/>
        </p:nvSpPr>
        <p:spPr>
          <a:xfrm>
            <a:off x="838201" y="1825625"/>
            <a:ext cx="509219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 false accusation or ill-informed denial of a credit card transaction of a legitimate customer can leave the customer with a negative attitude towards your business; these customer insult scenarios </a:t>
            </a:r>
            <a:r>
              <a:rPr lang="en-US" sz="2000" b="1" dirty="0"/>
              <a:t>cost more to the trades than what fraud can do to them. </a:t>
            </a:r>
          </a:p>
          <a:p>
            <a:r>
              <a:rPr lang="en-US" sz="2000" b="1" dirty="0"/>
              <a:t>Accused customers majorly choose to replace their bank after such transaction denial</a:t>
            </a:r>
            <a:r>
              <a:rPr lang="en-US" sz="2000" dirty="0"/>
              <a:t>. Getting such a reputation for undertaking steps in fraud prevention is not a good trade-off. This dissatisfaction caused to customers has many severe consequences on the business. That is why it is more important to reduce the False-Positives than reducing the fraud itself.</a:t>
            </a:r>
          </a:p>
        </p:txBody>
      </p:sp>
      <p:sp>
        <p:nvSpPr>
          <p:cNvPr id="1037" name="Oval 103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30" name="Picture 6" descr="How to Choose the Right Bank for Your Rental Property Business">
            <a:extLst>
              <a:ext uri="{FF2B5EF4-FFF2-40B4-BE49-F238E27FC236}">
                <a16:creationId xmlns:a16="http://schemas.microsoft.com/office/drawing/2014/main" id="{6D9F0F27-A3C3-3A41-BFDA-C9EDA21B24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40" r="1"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039" name="Arc 103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28" name="Picture 4" descr="Credit Card - Atm Card Logo Png Clipart (#488752) - PinClipart">
            <a:extLst>
              <a:ext uri="{FF2B5EF4-FFF2-40B4-BE49-F238E27FC236}">
                <a16:creationId xmlns:a16="http://schemas.microsoft.com/office/drawing/2014/main" id="{BAF86F00-1154-4584-A07F-362EB9AB53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3750" y1="53665" x2="34432" y2="59948"/>
                      </a14:backgroundRemoval>
                    </a14:imgEffect>
                  </a14:imgLayer>
                </a14:imgProps>
              </a:ext>
              <a:ext uri="{28A0092B-C50C-407E-A947-70E740481C1C}">
                <a14:useLocalDpi xmlns:a14="http://schemas.microsoft.com/office/drawing/2010/main" val="0"/>
              </a:ext>
            </a:extLst>
          </a:blip>
          <a:srcRect l="26125" r="22979" b="1"/>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7" name="Titolo 1">
            <a:extLst>
              <a:ext uri="{FF2B5EF4-FFF2-40B4-BE49-F238E27FC236}">
                <a16:creationId xmlns:a16="http://schemas.microsoft.com/office/drawing/2014/main" id="{FC6D7E3F-CA99-6601-87BA-B361000E3E05}"/>
              </a:ext>
            </a:extLst>
          </p:cNvPr>
          <p:cNvSpPr>
            <a:spLocks noGrp="1"/>
          </p:cNvSpPr>
          <p:nvPr>
            <p:ph type="title"/>
          </p:nvPr>
        </p:nvSpPr>
        <p:spPr>
          <a:xfrm>
            <a:off x="838200" y="365125"/>
            <a:ext cx="10515600" cy="1325563"/>
          </a:xfrm>
        </p:spPr>
        <p:txBody>
          <a:bodyPr/>
          <a:lstStyle/>
          <a:p>
            <a:r>
              <a:rPr lang="it-FI" dirty="0"/>
              <a:t>Example: Bank</a:t>
            </a:r>
          </a:p>
        </p:txBody>
      </p:sp>
    </p:spTree>
    <p:extLst>
      <p:ext uri="{BB962C8B-B14F-4D97-AF65-F5344CB8AC3E}">
        <p14:creationId xmlns:p14="http://schemas.microsoft.com/office/powerpoint/2010/main" val="2019382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A3F413-0C64-3732-F2D6-405114134E9D}"/>
              </a:ext>
            </a:extLst>
          </p:cNvPr>
          <p:cNvSpPr>
            <a:spLocks noGrp="1"/>
          </p:cNvSpPr>
          <p:nvPr>
            <p:ph type="title"/>
          </p:nvPr>
        </p:nvSpPr>
        <p:spPr/>
        <p:txBody>
          <a:bodyPr/>
          <a:lstStyle/>
          <a:p>
            <a:r>
              <a:rPr lang="en-US" dirty="0" err="1"/>
              <a:t>Atomated</a:t>
            </a:r>
            <a:r>
              <a:rPr lang="en-US" dirty="0"/>
              <a:t> Self checkout: Just walk out! </a:t>
            </a:r>
          </a:p>
        </p:txBody>
      </p:sp>
      <p:pic>
        <p:nvPicPr>
          <p:cNvPr id="4" name="Elementi multimediali online 3" descr="Learn how the Just Walk Out technology experience works">
            <a:hlinkClick r:id="" action="ppaction://media"/>
            <a:extLst>
              <a:ext uri="{FF2B5EF4-FFF2-40B4-BE49-F238E27FC236}">
                <a16:creationId xmlns:a16="http://schemas.microsoft.com/office/drawing/2014/main" id="{3EEF21D6-699E-3857-ABF5-0E024AD97DE2}"/>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
        <p:nvSpPr>
          <p:cNvPr id="5" name="CasellaDiTesto 4">
            <a:extLst>
              <a:ext uri="{FF2B5EF4-FFF2-40B4-BE49-F238E27FC236}">
                <a16:creationId xmlns:a16="http://schemas.microsoft.com/office/drawing/2014/main" id="{5FCEB6B3-CF8B-C4A8-52CD-657DAB40A137}"/>
              </a:ext>
            </a:extLst>
          </p:cNvPr>
          <p:cNvSpPr txBox="1"/>
          <p:nvPr/>
        </p:nvSpPr>
        <p:spPr>
          <a:xfrm>
            <a:off x="10392508" y="3462685"/>
            <a:ext cx="1360579" cy="1077218"/>
          </a:xfrm>
          <a:prstGeom prst="rect">
            <a:avLst/>
          </a:prstGeom>
          <a:noFill/>
        </p:spPr>
        <p:txBody>
          <a:bodyPr wrap="square" rtlCol="0">
            <a:spAutoFit/>
          </a:bodyPr>
          <a:lstStyle/>
          <a:p>
            <a:pPr algn="ctr"/>
            <a:r>
              <a:rPr lang="en-US" sz="3200" dirty="0"/>
              <a:t>2022-2023</a:t>
            </a:r>
          </a:p>
        </p:txBody>
      </p:sp>
    </p:spTree>
    <p:extLst>
      <p:ext uri="{BB962C8B-B14F-4D97-AF65-F5344CB8AC3E}">
        <p14:creationId xmlns:p14="http://schemas.microsoft.com/office/powerpoint/2010/main" val="8378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07A726BE-08A1-463E-4A24-A5A0FAEEB566}"/>
              </a:ext>
            </a:extLst>
          </p:cNvPr>
          <p:cNvPicPr>
            <a:picLocks noChangeAspect="1"/>
          </p:cNvPicPr>
          <p:nvPr/>
        </p:nvPicPr>
        <p:blipFill>
          <a:blip r:embed="rId2"/>
          <a:stretch>
            <a:fillRect/>
          </a:stretch>
        </p:blipFill>
        <p:spPr>
          <a:xfrm>
            <a:off x="221480" y="298939"/>
            <a:ext cx="7772400" cy="5102772"/>
          </a:xfrm>
          <a:prstGeom prst="rect">
            <a:avLst/>
          </a:prstGeom>
        </p:spPr>
      </p:pic>
      <p:pic>
        <p:nvPicPr>
          <p:cNvPr id="7" name="Immagine 6">
            <a:extLst>
              <a:ext uri="{FF2B5EF4-FFF2-40B4-BE49-F238E27FC236}">
                <a16:creationId xmlns:a16="http://schemas.microsoft.com/office/drawing/2014/main" id="{1EE8558B-0BBA-6F45-0D51-3C6F0394D6E9}"/>
              </a:ext>
            </a:extLst>
          </p:cNvPr>
          <p:cNvPicPr>
            <a:picLocks noChangeAspect="1"/>
          </p:cNvPicPr>
          <p:nvPr/>
        </p:nvPicPr>
        <p:blipFill rotWithShape="1">
          <a:blip r:embed="rId3"/>
          <a:srcRect t="4418"/>
          <a:stretch/>
        </p:blipFill>
        <p:spPr>
          <a:xfrm>
            <a:off x="4809383" y="4242816"/>
            <a:ext cx="7161137" cy="2615184"/>
          </a:xfrm>
          <a:prstGeom prst="rect">
            <a:avLst/>
          </a:prstGeom>
        </p:spPr>
      </p:pic>
      <p:sp>
        <p:nvSpPr>
          <p:cNvPr id="8" name="CasellaDiTesto 7">
            <a:extLst>
              <a:ext uri="{FF2B5EF4-FFF2-40B4-BE49-F238E27FC236}">
                <a16:creationId xmlns:a16="http://schemas.microsoft.com/office/drawing/2014/main" id="{6AB7A64F-F965-CB3D-49C5-A4F12028D7BD}"/>
              </a:ext>
            </a:extLst>
          </p:cNvPr>
          <p:cNvSpPr txBox="1"/>
          <p:nvPr/>
        </p:nvSpPr>
        <p:spPr>
          <a:xfrm>
            <a:off x="9319612" y="1121821"/>
            <a:ext cx="2457860" cy="584775"/>
          </a:xfrm>
          <a:prstGeom prst="rect">
            <a:avLst/>
          </a:prstGeom>
          <a:noFill/>
        </p:spPr>
        <p:txBody>
          <a:bodyPr wrap="square" rtlCol="0">
            <a:spAutoFit/>
          </a:bodyPr>
          <a:lstStyle/>
          <a:p>
            <a:pPr algn="ctr"/>
            <a:r>
              <a:rPr lang="en-US" sz="3200" dirty="0"/>
              <a:t>April,4, 2024</a:t>
            </a:r>
          </a:p>
        </p:txBody>
      </p:sp>
    </p:spTree>
    <p:extLst>
      <p:ext uri="{BB962C8B-B14F-4D97-AF65-F5344CB8AC3E}">
        <p14:creationId xmlns:p14="http://schemas.microsoft.com/office/powerpoint/2010/main" val="123040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menti multimediali online 3" descr="Amazon Go and &quot;Just Walk Out&quot; was a big fat lie">
            <a:hlinkClick r:id="" action="ppaction://media"/>
            <a:extLst>
              <a:ext uri="{FF2B5EF4-FFF2-40B4-BE49-F238E27FC236}">
                <a16:creationId xmlns:a16="http://schemas.microsoft.com/office/drawing/2014/main" id="{AD92D116-3974-F39A-8846-DA366735596B}"/>
              </a:ext>
            </a:extLst>
          </p:cNvPr>
          <p:cNvPicPr>
            <a:picLocks noRot="1" noChangeAspect="1"/>
          </p:cNvPicPr>
          <p:nvPr>
            <a:videoFile r:link="rId1"/>
          </p:nvPr>
        </p:nvPicPr>
        <p:blipFill>
          <a:blip r:embed="rId3"/>
          <a:stretch>
            <a:fillRect/>
          </a:stretch>
        </p:blipFill>
        <p:spPr>
          <a:xfrm>
            <a:off x="1046480" y="882650"/>
            <a:ext cx="8903487" cy="5030470"/>
          </a:xfrm>
          <a:prstGeom prst="rect">
            <a:avLst/>
          </a:prstGeom>
        </p:spPr>
      </p:pic>
    </p:spTree>
    <p:extLst>
      <p:ext uri="{BB962C8B-B14F-4D97-AF65-F5344CB8AC3E}">
        <p14:creationId xmlns:p14="http://schemas.microsoft.com/office/powerpoint/2010/main" val="307158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9">
            <a:extLst>
              <a:ext uri="{FF2B5EF4-FFF2-40B4-BE49-F238E27FC236}">
                <a16:creationId xmlns:a16="http://schemas.microsoft.com/office/drawing/2014/main" id="{909BB636-E2E5-9000-334F-F0330746A44B}"/>
              </a:ext>
            </a:extLst>
          </p:cNvPr>
          <p:cNvGraphicFramePr>
            <a:graphicFrameLocks noGrp="1"/>
          </p:cNvGraphicFramePr>
          <p:nvPr>
            <p:ph idx="1"/>
          </p:nvPr>
        </p:nvGraphicFramePr>
        <p:xfrm>
          <a:off x="196081" y="0"/>
          <a:ext cx="6129080" cy="5160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Segnaposto contenuto 9">
            <a:extLst>
              <a:ext uri="{FF2B5EF4-FFF2-40B4-BE49-F238E27FC236}">
                <a16:creationId xmlns:a16="http://schemas.microsoft.com/office/drawing/2014/main" id="{2E086C17-8CF5-4731-6541-2652BFE327C4}"/>
              </a:ext>
            </a:extLst>
          </p:cNvPr>
          <p:cNvGraphicFramePr>
            <a:graphicFrameLocks/>
          </p:cNvGraphicFramePr>
          <p:nvPr/>
        </p:nvGraphicFramePr>
        <p:xfrm>
          <a:off x="4904853" y="347763"/>
          <a:ext cx="7403215" cy="60080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CasellaDiTesto 6">
            <a:extLst>
              <a:ext uri="{FF2B5EF4-FFF2-40B4-BE49-F238E27FC236}">
                <a16:creationId xmlns:a16="http://schemas.microsoft.com/office/drawing/2014/main" id="{0A8D0436-E262-63A7-A58E-9C6B0BAD2DF6}"/>
              </a:ext>
            </a:extLst>
          </p:cNvPr>
          <p:cNvSpPr txBox="1"/>
          <p:nvPr/>
        </p:nvSpPr>
        <p:spPr>
          <a:xfrm>
            <a:off x="1905991" y="5373671"/>
            <a:ext cx="1443408" cy="769441"/>
          </a:xfrm>
          <a:prstGeom prst="rect">
            <a:avLst/>
          </a:prstGeom>
          <a:noFill/>
        </p:spPr>
        <p:txBody>
          <a:bodyPr wrap="none" rtlCol="0">
            <a:spAutoFit/>
          </a:bodyPr>
          <a:lstStyle/>
          <a:p>
            <a:r>
              <a:rPr lang="it-FI" sz="4400" dirty="0">
                <a:latin typeface="+mj-lt"/>
                <a:ea typeface="+mj-ea"/>
                <a:cs typeface="+mj-cs"/>
              </a:rPr>
              <a:t>Retail</a:t>
            </a:r>
          </a:p>
        </p:txBody>
      </p:sp>
    </p:spTree>
    <p:extLst>
      <p:ext uri="{BB962C8B-B14F-4D97-AF65-F5344CB8AC3E}">
        <p14:creationId xmlns:p14="http://schemas.microsoft.com/office/powerpoint/2010/main" val="2424598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214D1B-BEF8-C6EB-D714-480245810F62}"/>
              </a:ext>
            </a:extLst>
          </p:cNvPr>
          <p:cNvSpPr>
            <a:spLocks noGrp="1"/>
          </p:cNvSpPr>
          <p:nvPr>
            <p:ph type="title"/>
          </p:nvPr>
        </p:nvSpPr>
        <p:spPr>
          <a:xfrm>
            <a:off x="4440037" y="2959960"/>
            <a:ext cx="6913763" cy="1325563"/>
          </a:xfrm>
        </p:spPr>
        <p:txBody>
          <a:bodyPr>
            <a:noAutofit/>
          </a:bodyPr>
          <a:lstStyle/>
          <a:p>
            <a:r>
              <a:rPr lang="it-FI" sz="7200" dirty="0"/>
              <a:t>ETHICAL CONSIDERATIONS ON ARTIFICIAL INTELLIGENCE</a:t>
            </a:r>
          </a:p>
        </p:txBody>
      </p:sp>
      <mc:AlternateContent xmlns:mc="http://schemas.openxmlformats.org/markup-compatibility/2006">
        <mc:Choice xmlns:am3d="http://schemas.microsoft.com/office/drawing/2017/model3d" Requires="am3d">
          <p:graphicFrame>
            <p:nvGraphicFramePr>
              <p:cNvPr id="11" name="Modello 3D 10" descr="Torace di robot 6">
                <a:extLst>
                  <a:ext uri="{FF2B5EF4-FFF2-40B4-BE49-F238E27FC236}">
                    <a16:creationId xmlns:a16="http://schemas.microsoft.com/office/drawing/2014/main" id="{89189F33-8F7C-E281-EEC0-E9C9B245A292}"/>
                  </a:ext>
                </a:extLst>
              </p:cNvPr>
              <p:cNvGraphicFramePr>
                <a:graphicFrameLocks noChangeAspect="1"/>
              </p:cNvGraphicFramePr>
              <p:nvPr>
                <p:extLst>
                  <p:ext uri="{D42A27DB-BD31-4B8C-83A1-F6EECF244321}">
                    <p14:modId xmlns:p14="http://schemas.microsoft.com/office/powerpoint/2010/main" val="304032673"/>
                  </p:ext>
                </p:extLst>
              </p:nvPr>
            </p:nvGraphicFramePr>
            <p:xfrm>
              <a:off x="838200" y="1801551"/>
              <a:ext cx="3130273" cy="2826116"/>
            </p:xfrm>
            <a:graphic>
              <a:graphicData uri="http://schemas.microsoft.com/office/drawing/2017/model3d">
                <am3d:model3d r:embed="rId2">
                  <am3d:spPr>
                    <a:xfrm>
                      <a:off x="0" y="0"/>
                      <a:ext cx="3130273" cy="2826116"/>
                    </a:xfrm>
                    <a:prstGeom prst="rect">
                      <a:avLst/>
                    </a:prstGeom>
                  </am3d:spPr>
                  <am3d:camera>
                    <am3d:pos x="0" y="0" z="73890163"/>
                    <am3d:up dx="0" dy="36000000" dz="0"/>
                    <am3d:lookAt x="0" y="0" z="0"/>
                    <am3d:perspective fov="2700000"/>
                  </am3d:camera>
                  <am3d:trans>
                    <am3d:meterPerModelUnit n="8274165" d="1000000"/>
                    <am3d:preTrans dx="-204" dy="-14356346" dz="-1471934"/>
                    <am3d:scale>
                      <am3d:sx n="1000000" d="1000000"/>
                      <am3d:sy n="1000000" d="1000000"/>
                      <am3d:sz n="1000000" d="1000000"/>
                    </am3d:scale>
                    <am3d:rot ax="1414474" ay="2053776" az="827448"/>
                    <am3d:postTrans dx="0" dy="0" dz="0"/>
                  </am3d:trans>
                  <am3d:raster rName="Office3DRenderer" rVer="16.0.8326">
                    <am3d:blip r:embed="rId3"/>
                  </am3d:raster>
                  <am3d:objViewport viewportSz="531005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Modello 3D 10" descr="Torace di robot 6">
                <a:extLst>
                  <a:ext uri="{FF2B5EF4-FFF2-40B4-BE49-F238E27FC236}">
                    <a16:creationId xmlns:a16="http://schemas.microsoft.com/office/drawing/2014/main" id="{89189F33-8F7C-E281-EEC0-E9C9B245A292}"/>
                  </a:ext>
                </a:extLst>
              </p:cNvPr>
              <p:cNvPicPr>
                <a:picLocks noGrp="1" noRot="1" noChangeAspect="1" noMove="1" noResize="1" noEditPoints="1" noAdjustHandles="1" noChangeArrowheads="1" noChangeShapeType="1" noCrop="1"/>
              </p:cNvPicPr>
              <p:nvPr/>
            </p:nvPicPr>
            <p:blipFill>
              <a:blip r:embed="rId3"/>
              <a:stretch>
                <a:fillRect/>
              </a:stretch>
            </p:blipFill>
            <p:spPr>
              <a:xfrm>
                <a:off x="838200" y="1801551"/>
                <a:ext cx="3130273" cy="2826116"/>
              </a:xfrm>
              <a:prstGeom prst="rect">
                <a:avLst/>
              </a:prstGeom>
            </p:spPr>
          </p:pic>
        </mc:Fallback>
      </mc:AlternateContent>
    </p:spTree>
    <p:extLst>
      <p:ext uri="{BB962C8B-B14F-4D97-AF65-F5344CB8AC3E}">
        <p14:creationId xmlns:p14="http://schemas.microsoft.com/office/powerpoint/2010/main" val="2294889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214D1B-BEF8-C6EB-D714-480245810F62}"/>
              </a:ext>
            </a:extLst>
          </p:cNvPr>
          <p:cNvSpPr>
            <a:spLocks noGrp="1"/>
          </p:cNvSpPr>
          <p:nvPr>
            <p:ph type="title"/>
          </p:nvPr>
        </p:nvSpPr>
        <p:spPr>
          <a:xfrm>
            <a:off x="4440037" y="1138769"/>
            <a:ext cx="6913763" cy="1325563"/>
          </a:xfrm>
        </p:spPr>
        <p:txBody>
          <a:bodyPr>
            <a:noAutofit/>
          </a:bodyPr>
          <a:lstStyle/>
          <a:p>
            <a:r>
              <a:rPr lang="it-FI" sz="7200" dirty="0"/>
              <a:t>PRIVACY</a:t>
            </a:r>
          </a:p>
        </p:txBody>
      </p:sp>
      <mc:AlternateContent xmlns:mc="http://schemas.openxmlformats.org/markup-compatibility/2006">
        <mc:Choice xmlns:am3d="http://schemas.microsoft.com/office/drawing/2017/model3d" Requires="am3d">
          <p:graphicFrame>
            <p:nvGraphicFramePr>
              <p:cNvPr id="11" name="Modello 3D 10" descr="Torace di robot 6">
                <a:extLst>
                  <a:ext uri="{FF2B5EF4-FFF2-40B4-BE49-F238E27FC236}">
                    <a16:creationId xmlns:a16="http://schemas.microsoft.com/office/drawing/2014/main" id="{89189F33-8F7C-E281-EEC0-E9C9B245A292}"/>
                  </a:ext>
                </a:extLst>
              </p:cNvPr>
              <p:cNvGraphicFramePr>
                <a:graphicFrameLocks noChangeAspect="1"/>
              </p:cNvGraphicFramePr>
              <p:nvPr>
                <p:extLst>
                  <p:ext uri="{D42A27DB-BD31-4B8C-83A1-F6EECF244321}">
                    <p14:modId xmlns:p14="http://schemas.microsoft.com/office/powerpoint/2010/main" val="1114955198"/>
                  </p:ext>
                </p:extLst>
              </p:nvPr>
            </p:nvGraphicFramePr>
            <p:xfrm>
              <a:off x="-1930501" y="875608"/>
              <a:ext cx="6450885" cy="6171517"/>
            </p:xfrm>
            <a:graphic>
              <a:graphicData uri="http://schemas.microsoft.com/office/drawing/2017/model3d">
                <am3d:model3d r:embed="rId2">
                  <am3d:spPr>
                    <a:xfrm>
                      <a:off x="0" y="0"/>
                      <a:ext cx="6450885" cy="6171517"/>
                    </a:xfrm>
                    <a:prstGeom prst="rect">
                      <a:avLst/>
                    </a:prstGeom>
                  </am3d:spPr>
                  <am3d:camera>
                    <am3d:pos x="0" y="0" z="73890163"/>
                    <am3d:up dx="0" dy="36000000" dz="0"/>
                    <am3d:lookAt x="0" y="0" z="0"/>
                    <am3d:perspective fov="2700000"/>
                  </am3d:camera>
                  <am3d:trans>
                    <am3d:meterPerModelUnit n="8274165" d="1000000"/>
                    <am3d:preTrans dx="-204" dy="-14356346" dz="-1471934"/>
                    <am3d:scale>
                      <am3d:sx n="1000000" d="1000000"/>
                      <am3d:sy n="1000000" d="1000000"/>
                      <am3d:sz n="1000000" d="1000000"/>
                    </am3d:scale>
                    <am3d:rot ax="-137345" ay="489327" az="-19513"/>
                    <am3d:postTrans dx="0" dy="0" dz="0"/>
                  </am3d:trans>
                  <am3d:raster rName="Office3DRenderer" rVer="16.0.8326">
                    <am3d:blip r:embed="rId3"/>
                  </am3d:raster>
                  <am3d:objViewport viewportSz="117334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Modello 3D 10" descr="Torace di robot 6">
                <a:extLst>
                  <a:ext uri="{FF2B5EF4-FFF2-40B4-BE49-F238E27FC236}">
                    <a16:creationId xmlns:a16="http://schemas.microsoft.com/office/drawing/2014/main" id="{89189F33-8F7C-E281-EEC0-E9C9B245A292}"/>
                  </a:ext>
                </a:extLst>
              </p:cNvPr>
              <p:cNvPicPr>
                <a:picLocks noGrp="1" noRot="1" noChangeAspect="1" noMove="1" noResize="1" noEditPoints="1" noAdjustHandles="1" noChangeArrowheads="1" noChangeShapeType="1" noCrop="1"/>
              </p:cNvPicPr>
              <p:nvPr/>
            </p:nvPicPr>
            <p:blipFill>
              <a:blip r:embed="rId3"/>
              <a:stretch>
                <a:fillRect/>
              </a:stretch>
            </p:blipFill>
            <p:spPr>
              <a:xfrm>
                <a:off x="-1930501" y="875608"/>
                <a:ext cx="6450885" cy="6171517"/>
              </a:xfrm>
              <a:prstGeom prst="rect">
                <a:avLst/>
              </a:prstGeom>
            </p:spPr>
          </p:pic>
        </mc:Fallback>
      </mc:AlternateContent>
      <p:sp>
        <p:nvSpPr>
          <p:cNvPr id="3" name="Segnaposto contenuto 2">
            <a:extLst>
              <a:ext uri="{FF2B5EF4-FFF2-40B4-BE49-F238E27FC236}">
                <a16:creationId xmlns:a16="http://schemas.microsoft.com/office/drawing/2014/main" id="{40C42DC9-17C1-9076-A8E3-042D4AE673C9}"/>
              </a:ext>
            </a:extLst>
          </p:cNvPr>
          <p:cNvSpPr>
            <a:spLocks noGrp="1"/>
          </p:cNvSpPr>
          <p:nvPr>
            <p:ph idx="1"/>
          </p:nvPr>
        </p:nvSpPr>
        <p:spPr>
          <a:xfrm>
            <a:off x="4600731" y="2451998"/>
            <a:ext cx="7224633" cy="4351338"/>
          </a:xfrm>
        </p:spPr>
        <p:txBody>
          <a:bodyPr>
            <a:normAutofit/>
          </a:bodyPr>
          <a:lstStyle/>
          <a:p>
            <a:pPr marL="0" indent="0">
              <a:buNone/>
            </a:pPr>
            <a:r>
              <a:rPr lang="it-IT" b="0" i="0" dirty="0"/>
              <a:t>With the </a:t>
            </a:r>
            <a:r>
              <a:rPr lang="it-IT" b="0" i="0" dirty="0" err="1"/>
              <a:t>vast</a:t>
            </a:r>
            <a:r>
              <a:rPr lang="it-IT" b="0" i="0" dirty="0"/>
              <a:t> </a:t>
            </a:r>
            <a:r>
              <a:rPr lang="it-IT" b="0" i="0" dirty="0" err="1"/>
              <a:t>amount</a:t>
            </a:r>
            <a:r>
              <a:rPr lang="it-IT" b="0" i="0" dirty="0"/>
              <a:t> of data </a:t>
            </a:r>
            <a:r>
              <a:rPr lang="it-IT" b="0" i="0" dirty="0" err="1"/>
              <a:t>that</a:t>
            </a:r>
            <a:r>
              <a:rPr lang="it-IT" b="0" i="0" dirty="0"/>
              <a:t> businesses </a:t>
            </a:r>
            <a:r>
              <a:rPr lang="it-IT" b="0" i="0" dirty="0" err="1"/>
              <a:t>collect</a:t>
            </a:r>
            <a:r>
              <a:rPr lang="it-IT" b="0" i="0" dirty="0"/>
              <a:t> and use to </a:t>
            </a:r>
            <a:r>
              <a:rPr lang="it-IT" b="0" i="0" dirty="0" err="1"/>
              <a:t>train</a:t>
            </a:r>
            <a:r>
              <a:rPr lang="it-IT" b="0" i="0" dirty="0"/>
              <a:t> AI systems, privacy </a:t>
            </a:r>
            <a:r>
              <a:rPr lang="it-IT" b="0" i="0" dirty="0" err="1"/>
              <a:t>is</a:t>
            </a:r>
            <a:r>
              <a:rPr lang="it-IT" b="0" i="0" dirty="0"/>
              <a:t> a major </a:t>
            </a:r>
            <a:r>
              <a:rPr lang="it-IT" b="0" i="0" dirty="0" err="1"/>
              <a:t>concern</a:t>
            </a:r>
            <a:r>
              <a:rPr lang="it-IT" b="0" i="0" dirty="0"/>
              <a:t>. </a:t>
            </a:r>
          </a:p>
          <a:p>
            <a:pPr marL="0" indent="0">
              <a:buNone/>
            </a:pPr>
            <a:endParaRPr lang="it-IT" b="0" i="0" dirty="0"/>
          </a:p>
          <a:p>
            <a:pPr marL="0" indent="0">
              <a:buNone/>
            </a:pPr>
            <a:r>
              <a:rPr lang="it-IT" b="0" i="0" dirty="0" err="1"/>
              <a:t>It</a:t>
            </a:r>
            <a:r>
              <a:rPr lang="it-IT" b="0" i="0" dirty="0"/>
              <a:t> </a:t>
            </a:r>
            <a:r>
              <a:rPr lang="it-IT" b="0" i="0" dirty="0" err="1"/>
              <a:t>is</a:t>
            </a:r>
            <a:r>
              <a:rPr lang="it-IT" b="0" i="0" dirty="0"/>
              <a:t> </a:t>
            </a:r>
            <a:r>
              <a:rPr lang="it-IT" b="0" i="0" dirty="0" err="1"/>
              <a:t>important</a:t>
            </a:r>
            <a:r>
              <a:rPr lang="it-IT" b="0" i="0" dirty="0"/>
              <a:t> to </a:t>
            </a:r>
            <a:r>
              <a:rPr lang="it-IT" b="0" i="0" dirty="0" err="1"/>
              <a:t>consider</a:t>
            </a:r>
            <a:r>
              <a:rPr lang="it-IT" b="0" i="0" dirty="0"/>
              <a:t> </a:t>
            </a:r>
            <a:r>
              <a:rPr lang="it-IT" sz="3200" b="1" i="0" dirty="0" err="1"/>
              <a:t>how</a:t>
            </a:r>
            <a:r>
              <a:rPr lang="it-IT" sz="3200" b="1" i="0" dirty="0"/>
              <a:t> customer data </a:t>
            </a:r>
            <a:r>
              <a:rPr lang="it-IT" sz="3200" b="1" i="0" dirty="0" err="1"/>
              <a:t>is</a:t>
            </a:r>
            <a:r>
              <a:rPr lang="it-IT" sz="3200" b="1" i="0" dirty="0"/>
              <a:t> </a:t>
            </a:r>
            <a:r>
              <a:rPr lang="it-IT" sz="3200" b="1" i="0" dirty="0" err="1"/>
              <a:t>collected</a:t>
            </a:r>
            <a:r>
              <a:rPr lang="it-IT" sz="3200" b="1" i="0" dirty="0"/>
              <a:t>, </a:t>
            </a:r>
            <a:r>
              <a:rPr lang="it-IT" sz="3200" b="1" i="0" dirty="0" err="1"/>
              <a:t>stored</a:t>
            </a:r>
            <a:r>
              <a:rPr lang="it-IT" sz="3200" b="1" i="0" dirty="0"/>
              <a:t>, and </a:t>
            </a:r>
            <a:r>
              <a:rPr lang="it-IT" sz="3200" b="1" i="0" dirty="0" err="1"/>
              <a:t>used</a:t>
            </a:r>
            <a:r>
              <a:rPr lang="it-IT" sz="3200" b="1" i="0" dirty="0"/>
              <a:t>, and to </a:t>
            </a:r>
            <a:r>
              <a:rPr lang="it-IT" sz="3200" b="1" i="0" dirty="0" err="1"/>
              <a:t>ensure</a:t>
            </a:r>
            <a:r>
              <a:rPr lang="it-IT" sz="3200" b="1" i="0" dirty="0"/>
              <a:t> </a:t>
            </a:r>
            <a:r>
              <a:rPr lang="it-IT" sz="3200" b="1" i="0" dirty="0" err="1"/>
              <a:t>that</a:t>
            </a:r>
            <a:r>
              <a:rPr lang="it-IT" sz="3200" b="1" i="0" dirty="0"/>
              <a:t> customers </a:t>
            </a:r>
            <a:r>
              <a:rPr lang="it-IT" sz="3200" b="1" i="0" dirty="0" err="1"/>
              <a:t>have</a:t>
            </a:r>
            <a:r>
              <a:rPr lang="it-IT" sz="3200" b="1" i="0" dirty="0"/>
              <a:t> control over </a:t>
            </a:r>
            <a:r>
              <a:rPr lang="it-IT" sz="3200" b="1" i="0" dirty="0" err="1"/>
              <a:t>their</a:t>
            </a:r>
            <a:r>
              <a:rPr lang="it-IT" sz="3200" b="1" i="0" dirty="0"/>
              <a:t> data and </a:t>
            </a:r>
            <a:r>
              <a:rPr lang="it-IT" sz="3200" b="1" i="0" dirty="0" err="1"/>
              <a:t>how</a:t>
            </a:r>
            <a:r>
              <a:rPr lang="it-IT" sz="3200" b="1" i="0" dirty="0"/>
              <a:t> </a:t>
            </a:r>
            <a:r>
              <a:rPr lang="it-IT" sz="3200" b="1" i="0" dirty="0" err="1"/>
              <a:t>it</a:t>
            </a:r>
            <a:r>
              <a:rPr lang="it-IT" sz="3200" b="1" i="0" dirty="0"/>
              <a:t> </a:t>
            </a:r>
            <a:r>
              <a:rPr lang="it-IT" sz="3200" b="1" i="0" dirty="0" err="1"/>
              <a:t>is</a:t>
            </a:r>
            <a:r>
              <a:rPr lang="it-IT" sz="3200" b="1" i="0" dirty="0"/>
              <a:t> </a:t>
            </a:r>
            <a:r>
              <a:rPr lang="it-IT" sz="3200" b="1" i="0" dirty="0" err="1"/>
              <a:t>used</a:t>
            </a:r>
            <a:r>
              <a:rPr lang="it-IT" sz="3200" b="1" i="0" dirty="0"/>
              <a:t>.</a:t>
            </a:r>
            <a:endParaRPr lang="it-FI" b="1" dirty="0"/>
          </a:p>
          <a:p>
            <a:endParaRPr lang="it-FI" dirty="0"/>
          </a:p>
        </p:txBody>
      </p:sp>
    </p:spTree>
    <p:extLst>
      <p:ext uri="{BB962C8B-B14F-4D97-AF65-F5344CB8AC3E}">
        <p14:creationId xmlns:p14="http://schemas.microsoft.com/office/powerpoint/2010/main" val="2488295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214D1B-BEF8-C6EB-D714-480245810F62}"/>
              </a:ext>
            </a:extLst>
          </p:cNvPr>
          <p:cNvSpPr>
            <a:spLocks noGrp="1"/>
          </p:cNvSpPr>
          <p:nvPr>
            <p:ph type="title"/>
          </p:nvPr>
        </p:nvSpPr>
        <p:spPr>
          <a:xfrm>
            <a:off x="328535" y="1232015"/>
            <a:ext cx="6913763" cy="1325563"/>
          </a:xfrm>
        </p:spPr>
        <p:txBody>
          <a:bodyPr>
            <a:noAutofit/>
          </a:bodyPr>
          <a:lstStyle/>
          <a:p>
            <a:r>
              <a:rPr lang="it-FI" sz="7200" dirty="0"/>
              <a:t>BIAS</a:t>
            </a:r>
          </a:p>
        </p:txBody>
      </p:sp>
      <mc:AlternateContent xmlns:mc="http://schemas.openxmlformats.org/markup-compatibility/2006">
        <mc:Choice xmlns:am3d="http://schemas.microsoft.com/office/drawing/2017/model3d" Requires="am3d">
          <p:graphicFrame>
            <p:nvGraphicFramePr>
              <p:cNvPr id="11" name="Modello 3D 10" descr="Torace di robot 6">
                <a:extLst>
                  <a:ext uri="{FF2B5EF4-FFF2-40B4-BE49-F238E27FC236}">
                    <a16:creationId xmlns:a16="http://schemas.microsoft.com/office/drawing/2014/main" id="{89189F33-8F7C-E281-EEC0-E9C9B245A292}"/>
                  </a:ext>
                </a:extLst>
              </p:cNvPr>
              <p:cNvGraphicFramePr>
                <a:graphicFrameLocks noChangeAspect="1"/>
              </p:cNvGraphicFramePr>
              <p:nvPr>
                <p:extLst>
                  <p:ext uri="{D42A27DB-BD31-4B8C-83A1-F6EECF244321}">
                    <p14:modId xmlns:p14="http://schemas.microsoft.com/office/powerpoint/2010/main" val="3815629282"/>
                  </p:ext>
                </p:extLst>
              </p:nvPr>
            </p:nvGraphicFramePr>
            <p:xfrm>
              <a:off x="8340419" y="1204303"/>
              <a:ext cx="2499112" cy="2270766"/>
            </p:xfrm>
            <a:graphic>
              <a:graphicData uri="http://schemas.microsoft.com/office/drawing/2017/model3d">
                <am3d:model3d r:embed="rId2">
                  <am3d:spPr>
                    <a:xfrm>
                      <a:off x="0" y="0"/>
                      <a:ext cx="2499112" cy="2270766"/>
                    </a:xfrm>
                    <a:prstGeom prst="rect">
                      <a:avLst/>
                    </a:prstGeom>
                  </am3d:spPr>
                  <am3d:camera>
                    <am3d:pos x="0" y="0" z="73890163"/>
                    <am3d:up dx="0" dy="36000000" dz="0"/>
                    <am3d:lookAt x="0" y="0" z="0"/>
                    <am3d:perspective fov="2700000"/>
                  </am3d:camera>
                  <am3d:trans>
                    <am3d:meterPerModelUnit n="8274165" d="1000000"/>
                    <am3d:preTrans dx="-204" dy="-14356346" dz="-1471934"/>
                    <am3d:scale>
                      <am3d:sx n="1000000" d="1000000"/>
                      <am3d:sy n="1000000" d="1000000"/>
                      <am3d:sz n="1000000" d="1000000"/>
                    </am3d:scale>
                    <am3d:rot ax="1599337" ay="-2077278" az="-955107"/>
                    <am3d:postTrans dx="0" dy="0" dz="0"/>
                  </am3d:trans>
                  <am3d:raster rName="Office3DRenderer" rVer="16.0.8326">
                    <am3d:blip r:embed="rId3"/>
                  </am3d:raster>
                  <am3d:objViewport viewportSz="41990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Modello 3D 10" descr="Torace di robot 6">
                <a:extLst>
                  <a:ext uri="{FF2B5EF4-FFF2-40B4-BE49-F238E27FC236}">
                    <a16:creationId xmlns:a16="http://schemas.microsoft.com/office/drawing/2014/main" id="{89189F33-8F7C-E281-EEC0-E9C9B245A292}"/>
                  </a:ext>
                </a:extLst>
              </p:cNvPr>
              <p:cNvPicPr>
                <a:picLocks noGrp="1" noRot="1" noChangeAspect="1" noMove="1" noResize="1" noEditPoints="1" noAdjustHandles="1" noChangeArrowheads="1" noChangeShapeType="1" noCrop="1"/>
              </p:cNvPicPr>
              <p:nvPr/>
            </p:nvPicPr>
            <p:blipFill>
              <a:blip r:embed="rId3"/>
              <a:stretch>
                <a:fillRect/>
              </a:stretch>
            </p:blipFill>
            <p:spPr>
              <a:xfrm>
                <a:off x="8340419" y="1204303"/>
                <a:ext cx="2499112" cy="2270766"/>
              </a:xfrm>
              <a:prstGeom prst="rect">
                <a:avLst/>
              </a:prstGeom>
            </p:spPr>
          </p:pic>
        </mc:Fallback>
      </mc:AlternateContent>
      <p:sp>
        <p:nvSpPr>
          <p:cNvPr id="3" name="Segnaposto contenuto 2">
            <a:extLst>
              <a:ext uri="{FF2B5EF4-FFF2-40B4-BE49-F238E27FC236}">
                <a16:creationId xmlns:a16="http://schemas.microsoft.com/office/drawing/2014/main" id="{40C42DC9-17C1-9076-A8E3-042D4AE673C9}"/>
              </a:ext>
            </a:extLst>
          </p:cNvPr>
          <p:cNvSpPr>
            <a:spLocks noGrp="1"/>
          </p:cNvSpPr>
          <p:nvPr>
            <p:ph idx="1"/>
          </p:nvPr>
        </p:nvSpPr>
        <p:spPr>
          <a:xfrm>
            <a:off x="328535" y="2557578"/>
            <a:ext cx="7224633" cy="4351338"/>
          </a:xfrm>
        </p:spPr>
        <p:txBody>
          <a:bodyPr>
            <a:normAutofit/>
          </a:bodyPr>
          <a:lstStyle/>
          <a:p>
            <a:pPr marL="0" indent="0">
              <a:buNone/>
            </a:pPr>
            <a:r>
              <a:rPr lang="it-IT" b="0" i="0" dirty="0"/>
              <a:t>AI systems are </a:t>
            </a:r>
            <a:r>
              <a:rPr lang="it-IT" b="0" i="0" dirty="0" err="1"/>
              <a:t>only</a:t>
            </a:r>
            <a:r>
              <a:rPr lang="it-IT" b="0" i="0" dirty="0"/>
              <a:t> </a:t>
            </a:r>
            <a:r>
              <a:rPr lang="it-IT" b="0" i="0" dirty="0" err="1"/>
              <a:t>as</a:t>
            </a:r>
            <a:r>
              <a:rPr lang="it-IT" b="0" i="0" dirty="0"/>
              <a:t> good </a:t>
            </a:r>
            <a:r>
              <a:rPr lang="it-IT" b="0" i="0" dirty="0" err="1"/>
              <a:t>as</a:t>
            </a:r>
            <a:r>
              <a:rPr lang="it-IT" b="0" i="0" dirty="0"/>
              <a:t> the data </a:t>
            </a:r>
            <a:r>
              <a:rPr lang="it-IT" b="0" i="0" dirty="0" err="1"/>
              <a:t>they</a:t>
            </a:r>
            <a:r>
              <a:rPr lang="it-IT" b="0" i="0" dirty="0"/>
              <a:t> are </a:t>
            </a:r>
            <a:r>
              <a:rPr lang="it-IT" b="0" i="0" dirty="0" err="1"/>
              <a:t>trained</a:t>
            </a:r>
            <a:r>
              <a:rPr lang="it-IT" b="0" i="0" dirty="0"/>
              <a:t> on. </a:t>
            </a:r>
            <a:r>
              <a:rPr lang="it-IT" b="0" i="0" dirty="0" err="1"/>
              <a:t>If</a:t>
            </a:r>
            <a:r>
              <a:rPr lang="it-IT" b="0" i="0" dirty="0"/>
              <a:t> the data </a:t>
            </a:r>
            <a:r>
              <a:rPr lang="it-IT" b="0" i="0" dirty="0" err="1"/>
              <a:t>is</a:t>
            </a:r>
            <a:r>
              <a:rPr lang="it-IT" b="0" i="0" dirty="0"/>
              <a:t> </a:t>
            </a:r>
            <a:r>
              <a:rPr lang="it-IT" b="0" i="0" dirty="0" err="1"/>
              <a:t>biased</a:t>
            </a:r>
            <a:r>
              <a:rPr lang="it-IT" b="0" i="0" dirty="0"/>
              <a:t> or incomplete, the AI system </a:t>
            </a:r>
            <a:r>
              <a:rPr lang="it-IT" b="0" i="0" dirty="0" err="1"/>
              <a:t>may</a:t>
            </a:r>
            <a:r>
              <a:rPr lang="it-IT" b="0" i="0" dirty="0"/>
              <a:t> produce </a:t>
            </a:r>
            <a:r>
              <a:rPr lang="it-IT" b="0" i="0" dirty="0" err="1"/>
              <a:t>biased</a:t>
            </a:r>
            <a:r>
              <a:rPr lang="it-IT" b="0" i="0" dirty="0"/>
              <a:t> or incomplete </a:t>
            </a:r>
            <a:r>
              <a:rPr lang="it-IT" b="0" i="0" dirty="0" err="1"/>
              <a:t>results</a:t>
            </a:r>
            <a:r>
              <a:rPr lang="it-IT" b="0" i="0" dirty="0"/>
              <a:t>.</a:t>
            </a:r>
          </a:p>
          <a:p>
            <a:pPr marL="0" indent="0">
              <a:buNone/>
            </a:pPr>
            <a:r>
              <a:rPr lang="it-IT" b="0" i="0" dirty="0" err="1"/>
              <a:t>It</a:t>
            </a:r>
            <a:r>
              <a:rPr lang="it-IT" b="0" i="0" dirty="0"/>
              <a:t> </a:t>
            </a:r>
            <a:r>
              <a:rPr lang="it-IT" b="0" i="0" dirty="0" err="1"/>
              <a:t>is</a:t>
            </a:r>
            <a:r>
              <a:rPr lang="it-IT" b="0" i="0" dirty="0"/>
              <a:t> </a:t>
            </a:r>
            <a:r>
              <a:rPr lang="it-IT" b="0" i="0" dirty="0" err="1"/>
              <a:t>important</a:t>
            </a:r>
            <a:r>
              <a:rPr lang="it-IT" b="0" i="0" dirty="0"/>
              <a:t> to </a:t>
            </a:r>
            <a:r>
              <a:rPr lang="it-IT" b="0" i="0" dirty="0" err="1"/>
              <a:t>ensure</a:t>
            </a:r>
            <a:r>
              <a:rPr lang="it-IT" b="0" i="0" dirty="0"/>
              <a:t> </a:t>
            </a:r>
            <a:r>
              <a:rPr lang="it-IT" b="0" i="0" dirty="0" err="1"/>
              <a:t>that</a:t>
            </a:r>
            <a:r>
              <a:rPr lang="it-IT" b="0" i="0" dirty="0"/>
              <a:t> AI systems </a:t>
            </a:r>
            <a:r>
              <a:rPr lang="it-IT" b="1" i="0" dirty="0"/>
              <a:t>are </a:t>
            </a:r>
            <a:r>
              <a:rPr lang="it-IT" b="1" i="0" dirty="0" err="1"/>
              <a:t>trained</a:t>
            </a:r>
            <a:r>
              <a:rPr lang="it-IT" b="1" i="0" dirty="0"/>
              <a:t> on </a:t>
            </a:r>
            <a:r>
              <a:rPr lang="it-IT" b="1" i="0" dirty="0" err="1"/>
              <a:t>unbiased</a:t>
            </a:r>
            <a:r>
              <a:rPr lang="it-IT" b="1" i="0" dirty="0"/>
              <a:t> data and to monitor </a:t>
            </a:r>
            <a:r>
              <a:rPr lang="it-IT" b="1" i="0" dirty="0" err="1"/>
              <a:t>them</a:t>
            </a:r>
            <a:r>
              <a:rPr lang="it-IT" b="1" i="0" dirty="0"/>
              <a:t> for </a:t>
            </a:r>
            <a:r>
              <a:rPr lang="it-IT" b="1" i="0" dirty="0" err="1"/>
              <a:t>any</a:t>
            </a:r>
            <a:r>
              <a:rPr lang="it-IT" b="1" i="0" dirty="0"/>
              <a:t> </a:t>
            </a:r>
            <a:r>
              <a:rPr lang="it-IT" b="1" i="0" dirty="0" err="1"/>
              <a:t>biases</a:t>
            </a:r>
            <a:r>
              <a:rPr lang="it-IT" b="1" i="0" dirty="0"/>
              <a:t> </a:t>
            </a:r>
            <a:r>
              <a:rPr lang="it-IT" b="1" i="0" dirty="0" err="1"/>
              <a:t>that</a:t>
            </a:r>
            <a:r>
              <a:rPr lang="it-IT" b="1" i="0" dirty="0"/>
              <a:t> </a:t>
            </a:r>
            <a:r>
              <a:rPr lang="it-IT" b="1" i="0" dirty="0" err="1"/>
              <a:t>may</a:t>
            </a:r>
            <a:r>
              <a:rPr lang="it-IT" b="1" i="0" dirty="0"/>
              <a:t> </a:t>
            </a:r>
            <a:r>
              <a:rPr lang="it-IT" b="1" i="0" dirty="0" err="1"/>
              <a:t>arise</a:t>
            </a:r>
            <a:r>
              <a:rPr lang="it-IT" b="1" i="0" dirty="0"/>
              <a:t>.</a:t>
            </a:r>
          </a:p>
          <a:p>
            <a:pPr marL="0" indent="0">
              <a:buNone/>
            </a:pPr>
            <a:endParaRPr lang="it-FI" dirty="0"/>
          </a:p>
        </p:txBody>
      </p:sp>
    </p:spTree>
    <p:extLst>
      <p:ext uri="{BB962C8B-B14F-4D97-AF65-F5344CB8AC3E}">
        <p14:creationId xmlns:p14="http://schemas.microsoft.com/office/powerpoint/2010/main" val="1476945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214D1B-BEF8-C6EB-D714-480245810F62}"/>
              </a:ext>
            </a:extLst>
          </p:cNvPr>
          <p:cNvSpPr>
            <a:spLocks noGrp="1"/>
          </p:cNvSpPr>
          <p:nvPr>
            <p:ph type="title"/>
          </p:nvPr>
        </p:nvSpPr>
        <p:spPr>
          <a:xfrm>
            <a:off x="328535" y="347595"/>
            <a:ext cx="11863465" cy="1325563"/>
          </a:xfrm>
        </p:spPr>
        <p:txBody>
          <a:bodyPr>
            <a:noAutofit/>
          </a:bodyPr>
          <a:lstStyle/>
          <a:p>
            <a:pPr algn="ctr"/>
            <a:r>
              <a:rPr lang="it-FI" sz="7200" dirty="0"/>
              <a:t>ACCOUNTABILITY AND REGULATION </a:t>
            </a:r>
          </a:p>
        </p:txBody>
      </p:sp>
      <mc:AlternateContent xmlns:mc="http://schemas.openxmlformats.org/markup-compatibility/2006">
        <mc:Choice xmlns:am3d="http://schemas.microsoft.com/office/drawing/2017/model3d" Requires="am3d">
          <p:graphicFrame>
            <p:nvGraphicFramePr>
              <p:cNvPr id="11" name="Modello 3D 10" descr="Torace di robot 6">
                <a:extLst>
                  <a:ext uri="{FF2B5EF4-FFF2-40B4-BE49-F238E27FC236}">
                    <a16:creationId xmlns:a16="http://schemas.microsoft.com/office/drawing/2014/main" id="{89189F33-8F7C-E281-EEC0-E9C9B245A292}"/>
                  </a:ext>
                </a:extLst>
              </p:cNvPr>
              <p:cNvGraphicFramePr>
                <a:graphicFrameLocks noChangeAspect="1"/>
              </p:cNvGraphicFramePr>
              <p:nvPr>
                <p:extLst>
                  <p:ext uri="{D42A27DB-BD31-4B8C-83A1-F6EECF244321}">
                    <p14:modId xmlns:p14="http://schemas.microsoft.com/office/powerpoint/2010/main" val="1861802163"/>
                  </p:ext>
                </p:extLst>
              </p:nvPr>
            </p:nvGraphicFramePr>
            <p:xfrm rot="9979150">
              <a:off x="3377322" y="4324205"/>
              <a:ext cx="5986776" cy="6306929"/>
            </p:xfrm>
            <a:graphic>
              <a:graphicData uri="http://schemas.microsoft.com/office/drawing/2017/model3d">
                <am3d:model3d r:embed="rId2">
                  <am3d:spPr>
                    <a:xfrm rot="9979150">
                      <a:off x="0" y="0"/>
                      <a:ext cx="5986776" cy="6306929"/>
                    </a:xfrm>
                    <a:prstGeom prst="rect">
                      <a:avLst/>
                    </a:prstGeom>
                  </am3d:spPr>
                  <am3d:camera>
                    <am3d:pos x="0" y="0" z="73890163"/>
                    <am3d:up dx="0" dy="36000000" dz="0"/>
                    <am3d:lookAt x="0" y="0" z="0"/>
                    <am3d:perspective fov="2700000"/>
                  </am3d:camera>
                  <am3d:trans>
                    <am3d:meterPerModelUnit n="8274165" d="1000000"/>
                    <am3d:preTrans dx="-204" dy="-14356346" dz="-1471934"/>
                    <am3d:scale>
                      <am3d:sx n="1000000" d="1000000"/>
                      <am3d:sy n="1000000" d="1000000"/>
                      <am3d:sz n="1000000" d="1000000"/>
                    </am3d:scale>
                    <am3d:rot ax="1523145" ay="-325130" az="-153946"/>
                    <am3d:postTrans dx="0" dy="0" dz="0"/>
                  </am3d:trans>
                  <am3d:raster rName="Office3DRenderer" rVer="16.0.8326">
                    <am3d:blip r:embed="rId3"/>
                  </am3d:raster>
                  <am3d:objViewport viewportSz="105969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Modello 3D 10" descr="Torace di robot 6">
                <a:extLst>
                  <a:ext uri="{FF2B5EF4-FFF2-40B4-BE49-F238E27FC236}">
                    <a16:creationId xmlns:a16="http://schemas.microsoft.com/office/drawing/2014/main" id="{89189F33-8F7C-E281-EEC0-E9C9B245A292}"/>
                  </a:ext>
                </a:extLst>
              </p:cNvPr>
              <p:cNvPicPr>
                <a:picLocks noGrp="1" noRot="1" noChangeAspect="1" noMove="1" noResize="1" noEditPoints="1" noAdjustHandles="1" noChangeArrowheads="1" noChangeShapeType="1" noCrop="1"/>
              </p:cNvPicPr>
              <p:nvPr/>
            </p:nvPicPr>
            <p:blipFill>
              <a:blip r:embed="rId3"/>
              <a:stretch>
                <a:fillRect/>
              </a:stretch>
            </p:blipFill>
            <p:spPr>
              <a:xfrm rot="9979150">
                <a:off x="3377322" y="4324205"/>
                <a:ext cx="5986776" cy="6306929"/>
              </a:xfrm>
              <a:prstGeom prst="rect">
                <a:avLst/>
              </a:prstGeom>
            </p:spPr>
          </p:pic>
        </mc:Fallback>
      </mc:AlternateContent>
      <p:sp>
        <p:nvSpPr>
          <p:cNvPr id="3" name="Segnaposto contenuto 2">
            <a:extLst>
              <a:ext uri="{FF2B5EF4-FFF2-40B4-BE49-F238E27FC236}">
                <a16:creationId xmlns:a16="http://schemas.microsoft.com/office/drawing/2014/main" id="{40C42DC9-17C1-9076-A8E3-042D4AE673C9}"/>
              </a:ext>
            </a:extLst>
          </p:cNvPr>
          <p:cNvSpPr>
            <a:spLocks noGrp="1"/>
          </p:cNvSpPr>
          <p:nvPr>
            <p:ph idx="1"/>
          </p:nvPr>
        </p:nvSpPr>
        <p:spPr>
          <a:xfrm>
            <a:off x="328535" y="1934215"/>
            <a:ext cx="11618626" cy="4351338"/>
          </a:xfrm>
        </p:spPr>
        <p:txBody>
          <a:bodyPr>
            <a:normAutofit/>
          </a:bodyPr>
          <a:lstStyle/>
          <a:p>
            <a:pPr marL="0" lvl="0" indent="0" algn="ctr">
              <a:buNone/>
            </a:pPr>
            <a:r>
              <a:rPr lang="it-IT" b="0" i="0" dirty="0" err="1"/>
              <a:t>As</a:t>
            </a:r>
            <a:r>
              <a:rPr lang="it-IT" b="0" i="0" dirty="0"/>
              <a:t> AI systems </a:t>
            </a:r>
            <a:r>
              <a:rPr lang="it-IT" b="0" i="0" dirty="0" err="1"/>
              <a:t>become</a:t>
            </a:r>
            <a:r>
              <a:rPr lang="it-IT" b="0" i="0" dirty="0"/>
              <a:t> more </a:t>
            </a:r>
            <a:r>
              <a:rPr lang="it-IT" b="0" i="0" dirty="0" err="1"/>
              <a:t>autonomous</a:t>
            </a:r>
            <a:r>
              <a:rPr lang="it-IT" b="0" i="0" dirty="0"/>
              <a:t>, </a:t>
            </a:r>
            <a:r>
              <a:rPr lang="it-IT" b="0" i="0" dirty="0" err="1"/>
              <a:t>it</a:t>
            </a:r>
            <a:r>
              <a:rPr lang="it-IT" b="0" i="0" dirty="0"/>
              <a:t> can be </a:t>
            </a:r>
            <a:r>
              <a:rPr lang="it-IT" b="0" i="0" dirty="0" err="1"/>
              <a:t>difficult</a:t>
            </a:r>
            <a:r>
              <a:rPr lang="it-IT" b="0" i="0" dirty="0"/>
              <a:t> to </a:t>
            </a:r>
            <a:r>
              <a:rPr lang="it-IT" b="0" i="0" dirty="0" err="1"/>
              <a:t>assign</a:t>
            </a:r>
            <a:r>
              <a:rPr lang="it-IT" b="0" i="0" dirty="0"/>
              <a:t> </a:t>
            </a:r>
            <a:r>
              <a:rPr lang="it-IT" b="0" i="0" dirty="0" err="1"/>
              <a:t>responsibility</a:t>
            </a:r>
            <a:r>
              <a:rPr lang="it-IT" b="0" i="0" dirty="0"/>
              <a:t> for </a:t>
            </a:r>
            <a:r>
              <a:rPr lang="it-IT" b="0" i="0" dirty="0" err="1"/>
              <a:t>their</a:t>
            </a:r>
            <a:r>
              <a:rPr lang="it-IT" b="0" i="0" dirty="0"/>
              <a:t> actions. </a:t>
            </a:r>
            <a:r>
              <a:rPr lang="it-IT" b="0" i="0" dirty="0" err="1"/>
              <a:t>It</a:t>
            </a:r>
            <a:r>
              <a:rPr lang="it-IT" b="0" i="0" dirty="0"/>
              <a:t> </a:t>
            </a:r>
            <a:r>
              <a:rPr lang="it-IT" b="0" i="0" dirty="0" err="1"/>
              <a:t>is</a:t>
            </a:r>
            <a:r>
              <a:rPr lang="it-IT" b="0" i="0" dirty="0"/>
              <a:t> </a:t>
            </a:r>
            <a:r>
              <a:rPr lang="it-IT" b="0" i="0" dirty="0" err="1"/>
              <a:t>important</a:t>
            </a:r>
            <a:r>
              <a:rPr lang="it-IT" b="0" i="0" dirty="0"/>
              <a:t> to </a:t>
            </a:r>
            <a:r>
              <a:rPr lang="it-IT" b="0" i="0" dirty="0" err="1"/>
              <a:t>ensure</a:t>
            </a:r>
            <a:r>
              <a:rPr lang="it-IT" b="0" i="0" dirty="0"/>
              <a:t> </a:t>
            </a:r>
            <a:r>
              <a:rPr lang="it-IT" b="0" i="0" dirty="0" err="1"/>
              <a:t>that</a:t>
            </a:r>
            <a:r>
              <a:rPr lang="it-IT" b="0" i="0" dirty="0"/>
              <a:t> </a:t>
            </a:r>
            <a:r>
              <a:rPr lang="it-IT" b="0" i="0" dirty="0" err="1"/>
              <a:t>there</a:t>
            </a:r>
            <a:r>
              <a:rPr lang="it-IT" b="0" i="0" dirty="0"/>
              <a:t> </a:t>
            </a:r>
            <a:r>
              <a:rPr lang="it-IT" b="0" i="0" dirty="0" err="1"/>
              <a:t>is</a:t>
            </a:r>
            <a:r>
              <a:rPr lang="it-IT" b="0" i="0" dirty="0"/>
              <a:t> clear accountability for AI systems and </a:t>
            </a:r>
            <a:r>
              <a:rPr lang="it-IT" b="0" i="0" dirty="0" err="1"/>
              <a:t>that</a:t>
            </a:r>
            <a:r>
              <a:rPr lang="it-IT" b="0" i="0" dirty="0"/>
              <a:t> businesses take </a:t>
            </a:r>
            <a:r>
              <a:rPr lang="it-IT" b="0" i="0" dirty="0" err="1"/>
              <a:t>responsibility</a:t>
            </a:r>
            <a:r>
              <a:rPr lang="it-IT" b="0" i="0" dirty="0"/>
              <a:t> for </a:t>
            </a:r>
            <a:r>
              <a:rPr lang="it-IT" b="0" i="0" dirty="0" err="1"/>
              <a:t>any</a:t>
            </a:r>
            <a:r>
              <a:rPr lang="it-IT" b="0" i="0" dirty="0"/>
              <a:t> negative impacts </a:t>
            </a:r>
            <a:r>
              <a:rPr lang="it-IT" b="0" i="0" dirty="0" err="1"/>
              <a:t>that</a:t>
            </a:r>
            <a:r>
              <a:rPr lang="it-IT" b="0" i="0" dirty="0"/>
              <a:t> </a:t>
            </a:r>
            <a:r>
              <a:rPr lang="it-IT" b="0" i="0" dirty="0" err="1"/>
              <a:t>they</a:t>
            </a:r>
            <a:r>
              <a:rPr lang="it-IT" b="0" i="0" dirty="0"/>
              <a:t> </a:t>
            </a:r>
            <a:r>
              <a:rPr lang="it-IT" b="0" i="0" dirty="0" err="1"/>
              <a:t>may</a:t>
            </a:r>
            <a:r>
              <a:rPr lang="it-IT" b="0" i="0" dirty="0"/>
              <a:t> </a:t>
            </a:r>
            <a:r>
              <a:rPr lang="it-IT" b="0" i="0" dirty="0" err="1"/>
              <a:t>have</a:t>
            </a:r>
            <a:r>
              <a:rPr lang="it-IT" b="0" i="0" dirty="0"/>
              <a:t> on customers.</a:t>
            </a:r>
            <a:endParaRPr lang="it-IT" dirty="0"/>
          </a:p>
          <a:p>
            <a:pPr marL="0" indent="0" algn="ctr">
              <a:buNone/>
            </a:pPr>
            <a:r>
              <a:rPr lang="it-IT" b="0" i="0" dirty="0" err="1"/>
              <a:t>there</a:t>
            </a:r>
            <a:r>
              <a:rPr lang="it-IT" b="0" i="0" dirty="0"/>
              <a:t> </a:t>
            </a:r>
            <a:r>
              <a:rPr lang="it-IT" b="0" i="0" dirty="0" err="1"/>
              <a:t>is</a:t>
            </a:r>
            <a:r>
              <a:rPr lang="it-IT" b="0" i="0" dirty="0"/>
              <a:t> a </a:t>
            </a:r>
            <a:r>
              <a:rPr lang="it-IT" b="0" i="0" dirty="0" err="1"/>
              <a:t>need</a:t>
            </a:r>
            <a:r>
              <a:rPr lang="it-IT" b="0" i="0" dirty="0"/>
              <a:t> for clear </a:t>
            </a:r>
            <a:r>
              <a:rPr lang="it-IT" b="0" i="0" dirty="0" err="1"/>
              <a:t>regulations</a:t>
            </a:r>
            <a:r>
              <a:rPr lang="it-IT" b="0" i="0" dirty="0"/>
              <a:t> to </a:t>
            </a:r>
            <a:r>
              <a:rPr lang="it-IT" b="0" i="0" dirty="0" err="1"/>
              <a:t>ensure</a:t>
            </a:r>
            <a:r>
              <a:rPr lang="it-IT" b="0" i="0" dirty="0"/>
              <a:t> </a:t>
            </a:r>
            <a:r>
              <a:rPr lang="it-IT" b="0" i="0" dirty="0" err="1"/>
              <a:t>that</a:t>
            </a:r>
            <a:r>
              <a:rPr lang="it-IT" b="0" i="0" dirty="0"/>
              <a:t> businesses are </a:t>
            </a:r>
            <a:r>
              <a:rPr lang="it-IT" b="0" i="0" dirty="0" err="1"/>
              <a:t>using</a:t>
            </a:r>
            <a:r>
              <a:rPr lang="it-IT" b="0" i="0" dirty="0"/>
              <a:t> AI </a:t>
            </a:r>
            <a:r>
              <a:rPr lang="it-IT" b="0" i="0" dirty="0" err="1"/>
              <a:t>ethically</a:t>
            </a:r>
            <a:r>
              <a:rPr lang="it-IT" b="0" i="0" dirty="0"/>
              <a:t> and </a:t>
            </a:r>
            <a:r>
              <a:rPr lang="it-IT" b="0" i="0" dirty="0" err="1"/>
              <a:t>responsibly</a:t>
            </a:r>
            <a:endParaRPr lang="it-IT" dirty="0"/>
          </a:p>
          <a:p>
            <a:pPr marL="0" indent="0" algn="ctr">
              <a:buNone/>
            </a:pPr>
            <a:endParaRPr lang="it-FI" dirty="0"/>
          </a:p>
        </p:txBody>
      </p:sp>
    </p:spTree>
    <p:extLst>
      <p:ext uri="{BB962C8B-B14F-4D97-AF65-F5344CB8AC3E}">
        <p14:creationId xmlns:p14="http://schemas.microsoft.com/office/powerpoint/2010/main" val="2314659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7F23394D-D48B-53F0-218E-8AC18DA5271B}"/>
              </a:ext>
            </a:extLst>
          </p:cNvPr>
          <p:cNvSpPr>
            <a:spLocks noGrp="1"/>
          </p:cNvSpPr>
          <p:nvPr>
            <p:ph type="title"/>
          </p:nvPr>
        </p:nvSpPr>
        <p:spPr>
          <a:xfrm>
            <a:off x="1524000" y="1376363"/>
            <a:ext cx="9144000" cy="2521594"/>
          </a:xfrm>
        </p:spPr>
        <p:txBody>
          <a:bodyPr vert="horz" lIns="91440" tIns="45720" rIns="91440" bIns="45720" rtlCol="0" anchor="b">
            <a:normAutofit/>
          </a:bodyPr>
          <a:lstStyle/>
          <a:p>
            <a:pPr algn="ctr"/>
            <a:r>
              <a:rPr lang="en-US" sz="7000" kern="1200" dirty="0">
                <a:solidFill>
                  <a:schemeClr val="tx1"/>
                </a:solidFill>
                <a:latin typeface="+mj-lt"/>
                <a:ea typeface="+mj-ea"/>
                <a:cs typeface="+mj-cs"/>
              </a:rPr>
              <a:t>Kick off Assignment 3  </a:t>
            </a:r>
          </a:p>
        </p:txBody>
      </p:sp>
      <p:cxnSp>
        <p:nvCxnSpPr>
          <p:cNvPr id="14" name="Straight Connector 13">
            <a:extLst>
              <a:ext uri="{FF2B5EF4-FFF2-40B4-BE49-F238E27FC236}">
                <a16:creationId xmlns:a16="http://schemas.microsoft.com/office/drawing/2014/main" id="{AFA75EE9-0DE4-4982-A870-290AD61EAA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4479276"/>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795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302EC8-12E5-CC82-B95C-2A5F59324C82}"/>
              </a:ext>
            </a:extLst>
          </p:cNvPr>
          <p:cNvSpPr>
            <a:spLocks noGrp="1"/>
          </p:cNvSpPr>
          <p:nvPr>
            <p:ph type="title"/>
          </p:nvPr>
        </p:nvSpPr>
        <p:spPr>
          <a:xfrm>
            <a:off x="640080" y="325369"/>
            <a:ext cx="4368602" cy="3502919"/>
          </a:xfrm>
        </p:spPr>
        <p:txBody>
          <a:bodyPr anchor="b">
            <a:normAutofit/>
          </a:bodyPr>
          <a:lstStyle/>
          <a:p>
            <a:r>
              <a:rPr lang="it-FI" sz="5400" dirty="0"/>
              <a:t>You are the store manager</a:t>
            </a:r>
            <a:br>
              <a:rPr lang="it-FI" sz="5400" dirty="0"/>
            </a:br>
            <a:br>
              <a:rPr lang="it-FI" sz="5400" dirty="0"/>
            </a:br>
            <a:endParaRPr lang="it-FI" sz="5400" dirty="0"/>
          </a:p>
        </p:txBody>
      </p:sp>
      <p:pic>
        <p:nvPicPr>
          <p:cNvPr id="1026" name="Picture 2" descr="10 Things To Know About A Career In Retail Management - Work It Daily">
            <a:extLst>
              <a:ext uri="{FF2B5EF4-FFF2-40B4-BE49-F238E27FC236}">
                <a16:creationId xmlns:a16="http://schemas.microsoft.com/office/drawing/2014/main" id="{E86A7745-8358-6658-573D-C48FC7A4F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87" r="4286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30B68DD5-5E05-7CE3-E2E5-EB0095C28FAE}"/>
              </a:ext>
            </a:extLst>
          </p:cNvPr>
          <p:cNvSpPr txBox="1"/>
          <p:nvPr/>
        </p:nvSpPr>
        <p:spPr>
          <a:xfrm>
            <a:off x="438912" y="2450592"/>
            <a:ext cx="4872790" cy="3416320"/>
          </a:xfrm>
          <a:prstGeom prst="rect">
            <a:avLst/>
          </a:prstGeom>
          <a:noFill/>
        </p:spPr>
        <p:txBody>
          <a:bodyPr wrap="square" rtlCol="0">
            <a:spAutoFit/>
          </a:bodyPr>
          <a:lstStyle/>
          <a:p>
            <a:r>
              <a:rPr lang="it-IT" sz="3600" b="0" i="0" dirty="0">
                <a:solidFill>
                  <a:srgbClr val="0D0D0D"/>
                </a:solidFill>
                <a:effectLst/>
                <a:highlight>
                  <a:srgbClr val="FFFFFF"/>
                </a:highlight>
                <a:latin typeface="Söhne"/>
              </a:rPr>
              <a:t>And </a:t>
            </a:r>
            <a:r>
              <a:rPr lang="it-IT" sz="3600" b="0" i="0" dirty="0" err="1">
                <a:solidFill>
                  <a:srgbClr val="0D0D0D"/>
                </a:solidFill>
                <a:effectLst/>
                <a:highlight>
                  <a:srgbClr val="FFFFFF"/>
                </a:highlight>
                <a:latin typeface="Söhne"/>
              </a:rPr>
              <a:t>now</a:t>
            </a:r>
            <a:r>
              <a:rPr lang="it-IT" sz="3600" b="0" i="0" dirty="0">
                <a:solidFill>
                  <a:srgbClr val="0D0D0D"/>
                </a:solidFill>
                <a:effectLst/>
                <a:highlight>
                  <a:srgbClr val="FFFFFF"/>
                </a:highlight>
                <a:latin typeface="Söhne"/>
              </a:rPr>
              <a:t> </a:t>
            </a:r>
            <a:r>
              <a:rPr lang="it-IT" sz="3600" b="0" i="0" dirty="0" err="1">
                <a:solidFill>
                  <a:srgbClr val="0D0D0D"/>
                </a:solidFill>
                <a:effectLst/>
                <a:highlight>
                  <a:srgbClr val="FFFFFF"/>
                </a:highlight>
                <a:latin typeface="Söhne"/>
              </a:rPr>
              <a:t>you</a:t>
            </a:r>
            <a:r>
              <a:rPr lang="it-IT" sz="3600" b="0" i="0" dirty="0">
                <a:solidFill>
                  <a:srgbClr val="0D0D0D"/>
                </a:solidFill>
                <a:effectLst/>
                <a:highlight>
                  <a:srgbClr val="FFFFFF"/>
                </a:highlight>
                <a:latin typeface="Söhne"/>
              </a:rPr>
              <a:t> </a:t>
            </a:r>
            <a:r>
              <a:rPr lang="it-IT" sz="3600" b="0" i="0" dirty="0" err="1">
                <a:solidFill>
                  <a:srgbClr val="0D0D0D"/>
                </a:solidFill>
                <a:effectLst/>
                <a:highlight>
                  <a:srgbClr val="FFFFFF"/>
                </a:highlight>
                <a:latin typeface="Söhne"/>
              </a:rPr>
              <a:t>need</a:t>
            </a:r>
            <a:r>
              <a:rPr lang="it-IT" sz="3600" b="0" i="0" dirty="0">
                <a:solidFill>
                  <a:srgbClr val="0D0D0D"/>
                </a:solidFill>
                <a:effectLst/>
                <a:highlight>
                  <a:srgbClr val="FFFFFF"/>
                </a:highlight>
                <a:latin typeface="Söhne"/>
              </a:rPr>
              <a:t> to collaborate with </a:t>
            </a:r>
            <a:r>
              <a:rPr lang="it-IT" sz="3600" b="0" i="0" dirty="0" err="1">
                <a:solidFill>
                  <a:srgbClr val="0D0D0D"/>
                </a:solidFill>
                <a:effectLst/>
                <a:highlight>
                  <a:srgbClr val="FFFFFF"/>
                </a:highlight>
                <a:latin typeface="Söhne"/>
              </a:rPr>
              <a:t>your</a:t>
            </a:r>
            <a:r>
              <a:rPr lang="it-IT" sz="3600" b="0" i="0" dirty="0">
                <a:solidFill>
                  <a:srgbClr val="0D0D0D"/>
                </a:solidFill>
                <a:effectLst/>
                <a:highlight>
                  <a:srgbClr val="FFFFFF"/>
                </a:highlight>
                <a:latin typeface="Söhne"/>
              </a:rPr>
              <a:t> </a:t>
            </a:r>
            <a:r>
              <a:rPr lang="it-IT" sz="3600" b="0" i="0" dirty="0" err="1">
                <a:solidFill>
                  <a:srgbClr val="0D0D0D"/>
                </a:solidFill>
                <a:effectLst/>
                <a:highlight>
                  <a:srgbClr val="FFFFFF"/>
                </a:highlight>
                <a:latin typeface="Söhne"/>
              </a:rPr>
              <a:t>colleagues</a:t>
            </a:r>
            <a:r>
              <a:rPr lang="it-IT" sz="3600" b="0" i="0" dirty="0">
                <a:solidFill>
                  <a:srgbClr val="0D0D0D"/>
                </a:solidFill>
                <a:effectLst/>
                <a:highlight>
                  <a:srgbClr val="FFFFFF"/>
                </a:highlight>
                <a:latin typeface="Söhne"/>
              </a:rPr>
              <a:t> (and </a:t>
            </a:r>
            <a:r>
              <a:rPr lang="it-IT" sz="3600" b="0" i="0" dirty="0" err="1">
                <a:solidFill>
                  <a:srgbClr val="0D0D0D"/>
                </a:solidFill>
                <a:effectLst/>
                <a:highlight>
                  <a:srgbClr val="FFFFFF"/>
                </a:highlight>
                <a:latin typeface="Söhne"/>
              </a:rPr>
              <a:t>their</a:t>
            </a:r>
            <a:r>
              <a:rPr lang="it-IT" sz="3600" b="0" i="0" dirty="0">
                <a:solidFill>
                  <a:srgbClr val="0D0D0D"/>
                </a:solidFill>
                <a:effectLst/>
                <a:highlight>
                  <a:srgbClr val="FFFFFF"/>
                </a:highlight>
                <a:latin typeface="Söhne"/>
              </a:rPr>
              <a:t> </a:t>
            </a:r>
            <a:r>
              <a:rPr lang="it-IT" sz="3600" b="0" i="0" dirty="0" err="1">
                <a:solidFill>
                  <a:srgbClr val="0D0D0D"/>
                </a:solidFill>
                <a:effectLst/>
                <a:highlight>
                  <a:srgbClr val="FFFFFF"/>
                </a:highlight>
                <a:latin typeface="Söhne"/>
              </a:rPr>
              <a:t>ideas</a:t>
            </a:r>
            <a:r>
              <a:rPr lang="it-IT" sz="3600" b="0" i="0" dirty="0">
                <a:solidFill>
                  <a:srgbClr val="0D0D0D"/>
                </a:solidFill>
                <a:effectLst/>
                <a:highlight>
                  <a:srgbClr val="FFFFFF"/>
                </a:highlight>
                <a:latin typeface="Söhne"/>
              </a:rPr>
              <a:t>) to create the best </a:t>
            </a:r>
            <a:r>
              <a:rPr lang="it-IT" sz="3600" b="0" i="0" dirty="0" err="1">
                <a:solidFill>
                  <a:srgbClr val="0D0D0D"/>
                </a:solidFill>
                <a:effectLst/>
                <a:highlight>
                  <a:srgbClr val="FFFFFF"/>
                </a:highlight>
                <a:latin typeface="Söhne"/>
              </a:rPr>
              <a:t>version</a:t>
            </a:r>
            <a:r>
              <a:rPr lang="it-IT" sz="3600" b="0" i="0" dirty="0">
                <a:solidFill>
                  <a:srgbClr val="0D0D0D"/>
                </a:solidFill>
                <a:effectLst/>
                <a:highlight>
                  <a:srgbClr val="FFFFFF"/>
                </a:highlight>
                <a:latin typeface="Söhne"/>
              </a:rPr>
              <a:t> </a:t>
            </a:r>
            <a:r>
              <a:rPr lang="it-IT" sz="3600" dirty="0">
                <a:solidFill>
                  <a:srgbClr val="0D0D0D"/>
                </a:solidFill>
                <a:highlight>
                  <a:srgbClr val="FFFFFF"/>
                </a:highlight>
                <a:latin typeface="Söhne"/>
              </a:rPr>
              <a:t>of</a:t>
            </a:r>
            <a:r>
              <a:rPr lang="it-IT" sz="3600" b="0" i="0" dirty="0">
                <a:solidFill>
                  <a:srgbClr val="0D0D0D"/>
                </a:solidFill>
                <a:effectLst/>
                <a:highlight>
                  <a:srgbClr val="FFFFFF"/>
                </a:highlight>
                <a:latin typeface="Söhne"/>
              </a:rPr>
              <a:t> the store to </a:t>
            </a:r>
            <a:r>
              <a:rPr lang="it-IT" sz="3600" b="0" i="0" dirty="0" err="1">
                <a:solidFill>
                  <a:srgbClr val="0D0D0D"/>
                </a:solidFill>
                <a:effectLst/>
                <a:highlight>
                  <a:srgbClr val="FFFFFF"/>
                </a:highlight>
                <a:latin typeface="Söhne"/>
              </a:rPr>
              <a:t>offer</a:t>
            </a:r>
            <a:r>
              <a:rPr lang="it-IT" sz="3600" b="0" i="0" dirty="0">
                <a:solidFill>
                  <a:srgbClr val="0D0D0D"/>
                </a:solidFill>
                <a:effectLst/>
                <a:highlight>
                  <a:srgbClr val="FFFFFF"/>
                </a:highlight>
                <a:latin typeface="Söhne"/>
              </a:rPr>
              <a:t> to consumers</a:t>
            </a:r>
            <a:endParaRPr lang="en-US" sz="3600" dirty="0"/>
          </a:p>
        </p:txBody>
      </p:sp>
    </p:spTree>
    <p:extLst>
      <p:ext uri="{BB962C8B-B14F-4D97-AF65-F5344CB8AC3E}">
        <p14:creationId xmlns:p14="http://schemas.microsoft.com/office/powerpoint/2010/main" val="2304643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298666-FD9E-C958-DF01-DD810C9836E3}"/>
              </a:ext>
            </a:extLst>
          </p:cNvPr>
          <p:cNvSpPr>
            <a:spLocks noGrp="1"/>
          </p:cNvSpPr>
          <p:nvPr>
            <p:ph type="title"/>
          </p:nvPr>
        </p:nvSpPr>
        <p:spPr>
          <a:xfrm>
            <a:off x="838200" y="760541"/>
            <a:ext cx="10515600" cy="1325563"/>
          </a:xfrm>
        </p:spPr>
        <p:txBody>
          <a:bodyPr/>
          <a:lstStyle/>
          <a:p>
            <a:r>
              <a:rPr lang="it-FI" dirty="0"/>
              <a:t>First Step: Gather </a:t>
            </a:r>
            <a:r>
              <a:rPr lang="it-IT" dirty="0"/>
              <a:t>Customers’ Insights</a:t>
            </a:r>
            <a:endParaRPr lang="it-FI" dirty="0"/>
          </a:p>
        </p:txBody>
      </p:sp>
      <p:pic>
        <p:nvPicPr>
          <p:cNvPr id="2050" name="Picture 2" descr="Green check mark icon in a circle 2743514 Vector Art at Vecteezy">
            <a:extLst>
              <a:ext uri="{FF2B5EF4-FFF2-40B4-BE49-F238E27FC236}">
                <a16:creationId xmlns:a16="http://schemas.microsoft.com/office/drawing/2014/main" id="{81741944-D31E-D121-A4F0-CB319EF1C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4151" y="144397"/>
            <a:ext cx="2557849" cy="2557849"/>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55D43DAB-6DAA-9320-4B5F-E5A53F47C6BA}"/>
              </a:ext>
            </a:extLst>
          </p:cNvPr>
          <p:cNvSpPr txBox="1">
            <a:spLocks/>
          </p:cNvSpPr>
          <p:nvPr/>
        </p:nvSpPr>
        <p:spPr>
          <a:xfrm>
            <a:off x="838200" y="26293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Second Step: Develop a strategy</a:t>
            </a:r>
          </a:p>
        </p:txBody>
      </p:sp>
      <p:pic>
        <p:nvPicPr>
          <p:cNvPr id="8" name="Picture 2" descr="Green check mark icon in a circle 2743514 Vector Art at Vecteezy">
            <a:extLst>
              <a:ext uri="{FF2B5EF4-FFF2-40B4-BE49-F238E27FC236}">
                <a16:creationId xmlns:a16="http://schemas.microsoft.com/office/drawing/2014/main" id="{F66758EC-2466-5A36-279A-5A6D8F0210D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34150" y="1940245"/>
            <a:ext cx="2557849" cy="2557849"/>
          </a:xfrm>
          <a:prstGeom prst="rect">
            <a:avLst/>
          </a:prstGeom>
          <a:noFill/>
          <a:extLst>
            <a:ext uri="{909E8E84-426E-40DD-AFC4-6F175D3DCCD1}">
              <a14:hiddenFill xmlns:a14="http://schemas.microsoft.com/office/drawing/2010/main">
                <a:solidFill>
                  <a:srgbClr val="FFFFFF"/>
                </a:solidFill>
              </a14:hiddenFill>
            </a:ext>
          </a:extLst>
        </p:spPr>
      </p:pic>
      <p:sp>
        <p:nvSpPr>
          <p:cNvPr id="9" name="Titolo 1">
            <a:extLst>
              <a:ext uri="{FF2B5EF4-FFF2-40B4-BE49-F238E27FC236}">
                <a16:creationId xmlns:a16="http://schemas.microsoft.com/office/drawing/2014/main" id="{5422DF9C-FA98-FCED-70B0-98C9DB2B8DDD}"/>
              </a:ext>
            </a:extLst>
          </p:cNvPr>
          <p:cNvSpPr txBox="1">
            <a:spLocks/>
          </p:cNvSpPr>
          <p:nvPr/>
        </p:nvSpPr>
        <p:spPr>
          <a:xfrm>
            <a:off x="838200" y="4498093"/>
            <a:ext cx="913370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Third Step: Integrate the results and the ideas</a:t>
            </a:r>
          </a:p>
        </p:txBody>
      </p:sp>
    </p:spTree>
    <p:extLst>
      <p:ext uri="{BB962C8B-B14F-4D97-AF65-F5344CB8AC3E}">
        <p14:creationId xmlns:p14="http://schemas.microsoft.com/office/powerpoint/2010/main" val="3845022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0AD81F-0D1B-74BC-58F8-10DB51B224C7}"/>
              </a:ext>
            </a:extLst>
          </p:cNvPr>
          <p:cNvSpPr>
            <a:spLocks noGrp="1"/>
          </p:cNvSpPr>
          <p:nvPr>
            <p:ph type="title"/>
          </p:nvPr>
        </p:nvSpPr>
        <p:spPr>
          <a:xfrm>
            <a:off x="4965430" y="629266"/>
            <a:ext cx="6586491" cy="1676603"/>
          </a:xfrm>
        </p:spPr>
        <p:txBody>
          <a:bodyPr>
            <a:normAutofit/>
          </a:bodyPr>
          <a:lstStyle/>
          <a:p>
            <a:r>
              <a:rPr lang="en-US" sz="5400" b="1"/>
              <a:t>So...Assignment 3</a:t>
            </a:r>
          </a:p>
        </p:txBody>
      </p:sp>
      <p:sp>
        <p:nvSpPr>
          <p:cNvPr id="3" name="Segnaposto contenuto 2">
            <a:extLst>
              <a:ext uri="{FF2B5EF4-FFF2-40B4-BE49-F238E27FC236}">
                <a16:creationId xmlns:a16="http://schemas.microsoft.com/office/drawing/2014/main" id="{33604C78-9BD8-D337-02D5-DBA4D06C3087}"/>
              </a:ext>
            </a:extLst>
          </p:cNvPr>
          <p:cNvSpPr>
            <a:spLocks noGrp="1"/>
          </p:cNvSpPr>
          <p:nvPr>
            <p:ph idx="1"/>
          </p:nvPr>
        </p:nvSpPr>
        <p:spPr>
          <a:xfrm>
            <a:off x="4965431" y="2438400"/>
            <a:ext cx="6586489" cy="4157472"/>
          </a:xfrm>
        </p:spPr>
        <p:txBody>
          <a:bodyPr>
            <a:normAutofit fontScale="92500" lnSpcReduction="20000"/>
          </a:bodyPr>
          <a:lstStyle/>
          <a:p>
            <a:pPr marL="0" indent="0">
              <a:buNone/>
            </a:pPr>
            <a:r>
              <a:rPr lang="en-US" sz="2200" b="1" dirty="0"/>
              <a:t>Goal:</a:t>
            </a:r>
          </a:p>
          <a:p>
            <a:r>
              <a:rPr lang="en-US" sz="2200" noProof="0" dirty="0"/>
              <a:t>Develop a  integrated strategy for each industry (fashion, bank, grocery, cosmetics) with your colleagues. </a:t>
            </a:r>
          </a:p>
          <a:p>
            <a:r>
              <a:rPr lang="en-US" sz="2200" dirty="0"/>
              <a:t>Group Assignment</a:t>
            </a:r>
          </a:p>
          <a:p>
            <a:endParaRPr lang="it-FI" sz="2200" dirty="0"/>
          </a:p>
          <a:p>
            <a:pPr marL="0" indent="0">
              <a:buNone/>
            </a:pPr>
            <a:r>
              <a:rPr lang="it-FI" sz="2200" b="1" dirty="0"/>
              <a:t>Tasks:</a:t>
            </a:r>
          </a:p>
          <a:p>
            <a:r>
              <a:rPr lang="en-US" sz="2200" dirty="0"/>
              <a:t>Put together your insights: Are there commonalities? Are there differences? </a:t>
            </a:r>
          </a:p>
          <a:p>
            <a:r>
              <a:rPr lang="en-US" sz="2200" dirty="0"/>
              <a:t>Put together your designs: Are there commonalities? Are there differences? </a:t>
            </a:r>
          </a:p>
          <a:p>
            <a:r>
              <a:rPr lang="en-US" sz="2200" dirty="0"/>
              <a:t>Create an ideal design of the store. Choose together one or more technological element to integrate in the store. </a:t>
            </a:r>
          </a:p>
          <a:p>
            <a:r>
              <a:rPr lang="en-US" sz="2200" dirty="0"/>
              <a:t>Which is the best way to promote this store (digital communication strategy)? </a:t>
            </a:r>
          </a:p>
          <a:p>
            <a:endParaRPr lang="en-US" sz="1500" dirty="0"/>
          </a:p>
          <a:p>
            <a:endParaRPr lang="en-US" sz="1500" noProof="0" dirty="0"/>
          </a:p>
        </p:txBody>
      </p:sp>
      <p:pic>
        <p:nvPicPr>
          <p:cNvPr id="28" name="Picture 27" descr="School and office supplies">
            <a:extLst>
              <a:ext uri="{FF2B5EF4-FFF2-40B4-BE49-F238E27FC236}">
                <a16:creationId xmlns:a16="http://schemas.microsoft.com/office/drawing/2014/main" id="{C9C686BC-A6ED-0CDB-10AA-6C01F7DD4ADD}"/>
              </a:ext>
            </a:extLst>
          </p:cNvPr>
          <p:cNvPicPr>
            <a:picLocks noChangeAspect="1"/>
          </p:cNvPicPr>
          <p:nvPr/>
        </p:nvPicPr>
        <p:blipFill rotWithShape="1">
          <a:blip r:embed="rId2"/>
          <a:srcRect l="42297" r="12584" b="-1"/>
          <a:stretch/>
        </p:blipFill>
        <p:spPr>
          <a:xfrm>
            <a:off x="20" y="10"/>
            <a:ext cx="4635571" cy="6857990"/>
          </a:xfrm>
          <a:prstGeom prst="rect">
            <a:avLst/>
          </a:prstGeom>
          <a:effectLst/>
        </p:spPr>
      </p:pic>
    </p:spTree>
    <p:extLst>
      <p:ext uri="{BB962C8B-B14F-4D97-AF65-F5344CB8AC3E}">
        <p14:creationId xmlns:p14="http://schemas.microsoft.com/office/powerpoint/2010/main" val="3364661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F01395E2-C2B9-5AAC-8D06-65DAFD7B520B}"/>
              </a:ext>
            </a:extLst>
          </p:cNvPr>
          <p:cNvGraphicFramePr/>
          <p:nvPr>
            <p:extLst>
              <p:ext uri="{D42A27DB-BD31-4B8C-83A1-F6EECF244321}">
                <p14:modId xmlns:p14="http://schemas.microsoft.com/office/powerpoint/2010/main" val="2787703324"/>
              </p:ext>
            </p:extLst>
          </p:nvPr>
        </p:nvGraphicFramePr>
        <p:xfrm>
          <a:off x="690769" y="1620799"/>
          <a:ext cx="10810461" cy="4514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olo 1">
            <a:extLst>
              <a:ext uri="{FF2B5EF4-FFF2-40B4-BE49-F238E27FC236}">
                <a16:creationId xmlns:a16="http://schemas.microsoft.com/office/drawing/2014/main" id="{F0B5C41A-2DE1-CBF2-87D3-81CFBAC56D87}"/>
              </a:ext>
            </a:extLst>
          </p:cNvPr>
          <p:cNvSpPr>
            <a:spLocks noGrp="1"/>
          </p:cNvSpPr>
          <p:nvPr>
            <p:ph type="title"/>
          </p:nvPr>
        </p:nvSpPr>
        <p:spPr>
          <a:xfrm>
            <a:off x="838200" y="484394"/>
            <a:ext cx="10515600" cy="1325563"/>
          </a:xfrm>
        </p:spPr>
        <p:txBody>
          <a:bodyPr/>
          <a:lstStyle/>
          <a:p>
            <a:r>
              <a:rPr lang="it-FI" dirty="0"/>
              <a:t>Output: ppt (max 30 slides)</a:t>
            </a:r>
          </a:p>
        </p:txBody>
      </p:sp>
    </p:spTree>
    <p:extLst>
      <p:ext uri="{BB962C8B-B14F-4D97-AF65-F5344CB8AC3E}">
        <p14:creationId xmlns:p14="http://schemas.microsoft.com/office/powerpoint/2010/main" val="1794608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00344F-83BB-D086-7775-F51EFEA9F27F}"/>
              </a:ext>
            </a:extLst>
          </p:cNvPr>
          <p:cNvSpPr>
            <a:spLocks noGrp="1"/>
          </p:cNvSpPr>
          <p:nvPr>
            <p:ph type="title"/>
          </p:nvPr>
        </p:nvSpPr>
        <p:spPr/>
        <p:txBody>
          <a:bodyPr>
            <a:normAutofit/>
          </a:bodyPr>
          <a:lstStyle/>
          <a:p>
            <a:r>
              <a:rPr lang="en-US" sz="4400" dirty="0"/>
              <a:t>Put together your insights</a:t>
            </a:r>
          </a:p>
        </p:txBody>
      </p:sp>
      <p:sp>
        <p:nvSpPr>
          <p:cNvPr id="3" name="Segnaposto contenuto 2">
            <a:extLst>
              <a:ext uri="{FF2B5EF4-FFF2-40B4-BE49-F238E27FC236}">
                <a16:creationId xmlns:a16="http://schemas.microsoft.com/office/drawing/2014/main" id="{E0F85EFE-23BC-F46E-06AB-8D406800332B}"/>
              </a:ext>
            </a:extLst>
          </p:cNvPr>
          <p:cNvSpPr>
            <a:spLocks noGrp="1"/>
          </p:cNvSpPr>
          <p:nvPr>
            <p:ph idx="1"/>
          </p:nvPr>
        </p:nvSpPr>
        <p:spPr>
          <a:xfrm>
            <a:off x="838200" y="1396314"/>
            <a:ext cx="10515600" cy="1890583"/>
          </a:xfrm>
        </p:spPr>
        <p:txBody>
          <a:bodyPr>
            <a:normAutofit/>
          </a:bodyPr>
          <a:lstStyle/>
          <a:p>
            <a:r>
              <a:rPr lang="en-US" sz="2800" dirty="0"/>
              <a:t>Are there commonalities? </a:t>
            </a:r>
          </a:p>
          <a:p>
            <a:r>
              <a:rPr lang="en-US" sz="2800" dirty="0"/>
              <a:t>Are there differences?</a:t>
            </a:r>
          </a:p>
          <a:p>
            <a:r>
              <a:rPr lang="en-US" dirty="0"/>
              <a:t>Interpret communalities and differences and create an comprehensive list of the insights. </a:t>
            </a:r>
            <a:endParaRPr lang="it-FI" dirty="0"/>
          </a:p>
        </p:txBody>
      </p:sp>
      <p:sp>
        <p:nvSpPr>
          <p:cNvPr id="4" name="Titolo 1">
            <a:extLst>
              <a:ext uri="{FF2B5EF4-FFF2-40B4-BE49-F238E27FC236}">
                <a16:creationId xmlns:a16="http://schemas.microsoft.com/office/drawing/2014/main" id="{7963CD51-2A4E-8E33-59D1-7F2A24669136}"/>
              </a:ext>
            </a:extLst>
          </p:cNvPr>
          <p:cNvSpPr txBox="1">
            <a:spLocks/>
          </p:cNvSpPr>
          <p:nvPr/>
        </p:nvSpPr>
        <p:spPr>
          <a:xfrm>
            <a:off x="838200" y="31206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alpha val="80000"/>
                  </a:prstClr>
                </a:solidFill>
                <a:effectLst/>
                <a:uLnTx/>
                <a:uFillTx/>
                <a:latin typeface="Calibri Light" panose="020F0302020204030204"/>
                <a:ea typeface="+mj-ea"/>
                <a:cs typeface="+mj-cs"/>
              </a:rPr>
              <a:t>Discuss your ideas.</a:t>
            </a:r>
          </a:p>
        </p:txBody>
      </p:sp>
      <p:sp>
        <p:nvSpPr>
          <p:cNvPr id="5" name="Segnaposto contenuto 2">
            <a:extLst>
              <a:ext uri="{FF2B5EF4-FFF2-40B4-BE49-F238E27FC236}">
                <a16:creationId xmlns:a16="http://schemas.microsoft.com/office/drawing/2014/main" id="{E4C3472A-0BAC-1704-223A-B70DFC5FCDB9}"/>
              </a:ext>
            </a:extLst>
          </p:cNvPr>
          <p:cNvSpPr txBox="1">
            <a:spLocks/>
          </p:cNvSpPr>
          <p:nvPr/>
        </p:nvSpPr>
        <p:spPr>
          <a:xfrm>
            <a:off x="838200" y="4321690"/>
            <a:ext cx="10515600" cy="2171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Are there commonalities?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Are there differences?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Discuss your ideas to create a new store. </a:t>
            </a:r>
            <a:endParaRPr kumimoji="0" lang="it-F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257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17502770-1CD5-0DE7-E5B0-99EB00404BB0}"/>
              </a:ext>
            </a:extLst>
          </p:cNvPr>
          <p:cNvSpPr>
            <a:spLocks noGrp="1"/>
          </p:cNvSpPr>
          <p:nvPr>
            <p:ph type="title"/>
          </p:nvPr>
        </p:nvSpPr>
        <p:spPr>
          <a:xfrm>
            <a:off x="841249" y="539578"/>
            <a:ext cx="5981278" cy="1684638"/>
          </a:xfrm>
        </p:spPr>
        <p:txBody>
          <a:bodyPr vert="horz" lIns="91440" tIns="45720" rIns="91440" bIns="45720" rtlCol="0" anchor="ctr">
            <a:normAutofit/>
          </a:bodyPr>
          <a:lstStyle/>
          <a:p>
            <a:r>
              <a:rPr lang="en-US" sz="4000" dirty="0"/>
              <a:t>Visual Search: examples</a:t>
            </a:r>
          </a:p>
        </p:txBody>
      </p:sp>
      <p:sp>
        <p:nvSpPr>
          <p:cNvPr id="6" name="CasellaDiTesto 5">
            <a:extLst>
              <a:ext uri="{FF2B5EF4-FFF2-40B4-BE49-F238E27FC236}">
                <a16:creationId xmlns:a16="http://schemas.microsoft.com/office/drawing/2014/main" id="{A855C6A9-F5D0-8FB6-83A2-C8C0FB94F7E9}"/>
              </a:ext>
            </a:extLst>
          </p:cNvPr>
          <p:cNvSpPr txBox="1"/>
          <p:nvPr/>
        </p:nvSpPr>
        <p:spPr>
          <a:xfrm>
            <a:off x="838201" y="2409568"/>
            <a:ext cx="3481551" cy="3690551"/>
          </a:xfrm>
          <a:prstGeom prst="rect">
            <a:avLst/>
          </a:prstGeom>
        </p:spPr>
        <p:txBody>
          <a:bodyPr vert="horz" lIns="91440" tIns="45720" rIns="91440" bIns="45720" rtlCol="0">
            <a:normAutofit/>
          </a:bodyPr>
          <a:lstStyle/>
          <a:p>
            <a:pPr>
              <a:lnSpc>
                <a:spcPct val="90000"/>
              </a:lnSpc>
              <a:spcAft>
                <a:spcPts val="600"/>
              </a:spcAft>
            </a:pPr>
            <a:r>
              <a:rPr lang="en-US" sz="2000" b="0" i="0" dirty="0">
                <a:effectLst/>
              </a:rPr>
              <a:t>The feature allows users to search the ASOS database of roughly 85,000 products by uploading a reference photo to the app.</a:t>
            </a:r>
          </a:p>
          <a:p>
            <a:pPr>
              <a:lnSpc>
                <a:spcPct val="90000"/>
              </a:lnSpc>
              <a:spcAft>
                <a:spcPts val="600"/>
              </a:spcAft>
            </a:pPr>
            <a:r>
              <a:rPr lang="en-US" sz="2000" b="0" i="0" dirty="0">
                <a:effectLst/>
              </a:rPr>
              <a:t> So basically if you’re perusing Instagram and find an image of a super expensive coat, you can skirt the outfit and search ASOS for a less expensive version, instead.</a:t>
            </a:r>
            <a:endParaRPr lang="en-US" sz="2000" dirty="0"/>
          </a:p>
        </p:txBody>
      </p:sp>
      <p:pic>
        <p:nvPicPr>
          <p:cNvPr id="2050" name="Picture 2">
            <a:extLst>
              <a:ext uri="{FF2B5EF4-FFF2-40B4-BE49-F238E27FC236}">
                <a16:creationId xmlns:a16="http://schemas.microsoft.com/office/drawing/2014/main" id="{5E9AEF89-FD46-500C-B597-1193EEE792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27778" y="539578"/>
            <a:ext cx="2570619" cy="768959"/>
          </a:xfrm>
          <a:prstGeom prst="rect">
            <a:avLst/>
          </a:prstGeom>
          <a:noFill/>
          <a:extLst>
            <a:ext uri="{909E8E84-426E-40DD-AFC4-6F175D3DCCD1}">
              <a14:hiddenFill xmlns:a14="http://schemas.microsoft.com/office/drawing/2010/main">
                <a:solidFill>
                  <a:srgbClr val="FFFFFF"/>
                </a:solidFill>
              </a14:hiddenFill>
            </a:ext>
          </a:extLst>
        </p:spPr>
      </p:pic>
      <p:pic>
        <p:nvPicPr>
          <p:cNvPr id="5" name="Segnaposto contenuto 4">
            <a:extLst>
              <a:ext uri="{FF2B5EF4-FFF2-40B4-BE49-F238E27FC236}">
                <a16:creationId xmlns:a16="http://schemas.microsoft.com/office/drawing/2014/main" id="{7F900C15-DE74-AC97-5ACC-5CA4DF6660E4}"/>
              </a:ext>
            </a:extLst>
          </p:cNvPr>
          <p:cNvPicPr>
            <a:picLocks noGrp="1" noChangeAspect="1"/>
          </p:cNvPicPr>
          <p:nvPr>
            <p:ph idx="1"/>
          </p:nvPr>
        </p:nvPicPr>
        <p:blipFill rotWithShape="1">
          <a:blip r:embed="rId4"/>
          <a:srcRect l="1858" r="4329"/>
          <a:stretch/>
        </p:blipFill>
        <p:spPr>
          <a:xfrm>
            <a:off x="4822449" y="1789881"/>
            <a:ext cx="7342940" cy="5068119"/>
          </a:xfrm>
          <a:prstGeom prst="rect">
            <a:avLst/>
          </a:prstGeom>
        </p:spPr>
      </p:pic>
    </p:spTree>
    <p:extLst>
      <p:ext uri="{BB962C8B-B14F-4D97-AF65-F5344CB8AC3E}">
        <p14:creationId xmlns:p14="http://schemas.microsoft.com/office/powerpoint/2010/main" val="3336723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B3AF29-148B-5C56-3EAE-E691A631D621}"/>
              </a:ext>
            </a:extLst>
          </p:cNvPr>
          <p:cNvSpPr>
            <a:spLocks noGrp="1"/>
          </p:cNvSpPr>
          <p:nvPr>
            <p:ph type="title"/>
          </p:nvPr>
        </p:nvSpPr>
        <p:spPr>
          <a:xfrm>
            <a:off x="838200" y="484394"/>
            <a:ext cx="10515600" cy="1325563"/>
          </a:xfrm>
        </p:spPr>
        <p:txBody>
          <a:bodyPr/>
          <a:lstStyle/>
          <a:p>
            <a:r>
              <a:rPr lang="it-FI" dirty="0"/>
              <a:t>Output: ppt (max 30 slides)</a:t>
            </a:r>
          </a:p>
        </p:txBody>
      </p:sp>
      <p:graphicFrame>
        <p:nvGraphicFramePr>
          <p:cNvPr id="5" name="Diagramma 4">
            <a:extLst>
              <a:ext uri="{FF2B5EF4-FFF2-40B4-BE49-F238E27FC236}">
                <a16:creationId xmlns:a16="http://schemas.microsoft.com/office/drawing/2014/main" id="{F22C17B3-215C-4BA4-EE20-D23635538C3F}"/>
              </a:ext>
            </a:extLst>
          </p:cNvPr>
          <p:cNvGraphicFramePr/>
          <p:nvPr>
            <p:extLst>
              <p:ext uri="{D42A27DB-BD31-4B8C-83A1-F6EECF244321}">
                <p14:modId xmlns:p14="http://schemas.microsoft.com/office/powerpoint/2010/main" val="4236209311"/>
              </p:ext>
            </p:extLst>
          </p:nvPr>
        </p:nvGraphicFramePr>
        <p:xfrm>
          <a:off x="690769" y="1620799"/>
          <a:ext cx="10810461" cy="4514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3989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E4BF8F-8EC5-0BB2-6A5F-EBDA159191F9}"/>
              </a:ext>
            </a:extLst>
          </p:cNvPr>
          <p:cNvSpPr>
            <a:spLocks noGrp="1"/>
          </p:cNvSpPr>
          <p:nvPr>
            <p:ph type="title"/>
          </p:nvPr>
        </p:nvSpPr>
        <p:spPr/>
        <p:txBody>
          <a:bodyPr>
            <a:normAutofit/>
          </a:bodyPr>
          <a:lstStyle/>
          <a:p>
            <a:r>
              <a:rPr lang="en-US" sz="4400" dirty="0">
                <a:solidFill>
                  <a:schemeClr val="tx1">
                    <a:alpha val="80000"/>
                  </a:schemeClr>
                </a:solidFill>
              </a:rPr>
              <a:t>Create an ideal design of the store. </a:t>
            </a:r>
            <a:endParaRPr lang="it-FI" dirty="0"/>
          </a:p>
        </p:txBody>
      </p:sp>
      <p:sp>
        <p:nvSpPr>
          <p:cNvPr id="3" name="Segnaposto contenuto 2">
            <a:extLst>
              <a:ext uri="{FF2B5EF4-FFF2-40B4-BE49-F238E27FC236}">
                <a16:creationId xmlns:a16="http://schemas.microsoft.com/office/drawing/2014/main" id="{4E6449C6-2F91-F3E9-270B-358415051B77}"/>
              </a:ext>
            </a:extLst>
          </p:cNvPr>
          <p:cNvSpPr>
            <a:spLocks noGrp="1"/>
          </p:cNvSpPr>
          <p:nvPr>
            <p:ph idx="1"/>
          </p:nvPr>
        </p:nvSpPr>
        <p:spPr/>
        <p:txBody>
          <a:bodyPr>
            <a:normAutofit fontScale="92500"/>
          </a:bodyPr>
          <a:lstStyle/>
          <a:p>
            <a:r>
              <a:rPr lang="en-US" dirty="0">
                <a:solidFill>
                  <a:schemeClr val="tx1">
                    <a:alpha val="80000"/>
                  </a:schemeClr>
                </a:solidFill>
              </a:rPr>
              <a:t>Design a new store based on the comprehensive list of customers’ insights. </a:t>
            </a:r>
            <a:endParaRPr lang="en-US" sz="2800" dirty="0">
              <a:solidFill>
                <a:schemeClr val="tx1">
                  <a:alpha val="80000"/>
                </a:schemeClr>
              </a:solidFill>
            </a:endParaRPr>
          </a:p>
          <a:p>
            <a:r>
              <a:rPr lang="en-US" sz="2800" dirty="0">
                <a:solidFill>
                  <a:schemeClr val="tx1">
                    <a:alpha val="80000"/>
                  </a:schemeClr>
                </a:solidFill>
              </a:rPr>
              <a:t>Choose together one or more technological element to integrate in the store. </a:t>
            </a:r>
          </a:p>
          <a:p>
            <a:pPr lvl="1"/>
            <a:r>
              <a:rPr lang="en-US" dirty="0">
                <a:latin typeface="Söhne"/>
              </a:rPr>
              <a:t>Which are customers' needs?</a:t>
            </a:r>
          </a:p>
          <a:p>
            <a:pPr lvl="1"/>
            <a:r>
              <a:rPr lang="en-US" dirty="0">
                <a:latin typeface="Söhne"/>
              </a:rPr>
              <a:t>Which technology best fit the customers’ needs?</a:t>
            </a:r>
          </a:p>
          <a:p>
            <a:pPr lvl="1"/>
            <a:r>
              <a:rPr lang="en-US" dirty="0">
                <a:latin typeface="Söhne"/>
              </a:rPr>
              <a:t>How the technology will work?</a:t>
            </a:r>
          </a:p>
          <a:p>
            <a:pPr lvl="1"/>
            <a:r>
              <a:rPr lang="en-US" dirty="0">
                <a:latin typeface="Söhne"/>
              </a:rPr>
              <a:t>What are the effect of the technology on the store system (customers, employee, firm)?</a:t>
            </a:r>
          </a:p>
          <a:p>
            <a:pPr lvl="1"/>
            <a:r>
              <a:rPr lang="en-US" dirty="0">
                <a:latin typeface="Söhne"/>
              </a:rPr>
              <a:t>What are the limitations of the technology? How can these limitations attenuated?</a:t>
            </a:r>
          </a:p>
          <a:p>
            <a:r>
              <a:rPr lang="en-US" dirty="0">
                <a:latin typeface="Söhne"/>
              </a:rPr>
              <a:t>Design the store layout highlighting the areas in which the technology will work. </a:t>
            </a:r>
          </a:p>
          <a:p>
            <a:endParaRPr lang="it-FI" dirty="0"/>
          </a:p>
        </p:txBody>
      </p:sp>
    </p:spTree>
    <p:extLst>
      <p:ext uri="{BB962C8B-B14F-4D97-AF65-F5344CB8AC3E}">
        <p14:creationId xmlns:p14="http://schemas.microsoft.com/office/powerpoint/2010/main" val="941001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743ABF-FFE1-02DF-15ED-9780CED439C5}"/>
              </a:ext>
            </a:extLst>
          </p:cNvPr>
          <p:cNvSpPr>
            <a:spLocks noGrp="1"/>
          </p:cNvSpPr>
          <p:nvPr>
            <p:ph type="title"/>
          </p:nvPr>
        </p:nvSpPr>
        <p:spPr/>
        <p:txBody>
          <a:bodyPr>
            <a:normAutofit/>
          </a:bodyPr>
          <a:lstStyle/>
          <a:p>
            <a:r>
              <a:rPr lang="en-US" sz="4400" dirty="0">
                <a:solidFill>
                  <a:schemeClr val="tx1">
                    <a:alpha val="80000"/>
                  </a:schemeClr>
                </a:solidFill>
              </a:rPr>
              <a:t>Which is the best way to promote this store (digital communication strategy)? </a:t>
            </a:r>
            <a:endParaRPr lang="it-FI" dirty="0"/>
          </a:p>
        </p:txBody>
      </p:sp>
      <p:sp>
        <p:nvSpPr>
          <p:cNvPr id="3" name="Segnaposto contenuto 2">
            <a:extLst>
              <a:ext uri="{FF2B5EF4-FFF2-40B4-BE49-F238E27FC236}">
                <a16:creationId xmlns:a16="http://schemas.microsoft.com/office/drawing/2014/main" id="{EB2E3C59-16FC-3D22-3EF2-6F8A60180F6F}"/>
              </a:ext>
            </a:extLst>
          </p:cNvPr>
          <p:cNvSpPr>
            <a:spLocks noGrp="1"/>
          </p:cNvSpPr>
          <p:nvPr>
            <p:ph idx="1"/>
          </p:nvPr>
        </p:nvSpPr>
        <p:spPr/>
        <p:txBody>
          <a:bodyPr/>
          <a:lstStyle/>
          <a:p>
            <a:r>
              <a:rPr lang="en-US" dirty="0"/>
              <a:t>What are the strengths of the new store?</a:t>
            </a:r>
          </a:p>
          <a:p>
            <a:r>
              <a:rPr lang="en-US" dirty="0"/>
              <a:t>Who are the customers of the new store?</a:t>
            </a:r>
          </a:p>
          <a:p>
            <a:r>
              <a:rPr lang="en-US" dirty="0"/>
              <a:t>Write the content of your adv. Why it is appealing to your customers?</a:t>
            </a:r>
          </a:p>
          <a:p>
            <a:r>
              <a:rPr lang="en-US" dirty="0"/>
              <a:t>Which Social Media platform is the most suitable to reach your customers? </a:t>
            </a:r>
          </a:p>
          <a:p>
            <a:r>
              <a:rPr lang="en-US" dirty="0"/>
              <a:t>What do you expect will be the effect of your digital campaign?</a:t>
            </a:r>
          </a:p>
          <a:p>
            <a:pPr marL="0" indent="0">
              <a:buNone/>
            </a:pPr>
            <a:endParaRPr lang="it-FI" dirty="0"/>
          </a:p>
        </p:txBody>
      </p:sp>
    </p:spTree>
    <p:extLst>
      <p:ext uri="{BB962C8B-B14F-4D97-AF65-F5344CB8AC3E}">
        <p14:creationId xmlns:p14="http://schemas.microsoft.com/office/powerpoint/2010/main" val="3368854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71BE70-30E3-E38B-7BAB-AC6148C09E65}"/>
              </a:ext>
            </a:extLst>
          </p:cNvPr>
          <p:cNvSpPr>
            <a:spLocks noGrp="1"/>
          </p:cNvSpPr>
          <p:nvPr>
            <p:ph type="title"/>
          </p:nvPr>
        </p:nvSpPr>
        <p:spPr>
          <a:xfrm>
            <a:off x="838200" y="365125"/>
            <a:ext cx="10515600" cy="6108827"/>
          </a:xfrm>
        </p:spPr>
        <p:txBody>
          <a:bodyPr>
            <a:normAutofit/>
          </a:bodyPr>
          <a:lstStyle/>
          <a:p>
            <a:pPr algn="ctr"/>
            <a:r>
              <a:rPr lang="en-US" sz="11500" dirty="0"/>
              <a:t>What I Expect?</a:t>
            </a:r>
          </a:p>
        </p:txBody>
      </p:sp>
    </p:spTree>
    <p:extLst>
      <p:ext uri="{BB962C8B-B14F-4D97-AF65-F5344CB8AC3E}">
        <p14:creationId xmlns:p14="http://schemas.microsoft.com/office/powerpoint/2010/main" val="1163858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0CEC2A-0D67-D856-6710-52C97BE839DC}"/>
              </a:ext>
            </a:extLst>
          </p:cNvPr>
          <p:cNvSpPr>
            <a:spLocks noGrp="1"/>
          </p:cNvSpPr>
          <p:nvPr>
            <p:ph type="title"/>
          </p:nvPr>
        </p:nvSpPr>
        <p:spPr>
          <a:xfrm>
            <a:off x="838200" y="365125"/>
            <a:ext cx="10515600" cy="5730875"/>
          </a:xfrm>
        </p:spPr>
        <p:txBody>
          <a:bodyPr>
            <a:normAutofit/>
          </a:bodyPr>
          <a:lstStyle/>
          <a:p>
            <a:pPr algn="ctr"/>
            <a:r>
              <a:rPr lang="en-US" sz="16600" b="1" dirty="0"/>
              <a:t>DETAILS!</a:t>
            </a:r>
          </a:p>
        </p:txBody>
      </p:sp>
    </p:spTree>
    <p:extLst>
      <p:ext uri="{BB962C8B-B14F-4D97-AF65-F5344CB8AC3E}">
        <p14:creationId xmlns:p14="http://schemas.microsoft.com/office/powerpoint/2010/main" val="3093522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B27E62-E7B3-498D-312F-E89240705531}"/>
              </a:ext>
            </a:extLst>
          </p:cNvPr>
          <p:cNvSpPr>
            <a:spLocks noGrp="1"/>
          </p:cNvSpPr>
          <p:nvPr>
            <p:ph type="title"/>
          </p:nvPr>
        </p:nvSpPr>
        <p:spPr/>
        <p:txBody>
          <a:bodyPr/>
          <a:lstStyle/>
          <a:p>
            <a:r>
              <a:rPr lang="en-US" b="1" dirty="0"/>
              <a:t>PRACTICALITIES</a:t>
            </a:r>
          </a:p>
        </p:txBody>
      </p:sp>
      <p:sp>
        <p:nvSpPr>
          <p:cNvPr id="3" name="Segnaposto contenuto 2">
            <a:extLst>
              <a:ext uri="{FF2B5EF4-FFF2-40B4-BE49-F238E27FC236}">
                <a16:creationId xmlns:a16="http://schemas.microsoft.com/office/drawing/2014/main" id="{A4503576-4DF0-A784-594F-E981EA274E87}"/>
              </a:ext>
            </a:extLst>
          </p:cNvPr>
          <p:cNvSpPr>
            <a:spLocks noGrp="1"/>
          </p:cNvSpPr>
          <p:nvPr>
            <p:ph idx="1"/>
          </p:nvPr>
        </p:nvSpPr>
        <p:spPr/>
        <p:txBody>
          <a:bodyPr>
            <a:normAutofit fontScale="92500"/>
          </a:bodyPr>
          <a:lstStyle/>
          <a:p>
            <a:r>
              <a:rPr lang="en-US" sz="3600" dirty="0"/>
              <a:t>Today is the deadline for Assignment 2 !</a:t>
            </a:r>
          </a:p>
          <a:p>
            <a:r>
              <a:rPr lang="en-US" sz="3600" dirty="0"/>
              <a:t>The grades of Assignment 2 will be published after the deadline of Assignment 3 ( to not influence your work!).</a:t>
            </a:r>
          </a:p>
          <a:p>
            <a:r>
              <a:rPr lang="en-US" sz="3600" dirty="0"/>
              <a:t>I will post on </a:t>
            </a:r>
            <a:r>
              <a:rPr lang="en-US" sz="3600" dirty="0" err="1"/>
              <a:t>Mycourse</a:t>
            </a:r>
            <a:r>
              <a:rPr lang="en-US" sz="3600" dirty="0"/>
              <a:t> the final composition of the groups after the submission of Assignment 2 (hopefully tonight).</a:t>
            </a:r>
          </a:p>
          <a:p>
            <a:r>
              <a:rPr lang="en-US" sz="4100" b="1" dirty="0"/>
              <a:t>I will upload an example of group work from last year. </a:t>
            </a:r>
          </a:p>
        </p:txBody>
      </p:sp>
    </p:spTree>
    <p:extLst>
      <p:ext uri="{BB962C8B-B14F-4D97-AF65-F5344CB8AC3E}">
        <p14:creationId xmlns:p14="http://schemas.microsoft.com/office/powerpoint/2010/main" val="682136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733468-9037-4D0C-97D5-7887C36CA0FE}"/>
              </a:ext>
            </a:extLst>
          </p:cNvPr>
          <p:cNvSpPr>
            <a:spLocks noGrp="1"/>
          </p:cNvSpPr>
          <p:nvPr>
            <p:ph type="title"/>
          </p:nvPr>
        </p:nvSpPr>
        <p:spPr/>
        <p:txBody>
          <a:bodyPr/>
          <a:lstStyle/>
          <a:p>
            <a:r>
              <a:rPr lang="fi-FI" dirty="0"/>
              <a:t>Evaluation</a:t>
            </a:r>
            <a:endParaRPr lang="it-FI" dirty="0"/>
          </a:p>
        </p:txBody>
      </p:sp>
      <p:graphicFrame>
        <p:nvGraphicFramePr>
          <p:cNvPr id="4" name="Diagramma 3">
            <a:extLst>
              <a:ext uri="{FF2B5EF4-FFF2-40B4-BE49-F238E27FC236}">
                <a16:creationId xmlns:a16="http://schemas.microsoft.com/office/drawing/2014/main" id="{398765DC-CC5E-862F-12BA-AD177A9BEC06}"/>
              </a:ext>
            </a:extLst>
          </p:cNvPr>
          <p:cNvGraphicFramePr/>
          <p:nvPr/>
        </p:nvGraphicFramePr>
        <p:xfrm>
          <a:off x="836139" y="2383381"/>
          <a:ext cx="10810461" cy="3020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uppo 10">
            <a:extLst>
              <a:ext uri="{FF2B5EF4-FFF2-40B4-BE49-F238E27FC236}">
                <a16:creationId xmlns:a16="http://schemas.microsoft.com/office/drawing/2014/main" id="{C0480F50-035C-36CF-A3A0-D505AC9A1394}"/>
              </a:ext>
            </a:extLst>
          </p:cNvPr>
          <p:cNvGrpSpPr/>
          <p:nvPr/>
        </p:nvGrpSpPr>
        <p:grpSpPr>
          <a:xfrm>
            <a:off x="2016133" y="4893890"/>
            <a:ext cx="1636349" cy="1488054"/>
            <a:chOff x="6877944" y="766360"/>
            <a:chExt cx="1636349" cy="1488054"/>
          </a:xfrm>
          <a:solidFill>
            <a:schemeClr val="tx1"/>
          </a:solidFill>
        </p:grpSpPr>
        <p:sp>
          <p:nvSpPr>
            <p:cNvPr id="12" name="Rettangolo con angoli arrotondati 11">
              <a:extLst>
                <a:ext uri="{FF2B5EF4-FFF2-40B4-BE49-F238E27FC236}">
                  <a16:creationId xmlns:a16="http://schemas.microsoft.com/office/drawing/2014/main" id="{60486209-6FBB-1130-5251-5C0A81F37A10}"/>
                </a:ext>
              </a:extLst>
            </p:cNvPr>
            <p:cNvSpPr/>
            <p:nvPr/>
          </p:nvSpPr>
          <p:spPr>
            <a:xfrm>
              <a:off x="6877944" y="766360"/>
              <a:ext cx="1636349" cy="1488054"/>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3" name="CasellaDiTesto 12">
              <a:extLst>
                <a:ext uri="{FF2B5EF4-FFF2-40B4-BE49-F238E27FC236}">
                  <a16:creationId xmlns:a16="http://schemas.microsoft.com/office/drawing/2014/main" id="{92779741-7821-F1BA-7F3D-19D8E598C470}"/>
                </a:ext>
              </a:extLst>
            </p:cNvPr>
            <p:cNvSpPr txBox="1"/>
            <p:nvPr/>
          </p:nvSpPr>
          <p:spPr>
            <a:xfrm>
              <a:off x="6921528" y="809944"/>
              <a:ext cx="1549181" cy="14008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it-FI" sz="1800" b="1" i="0" u="none" strike="noStrike" kern="1200" cap="none" spc="0" normalizeH="0" baseline="0" noProof="0" dirty="0">
                  <a:ln>
                    <a:noFill/>
                  </a:ln>
                  <a:solidFill>
                    <a:prstClr val="white"/>
                  </a:solidFill>
                  <a:effectLst/>
                  <a:uLnTx/>
                  <a:uFillTx/>
                  <a:latin typeface="Calibri" panose="020F0502020204030204"/>
                  <a:ea typeface="+mn-ea"/>
                  <a:cs typeface="+mn-cs"/>
                </a:rPr>
                <a:t>Clarity of the report</a:t>
              </a:r>
            </a:p>
          </p:txBody>
        </p:sp>
      </p:grpSp>
      <p:grpSp>
        <p:nvGrpSpPr>
          <p:cNvPr id="14" name="Gruppo 13">
            <a:extLst>
              <a:ext uri="{FF2B5EF4-FFF2-40B4-BE49-F238E27FC236}">
                <a16:creationId xmlns:a16="http://schemas.microsoft.com/office/drawing/2014/main" id="{177D6F6A-7E8E-0435-30E9-7AAEB0E11C87}"/>
              </a:ext>
            </a:extLst>
          </p:cNvPr>
          <p:cNvGrpSpPr/>
          <p:nvPr/>
        </p:nvGrpSpPr>
        <p:grpSpPr>
          <a:xfrm>
            <a:off x="4120901" y="4893890"/>
            <a:ext cx="1636349" cy="1488054"/>
            <a:chOff x="6877944" y="766360"/>
            <a:chExt cx="1636349" cy="1488054"/>
          </a:xfrm>
          <a:solidFill>
            <a:schemeClr val="tx1"/>
          </a:solidFill>
        </p:grpSpPr>
        <p:sp>
          <p:nvSpPr>
            <p:cNvPr id="15" name="Rettangolo con angoli arrotondati 14">
              <a:extLst>
                <a:ext uri="{FF2B5EF4-FFF2-40B4-BE49-F238E27FC236}">
                  <a16:creationId xmlns:a16="http://schemas.microsoft.com/office/drawing/2014/main" id="{C5FF6CBD-8608-E3DD-6E18-6FD75E1CD19F}"/>
                </a:ext>
              </a:extLst>
            </p:cNvPr>
            <p:cNvSpPr/>
            <p:nvPr/>
          </p:nvSpPr>
          <p:spPr>
            <a:xfrm>
              <a:off x="6877944" y="766360"/>
              <a:ext cx="1636349" cy="1488054"/>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6" name="CasellaDiTesto 15">
              <a:extLst>
                <a:ext uri="{FF2B5EF4-FFF2-40B4-BE49-F238E27FC236}">
                  <a16:creationId xmlns:a16="http://schemas.microsoft.com/office/drawing/2014/main" id="{23340EFE-60F7-965F-D6FE-F407F945E785}"/>
                </a:ext>
              </a:extLst>
            </p:cNvPr>
            <p:cNvSpPr txBox="1"/>
            <p:nvPr/>
          </p:nvSpPr>
          <p:spPr>
            <a:xfrm>
              <a:off x="6921528" y="809944"/>
              <a:ext cx="1549181" cy="14008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it-FI" sz="1800" b="1" i="0" u="none" strike="noStrike" kern="1200" cap="none" spc="0" normalizeH="0" baseline="0" noProof="0" dirty="0">
                  <a:ln>
                    <a:noFill/>
                  </a:ln>
                  <a:solidFill>
                    <a:prstClr val="white"/>
                  </a:solidFill>
                  <a:effectLst/>
                  <a:uLnTx/>
                  <a:uFillTx/>
                  <a:latin typeface="Calibri" panose="020F0502020204030204"/>
                  <a:ea typeface="+mn-ea"/>
                  <a:cs typeface="+mn-cs"/>
                </a:rPr>
                <a:t>Consinstency between the parts of the report</a:t>
              </a:r>
            </a:p>
          </p:txBody>
        </p:sp>
      </p:grpSp>
      <p:grpSp>
        <p:nvGrpSpPr>
          <p:cNvPr id="18" name="Gruppo 17">
            <a:extLst>
              <a:ext uri="{FF2B5EF4-FFF2-40B4-BE49-F238E27FC236}">
                <a16:creationId xmlns:a16="http://schemas.microsoft.com/office/drawing/2014/main" id="{9D8B2372-9498-7145-3FAB-CB411BFBD48C}"/>
              </a:ext>
            </a:extLst>
          </p:cNvPr>
          <p:cNvGrpSpPr/>
          <p:nvPr/>
        </p:nvGrpSpPr>
        <p:grpSpPr>
          <a:xfrm>
            <a:off x="6238524" y="4913322"/>
            <a:ext cx="1636349" cy="1488054"/>
            <a:chOff x="6877944" y="766360"/>
            <a:chExt cx="1636349" cy="1488054"/>
          </a:xfrm>
          <a:solidFill>
            <a:schemeClr val="tx1"/>
          </a:solidFill>
        </p:grpSpPr>
        <p:sp>
          <p:nvSpPr>
            <p:cNvPr id="19" name="Rettangolo con angoli arrotondati 18">
              <a:extLst>
                <a:ext uri="{FF2B5EF4-FFF2-40B4-BE49-F238E27FC236}">
                  <a16:creationId xmlns:a16="http://schemas.microsoft.com/office/drawing/2014/main" id="{719B88E4-1012-C0C9-A6A7-96552D9B7FB8}"/>
                </a:ext>
              </a:extLst>
            </p:cNvPr>
            <p:cNvSpPr/>
            <p:nvPr/>
          </p:nvSpPr>
          <p:spPr>
            <a:xfrm>
              <a:off x="6877944" y="766360"/>
              <a:ext cx="1636349" cy="1488054"/>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20" name="CasellaDiTesto 19">
              <a:extLst>
                <a:ext uri="{FF2B5EF4-FFF2-40B4-BE49-F238E27FC236}">
                  <a16:creationId xmlns:a16="http://schemas.microsoft.com/office/drawing/2014/main" id="{56CEFC99-E9C8-8338-C737-3A111FBB9F1E}"/>
                </a:ext>
              </a:extLst>
            </p:cNvPr>
            <p:cNvSpPr txBox="1"/>
            <p:nvPr/>
          </p:nvSpPr>
          <p:spPr>
            <a:xfrm>
              <a:off x="6921528" y="809944"/>
              <a:ext cx="1549181" cy="14008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it-FI" sz="1800" b="1" i="0" u="none" strike="noStrike" kern="1200" cap="none" spc="0" normalizeH="0" baseline="0" noProof="0" dirty="0">
                  <a:ln>
                    <a:noFill/>
                  </a:ln>
                  <a:solidFill>
                    <a:prstClr val="white"/>
                  </a:solidFill>
                  <a:effectLst/>
                  <a:uLnTx/>
                  <a:uFillTx/>
                  <a:latin typeface="Calibri" panose="020F0502020204030204"/>
                  <a:ea typeface="+mn-ea"/>
                  <a:cs typeface="+mn-cs"/>
                </a:rPr>
                <a:t>Fit and consistency between insights and strategy</a:t>
              </a:r>
            </a:p>
          </p:txBody>
        </p:sp>
      </p:grpSp>
      <p:grpSp>
        <p:nvGrpSpPr>
          <p:cNvPr id="21" name="Gruppo 20">
            <a:extLst>
              <a:ext uri="{FF2B5EF4-FFF2-40B4-BE49-F238E27FC236}">
                <a16:creationId xmlns:a16="http://schemas.microsoft.com/office/drawing/2014/main" id="{D1A23892-9AFB-2ACA-3123-16726089BD30}"/>
              </a:ext>
            </a:extLst>
          </p:cNvPr>
          <p:cNvGrpSpPr/>
          <p:nvPr/>
        </p:nvGrpSpPr>
        <p:grpSpPr>
          <a:xfrm>
            <a:off x="8341237" y="4913322"/>
            <a:ext cx="1636349" cy="1488054"/>
            <a:chOff x="6877944" y="766360"/>
            <a:chExt cx="1636349" cy="1488054"/>
          </a:xfrm>
          <a:solidFill>
            <a:schemeClr val="tx1"/>
          </a:solidFill>
        </p:grpSpPr>
        <p:sp>
          <p:nvSpPr>
            <p:cNvPr id="22" name="Rettangolo con angoli arrotondati 21">
              <a:extLst>
                <a:ext uri="{FF2B5EF4-FFF2-40B4-BE49-F238E27FC236}">
                  <a16:creationId xmlns:a16="http://schemas.microsoft.com/office/drawing/2014/main" id="{2B4CC0FC-4218-E570-BE0F-E7BDAFB4313C}"/>
                </a:ext>
              </a:extLst>
            </p:cNvPr>
            <p:cNvSpPr/>
            <p:nvPr/>
          </p:nvSpPr>
          <p:spPr>
            <a:xfrm>
              <a:off x="6877944" y="766360"/>
              <a:ext cx="1636349" cy="1488054"/>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23" name="CasellaDiTesto 22">
              <a:extLst>
                <a:ext uri="{FF2B5EF4-FFF2-40B4-BE49-F238E27FC236}">
                  <a16:creationId xmlns:a16="http://schemas.microsoft.com/office/drawing/2014/main" id="{8FA0A285-147A-3EF2-3EB4-E621EB2D2511}"/>
                </a:ext>
              </a:extLst>
            </p:cNvPr>
            <p:cNvSpPr txBox="1"/>
            <p:nvPr/>
          </p:nvSpPr>
          <p:spPr>
            <a:xfrm>
              <a:off x="6921528" y="809944"/>
              <a:ext cx="1549181" cy="14008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it-FI" sz="1800" b="1" i="0" u="none" strike="noStrike" kern="1200" cap="none" spc="0" normalizeH="0" baseline="0" noProof="0" dirty="0">
                  <a:ln>
                    <a:noFill/>
                  </a:ln>
                  <a:solidFill>
                    <a:prstClr val="white"/>
                  </a:solidFill>
                  <a:effectLst/>
                  <a:uLnTx/>
                  <a:uFillTx/>
                  <a:latin typeface="Calibri" panose="020F0502020204030204"/>
                  <a:ea typeface="+mn-ea"/>
                  <a:cs typeface="+mn-cs"/>
                </a:rPr>
                <a:t>Creativity </a:t>
              </a:r>
            </a:p>
          </p:txBody>
        </p:sp>
      </p:grpSp>
      <p:graphicFrame>
        <p:nvGraphicFramePr>
          <p:cNvPr id="27" name="Diagramma 26">
            <a:extLst>
              <a:ext uri="{FF2B5EF4-FFF2-40B4-BE49-F238E27FC236}">
                <a16:creationId xmlns:a16="http://schemas.microsoft.com/office/drawing/2014/main" id="{85DCFE42-5282-B905-D2D8-001F445897A7}"/>
              </a:ext>
            </a:extLst>
          </p:cNvPr>
          <p:cNvGraphicFramePr/>
          <p:nvPr/>
        </p:nvGraphicFramePr>
        <p:xfrm>
          <a:off x="836139" y="566683"/>
          <a:ext cx="10810461" cy="32545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1" name="CasellaDiTesto 30">
            <a:extLst>
              <a:ext uri="{FF2B5EF4-FFF2-40B4-BE49-F238E27FC236}">
                <a16:creationId xmlns:a16="http://schemas.microsoft.com/office/drawing/2014/main" id="{A87CE966-96FE-61C9-B2DC-A274346E7819}"/>
              </a:ext>
            </a:extLst>
          </p:cNvPr>
          <p:cNvSpPr txBox="1"/>
          <p:nvPr/>
        </p:nvSpPr>
        <p:spPr>
          <a:xfrm>
            <a:off x="1346316" y="2842269"/>
            <a:ext cx="10545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10 points</a:t>
            </a:r>
          </a:p>
        </p:txBody>
      </p:sp>
      <p:sp>
        <p:nvSpPr>
          <p:cNvPr id="32" name="CasellaDiTesto 31">
            <a:extLst>
              <a:ext uri="{FF2B5EF4-FFF2-40B4-BE49-F238E27FC236}">
                <a16:creationId xmlns:a16="http://schemas.microsoft.com/office/drawing/2014/main" id="{AF1A5641-3BE6-FEA5-6FB0-72D933A5B367}"/>
              </a:ext>
            </a:extLst>
          </p:cNvPr>
          <p:cNvSpPr txBox="1"/>
          <p:nvPr/>
        </p:nvSpPr>
        <p:spPr>
          <a:xfrm>
            <a:off x="4284185" y="2842269"/>
            <a:ext cx="9375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5 points</a:t>
            </a:r>
          </a:p>
        </p:txBody>
      </p:sp>
      <p:sp>
        <p:nvSpPr>
          <p:cNvPr id="33" name="CasellaDiTesto 32">
            <a:extLst>
              <a:ext uri="{FF2B5EF4-FFF2-40B4-BE49-F238E27FC236}">
                <a16:creationId xmlns:a16="http://schemas.microsoft.com/office/drawing/2014/main" id="{AD52F5E3-3F0B-CE28-5EC1-A30B22918CA6}"/>
              </a:ext>
            </a:extLst>
          </p:cNvPr>
          <p:cNvSpPr txBox="1"/>
          <p:nvPr/>
        </p:nvSpPr>
        <p:spPr>
          <a:xfrm>
            <a:off x="7144128" y="2842269"/>
            <a:ext cx="10545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10 points</a:t>
            </a:r>
          </a:p>
        </p:txBody>
      </p:sp>
      <p:sp>
        <p:nvSpPr>
          <p:cNvPr id="34" name="CasellaDiTesto 33">
            <a:extLst>
              <a:ext uri="{FF2B5EF4-FFF2-40B4-BE49-F238E27FC236}">
                <a16:creationId xmlns:a16="http://schemas.microsoft.com/office/drawing/2014/main" id="{FE8BCDF3-C840-BEC7-057A-AF6173A9098E}"/>
              </a:ext>
            </a:extLst>
          </p:cNvPr>
          <p:cNvSpPr txBox="1"/>
          <p:nvPr/>
        </p:nvSpPr>
        <p:spPr>
          <a:xfrm>
            <a:off x="10121091" y="2841054"/>
            <a:ext cx="9375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5 points</a:t>
            </a:r>
          </a:p>
        </p:txBody>
      </p:sp>
      <p:sp>
        <p:nvSpPr>
          <p:cNvPr id="35" name="CasellaDiTesto 34">
            <a:extLst>
              <a:ext uri="{FF2B5EF4-FFF2-40B4-BE49-F238E27FC236}">
                <a16:creationId xmlns:a16="http://schemas.microsoft.com/office/drawing/2014/main" id="{A8E07066-0440-120A-3C19-38579647A35E}"/>
              </a:ext>
            </a:extLst>
          </p:cNvPr>
          <p:cNvSpPr txBox="1"/>
          <p:nvPr/>
        </p:nvSpPr>
        <p:spPr>
          <a:xfrm>
            <a:off x="1404826" y="4482942"/>
            <a:ext cx="10545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10 points</a:t>
            </a:r>
          </a:p>
        </p:txBody>
      </p:sp>
      <p:sp>
        <p:nvSpPr>
          <p:cNvPr id="36" name="CasellaDiTesto 35">
            <a:extLst>
              <a:ext uri="{FF2B5EF4-FFF2-40B4-BE49-F238E27FC236}">
                <a16:creationId xmlns:a16="http://schemas.microsoft.com/office/drawing/2014/main" id="{3E5D6742-727D-5BFC-3738-EA340A8908DA}"/>
              </a:ext>
            </a:extLst>
          </p:cNvPr>
          <p:cNvSpPr txBox="1"/>
          <p:nvPr/>
        </p:nvSpPr>
        <p:spPr>
          <a:xfrm>
            <a:off x="4266825" y="4482942"/>
            <a:ext cx="10545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15 points</a:t>
            </a:r>
          </a:p>
        </p:txBody>
      </p:sp>
      <p:sp>
        <p:nvSpPr>
          <p:cNvPr id="37" name="CasellaDiTesto 36">
            <a:extLst>
              <a:ext uri="{FF2B5EF4-FFF2-40B4-BE49-F238E27FC236}">
                <a16:creationId xmlns:a16="http://schemas.microsoft.com/office/drawing/2014/main" id="{F023F851-24C6-EC3B-0FBA-3A8408066718}"/>
              </a:ext>
            </a:extLst>
          </p:cNvPr>
          <p:cNvSpPr txBox="1"/>
          <p:nvPr/>
        </p:nvSpPr>
        <p:spPr>
          <a:xfrm>
            <a:off x="7261148" y="4475414"/>
            <a:ext cx="9375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5 points</a:t>
            </a:r>
          </a:p>
        </p:txBody>
      </p:sp>
      <p:sp>
        <p:nvSpPr>
          <p:cNvPr id="38" name="CasellaDiTesto 37">
            <a:extLst>
              <a:ext uri="{FF2B5EF4-FFF2-40B4-BE49-F238E27FC236}">
                <a16:creationId xmlns:a16="http://schemas.microsoft.com/office/drawing/2014/main" id="{DE2E98BD-ECE0-C03C-9CD3-94DB8EEE1AF0}"/>
              </a:ext>
            </a:extLst>
          </p:cNvPr>
          <p:cNvSpPr txBox="1"/>
          <p:nvPr/>
        </p:nvSpPr>
        <p:spPr>
          <a:xfrm>
            <a:off x="10062581" y="4498168"/>
            <a:ext cx="10545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15 points</a:t>
            </a:r>
          </a:p>
        </p:txBody>
      </p:sp>
      <p:sp>
        <p:nvSpPr>
          <p:cNvPr id="39" name="CasellaDiTesto 38">
            <a:extLst>
              <a:ext uri="{FF2B5EF4-FFF2-40B4-BE49-F238E27FC236}">
                <a16:creationId xmlns:a16="http://schemas.microsoft.com/office/drawing/2014/main" id="{B5A0751F-FD2D-7490-C58C-F97EF42E454F}"/>
              </a:ext>
            </a:extLst>
          </p:cNvPr>
          <p:cNvSpPr txBox="1"/>
          <p:nvPr/>
        </p:nvSpPr>
        <p:spPr>
          <a:xfrm>
            <a:off x="2377239" y="6401376"/>
            <a:ext cx="9375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5 points</a:t>
            </a:r>
          </a:p>
        </p:txBody>
      </p:sp>
      <p:sp>
        <p:nvSpPr>
          <p:cNvPr id="40" name="CasellaDiTesto 39">
            <a:extLst>
              <a:ext uri="{FF2B5EF4-FFF2-40B4-BE49-F238E27FC236}">
                <a16:creationId xmlns:a16="http://schemas.microsoft.com/office/drawing/2014/main" id="{09C4426F-4B78-50E6-4588-AEC4F6555DFA}"/>
              </a:ext>
            </a:extLst>
          </p:cNvPr>
          <p:cNvSpPr txBox="1"/>
          <p:nvPr/>
        </p:nvSpPr>
        <p:spPr>
          <a:xfrm>
            <a:off x="4470293" y="6401376"/>
            <a:ext cx="9375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5 points</a:t>
            </a:r>
          </a:p>
        </p:txBody>
      </p:sp>
      <p:sp>
        <p:nvSpPr>
          <p:cNvPr id="41" name="CasellaDiTesto 40">
            <a:extLst>
              <a:ext uri="{FF2B5EF4-FFF2-40B4-BE49-F238E27FC236}">
                <a16:creationId xmlns:a16="http://schemas.microsoft.com/office/drawing/2014/main" id="{FDD58821-870F-8CB0-6300-40AD5FB2F998}"/>
              </a:ext>
            </a:extLst>
          </p:cNvPr>
          <p:cNvSpPr txBox="1"/>
          <p:nvPr/>
        </p:nvSpPr>
        <p:spPr>
          <a:xfrm>
            <a:off x="6563347" y="6401376"/>
            <a:ext cx="9375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5 points</a:t>
            </a:r>
          </a:p>
        </p:txBody>
      </p:sp>
      <p:sp>
        <p:nvSpPr>
          <p:cNvPr id="42" name="CasellaDiTesto 41">
            <a:extLst>
              <a:ext uri="{FF2B5EF4-FFF2-40B4-BE49-F238E27FC236}">
                <a16:creationId xmlns:a16="http://schemas.microsoft.com/office/drawing/2014/main" id="{0B604EEE-26D8-595E-FF7A-097AA99271CC}"/>
              </a:ext>
            </a:extLst>
          </p:cNvPr>
          <p:cNvSpPr txBox="1"/>
          <p:nvPr/>
        </p:nvSpPr>
        <p:spPr>
          <a:xfrm>
            <a:off x="8685410" y="6401376"/>
            <a:ext cx="10545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10 points</a:t>
            </a:r>
          </a:p>
        </p:txBody>
      </p:sp>
    </p:spTree>
    <p:extLst>
      <p:ext uri="{BB962C8B-B14F-4D97-AF65-F5344CB8AC3E}">
        <p14:creationId xmlns:p14="http://schemas.microsoft.com/office/powerpoint/2010/main" val="961546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Analogue wall clock">
            <a:extLst>
              <a:ext uri="{FF2B5EF4-FFF2-40B4-BE49-F238E27FC236}">
                <a16:creationId xmlns:a16="http://schemas.microsoft.com/office/drawing/2014/main" id="{8016139A-1878-BFA4-E8B8-8D928793DBA6}"/>
              </a:ext>
            </a:extLst>
          </p:cNvPr>
          <p:cNvPicPr>
            <a:picLocks noChangeAspect="1"/>
          </p:cNvPicPr>
          <p:nvPr/>
        </p:nvPicPr>
        <p:blipFill rotWithShape="1">
          <a:blip r:embed="rId2">
            <a:alphaModFix amt="50000"/>
          </a:blip>
          <a:srcRect t="6514" b="8900"/>
          <a:stretch/>
        </p:blipFill>
        <p:spPr>
          <a:xfrm>
            <a:off x="20" y="1"/>
            <a:ext cx="12191980" cy="6857999"/>
          </a:xfrm>
          <a:prstGeom prst="rect">
            <a:avLst/>
          </a:prstGeom>
        </p:spPr>
      </p:pic>
      <p:sp>
        <p:nvSpPr>
          <p:cNvPr id="2" name="Titolo 1">
            <a:extLst>
              <a:ext uri="{FF2B5EF4-FFF2-40B4-BE49-F238E27FC236}">
                <a16:creationId xmlns:a16="http://schemas.microsoft.com/office/drawing/2014/main" id="{D8907BD2-4534-AC31-4031-3A4C1B175DE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16600" dirty="0"/>
              <a:t>DEADLINE</a:t>
            </a:r>
          </a:p>
        </p:txBody>
      </p:sp>
      <p:sp>
        <p:nvSpPr>
          <p:cNvPr id="3" name="Segnaposto contenuto 2">
            <a:extLst>
              <a:ext uri="{FF2B5EF4-FFF2-40B4-BE49-F238E27FC236}">
                <a16:creationId xmlns:a16="http://schemas.microsoft.com/office/drawing/2014/main" id="{44C32C3F-3999-0642-ADC8-4A79DFAE7409}"/>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it-FI" sz="4800" dirty="0"/>
              <a:t>June, </a:t>
            </a:r>
            <a:r>
              <a:rPr lang="it-FI" sz="6600" b="1" dirty="0"/>
              <a:t>3</a:t>
            </a:r>
            <a:r>
              <a:rPr lang="it-FI" sz="4800" dirty="0"/>
              <a:t> 2024 at 8 pm</a:t>
            </a:r>
            <a:endParaRPr lang="en-US" sz="6600" dirty="0">
              <a:solidFill>
                <a:srgbClr val="FFFFFF"/>
              </a:solidFill>
            </a:endParaRPr>
          </a:p>
        </p:txBody>
      </p:sp>
    </p:spTree>
    <p:extLst>
      <p:ext uri="{BB962C8B-B14F-4D97-AF65-F5344CB8AC3E}">
        <p14:creationId xmlns:p14="http://schemas.microsoft.com/office/powerpoint/2010/main" val="141936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5F893-B5D1-0DB6-8155-0A4B87EB80C6}"/>
              </a:ext>
            </a:extLst>
          </p:cNvPr>
          <p:cNvSpPr>
            <a:spLocks noGrp="1"/>
          </p:cNvSpPr>
          <p:nvPr>
            <p:ph type="title"/>
          </p:nvPr>
        </p:nvSpPr>
        <p:spPr/>
        <p:txBody>
          <a:bodyPr/>
          <a:lstStyle/>
          <a:p>
            <a:r>
              <a:rPr lang="en-US" dirty="0"/>
              <a:t>Course Feedback</a:t>
            </a:r>
          </a:p>
        </p:txBody>
      </p:sp>
      <p:sp>
        <p:nvSpPr>
          <p:cNvPr id="3" name="Segnaposto contenuto 2">
            <a:extLst>
              <a:ext uri="{FF2B5EF4-FFF2-40B4-BE49-F238E27FC236}">
                <a16:creationId xmlns:a16="http://schemas.microsoft.com/office/drawing/2014/main" id="{C276D97B-4E25-347F-66FA-0FD1C525DA9E}"/>
              </a:ext>
            </a:extLst>
          </p:cNvPr>
          <p:cNvSpPr>
            <a:spLocks noGrp="1"/>
          </p:cNvSpPr>
          <p:nvPr>
            <p:ph idx="1"/>
          </p:nvPr>
        </p:nvSpPr>
        <p:spPr/>
        <p:txBody>
          <a:bodyPr/>
          <a:lstStyle/>
          <a:p>
            <a:pPr algn="l">
              <a:buFont typeface="Arial" panose="020B0604020202020204" pitchFamily="34" charset="0"/>
              <a:buChar char="•"/>
            </a:pPr>
            <a:r>
              <a:rPr lang="it-IT" b="1" i="0" dirty="0" err="1">
                <a:solidFill>
                  <a:srgbClr val="0D0D0D"/>
                </a:solidFill>
                <a:effectLst/>
                <a:highlight>
                  <a:srgbClr val="FFFFFF"/>
                </a:highlight>
                <a:latin typeface="Söhne"/>
              </a:rPr>
              <a:t>Remember</a:t>
            </a:r>
            <a:r>
              <a:rPr lang="it-IT" b="1" i="0" dirty="0">
                <a:solidFill>
                  <a:srgbClr val="0D0D0D"/>
                </a:solidFill>
                <a:effectLst/>
                <a:highlight>
                  <a:srgbClr val="FFFFFF"/>
                </a:highlight>
                <a:latin typeface="Söhne"/>
              </a:rPr>
              <a:t>:</a:t>
            </a:r>
            <a:r>
              <a:rPr lang="it-IT" b="0" i="0" dirty="0">
                <a:solidFill>
                  <a:srgbClr val="0D0D0D"/>
                </a:solidFill>
                <a:effectLst/>
                <a:highlight>
                  <a:srgbClr val="FFFFFF"/>
                </a:highlight>
                <a:latin typeface="Söhne"/>
              </a:rPr>
              <a:t> </a:t>
            </a:r>
            <a:r>
              <a:rPr lang="it-IT" b="0" i="0" dirty="0" err="1">
                <a:solidFill>
                  <a:srgbClr val="0D0D0D"/>
                </a:solidFill>
                <a:effectLst/>
                <a:highlight>
                  <a:srgbClr val="FFFFFF"/>
                </a:highlight>
                <a:latin typeface="Söhne"/>
              </a:rPr>
              <a:t>If</a:t>
            </a:r>
            <a:r>
              <a:rPr lang="it-IT" b="0" i="0" dirty="0">
                <a:solidFill>
                  <a:srgbClr val="0D0D0D"/>
                </a:solidFill>
                <a:effectLst/>
                <a:highlight>
                  <a:srgbClr val="FFFFFF"/>
                </a:highlight>
                <a:latin typeface="Söhne"/>
              </a:rPr>
              <a:t> </a:t>
            </a:r>
            <a:r>
              <a:rPr lang="it-IT" b="0" i="0" dirty="0" err="1">
                <a:solidFill>
                  <a:srgbClr val="0D0D0D"/>
                </a:solidFill>
                <a:effectLst/>
                <a:highlight>
                  <a:srgbClr val="FFFFFF"/>
                </a:highlight>
                <a:latin typeface="Söhne"/>
              </a:rPr>
              <a:t>you</a:t>
            </a:r>
            <a:r>
              <a:rPr lang="it-IT" b="0" i="0" dirty="0">
                <a:solidFill>
                  <a:srgbClr val="0D0D0D"/>
                </a:solidFill>
                <a:effectLst/>
                <a:highlight>
                  <a:srgbClr val="FFFFFF"/>
                </a:highlight>
                <a:latin typeface="Söhne"/>
              </a:rPr>
              <a:t> </a:t>
            </a:r>
            <a:r>
              <a:rPr lang="it-IT" b="0" i="0" dirty="0" err="1">
                <a:solidFill>
                  <a:srgbClr val="0D0D0D"/>
                </a:solidFill>
                <a:effectLst/>
                <a:highlight>
                  <a:srgbClr val="FFFFFF"/>
                </a:highlight>
                <a:latin typeface="Söhne"/>
              </a:rPr>
              <a:t>provide</a:t>
            </a:r>
            <a:r>
              <a:rPr lang="it-IT" b="0" i="0" dirty="0">
                <a:solidFill>
                  <a:srgbClr val="0D0D0D"/>
                </a:solidFill>
                <a:effectLst/>
                <a:highlight>
                  <a:srgbClr val="FFFFFF"/>
                </a:highlight>
                <a:latin typeface="Söhne"/>
              </a:rPr>
              <a:t> feedback for the </a:t>
            </a:r>
            <a:r>
              <a:rPr lang="it-IT" b="0" i="0" dirty="0" err="1">
                <a:solidFill>
                  <a:srgbClr val="0D0D0D"/>
                </a:solidFill>
                <a:effectLst/>
                <a:highlight>
                  <a:srgbClr val="FFFFFF"/>
                </a:highlight>
                <a:latin typeface="Söhne"/>
              </a:rPr>
              <a:t>course</a:t>
            </a:r>
            <a:r>
              <a:rPr lang="it-IT" b="0" i="0" dirty="0">
                <a:solidFill>
                  <a:srgbClr val="0D0D0D"/>
                </a:solidFill>
                <a:effectLst/>
                <a:highlight>
                  <a:srgbClr val="FFFFFF"/>
                </a:highlight>
                <a:latin typeface="Söhne"/>
              </a:rPr>
              <a:t>, </a:t>
            </a:r>
            <a:r>
              <a:rPr lang="it-IT" b="0" i="0" dirty="0" err="1">
                <a:solidFill>
                  <a:srgbClr val="0D0D0D"/>
                </a:solidFill>
                <a:effectLst/>
                <a:highlight>
                  <a:srgbClr val="FFFFFF"/>
                </a:highlight>
                <a:latin typeface="Söhne"/>
              </a:rPr>
              <a:t>you</a:t>
            </a:r>
            <a:r>
              <a:rPr lang="it-IT" b="0" i="0" dirty="0">
                <a:solidFill>
                  <a:srgbClr val="0D0D0D"/>
                </a:solidFill>
                <a:effectLst/>
                <a:highlight>
                  <a:srgbClr val="FFFFFF"/>
                </a:highlight>
                <a:latin typeface="Söhne"/>
              </a:rPr>
              <a:t> </a:t>
            </a:r>
            <a:r>
              <a:rPr lang="it-IT" b="0" i="0" dirty="0" err="1">
                <a:solidFill>
                  <a:srgbClr val="0D0D0D"/>
                </a:solidFill>
                <a:effectLst/>
                <a:highlight>
                  <a:srgbClr val="FFFFFF"/>
                </a:highlight>
                <a:latin typeface="Söhne"/>
              </a:rPr>
              <a:t>will</a:t>
            </a:r>
            <a:r>
              <a:rPr lang="it-IT" b="0" i="0" dirty="0">
                <a:solidFill>
                  <a:srgbClr val="0D0D0D"/>
                </a:solidFill>
                <a:effectLst/>
                <a:highlight>
                  <a:srgbClr val="FFFFFF"/>
                </a:highlight>
                <a:latin typeface="Söhne"/>
              </a:rPr>
              <a:t> </a:t>
            </a:r>
            <a:r>
              <a:rPr lang="it-IT" b="0" i="0" dirty="0" err="1">
                <a:solidFill>
                  <a:srgbClr val="0D0D0D"/>
                </a:solidFill>
                <a:effectLst/>
                <a:highlight>
                  <a:srgbClr val="FFFFFF"/>
                </a:highlight>
                <a:latin typeface="Söhne"/>
              </a:rPr>
              <a:t>receive</a:t>
            </a:r>
            <a:r>
              <a:rPr lang="it-IT" b="0" i="0" dirty="0">
                <a:solidFill>
                  <a:srgbClr val="0D0D0D"/>
                </a:solidFill>
                <a:effectLst/>
                <a:highlight>
                  <a:srgbClr val="FFFFFF"/>
                </a:highlight>
                <a:latin typeface="Söhne"/>
              </a:rPr>
              <a:t> 2/100 </a:t>
            </a:r>
            <a:r>
              <a:rPr lang="it-IT" b="0" i="0" dirty="0" err="1">
                <a:solidFill>
                  <a:srgbClr val="0D0D0D"/>
                </a:solidFill>
                <a:effectLst/>
                <a:highlight>
                  <a:srgbClr val="FFFFFF"/>
                </a:highlight>
                <a:latin typeface="Söhne"/>
              </a:rPr>
              <a:t>additional</a:t>
            </a:r>
            <a:r>
              <a:rPr lang="it-IT" b="0" i="0" dirty="0">
                <a:solidFill>
                  <a:srgbClr val="0D0D0D"/>
                </a:solidFill>
                <a:effectLst/>
                <a:highlight>
                  <a:srgbClr val="FFFFFF"/>
                </a:highlight>
                <a:latin typeface="Söhne"/>
              </a:rPr>
              <a:t> points to </a:t>
            </a:r>
            <a:r>
              <a:rPr lang="it-IT" b="0" i="0" dirty="0" err="1">
                <a:solidFill>
                  <a:srgbClr val="0D0D0D"/>
                </a:solidFill>
                <a:effectLst/>
                <a:highlight>
                  <a:srgbClr val="FFFFFF"/>
                </a:highlight>
                <a:latin typeface="Söhne"/>
              </a:rPr>
              <a:t>your</a:t>
            </a:r>
            <a:r>
              <a:rPr lang="it-IT" b="0" i="0" dirty="0">
                <a:solidFill>
                  <a:srgbClr val="0D0D0D"/>
                </a:solidFill>
                <a:effectLst/>
                <a:highlight>
                  <a:srgbClr val="FFFFFF"/>
                </a:highlight>
                <a:latin typeface="Söhne"/>
              </a:rPr>
              <a:t> </a:t>
            </a:r>
            <a:r>
              <a:rPr lang="it-IT" b="0" i="0" dirty="0" err="1">
                <a:solidFill>
                  <a:srgbClr val="0D0D0D"/>
                </a:solidFill>
                <a:effectLst/>
                <a:highlight>
                  <a:srgbClr val="FFFFFF"/>
                </a:highlight>
                <a:latin typeface="Söhne"/>
              </a:rPr>
              <a:t>final</a:t>
            </a:r>
            <a:r>
              <a:rPr lang="it-IT" b="0" i="0" dirty="0">
                <a:solidFill>
                  <a:srgbClr val="0D0D0D"/>
                </a:solidFill>
                <a:effectLst/>
                <a:highlight>
                  <a:srgbClr val="FFFFFF"/>
                </a:highlight>
                <a:latin typeface="Söhne"/>
              </a:rPr>
              <a:t> grade.</a:t>
            </a:r>
          </a:p>
          <a:p>
            <a:pPr algn="l">
              <a:buFont typeface="Arial" panose="020B0604020202020204" pitchFamily="34" charset="0"/>
              <a:buChar char="•"/>
            </a:pPr>
            <a:r>
              <a:rPr lang="it-IT" b="1" i="0" dirty="0">
                <a:solidFill>
                  <a:srgbClr val="0D0D0D"/>
                </a:solidFill>
                <a:effectLst/>
                <a:highlight>
                  <a:srgbClr val="FFFFFF"/>
                </a:highlight>
                <a:latin typeface="Söhne"/>
              </a:rPr>
              <a:t>Check </a:t>
            </a:r>
            <a:r>
              <a:rPr lang="it-IT" b="1" i="0" dirty="0" err="1">
                <a:solidFill>
                  <a:srgbClr val="0D0D0D"/>
                </a:solidFill>
                <a:effectLst/>
                <a:highlight>
                  <a:srgbClr val="FFFFFF"/>
                </a:highlight>
                <a:latin typeface="Söhne"/>
              </a:rPr>
              <a:t>MyCourse</a:t>
            </a:r>
            <a:r>
              <a:rPr lang="it-IT" b="0" i="0" dirty="0">
                <a:solidFill>
                  <a:srgbClr val="0D0D0D"/>
                </a:solidFill>
                <a:effectLst/>
                <a:highlight>
                  <a:srgbClr val="FFFFFF"/>
                </a:highlight>
                <a:latin typeface="Söhne"/>
              </a:rPr>
              <a:t>: Under the "Feedback" </a:t>
            </a:r>
            <a:r>
              <a:rPr lang="it-IT" b="0" i="0" dirty="0" err="1">
                <a:solidFill>
                  <a:srgbClr val="0D0D0D"/>
                </a:solidFill>
                <a:effectLst/>
                <a:highlight>
                  <a:srgbClr val="FFFFFF"/>
                </a:highlight>
                <a:latin typeface="Söhne"/>
              </a:rPr>
              <a:t>section</a:t>
            </a:r>
            <a:r>
              <a:rPr lang="it-IT" b="0" i="0" dirty="0">
                <a:solidFill>
                  <a:srgbClr val="0D0D0D"/>
                </a:solidFill>
                <a:effectLst/>
                <a:highlight>
                  <a:srgbClr val="FFFFFF"/>
                </a:highlight>
                <a:latin typeface="Söhne"/>
              </a:rPr>
              <a:t> for the opening and deadline of the feedback survey.</a:t>
            </a:r>
          </a:p>
          <a:p>
            <a:pPr algn="l">
              <a:buFont typeface="Arial" panose="020B0604020202020204" pitchFamily="34" charset="0"/>
              <a:buChar char="•"/>
            </a:pPr>
            <a:r>
              <a:rPr lang="it-IT" b="1" i="0" dirty="0" err="1">
                <a:solidFill>
                  <a:srgbClr val="0D0D0D"/>
                </a:solidFill>
                <a:effectLst/>
                <a:highlight>
                  <a:srgbClr val="FFFFFF"/>
                </a:highlight>
                <a:latin typeface="Söhne"/>
              </a:rPr>
              <a:t>Important</a:t>
            </a:r>
            <a:r>
              <a:rPr lang="it-IT" b="1" i="0" dirty="0">
                <a:solidFill>
                  <a:srgbClr val="0D0D0D"/>
                </a:solidFill>
                <a:effectLst/>
                <a:highlight>
                  <a:srgbClr val="FFFFFF"/>
                </a:highlight>
                <a:latin typeface="Söhne"/>
              </a:rPr>
              <a:t> </a:t>
            </a:r>
            <a:r>
              <a:rPr lang="it-IT" b="1" i="0" dirty="0" err="1">
                <a:solidFill>
                  <a:srgbClr val="0D0D0D"/>
                </a:solidFill>
                <a:effectLst/>
                <a:highlight>
                  <a:srgbClr val="FFFFFF"/>
                </a:highlight>
                <a:latin typeface="Söhne"/>
              </a:rPr>
              <a:t>Dates</a:t>
            </a:r>
            <a:r>
              <a:rPr lang="it-IT" b="0" i="0" dirty="0">
                <a:solidFill>
                  <a:srgbClr val="0D0D0D"/>
                </a:solidFill>
                <a:effectLst/>
                <a:highlight>
                  <a:srgbClr val="FFFFFF"/>
                </a:highlight>
                <a:latin typeface="Söhne"/>
              </a:rPr>
              <a:t>: The feedback survey </a:t>
            </a:r>
            <a:r>
              <a:rPr lang="it-IT" b="0" i="0" dirty="0" err="1">
                <a:solidFill>
                  <a:srgbClr val="0D0D0D"/>
                </a:solidFill>
                <a:effectLst/>
                <a:highlight>
                  <a:srgbClr val="FFFFFF"/>
                </a:highlight>
                <a:latin typeface="Söhne"/>
              </a:rPr>
              <a:t>will</a:t>
            </a:r>
            <a:r>
              <a:rPr lang="it-IT" b="0" i="0" dirty="0">
                <a:solidFill>
                  <a:srgbClr val="0D0D0D"/>
                </a:solidFill>
                <a:effectLst/>
                <a:highlight>
                  <a:srgbClr val="FFFFFF"/>
                </a:highlight>
                <a:latin typeface="Söhne"/>
              </a:rPr>
              <a:t> be open from </a:t>
            </a:r>
            <a:r>
              <a:rPr lang="it-IT" b="0" i="0" dirty="0" err="1">
                <a:solidFill>
                  <a:srgbClr val="0D0D0D"/>
                </a:solidFill>
                <a:effectLst/>
                <a:highlight>
                  <a:srgbClr val="FFFFFF"/>
                </a:highlight>
                <a:latin typeface="Söhne"/>
              </a:rPr>
              <a:t>May</a:t>
            </a:r>
            <a:r>
              <a:rPr lang="it-IT" b="0" i="0" dirty="0">
                <a:solidFill>
                  <a:srgbClr val="0D0D0D"/>
                </a:solidFill>
                <a:effectLst/>
                <a:highlight>
                  <a:srgbClr val="FFFFFF"/>
                </a:highlight>
                <a:latin typeface="Söhne"/>
              </a:rPr>
              <a:t> 22, 2024, to June 5, 2024.</a:t>
            </a:r>
          </a:p>
          <a:p>
            <a:pPr algn="l">
              <a:buFont typeface="Arial" panose="020B0604020202020204" pitchFamily="34" charset="0"/>
              <a:buChar char="•"/>
            </a:pPr>
            <a:r>
              <a:rPr lang="it-IT" b="1" i="0" dirty="0">
                <a:solidFill>
                  <a:srgbClr val="0D0D0D"/>
                </a:solidFill>
                <a:effectLst/>
                <a:highlight>
                  <a:srgbClr val="FFFFFF"/>
                </a:highlight>
                <a:latin typeface="Söhne"/>
              </a:rPr>
              <a:t>Note:</a:t>
            </a:r>
            <a:r>
              <a:rPr lang="it-IT" b="0" i="0" dirty="0">
                <a:solidFill>
                  <a:srgbClr val="0D0D0D"/>
                </a:solidFill>
                <a:effectLst/>
                <a:highlight>
                  <a:srgbClr val="FFFFFF"/>
                </a:highlight>
                <a:latin typeface="Söhne"/>
              </a:rPr>
              <a:t> After the deadline, </a:t>
            </a:r>
            <a:r>
              <a:rPr lang="it-IT" b="0" i="0" dirty="0" err="1">
                <a:solidFill>
                  <a:srgbClr val="0D0D0D"/>
                </a:solidFill>
                <a:effectLst/>
                <a:highlight>
                  <a:srgbClr val="FFFFFF"/>
                </a:highlight>
                <a:latin typeface="Söhne"/>
              </a:rPr>
              <a:t>there</a:t>
            </a:r>
            <a:r>
              <a:rPr lang="it-IT" b="0" i="0" dirty="0">
                <a:solidFill>
                  <a:srgbClr val="0D0D0D"/>
                </a:solidFill>
                <a:effectLst/>
                <a:highlight>
                  <a:srgbClr val="FFFFFF"/>
                </a:highlight>
                <a:latin typeface="Söhne"/>
              </a:rPr>
              <a:t> </a:t>
            </a:r>
            <a:r>
              <a:rPr lang="it-IT" b="0" i="0" dirty="0" err="1">
                <a:solidFill>
                  <a:srgbClr val="0D0D0D"/>
                </a:solidFill>
                <a:effectLst/>
                <a:highlight>
                  <a:srgbClr val="FFFFFF"/>
                </a:highlight>
                <a:latin typeface="Söhne"/>
              </a:rPr>
              <a:t>will</a:t>
            </a:r>
            <a:r>
              <a:rPr lang="it-IT" b="0" i="0" dirty="0">
                <a:solidFill>
                  <a:srgbClr val="0D0D0D"/>
                </a:solidFill>
                <a:effectLst/>
                <a:highlight>
                  <a:srgbClr val="FFFFFF"/>
                </a:highlight>
                <a:latin typeface="Söhne"/>
              </a:rPr>
              <a:t> be </a:t>
            </a:r>
            <a:r>
              <a:rPr lang="it-IT" b="0" i="0" dirty="0" err="1">
                <a:solidFill>
                  <a:srgbClr val="0D0D0D"/>
                </a:solidFill>
                <a:effectLst/>
                <a:highlight>
                  <a:srgbClr val="FFFFFF"/>
                </a:highlight>
                <a:latin typeface="Söhne"/>
              </a:rPr>
              <a:t>nothing</a:t>
            </a:r>
            <a:r>
              <a:rPr lang="it-IT" b="0" i="0" dirty="0">
                <a:solidFill>
                  <a:srgbClr val="0D0D0D"/>
                </a:solidFill>
                <a:effectLst/>
                <a:highlight>
                  <a:srgbClr val="FFFFFF"/>
                </a:highlight>
                <a:latin typeface="Söhne"/>
              </a:rPr>
              <a:t> I can do to </a:t>
            </a:r>
            <a:r>
              <a:rPr lang="it-IT" b="0" i="0" dirty="0" err="1">
                <a:solidFill>
                  <a:srgbClr val="0D0D0D"/>
                </a:solidFill>
                <a:effectLst/>
                <a:highlight>
                  <a:srgbClr val="FFFFFF"/>
                </a:highlight>
                <a:latin typeface="Söhne"/>
              </a:rPr>
              <a:t>allow</a:t>
            </a:r>
            <a:r>
              <a:rPr lang="it-IT" b="0" i="0" dirty="0">
                <a:solidFill>
                  <a:srgbClr val="0D0D0D"/>
                </a:solidFill>
                <a:effectLst/>
                <a:highlight>
                  <a:srgbClr val="FFFFFF"/>
                </a:highlight>
                <a:latin typeface="Söhne"/>
              </a:rPr>
              <a:t> </a:t>
            </a:r>
            <a:r>
              <a:rPr lang="it-IT" b="0" i="0" dirty="0" err="1">
                <a:solidFill>
                  <a:srgbClr val="0D0D0D"/>
                </a:solidFill>
                <a:effectLst/>
                <a:highlight>
                  <a:srgbClr val="FFFFFF"/>
                </a:highlight>
                <a:latin typeface="Söhne"/>
              </a:rPr>
              <a:t>you</a:t>
            </a:r>
            <a:r>
              <a:rPr lang="it-IT" b="0" i="0" dirty="0">
                <a:solidFill>
                  <a:srgbClr val="0D0D0D"/>
                </a:solidFill>
                <a:effectLst/>
                <a:highlight>
                  <a:srgbClr val="FFFFFF"/>
                </a:highlight>
                <a:latin typeface="Söhne"/>
              </a:rPr>
              <a:t> to </a:t>
            </a:r>
            <a:r>
              <a:rPr lang="it-IT" b="0" i="0" dirty="0" err="1">
                <a:solidFill>
                  <a:srgbClr val="0D0D0D"/>
                </a:solidFill>
                <a:effectLst/>
                <a:highlight>
                  <a:srgbClr val="FFFFFF"/>
                </a:highlight>
                <a:latin typeface="Söhne"/>
              </a:rPr>
              <a:t>provide</a:t>
            </a:r>
            <a:r>
              <a:rPr lang="it-IT" b="0" i="0" dirty="0">
                <a:solidFill>
                  <a:srgbClr val="0D0D0D"/>
                </a:solidFill>
                <a:effectLst/>
                <a:highlight>
                  <a:srgbClr val="FFFFFF"/>
                </a:highlight>
                <a:latin typeface="Söhne"/>
              </a:rPr>
              <a:t> feedback.</a:t>
            </a:r>
          </a:p>
          <a:p>
            <a:pPr marL="0" indent="0">
              <a:buNone/>
            </a:pPr>
            <a:endParaRPr lang="en-US" dirty="0"/>
          </a:p>
        </p:txBody>
      </p:sp>
    </p:spTree>
    <p:extLst>
      <p:ext uri="{BB962C8B-B14F-4D97-AF65-F5344CB8AC3E}">
        <p14:creationId xmlns:p14="http://schemas.microsoft.com/office/powerpoint/2010/main" val="2422301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Slide 6">
            <a:extLst>
              <a:ext uri="{FF2B5EF4-FFF2-40B4-BE49-F238E27FC236}">
                <a16:creationId xmlns:a16="http://schemas.microsoft.com/office/drawing/2014/main" id="{73C61259-0CF6-DEEA-5D8D-B92ECC04DB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86" r="1" b="5632"/>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Slide 5">
            <a:extLst>
              <a:ext uri="{FF2B5EF4-FFF2-40B4-BE49-F238E27FC236}">
                <a16:creationId xmlns:a16="http://schemas.microsoft.com/office/drawing/2014/main" id="{6C90C2E2-913B-ADD7-9673-8EDFE6784B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69" b="1"/>
          <a:stretch/>
        </p:blipFill>
        <p:spPr bwMode="auto">
          <a:xfrm>
            <a:off x="20" y="4069976"/>
            <a:ext cx="3535311" cy="27880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lide 2">
            <a:extLst>
              <a:ext uri="{FF2B5EF4-FFF2-40B4-BE49-F238E27FC236}">
                <a16:creationId xmlns:a16="http://schemas.microsoft.com/office/drawing/2014/main" id="{9CB5FA5D-1216-3F10-1C0E-70B58C035D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78" b="3"/>
          <a:stretch/>
        </p:blipFill>
        <p:spPr bwMode="auto">
          <a:xfrm>
            <a:off x="3696199" y="3257176"/>
            <a:ext cx="4789093" cy="36008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lide 3">
            <a:extLst>
              <a:ext uri="{FF2B5EF4-FFF2-40B4-BE49-F238E27FC236}">
                <a16:creationId xmlns:a16="http://schemas.microsoft.com/office/drawing/2014/main" id="{3645F2DE-A4FF-D934-135E-38C5C30FBD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901" r="1" b="5217"/>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Slide 4">
            <a:extLst>
              <a:ext uri="{FF2B5EF4-FFF2-40B4-BE49-F238E27FC236}">
                <a16:creationId xmlns:a16="http://schemas.microsoft.com/office/drawing/2014/main" id="{78813BFE-CA56-C0C8-FD45-17AF64D36A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795" b="1"/>
          <a:stretch/>
        </p:blipFill>
        <p:spPr bwMode="auto">
          <a:xfrm>
            <a:off x="8646161" y="4069976"/>
            <a:ext cx="3545840" cy="278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389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9D880B94-3E40-4D6D-F79E-4769E995EDD2}"/>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Visual Search: examples</a:t>
            </a:r>
          </a:p>
        </p:txBody>
      </p:sp>
      <p:pic>
        <p:nvPicPr>
          <p:cNvPr id="4" name="Picture 4" descr="Amazon Spark想學IG、Pinterest做社群，測試的結果是...">
            <a:extLst>
              <a:ext uri="{FF2B5EF4-FFF2-40B4-BE49-F238E27FC236}">
                <a16:creationId xmlns:a16="http://schemas.microsoft.com/office/drawing/2014/main" id="{23896F74-B0FA-7A0F-B447-991D7F83C5E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60108" y="1845426"/>
            <a:ext cx="9468731" cy="445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503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2CB6D2B-ABAD-F416-D0B4-66372444BB56}"/>
              </a:ext>
            </a:extLst>
          </p:cNvPr>
          <p:cNvSpPr>
            <a:spLocks noGrp="1"/>
          </p:cNvSpPr>
          <p:nvPr>
            <p:ph idx="1"/>
          </p:nvPr>
        </p:nvSpPr>
        <p:spPr>
          <a:xfrm>
            <a:off x="354330" y="1825625"/>
            <a:ext cx="5209715" cy="4351338"/>
          </a:xfrm>
        </p:spPr>
        <p:txBody>
          <a:bodyPr anchor="ctr">
            <a:normAutofit/>
          </a:bodyPr>
          <a:lstStyle/>
          <a:p>
            <a:pPr algn="l"/>
            <a:r>
              <a:rPr lang="en-US" sz="2400" b="1" i="0" dirty="0">
                <a:solidFill>
                  <a:srgbClr val="000000"/>
                </a:solidFill>
                <a:effectLst/>
              </a:rPr>
              <a:t>Amazon Spark</a:t>
            </a:r>
            <a:r>
              <a:rPr lang="en-US" sz="2000" b="0" i="0" dirty="0">
                <a:solidFill>
                  <a:srgbClr val="000000"/>
                </a:solidFill>
                <a:effectLst/>
              </a:rPr>
              <a:t>: the company launched the service </a:t>
            </a:r>
            <a:r>
              <a:rPr lang="en-US" sz="2400" b="1" i="0" dirty="0">
                <a:solidFill>
                  <a:srgbClr val="000000"/>
                </a:solidFill>
                <a:effectLst/>
              </a:rPr>
              <a:t>for Prime members </a:t>
            </a:r>
            <a:r>
              <a:rPr lang="en-US" sz="2000" b="0" i="0" dirty="0">
                <a:solidFill>
                  <a:srgbClr val="000000"/>
                </a:solidFill>
                <a:effectLst/>
              </a:rPr>
              <a:t>in 2017.</a:t>
            </a:r>
          </a:p>
          <a:p>
            <a:pPr algn="l"/>
            <a:r>
              <a:rPr lang="en-US" sz="2000" b="0" i="0" dirty="0">
                <a:solidFill>
                  <a:srgbClr val="000000"/>
                </a:solidFill>
                <a:effectLst/>
              </a:rPr>
              <a:t>It prompted customers to pick a selection of interests in the section in the feature, and would then show you a feed of posts from users that related to those interests. The service seemed to be designed to replicate influencers using social networks like Instagram and Pinterest. Users could react to posts with a “smile” or a comment.</a:t>
            </a:r>
          </a:p>
          <a:p>
            <a:pPr algn="l"/>
            <a:r>
              <a:rPr lang="en-US" sz="2000" b="0" i="0" dirty="0">
                <a:solidFill>
                  <a:srgbClr val="000000"/>
                </a:solidFill>
                <a:effectLst/>
              </a:rPr>
              <a:t>The site </a:t>
            </a:r>
            <a:r>
              <a:rPr lang="en-US" b="1" i="0" dirty="0">
                <a:solidFill>
                  <a:srgbClr val="000000"/>
                </a:solidFill>
                <a:effectLst/>
              </a:rPr>
              <a:t>did not take off</a:t>
            </a:r>
            <a:r>
              <a:rPr lang="en-US" sz="2000" b="0" i="0" dirty="0">
                <a:solidFill>
                  <a:srgbClr val="000000"/>
                </a:solidFill>
                <a:effectLst/>
              </a:rPr>
              <a:t>. </a:t>
            </a:r>
          </a:p>
          <a:p>
            <a:endParaRPr lang="en-US" sz="2000" dirty="0"/>
          </a:p>
        </p:txBody>
      </p:sp>
      <p:sp>
        <p:nvSpPr>
          <p:cNvPr id="4" name="CasellaDiTesto 3">
            <a:extLst>
              <a:ext uri="{FF2B5EF4-FFF2-40B4-BE49-F238E27FC236}">
                <a16:creationId xmlns:a16="http://schemas.microsoft.com/office/drawing/2014/main" id="{63767670-8C43-27D2-FFFE-3B3B4A38935F}"/>
              </a:ext>
            </a:extLst>
          </p:cNvPr>
          <p:cNvSpPr txBox="1"/>
          <p:nvPr/>
        </p:nvSpPr>
        <p:spPr>
          <a:xfrm>
            <a:off x="7795260" y="6519446"/>
            <a:ext cx="4491990" cy="338554"/>
          </a:xfrm>
          <a:prstGeom prst="rect">
            <a:avLst/>
          </a:prstGeom>
          <a:noFill/>
        </p:spPr>
        <p:txBody>
          <a:bodyPr wrap="square" rtlCol="0">
            <a:spAutoFit/>
          </a:bodyPr>
          <a:lstStyle/>
          <a:p>
            <a:r>
              <a:rPr lang="it-IT" sz="800" dirty="0">
                <a:solidFill>
                  <a:schemeClr val="bg1">
                    <a:lumMod val="50000"/>
                  </a:schemeClr>
                </a:solidFill>
                <a:hlinkClick r:id="rId3">
                  <a:extLst>
                    <a:ext uri="{A12FA001-AC4F-418D-AE19-62706E023703}">
                      <ahyp:hlinkClr xmlns:ahyp="http://schemas.microsoft.com/office/drawing/2018/hyperlinkcolor" val="tx"/>
                    </a:ext>
                  </a:extLst>
                </a:hlinkClick>
              </a:rPr>
              <a:t>https://www.failory.com/amazon/spark</a:t>
            </a:r>
            <a:endParaRPr lang="it-IT" sz="800" dirty="0">
              <a:solidFill>
                <a:schemeClr val="bg1">
                  <a:lumMod val="50000"/>
                </a:schemeClr>
              </a:solidFill>
            </a:endParaRPr>
          </a:p>
          <a:p>
            <a:r>
              <a:rPr lang="it-IT" sz="800" dirty="0">
                <a:solidFill>
                  <a:schemeClr val="bg1">
                    <a:lumMod val="50000"/>
                  </a:schemeClr>
                </a:solidFill>
                <a:hlinkClick r:id="rId4">
                  <a:extLst>
                    <a:ext uri="{A12FA001-AC4F-418D-AE19-62706E023703}">
                      <ahyp:hlinkClr xmlns:ahyp="http://schemas.microsoft.com/office/drawing/2018/hyperlinkcolor" val="tx"/>
                    </a:ext>
                  </a:extLst>
                </a:hlinkClick>
              </a:rPr>
              <a:t>https://www.theverge.com/2019/6/15/18680165/amazon-spark-discovery-social-network-shutdown</a:t>
            </a:r>
            <a:endParaRPr lang="it-IT" sz="800" dirty="0">
              <a:solidFill>
                <a:schemeClr val="bg1">
                  <a:lumMod val="50000"/>
                </a:schemeClr>
              </a:solidFill>
            </a:endParaRPr>
          </a:p>
        </p:txBody>
      </p:sp>
      <p:sp>
        <p:nvSpPr>
          <p:cNvPr id="5" name="Titolo 1">
            <a:extLst>
              <a:ext uri="{FF2B5EF4-FFF2-40B4-BE49-F238E27FC236}">
                <a16:creationId xmlns:a16="http://schemas.microsoft.com/office/drawing/2014/main" id="{F7A06340-4456-368F-460E-A1F2422D6D48}"/>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Visual Search: examples</a:t>
            </a:r>
          </a:p>
        </p:txBody>
      </p:sp>
      <p:pic>
        <p:nvPicPr>
          <p:cNvPr id="6" name="Picture 6" descr="Amazon Spark — Stephen Crowley">
            <a:extLst>
              <a:ext uri="{FF2B5EF4-FFF2-40B4-BE49-F238E27FC236}">
                <a16:creationId xmlns:a16="http://schemas.microsoft.com/office/drawing/2014/main" id="{1B1F8953-809D-147C-C6C9-90182CF90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4045" y="1817634"/>
            <a:ext cx="6547945" cy="4367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543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3BC507C-201A-4C44-B1EA-A811411B6712}"/>
              </a:ext>
            </a:extLst>
          </p:cNvPr>
          <p:cNvSpPr>
            <a:spLocks noGrp="1"/>
          </p:cNvSpPr>
          <p:nvPr>
            <p:ph idx="1"/>
          </p:nvPr>
        </p:nvSpPr>
        <p:spPr>
          <a:xfrm>
            <a:off x="836680" y="1690688"/>
            <a:ext cx="6002110" cy="4443413"/>
          </a:xfrm>
        </p:spPr>
        <p:txBody>
          <a:bodyPr>
            <a:normAutofit lnSpcReduction="10000"/>
          </a:bodyPr>
          <a:lstStyle/>
          <a:p>
            <a:pPr marL="0" indent="0">
              <a:buNone/>
            </a:pPr>
            <a:r>
              <a:rPr lang="en-US" sz="4800" b="1" dirty="0"/>
              <a:t>WHY?</a:t>
            </a:r>
          </a:p>
          <a:p>
            <a:pPr marL="0" indent="0">
              <a:buNone/>
            </a:pPr>
            <a:endParaRPr lang="en-US" sz="1000" b="1" i="0" dirty="0">
              <a:effectLst/>
            </a:endParaRPr>
          </a:p>
          <a:p>
            <a:r>
              <a:rPr lang="en-US" sz="1900" dirty="0"/>
              <a:t>L</a:t>
            </a:r>
            <a:r>
              <a:rPr lang="en-US" sz="1900" b="0" i="0" dirty="0">
                <a:effectLst/>
              </a:rPr>
              <a:t>ack of </a:t>
            </a:r>
            <a:r>
              <a:rPr lang="en-US" sz="2400" b="1" i="0" dirty="0">
                <a:effectLst/>
              </a:rPr>
              <a:t>originality </a:t>
            </a:r>
            <a:r>
              <a:rPr lang="en-US" sz="1900" b="0" i="0" dirty="0">
                <a:effectLst/>
              </a:rPr>
              <a:t>(similar to Instagram)</a:t>
            </a:r>
          </a:p>
          <a:p>
            <a:r>
              <a:rPr lang="en-US" sz="1900" b="0" i="0" dirty="0">
                <a:effectLst/>
              </a:rPr>
              <a:t>Spark was accessible </a:t>
            </a:r>
            <a:r>
              <a:rPr lang="en-US" sz="2400" b="1" i="0" dirty="0">
                <a:effectLst/>
              </a:rPr>
              <a:t>only to Prime users</a:t>
            </a:r>
            <a:r>
              <a:rPr lang="en-US" sz="1900" b="0" i="0" dirty="0">
                <a:effectLst/>
              </a:rPr>
              <a:t>: this meant that discovering Spark in the first place was a challenge, which is a big problem for a social media platform that relies on virility. </a:t>
            </a:r>
          </a:p>
          <a:p>
            <a:r>
              <a:rPr lang="en-US" sz="2400" b="1" i="0" dirty="0">
                <a:effectLst/>
              </a:rPr>
              <a:t>Excluding brands</a:t>
            </a:r>
            <a:r>
              <a:rPr lang="en-US" sz="1900" b="0" i="0" dirty="0">
                <a:effectLst/>
              </a:rPr>
              <a:t>: However, Amazon neglected the brands that sell products on Amazon and did not include them in the strategy. If they had allowed brands to engage with potential customers through the platform, they could have a lot more relevant and interesting content.</a:t>
            </a:r>
          </a:p>
          <a:p>
            <a:pPr marL="0" indent="0">
              <a:buNone/>
            </a:pPr>
            <a:endParaRPr lang="en-US" sz="1900" b="0" i="0" dirty="0">
              <a:effectLst/>
            </a:endParaRPr>
          </a:p>
          <a:p>
            <a:endParaRPr lang="en-US" sz="1900" dirty="0"/>
          </a:p>
        </p:txBody>
      </p:sp>
      <p:sp>
        <p:nvSpPr>
          <p:cNvPr id="10" name="Titolo 1">
            <a:extLst>
              <a:ext uri="{FF2B5EF4-FFF2-40B4-BE49-F238E27FC236}">
                <a16:creationId xmlns:a16="http://schemas.microsoft.com/office/drawing/2014/main" id="{1C050B95-E6ED-29F1-05DA-1BF1197D7278}"/>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Visual Search: examples</a:t>
            </a:r>
          </a:p>
        </p:txBody>
      </p:sp>
      <p:pic>
        <p:nvPicPr>
          <p:cNvPr id="7170" name="Picture 2" descr="Amazon launches Spark, a shoppable feed of stories and photos aimed at  Prime members | TechCrunch">
            <a:extLst>
              <a:ext uri="{FF2B5EF4-FFF2-40B4-BE49-F238E27FC236}">
                <a16:creationId xmlns:a16="http://schemas.microsoft.com/office/drawing/2014/main" id="{5C7A479F-A3F2-B2F2-0F4A-767D2CB96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7626" y="0"/>
            <a:ext cx="3857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187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89C8FFA1-25B6-58B2-42C9-16BE1E9EDAF9}"/>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Visual Search: examples</a:t>
            </a:r>
          </a:p>
        </p:txBody>
      </p:sp>
      <p:pic>
        <p:nvPicPr>
          <p:cNvPr id="8194" name="Picture 2" descr="A redesigned Google Photos, built for your life's memories">
            <a:extLst>
              <a:ext uri="{FF2B5EF4-FFF2-40B4-BE49-F238E27FC236}">
                <a16:creationId xmlns:a16="http://schemas.microsoft.com/office/drawing/2014/main" id="{EB67AFE1-306F-A3A9-62DC-259C7BD6CC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644469"/>
            <a:ext cx="12044855" cy="502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06928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7825</TotalTime>
  <Words>3055</Words>
  <Application>Microsoft Macintosh PowerPoint</Application>
  <PresentationFormat>Widescreen</PresentationFormat>
  <Paragraphs>246</Paragraphs>
  <Slides>48</Slides>
  <Notes>10</Notes>
  <HiddenSlides>0</HiddenSlides>
  <MMClips>2</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48</vt:i4>
      </vt:variant>
    </vt:vector>
  </HeadingPairs>
  <TitlesOfParts>
    <vt:vector size="56" baseType="lpstr">
      <vt:lpstr>Arial</vt:lpstr>
      <vt:lpstr>Arial Rounded MT Bold</vt:lpstr>
      <vt:lpstr>Calibri</vt:lpstr>
      <vt:lpstr>Calibri Light</vt:lpstr>
      <vt:lpstr>Favorit</vt:lpstr>
      <vt:lpstr>ReithSans</vt:lpstr>
      <vt:lpstr>Söhne</vt:lpstr>
      <vt:lpstr>Tema di Office</vt:lpstr>
      <vt:lpstr>Presentazione standard di PowerPoint</vt:lpstr>
      <vt:lpstr>Artificial Intelligence</vt:lpstr>
      <vt:lpstr>Presentazione standard di PowerPoint</vt:lpstr>
      <vt:lpstr>Visual Search: examples</vt:lpstr>
      <vt:lpstr>Presentazione standard di PowerPoint</vt:lpstr>
      <vt:lpstr>Visual Search: examples</vt:lpstr>
      <vt:lpstr>Visual Search: examples</vt:lpstr>
      <vt:lpstr>Visual Search: examples</vt:lpstr>
      <vt:lpstr>Visual Search: examples</vt:lpstr>
      <vt:lpstr>Visual Search: examples</vt:lpstr>
      <vt:lpstr>Visual Search: examples</vt:lpstr>
      <vt:lpstr>Visual Search: examples</vt:lpstr>
      <vt:lpstr>Visual Search: examples</vt:lpstr>
      <vt:lpstr>What do the examples of Chatbot Tay and Google Photos suggest?</vt:lpstr>
      <vt:lpstr>Presentazione standard di PowerPoint</vt:lpstr>
      <vt:lpstr>Presentazione standard di PowerPoint</vt:lpstr>
      <vt:lpstr>Price optimization</vt:lpstr>
      <vt:lpstr>Price optimization:examples</vt:lpstr>
      <vt:lpstr>Price optimization:examples</vt:lpstr>
      <vt:lpstr>Presentazione standard di PowerPoint</vt:lpstr>
      <vt:lpstr>Presentazione standard di PowerPoint</vt:lpstr>
      <vt:lpstr>Why?</vt:lpstr>
      <vt:lpstr>Presentazione standard di PowerPoint</vt:lpstr>
      <vt:lpstr>Fraud Detection:example</vt:lpstr>
      <vt:lpstr>Fraud Detection: possible risk </vt:lpstr>
      <vt:lpstr>Example: Bank</vt:lpstr>
      <vt:lpstr>Atomated Self checkout: Just walk out! </vt:lpstr>
      <vt:lpstr>Presentazione standard di PowerPoint</vt:lpstr>
      <vt:lpstr>Presentazione standard di PowerPoint</vt:lpstr>
      <vt:lpstr>ETHICAL CONSIDERATIONS ON ARTIFICIAL INTELLIGENCE</vt:lpstr>
      <vt:lpstr>PRIVACY</vt:lpstr>
      <vt:lpstr>BIAS</vt:lpstr>
      <vt:lpstr>ACCOUNTABILITY AND REGULATION </vt:lpstr>
      <vt:lpstr>Kick off Assignment 3  </vt:lpstr>
      <vt:lpstr>You are the store manager  </vt:lpstr>
      <vt:lpstr>First Step: Gather Customers’ Insights</vt:lpstr>
      <vt:lpstr>So...Assignment 3</vt:lpstr>
      <vt:lpstr>Output: ppt (max 30 slides)</vt:lpstr>
      <vt:lpstr>Put together your insights</vt:lpstr>
      <vt:lpstr>Output: ppt (max 30 slides)</vt:lpstr>
      <vt:lpstr>Create an ideal design of the store. </vt:lpstr>
      <vt:lpstr>Which is the best way to promote this store (digital communication strategy)? </vt:lpstr>
      <vt:lpstr>What I Expect?</vt:lpstr>
      <vt:lpstr>DETAILS!</vt:lpstr>
      <vt:lpstr>PRACTICALITIES</vt:lpstr>
      <vt:lpstr>Evaluation</vt:lpstr>
      <vt:lpstr>DEADLINE</vt:lpstr>
      <vt:lpstr>Course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MARKETING</dc:title>
  <dc:creator>Nanni Anastasia</dc:creator>
  <cp:lastModifiedBy>Nanni Anastasia</cp:lastModifiedBy>
  <cp:revision>67</cp:revision>
  <cp:lastPrinted>2023-02-17T07:22:16Z</cp:lastPrinted>
  <dcterms:created xsi:type="dcterms:W3CDTF">2023-02-12T20:58:15Z</dcterms:created>
  <dcterms:modified xsi:type="dcterms:W3CDTF">2024-05-20T07:09:54Z</dcterms:modified>
</cp:coreProperties>
</file>