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0" r:id="rId5"/>
    <p:sldId id="264" r:id="rId6"/>
    <p:sldId id="267" r:id="rId7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1F"/>
    <a:srgbClr val="FFFFFF"/>
    <a:srgbClr val="EF363B"/>
    <a:srgbClr val="00965E"/>
    <a:srgbClr val="EE353B"/>
    <a:srgbClr val="FF0000"/>
    <a:srgbClr val="005EB8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597" autoAdjust="0"/>
    <p:restoredTop sz="78747" autoAdjust="0"/>
  </p:normalViewPr>
  <p:slideViewPr>
    <p:cSldViewPr snapToGrid="0" snapToObjects="1">
      <p:cViewPr varScale="1">
        <p:scale>
          <a:sx n="107" d="100"/>
          <a:sy n="107" d="100"/>
        </p:scale>
        <p:origin x="138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2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8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0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com/aaltouniversity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aalto.fi/snapchat/" TargetMode="External"/><Relationship Id="rId2" Type="http://schemas.openxmlformats.org/officeDocument/2006/relationships/hyperlink" Target="http://biz.aalto.fi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instagram.com/aaltouniversity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hyperlink" Target="https://www.youtube.com/user/aaltouniversity" TargetMode="External"/><Relationship Id="rId4" Type="http://schemas.openxmlformats.org/officeDocument/2006/relationships/hyperlink" Target="http://www.facebook.com/aaltouniversity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s://www.linkedin.com/school/aalto-university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D334749B-6C8F-4F7B-BDDD-AC3AE8195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06208"/>
            <a:ext cx="1837589" cy="167400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  <p15:guide id="2" pos="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98A80A9E-985E-450A-99E9-7993A162A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2714"/>
            <a:ext cx="1947978" cy="856800"/>
          </a:xfrm>
          <a:prstGeom prst="rect">
            <a:avLst/>
          </a:prstGeom>
        </p:spPr>
      </p:pic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459DDE76-47AD-40B2-8F08-107BBA436D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00" y="276119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indent="-80996" algn="l" defTabSz="51438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tx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en-GB" noProof="0"/>
              <a:t>Add text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18792DBD-D102-4329-A0EA-6E2A77009F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997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18F882F-F431-4B11-9FD0-062AD30A86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6700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2014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8000E5C9-4DD7-4EBC-A343-E9D802D50A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147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2015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D4494FF-1F9E-4E83-98DB-A959CA4654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3001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2016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127E5AC9-B291-4727-83C9-9D1575EE8C8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7495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2017</a:t>
            </a:r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7E93CA32-470F-40AA-86EB-A6BA473D39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081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2018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F4951DBE-4312-45F3-95D0-4B9251307F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150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96E3F144-C3DA-4B2E-A72A-FE58EF1A1EB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1599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D224D107-802A-4AC6-B775-8327B9AEA5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0996" marR="0" indent="-80996" algn="l" defTabSz="51438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tx1"/>
                </a:solidFill>
              </a:defRPr>
            </a:lvl1pPr>
            <a:lvl2pPr marL="128577" indent="-128577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0996" marR="0" lvl="0" indent="-80996" algn="l" defTabSz="51438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noProof="0"/>
              <a:t>Add text</a:t>
            </a:r>
          </a:p>
          <a:p>
            <a:pPr marL="80996" lvl="0" indent="-80996" algn="l" defTabSz="51438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en-GB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pic>
        <p:nvPicPr>
          <p:cNvPr id="18" name="Kuva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D72DB09-5AB2-4EF3-9EE6-20A937F819F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0239"/>
            <a:ext cx="1539000" cy="214446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1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9D26E6D-DD62-4F27-9F61-20C510CE875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48379" y="276024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2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E482592B-A5A2-4C44-93A1-43AFE928E4DE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88504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3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77E8562-84C2-4E69-BA8D-D7CC12580360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19300" y="2760239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6021505-F1B7-4090-87FD-31FF2A9C6FEE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0238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Point 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0DE5743-CB72-4A67-9CB9-F6B8713AF63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1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B3646EA-2A69-4EF0-94A3-0DCA99D820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59879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2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C218B316-C1E6-4FC9-ACCE-0A4D40F376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00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3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E4364CDC-5294-4265-88DD-1E9E54BA2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0800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4</a:t>
            </a:r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8CE0214B-D506-4EE4-9A20-C9D355C64B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386"/>
            <a:r>
              <a:rPr lang="en-GB" noProof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399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noProof="0"/>
          </a:p>
        </p:txBody>
      </p:sp>
      <p:sp>
        <p:nvSpPr>
          <p:cNvPr id="12" name="Otsikko 1">
            <a:hlinkClick r:id="rId2"/>
          </p:cNvPr>
          <p:cNvSpPr txBox="1">
            <a:spLocks/>
          </p:cNvSpPr>
          <p:nvPr userDrawn="1"/>
        </p:nvSpPr>
        <p:spPr>
          <a:xfrm>
            <a:off x="3717368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en-GB" sz="1800" spc="0" baseline="0" noProof="0">
                <a:solidFill>
                  <a:schemeClr val="tx1"/>
                </a:solidFill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chemeClr val="tx1"/>
                </a:solidFill>
                <a:latin typeface="+mj-lt"/>
              </a:defRPr>
            </a:lvl1pPr>
            <a:lvl2pPr marL="342866" indent="0">
              <a:buNone/>
              <a:defRPr/>
            </a:lvl2pPr>
          </a:lstStyle>
          <a:p>
            <a:pPr lvl="0"/>
            <a:r>
              <a:rPr lang="en-GB" noProof="0"/>
              <a:t>Add text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60AE35E-B515-473A-BBCB-6611F4315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040999"/>
            <a:ext cx="1837589" cy="1674001"/>
          </a:xfrm>
          <a:prstGeom prst="rect">
            <a:avLst/>
          </a:prstGeom>
        </p:spPr>
      </p:pic>
      <p:pic>
        <p:nvPicPr>
          <p:cNvPr id="13" name="Picture 28">
            <a:hlinkClick r:id="rId4"/>
            <a:extLst>
              <a:ext uri="{FF2B5EF4-FFF2-40B4-BE49-F238E27FC236}">
                <a16:creationId xmlns:a16="http://schemas.microsoft.com/office/drawing/2014/main" id="{FF72789C-AAA5-4F8F-AC3B-1F027ED3ED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065" y="3012528"/>
            <a:ext cx="419100" cy="419100"/>
          </a:xfrm>
          <a:prstGeom prst="rect">
            <a:avLst/>
          </a:prstGeom>
        </p:spPr>
      </p:pic>
      <p:pic>
        <p:nvPicPr>
          <p:cNvPr id="14" name="Picture 29">
            <a:hlinkClick r:id="rId6"/>
            <a:extLst>
              <a:ext uri="{FF2B5EF4-FFF2-40B4-BE49-F238E27FC236}">
                <a16:creationId xmlns:a16="http://schemas.microsoft.com/office/drawing/2014/main" id="{0FC5D83B-82F2-484E-8DEF-621FCC9702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6316" y="3012528"/>
            <a:ext cx="419100" cy="419100"/>
          </a:xfrm>
          <a:prstGeom prst="rect">
            <a:avLst/>
          </a:prstGeom>
        </p:spPr>
      </p:pic>
      <p:pic>
        <p:nvPicPr>
          <p:cNvPr id="15" name="Picture 30">
            <a:hlinkClick r:id="rId8"/>
            <a:extLst>
              <a:ext uri="{FF2B5EF4-FFF2-40B4-BE49-F238E27FC236}">
                <a16:creationId xmlns:a16="http://schemas.microsoft.com/office/drawing/2014/main" id="{9D4128D8-EEFC-46A2-B7B1-479A62E428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67" y="3012528"/>
            <a:ext cx="419100" cy="419100"/>
          </a:xfrm>
          <a:prstGeom prst="rect">
            <a:avLst/>
          </a:prstGeom>
        </p:spPr>
      </p:pic>
      <p:pic>
        <p:nvPicPr>
          <p:cNvPr id="17" name="Picture 31">
            <a:hlinkClick r:id="rId10"/>
            <a:extLst>
              <a:ext uri="{FF2B5EF4-FFF2-40B4-BE49-F238E27FC236}">
                <a16:creationId xmlns:a16="http://schemas.microsoft.com/office/drawing/2014/main" id="{AED60B98-F82C-446F-A000-9B4AE111E2D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4818" y="3012528"/>
            <a:ext cx="419100" cy="419100"/>
          </a:xfrm>
          <a:prstGeom prst="rect">
            <a:avLst/>
          </a:prstGeom>
        </p:spPr>
      </p:pic>
      <p:pic>
        <p:nvPicPr>
          <p:cNvPr id="18" name="Picture 32">
            <a:hlinkClick r:id="rId12"/>
            <a:extLst>
              <a:ext uri="{FF2B5EF4-FFF2-40B4-BE49-F238E27FC236}">
                <a16:creationId xmlns:a16="http://schemas.microsoft.com/office/drawing/2014/main" id="{EA708D80-8630-4867-A0CE-4171928650B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9069" y="2995568"/>
            <a:ext cx="419100" cy="419100"/>
          </a:xfrm>
          <a:prstGeom prst="rect">
            <a:avLst/>
          </a:prstGeom>
        </p:spPr>
      </p:pic>
      <p:pic>
        <p:nvPicPr>
          <p:cNvPr id="19" name="Picture 33">
            <a:hlinkClick r:id="rId14"/>
            <a:extLst>
              <a:ext uri="{FF2B5EF4-FFF2-40B4-BE49-F238E27FC236}">
                <a16:creationId xmlns:a16="http://schemas.microsoft.com/office/drawing/2014/main" id="{06FC5271-A5A7-4CB8-82F2-626091A5CA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319" y="2995568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996335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tx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</a:p>
          <a:p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E77D84DD-11A0-4C68-BDFB-6CF09157B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40999"/>
            <a:ext cx="1837589" cy="16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71437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410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866" indent="0">
              <a:buFontTx/>
              <a:buNone/>
              <a:defRPr sz="2100"/>
            </a:lvl2pPr>
            <a:lvl3pPr marL="628589" indent="0">
              <a:buFontTx/>
              <a:buNone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013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en-GB" noProof="0"/>
              <a:t>Click icon to add image.</a:t>
            </a:r>
            <a:br>
              <a:rPr lang="en-GB" noProof="0"/>
            </a:br>
            <a:br>
              <a:rPr lang="en-GB" noProof="0"/>
            </a:br>
            <a:r>
              <a:rPr lang="en-GB" noProof="0"/>
              <a:t>Fit the image to frame </a:t>
            </a:r>
            <a:br>
              <a:rPr lang="en-GB" noProof="0"/>
            </a:br>
            <a:r>
              <a:rPr lang="en-GB" noProof="0"/>
              <a:t>by choosing: </a:t>
            </a:r>
            <a:br>
              <a:rPr lang="en-GB" noProof="0"/>
            </a:br>
            <a:r>
              <a:rPr lang="en-GB" noProof="0"/>
              <a:t>crop&gt;fit / rajaa&gt;sovita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Lorem ipsum dolor sit amet, consectetur adipiscing elit. Maecenas velit velit, consequat eget ullamcorper a, maximus ac ex.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9959FAC-CAF2-42F2-829A-6B5C66B73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822714"/>
            <a:ext cx="1947978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Divider – Headline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3682CA6-51C7-476C-8ED7-59D953995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66" y="4822714"/>
            <a:ext cx="1947978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00873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GB" noProof="0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GB" noProof="0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410"/>
            <a:ext cx="2036452" cy="856800"/>
          </a:xfrm>
          <a:prstGeom prst="rect">
            <a:avLst/>
          </a:prstGeom>
        </p:spPr>
      </p:pic>
      <p:sp>
        <p:nvSpPr>
          <p:cNvPr id="12" name="Chart Placeholder 2">
            <a:extLst>
              <a:ext uri="{FF2B5EF4-FFF2-40B4-BE49-F238E27FC236}">
                <a16:creationId xmlns:a16="http://schemas.microsoft.com/office/drawing/2014/main" id="{B3E13568-A5BA-4F8B-BC1B-D41F6DF139ED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64" y="1526921"/>
            <a:ext cx="8497862" cy="3417429"/>
          </a:xfrm>
          <a:prstGeom prst="rect">
            <a:avLst/>
          </a:prstGeom>
        </p:spPr>
        <p:txBody>
          <a:bodyPr/>
          <a:lstStyle>
            <a:lvl1pPr marL="0" marR="0" indent="0" algn="ctr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en-GB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241253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dd.mm.yyyy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15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73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5" indent="-171435" algn="l" defTabSz="68573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5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2A3F9A-6D8C-2C85-218A-74300778B59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FI" sz="3600" dirty="0"/>
              <a:t>How many interviews are enough? An experiment with saturation and variability.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C5EE6-43E2-7D72-34F8-3D73F12A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Guest, G., Bruce, A., &amp; Johnson, L. (2006). How many interviews are enough? An experiment with saturation and variability. </a:t>
            </a:r>
            <a:r>
              <a:rPr lang="en-FI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Methods, 18</a:t>
            </a:r>
            <a:r>
              <a:rPr lang="en-F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59-82.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B4F33-5A07-44E6-1349-CC22D01CA835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r>
              <a:rPr lang="en-FI" dirty="0"/>
              <a:t>Lauri Mattila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9A3BA9-8366-6B87-FCB4-79BA34756D35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FI" dirty="0"/>
              <a:t>15.5.2024</a:t>
            </a:r>
          </a:p>
        </p:txBody>
      </p:sp>
    </p:spTree>
    <p:extLst>
      <p:ext uri="{BB962C8B-B14F-4D97-AF65-F5344CB8AC3E}">
        <p14:creationId xmlns:p14="http://schemas.microsoft.com/office/powerpoint/2010/main" val="258626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57483F-840E-14A8-FA9D-05DC3983055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FI" dirty="0"/>
              <a:t>Summary of the article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EDC49-D0BB-F36F-316E-15DC799CEEF2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302513" y="1563761"/>
            <a:ext cx="8492897" cy="3388289"/>
          </a:xfrm>
        </p:spPr>
        <p:txBody>
          <a:bodyPr/>
          <a:lstStyle/>
          <a:p>
            <a:r>
              <a:rPr lang="en-FI" dirty="0">
                <a:sym typeface="Wingdings" pitchFamily="2" charset="2"/>
              </a:rPr>
              <a:t>We want saturation, but almost no one knows what it is</a:t>
            </a:r>
          </a:p>
          <a:p>
            <a:r>
              <a:rPr lang="en-FI" dirty="0">
                <a:sym typeface="Wingdings" pitchFamily="2" charset="2"/>
              </a:rPr>
              <a:t>	 We need more than a conceptual-level idea, we need 			something concrete to guide sample sizes</a:t>
            </a:r>
          </a:p>
          <a:p>
            <a:r>
              <a:rPr lang="en-FI" dirty="0">
                <a:sym typeface="Wingdings" pitchFamily="2" charset="2"/>
              </a:rPr>
              <a:t>Data saturation is “the point in data collection and analysis when new information produces little or no change to the codebook” (Guest et al., 2006, p. 65)</a:t>
            </a:r>
          </a:p>
          <a:p>
            <a:r>
              <a:rPr lang="en-FI" dirty="0">
                <a:sym typeface="Wingdings" pitchFamily="2" charset="2"/>
              </a:rPr>
              <a:t>	… and that point was 12 / 60 interviews</a:t>
            </a:r>
          </a:p>
          <a:p>
            <a:r>
              <a:rPr lang="en-FI" dirty="0">
                <a:sym typeface="Wingdings" pitchFamily="2" charset="2"/>
              </a:rPr>
              <a:t>	Under scrutiny were code creation, definitional changes, and 	thematic prevalance</a:t>
            </a:r>
          </a:p>
          <a:p>
            <a:endParaRPr lang="en-FI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267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57483F-840E-14A8-FA9D-05DC3983055F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FI" dirty="0"/>
              <a:t>My opinion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EDC49-D0BB-F36F-316E-15DC799CEEF2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52" y="1326586"/>
            <a:ext cx="8492897" cy="3388289"/>
          </a:xfrm>
        </p:spPr>
        <p:txBody>
          <a:bodyPr/>
          <a:lstStyle/>
          <a:p>
            <a:r>
              <a:rPr lang="en-FI" sz="1800" dirty="0"/>
              <a:t>I liked …</a:t>
            </a:r>
          </a:p>
          <a:p>
            <a:r>
              <a:rPr lang="en-FI" sz="1800" dirty="0"/>
              <a:t>	The idea t</a:t>
            </a:r>
            <a:r>
              <a:rPr lang="en-GB" sz="1800" dirty="0"/>
              <a:t>ha</a:t>
            </a:r>
            <a:r>
              <a:rPr lang="en-FI" sz="1800" dirty="0"/>
              <a:t>t Guest et al. (2006) highlighted that almost no one can 	define or determine adequate saturation, at least not at the start of a 	research project</a:t>
            </a:r>
          </a:p>
          <a:p>
            <a:r>
              <a:rPr lang="en-FI" sz="1800" dirty="0"/>
              <a:t>	How Guest et al. (2006) approached and tried to solve the problem 	(their overall analysis)</a:t>
            </a:r>
          </a:p>
          <a:p>
            <a:r>
              <a:rPr lang="en-FI" sz="1800" dirty="0"/>
              <a:t>I didn’t like …</a:t>
            </a:r>
          </a:p>
          <a:p>
            <a:r>
              <a:rPr lang="en-FI" sz="1800" dirty="0"/>
              <a:t>	That the findings appear (to me) to have very little value other than 	opening up the conversation on saturation</a:t>
            </a:r>
          </a:p>
          <a:p>
            <a:r>
              <a:rPr lang="en-FI" sz="1800" dirty="0"/>
              <a:t>	That the finding was essentially that </a:t>
            </a:r>
            <a:r>
              <a:rPr lang="en-FI" sz="1800" i="1" dirty="0"/>
              <a:t>it depends </a:t>
            </a:r>
            <a:r>
              <a:rPr lang="en-FI" sz="1800" dirty="0"/>
              <a:t>(however </a:t>
            </a:r>
            <a:r>
              <a:rPr lang="en-GB" sz="1800" dirty="0"/>
              <a:t>I</a:t>
            </a:r>
            <a:r>
              <a:rPr lang="en-FI" sz="1800" dirty="0"/>
              <a:t> liked that 	they explained what it depends on)</a:t>
            </a:r>
          </a:p>
        </p:txBody>
      </p:sp>
    </p:spTree>
    <p:extLst>
      <p:ext uri="{BB962C8B-B14F-4D97-AF65-F5344CB8AC3E}">
        <p14:creationId xmlns:p14="http://schemas.microsoft.com/office/powerpoint/2010/main" val="35519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5">
      <a:dk1>
        <a:sysClr val="windowText" lastClr="000000"/>
      </a:dk1>
      <a:lt1>
        <a:sysClr val="window" lastClr="FFFFFF"/>
      </a:lt1>
      <a:dk2>
        <a:srgbClr val="FF671F"/>
      </a:dk2>
      <a:lt2>
        <a:srgbClr val="FF854C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SCI_1610_EN.pptx" id="{EC09A7BC-A954-4F74-812A-21B3A8B8F3E2}" vid="{D34F0A85-33E9-4860-91C2-29BE27005B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D8067A49724945B01A3FCDF2E7485D" ma:contentTypeVersion="4" ma:contentTypeDescription="Create a new document." ma:contentTypeScope="" ma:versionID="d8cbf66e851f692858053630a4fd929b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91c2c2fa05b3920c0388e21b562e0193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01FE58-0771-4DB8-A567-83D198E0D2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FFD081-31D7-4563-9258-36C81D8831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46C2DA-37D6-40CF-A04C-9CE1E6DA0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75d104-e856-40ea-a1e1-b25d46133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Office-teema</Template>
  <TotalTime>1331</TotalTime>
  <Words>263</Words>
  <Application>Microsoft Office PowerPoint</Application>
  <PresentationFormat>On-screen Show (16:10)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</vt:lpstr>
      <vt:lpstr>Calibri</vt:lpstr>
      <vt:lpstr>Times New Roman</vt:lpstr>
      <vt:lpstr>Office-teema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Morikawa Merit</dc:creator>
  <cp:lastModifiedBy>Vuori Natalia</cp:lastModifiedBy>
  <cp:revision>92</cp:revision>
  <dcterms:created xsi:type="dcterms:W3CDTF">2024-02-22T08:22:41Z</dcterms:created>
  <dcterms:modified xsi:type="dcterms:W3CDTF">2024-05-21T13:32:11Z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