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4"/>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5/21/2024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5/21/2024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5B76-437F-FE8A-EE09-B520BC7EB50D}"/>
              </a:ext>
            </a:extLst>
          </p:cNvPr>
          <p:cNvSpPr>
            <a:spLocks noGrp="1"/>
          </p:cNvSpPr>
          <p:nvPr>
            <p:ph type="title"/>
          </p:nvPr>
        </p:nvSpPr>
        <p:spPr>
          <a:xfrm>
            <a:off x="363537" y="0"/>
            <a:ext cx="11701462" cy="600075"/>
          </a:xfrm>
        </p:spPr>
        <p:txBody>
          <a:bodyPr>
            <a:normAutofit/>
          </a:bodyPr>
          <a:lstStyle/>
          <a:p>
            <a:r>
              <a:rPr lang="en-SG" sz="2400" dirty="0">
                <a:effectLst/>
                <a:latin typeface="Times New Roman" panose="02020603050405020304" pitchFamily="18" charset="0"/>
                <a:ea typeface="Aptos" panose="020B0004020202020204" pitchFamily="34" charset="0"/>
              </a:rPr>
              <a:t>The profession: “The truth about interviewing Elites”</a:t>
            </a:r>
            <a:endParaRPr lang="en-US" sz="2400" dirty="0"/>
          </a:p>
        </p:txBody>
      </p:sp>
      <p:sp>
        <p:nvSpPr>
          <p:cNvPr id="3" name="Content Placeholder 2">
            <a:extLst>
              <a:ext uri="{FF2B5EF4-FFF2-40B4-BE49-F238E27FC236}">
                <a16:creationId xmlns:a16="http://schemas.microsoft.com/office/drawing/2014/main" id="{B89F3C27-97BB-B5D3-A2C9-4602030FC3F2}"/>
              </a:ext>
            </a:extLst>
          </p:cNvPr>
          <p:cNvSpPr>
            <a:spLocks noGrp="1"/>
          </p:cNvSpPr>
          <p:nvPr>
            <p:ph idx="1"/>
          </p:nvPr>
        </p:nvSpPr>
        <p:spPr>
          <a:xfrm>
            <a:off x="469899" y="600074"/>
            <a:ext cx="11488737" cy="5975537"/>
          </a:xfrm>
        </p:spPr>
        <p:txBody>
          <a:bodyPr>
            <a:normAutofit fontScale="92500" lnSpcReduction="20000"/>
          </a:bodyPr>
          <a:lstStyle/>
          <a:p>
            <a:pPr marL="0" indent="0">
              <a:buNone/>
            </a:pPr>
            <a:r>
              <a:rPr lang="en-US" sz="1900" b="1" dirty="0">
                <a:latin typeface="Times New Roman" panose="02020603050405020304" pitchFamily="18" charset="0"/>
                <a:cs typeface="Times New Roman" panose="02020603050405020304" pitchFamily="18" charset="0"/>
              </a:rPr>
              <a:t>		The article examines the underpinning elements of interviewing elites</a:t>
            </a:r>
          </a:p>
          <a:p>
            <a:pPr marL="0" indent="0">
              <a:buNone/>
            </a:pPr>
            <a:r>
              <a:rPr lang="en-US" sz="1900" dirty="0">
                <a:latin typeface="Times New Roman" panose="02020603050405020304" pitchFamily="18" charset="0"/>
                <a:cs typeface="Times New Roman" panose="02020603050405020304" pitchFamily="18" charset="0"/>
              </a:rPr>
              <a:t>a) </a:t>
            </a:r>
            <a:r>
              <a:rPr lang="en-US" sz="1900" b="1" dirty="0">
                <a:latin typeface="Times New Roman" panose="02020603050405020304" pitchFamily="18" charset="0"/>
                <a:cs typeface="Times New Roman" panose="02020603050405020304" pitchFamily="18" charset="0"/>
              </a:rPr>
              <a:t>Objective truth</a:t>
            </a:r>
            <a:r>
              <a:rPr lang="en-US" sz="1900" dirty="0">
                <a:latin typeface="Times New Roman" panose="02020603050405020304" pitchFamily="18" charset="0"/>
                <a:cs typeface="Times New Roman" panose="02020603050405020304" pitchFamily="18" charset="0"/>
              </a:rPr>
              <a:t>: for positivists reality is an objective truth governed by natural laws where as for constructivists reality is a subjective construct learned, contextualized and formulated personally, communally and sub-culturally.   </a:t>
            </a:r>
          </a:p>
          <a:p>
            <a:pPr marL="0" indent="0">
              <a:buNone/>
            </a:pPr>
            <a:r>
              <a:rPr lang="en-US" sz="1900" dirty="0">
                <a:latin typeface="Times New Roman" panose="02020603050405020304" pitchFamily="18" charset="0"/>
                <a:cs typeface="Times New Roman" panose="02020603050405020304" pitchFamily="18" charset="0"/>
              </a:rPr>
              <a:t>b) </a:t>
            </a:r>
            <a:r>
              <a:rPr lang="en-US" sz="1900" b="1" dirty="0">
                <a:latin typeface="Times New Roman" panose="02020603050405020304" pitchFamily="18" charset="0"/>
                <a:cs typeface="Times New Roman" panose="02020603050405020304" pitchFamily="18" charset="0"/>
              </a:rPr>
              <a:t>Dishonest respondents</a:t>
            </a:r>
            <a:r>
              <a:rPr lang="en-US" sz="1900" dirty="0">
                <a:latin typeface="Times New Roman" panose="02020603050405020304" pitchFamily="18" charset="0"/>
                <a:cs typeface="Times New Roman" panose="02020603050405020304" pitchFamily="18" charset="0"/>
              </a:rPr>
              <a:t>: 1) interviewees aren’t ready to inflate themselves. 2) interviewees may resort to deflection.   </a:t>
            </a:r>
          </a:p>
          <a:p>
            <a:pPr marL="0" indent="0">
              <a:buNone/>
            </a:pPr>
            <a:r>
              <a:rPr lang="en-SG" sz="1900" dirty="0">
                <a:effectLst/>
                <a:latin typeface="Meridien"/>
              </a:rPr>
              <a:t>C) </a:t>
            </a:r>
            <a:r>
              <a:rPr lang="en-SG" sz="1900" b="1" dirty="0">
                <a:effectLst/>
                <a:latin typeface="Meridien"/>
              </a:rPr>
              <a:t>SOPHISTICATED REASERCHERS </a:t>
            </a:r>
            <a:r>
              <a:rPr lang="en-SG" sz="1900" dirty="0">
                <a:effectLst/>
                <a:latin typeface="Meridien"/>
              </a:rPr>
              <a:t>employ “phased assertion” technics to explore individual reticence. </a:t>
            </a:r>
            <a:endParaRPr lang="en-SG" sz="1900" dirty="0"/>
          </a:p>
          <a:p>
            <a:pPr marL="0" indent="0">
              <a:buNone/>
            </a:pPr>
            <a:r>
              <a:rPr lang="en-US" sz="1900" dirty="0">
                <a:latin typeface="Times New Roman" panose="02020603050405020304" pitchFamily="18" charset="0"/>
                <a:cs typeface="Times New Roman" panose="02020603050405020304" pitchFamily="18" charset="0"/>
              </a:rPr>
              <a:t>D) </a:t>
            </a:r>
            <a:r>
              <a:rPr lang="en-US" sz="1900" b="1" dirty="0">
                <a:latin typeface="Times New Roman" panose="02020603050405020304" pitchFamily="18" charset="0"/>
                <a:cs typeface="Times New Roman" panose="02020603050405020304" pitchFamily="18" charset="0"/>
              </a:rPr>
              <a:t>Powerless researchers</a:t>
            </a:r>
            <a:r>
              <a:rPr lang="en-US" sz="1900" dirty="0">
                <a:latin typeface="Times New Roman" panose="02020603050405020304" pitchFamily="18" charset="0"/>
                <a:cs typeface="Times New Roman" panose="02020603050405020304" pitchFamily="18" charset="0"/>
              </a:rPr>
              <a:t>: “researchers are less powerful than elites. But, more powerful if declined to interview”</a:t>
            </a:r>
          </a:p>
          <a:p>
            <a:pPr marL="0" indent="0">
              <a:buNone/>
            </a:pPr>
            <a:endParaRPr lang="en-US" sz="1900" dirty="0">
              <a:latin typeface="Times New Roman" panose="02020603050405020304" pitchFamily="18" charset="0"/>
              <a:cs typeface="Times New Roman" panose="02020603050405020304" pitchFamily="18" charset="0"/>
            </a:endParaRPr>
          </a:p>
          <a:p>
            <a:pPr marL="0" indent="0">
              <a:buNone/>
            </a:pPr>
            <a:r>
              <a:rPr lang="en-US" sz="1900" b="1" dirty="0">
                <a:latin typeface="Times New Roman" panose="02020603050405020304" pitchFamily="18" charset="0"/>
                <a:cs typeface="Times New Roman" panose="02020603050405020304" pitchFamily="18" charset="0"/>
              </a:rPr>
              <a:t>Recommendations</a:t>
            </a:r>
          </a:p>
          <a:p>
            <a:pPr marL="0" indent="0">
              <a:buNone/>
            </a:pPr>
            <a:r>
              <a:rPr lang="en-US" sz="1900" dirty="0">
                <a:latin typeface="Times New Roman" panose="02020603050405020304" pitchFamily="18" charset="0"/>
                <a:cs typeface="Times New Roman" panose="02020603050405020304" pitchFamily="18" charset="0"/>
              </a:rPr>
              <a:t>— researchers must be frank with regard to the epistemological and ontological premises of their work intrinsically.</a:t>
            </a:r>
          </a:p>
          <a:p>
            <a:pPr marL="0" indent="0">
              <a:buNone/>
            </a:pPr>
            <a:r>
              <a:rPr lang="en-US" sz="1900" dirty="0">
                <a:latin typeface="Times New Roman" panose="02020603050405020304" pitchFamily="18" charset="0"/>
                <a:cs typeface="Times New Roman" panose="02020603050405020304" pitchFamily="18" charset="0"/>
              </a:rPr>
              <a:t>— researchers must be introspective, retrospective, reflexive and predictive  holistically.</a:t>
            </a:r>
          </a:p>
          <a:p>
            <a:pPr marL="0" indent="0">
              <a:buNone/>
            </a:pPr>
            <a:r>
              <a:rPr lang="en-US" sz="1900" b="1" dirty="0">
                <a:latin typeface="Times New Roman" panose="02020603050405020304" pitchFamily="18" charset="0"/>
                <a:cs typeface="Times New Roman" panose="02020603050405020304" pitchFamily="18" charset="0"/>
              </a:rPr>
              <a:t>Conclusions</a:t>
            </a:r>
          </a:p>
          <a:p>
            <a:pPr marL="0" indent="0">
              <a:buNone/>
            </a:pPr>
            <a:r>
              <a:rPr lang="en-US" sz="1900" dirty="0">
                <a:latin typeface="Times New Roman" panose="02020603050405020304" pitchFamily="18" charset="0"/>
                <a:cs typeface="Times New Roman" panose="02020603050405020304" pitchFamily="18" charset="0"/>
              </a:rPr>
              <a:t>—</a:t>
            </a:r>
            <a:r>
              <a:rPr lang="en-SG" sz="1900" dirty="0">
                <a:effectLst/>
                <a:latin typeface="Times New Roman" panose="02020603050405020304" pitchFamily="18" charset="0"/>
              </a:rPr>
              <a:t>	The literatures on interviewing elites should be based on sound philosophical and reflexive frameworks.</a:t>
            </a:r>
          </a:p>
          <a:p>
            <a:pPr marL="0" indent="0">
              <a:buNone/>
            </a:pPr>
            <a:r>
              <a:rPr lang="en-SG" sz="1900" dirty="0">
                <a:effectLst/>
                <a:latin typeface="Times New Roman" panose="02020603050405020304" pitchFamily="18" charset="0"/>
              </a:rPr>
              <a:t>— A collaborative approach that which can balance the trade offs of the the subjective methodologies should be tested.  		</a:t>
            </a:r>
            <a:endParaRPr lang="en-US" sz="1900" dirty="0"/>
          </a:p>
          <a:p>
            <a:pPr marL="0" indent="0">
              <a:buNone/>
            </a:pPr>
            <a:endParaRPr lang="en-US" dirty="0"/>
          </a:p>
        </p:txBody>
      </p:sp>
    </p:spTree>
    <p:extLst>
      <p:ext uri="{BB962C8B-B14F-4D97-AF65-F5344CB8AC3E}">
        <p14:creationId xmlns:p14="http://schemas.microsoft.com/office/powerpoint/2010/main" val="262248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451B9-66D6-AF49-4ED5-5E834A5E9606}"/>
              </a:ext>
            </a:extLst>
          </p:cNvPr>
          <p:cNvSpPr>
            <a:spLocks noGrp="1"/>
          </p:cNvSpPr>
          <p:nvPr>
            <p:ph idx="1"/>
          </p:nvPr>
        </p:nvSpPr>
        <p:spPr>
          <a:xfrm>
            <a:off x="700088" y="376518"/>
            <a:ext cx="11158537" cy="5414683"/>
          </a:xfrm>
        </p:spPr>
        <p:txBody>
          <a:bodyPr>
            <a:normAutofit/>
          </a:bodyPr>
          <a:lstStyle/>
          <a:p>
            <a:pPr marL="0" indent="0">
              <a:buNone/>
            </a:pPr>
            <a:r>
              <a:rPr lang="en-SG" sz="1400" b="1" dirty="0">
                <a:effectLst/>
                <a:latin typeface="Times New Roman" panose="02020603050405020304" pitchFamily="18" charset="0"/>
              </a:rPr>
              <a:t>					                       MY </a:t>
            </a:r>
            <a:r>
              <a:rPr lang="en-SG" sz="1800" b="1" dirty="0">
                <a:effectLst/>
                <a:latin typeface="Times New Roman" panose="02020603050405020304" pitchFamily="18" charset="0"/>
              </a:rPr>
              <a:t>perspectives</a:t>
            </a:r>
            <a:endParaRPr lang="en-SG" sz="1800" b="1" dirty="0">
              <a:effectLst/>
              <a:latin typeface="Times New Roman" panose="02020603050405020304" pitchFamily="18" charset="0"/>
              <a:ea typeface="Aptos" panose="020B0004020202020204" pitchFamily="34" charset="0"/>
            </a:endParaRPr>
          </a:p>
          <a:p>
            <a:pPr marL="0" indent="0" algn="just">
              <a:buNone/>
            </a:pPr>
            <a:r>
              <a:rPr lang="en-SG" dirty="0">
                <a:effectLst/>
                <a:latin typeface="Times New Roman" panose="02020603050405020304" pitchFamily="18" charset="0"/>
                <a:cs typeface="Times New Roman" panose="02020603050405020304" pitchFamily="18" charset="0"/>
              </a:rPr>
              <a:t>— the notion of objective truth by the author premises its argument on the northern, liberal, view of the world. but, for creationists, or conservatives, a supernatural being, an unmoved, and immovable, mover, that which can’t be cognized unless through spiritual frameworks is the standard. as a result, </a:t>
            </a:r>
            <a:r>
              <a:rPr lang="en-SG" dirty="0" err="1">
                <a:effectLst/>
                <a:latin typeface="Times New Roman" panose="02020603050405020304" pitchFamily="18" charset="0"/>
                <a:cs typeface="Times New Roman" panose="02020603050405020304" pitchFamily="18" charset="0"/>
              </a:rPr>
              <a:t>i</a:t>
            </a:r>
            <a:r>
              <a:rPr lang="en-SG" dirty="0">
                <a:effectLst/>
                <a:latin typeface="Times New Roman" panose="02020603050405020304" pitchFamily="18" charset="0"/>
                <a:cs typeface="Times New Roman" panose="02020603050405020304" pitchFamily="18" charset="0"/>
              </a:rPr>
              <a:t> was wondering about how to reconcile </a:t>
            </a:r>
            <a:r>
              <a:rPr lang="en-SG" dirty="0" err="1">
                <a:effectLst/>
                <a:latin typeface="Times New Roman" panose="02020603050405020304" pitchFamily="18" charset="0"/>
                <a:cs typeface="Times New Roman" panose="02020603050405020304" pitchFamily="18" charset="0"/>
              </a:rPr>
              <a:t>morris</a:t>
            </a:r>
            <a:r>
              <a:rPr lang="en-SG" dirty="0">
                <a:effectLst/>
                <a:latin typeface="Times New Roman" panose="02020603050405020304" pitchFamily="18" charset="0"/>
                <a:cs typeface="Times New Roman" panose="02020603050405020304" pitchFamily="18" charset="0"/>
              </a:rPr>
              <a:t>’ perspective with the notion of the traditional, eastern, southern part of the world. </a:t>
            </a:r>
          </a:p>
          <a:p>
            <a:pPr marL="0" indent="0" algn="just">
              <a:buNone/>
            </a:pPr>
            <a:r>
              <a:rPr lang="en-SG" dirty="0">
                <a:effectLst/>
                <a:latin typeface="Times New Roman" panose="02020603050405020304" pitchFamily="18" charset="0"/>
                <a:cs typeface="Times New Roman" panose="02020603050405020304" pitchFamily="18" charset="0"/>
              </a:rPr>
              <a:t>for instance, </a:t>
            </a:r>
            <a:r>
              <a:rPr lang="en-SG" dirty="0">
                <a:effectLst/>
                <a:latin typeface="Times New Roman" panose="02020603050405020304" pitchFamily="18" charset="0"/>
                <a:ea typeface="Aptos" panose="020B0004020202020204" pitchFamily="34" charset="0"/>
                <a:cs typeface="Times New Roman" panose="02020603050405020304" pitchFamily="18" charset="0"/>
              </a:rPr>
              <a:t>positivism and postpositive are grounded on the notion that reality as we may know and see it is based on objective truth. nevertheless, truth for others emanates from faith, believe, holy traditions and culture as opposed to the ontology of non-metaphysical sciences.</a:t>
            </a:r>
          </a:p>
          <a:p>
            <a:pPr marL="0" indent="0" algn="just">
              <a:buNone/>
            </a:pPr>
            <a:r>
              <a:rPr lang="en-SG" dirty="0">
                <a:effectLst/>
                <a:latin typeface="Times New Roman" panose="02020603050405020304" pitchFamily="18" charset="0"/>
                <a:cs typeface="Times New Roman" panose="02020603050405020304" pitchFamily="18" charset="0"/>
              </a:rPr>
              <a:t>— researchers can also be dishonest. researchers aren’t going to inflate their work either.  </a:t>
            </a:r>
            <a:endParaRPr lang="en-SG"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buNone/>
            </a:pPr>
            <a:r>
              <a:rPr lang="en-SG" dirty="0">
                <a:effectLst/>
                <a:latin typeface="Times New Roman" panose="02020603050405020304" pitchFamily="18" charset="0"/>
                <a:cs typeface="Times New Roman" panose="02020603050405020304" pitchFamily="18" charset="0"/>
              </a:rPr>
              <a:t>—researchers are one of the most powerful persons on earth</a:t>
            </a:r>
            <a:r>
              <a:rPr lang="en-SG" dirty="0">
                <a:effectLst/>
                <a:latin typeface="Times New Roman" panose="02020603050405020304" pitchFamily="18" charset="0"/>
                <a:ea typeface="Aptos" panose="020B0004020202020204" pitchFamily="34" charset="0"/>
                <a:cs typeface="Times New Roman" panose="02020603050405020304" pitchFamily="18" charset="0"/>
              </a:rPr>
              <a:t>. it’s only their fear of researching about certain phenomena, or the truth, that weakens </a:t>
            </a:r>
            <a:r>
              <a:rPr lang="en-SG">
                <a:effectLst/>
                <a:latin typeface="Times New Roman" panose="02020603050405020304" pitchFamily="18" charset="0"/>
                <a:ea typeface="Aptos" panose="020B0004020202020204" pitchFamily="34" charset="0"/>
                <a:cs typeface="Times New Roman" panose="02020603050405020304" pitchFamily="18" charset="0"/>
              </a:rPr>
              <a:t>and subjugates </a:t>
            </a:r>
            <a:r>
              <a:rPr lang="en-SG" dirty="0">
                <a:effectLst/>
                <a:latin typeface="Times New Roman" panose="02020603050405020304" pitchFamily="18" charset="0"/>
                <a:ea typeface="Aptos" panose="020B0004020202020204" pitchFamily="34" charset="0"/>
                <a:cs typeface="Times New Roman" panose="02020603050405020304" pitchFamily="18" charset="0"/>
              </a:rPr>
              <a:t>them. </a:t>
            </a:r>
          </a:p>
          <a:p>
            <a:pPr marL="0" indent="0" algn="just">
              <a:buNone/>
            </a:pPr>
            <a:r>
              <a:rPr lang="en-SG" dirty="0">
                <a:effectLst/>
                <a:latin typeface="Times New Roman" panose="02020603050405020304" pitchFamily="18" charset="0"/>
                <a:cs typeface="Times New Roman" panose="02020603050405020304" pitchFamily="18" charset="0"/>
              </a:rPr>
              <a:t>— it’s interesting to look forward that a </a:t>
            </a:r>
            <a:r>
              <a:rPr lang="en-SG" sz="2000" dirty="0">
                <a:effectLst/>
                <a:latin typeface="Times New Roman" panose="02020603050405020304" pitchFamily="18" charset="0"/>
                <a:cs typeface="Times New Roman" panose="02020603050405020304" pitchFamily="18" charset="0"/>
              </a:rPr>
              <a:t>collaborative approach which can balance the trade offs of the the subjective methodologies is poised to be be tested.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8678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503</TotalTime>
  <Words>407</Words>
  <Application>Microsoft Office PowerPoint</Application>
  <PresentationFormat>Widescreen</PresentationFormat>
  <Paragraphs>19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Century Gothic</vt:lpstr>
      <vt:lpstr>Meridien</vt:lpstr>
      <vt:lpstr>Times New Roman</vt:lpstr>
      <vt:lpstr>Mesh</vt:lpstr>
      <vt:lpstr>The profession: “The truth about interviewing Elites”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Research and the Academy of Management Journal</dc:title>
  <dc:creator>Satu Tuori</dc:creator>
  <cp:lastModifiedBy>Vuori Natalia</cp:lastModifiedBy>
  <cp:revision>13</cp:revision>
  <dcterms:created xsi:type="dcterms:W3CDTF">2024-05-14T11:01:42Z</dcterms:created>
  <dcterms:modified xsi:type="dcterms:W3CDTF">2024-05-21T13:36:04Z</dcterms:modified>
</cp:coreProperties>
</file>