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7EB5-66AB-6E83-AE8D-19DA8F5C5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989CE4-734C-427C-FE91-C24746E7CD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527C1-764F-9158-C083-5A034A93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B90E7-9959-2359-A1BE-3AB6529BA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19965-A154-A535-92C7-5B7D1A01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3449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082F-2CF9-78C9-37E0-8CB806563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13327-1769-2A37-E2EF-2363A5231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B2A68-3070-4383-8B21-CB9922D2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F3AA7-3758-BDBA-B5FA-76B20B8E4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4465-6989-B231-C16B-13B579FD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269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15A956-66E6-A750-7A31-8D210E737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0B652-C1C4-325F-5DC7-66C48EC09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59CD-97C0-98AC-E723-9C44697E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D4946-0843-E247-B1F2-57A4C634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09B49-590E-012B-AF95-2B4BE62A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33002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0F0C-0781-4E02-2CE7-DF74938F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3234B-1B40-259E-F70C-ADF51208A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12475-945C-E358-685D-6BA1A9B5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EB2A8-C25E-CA30-A128-7380A0AA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BE14B-3F37-4864-BD5D-28F874CD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28352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F8EC-425F-1385-5E6F-808204CA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AE055B-E6A9-4592-8FE7-3B3B1E036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88910-0CE0-6739-487D-086BC5711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5591A-C1A7-6ACC-67BC-2FB4F0F0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DBAFD-3F6E-05A1-4E39-8FAEE886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61757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ED60C-7537-D4B2-5C22-EC47122A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80A8-59B6-7065-FD50-F6B8726806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81BF1-E5AE-BFB7-B54F-1B1217543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C413-5541-521C-BB33-923246D8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0E386-A16A-823D-8285-E6FEB5F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3C6EE-1FBC-0EC4-E629-DD7B16C1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906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0AAE-35A6-BC38-51AA-E697D4954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4211D-7ACE-144E-A0B2-C80442A6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FDABB-147F-6227-F56C-7063F7744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CF7FBA-B105-6545-D0AF-1651B33F7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CE1EA1-3228-AA79-96BF-8219A7054B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712D21-00BE-7C8D-41ED-A98C2185C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2F478-2080-7649-228F-E3B2A0278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80FEE2-2892-5B89-D011-720A45D6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82870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AC397-7A6C-3B4E-2DB7-AFCF6668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D6F849-45DE-F85B-66CB-CD719778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1DD4F8-1306-63EC-EDF9-FDCDAC83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0747F-69C8-1094-C88D-7F054052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8045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2045B-7004-BB04-F30E-AE146B56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E21DD-9456-4B61-00B7-B309A679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E430A-F6EB-9487-52D0-E22F5771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2568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E0FE-587F-F74F-53AC-10F5DC8FE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2052-F015-A0D5-5AD4-1DBC2A0FE9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F7AF1-8588-3DF7-2445-DEC89E0F6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4CD34-A906-828E-1960-8A2FBC1E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77B25-F687-27D4-EA6C-27CB832D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E6113-B834-13F3-3B64-AE147A5E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2522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3FA18-96A0-0472-4228-7D76DFAB3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DA2A55-D311-C494-D280-8847E7D81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EE7376-6480-4A76-471E-799D0C2FB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6ED84-5F91-ADFD-1A33-4E6C8F15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0790C-3349-F876-AD33-3BB82718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D3A60-0114-EE7A-C610-659C1AA8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23540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36DD4B-51A9-F40C-A780-FE5676B23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42603-3CA2-A5F6-9136-C96A866CB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FFFC6-4DFA-AE98-80BB-ABA7BE62B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18CE-9AA8-4115-9E34-EC166646CA37}" type="datetimeFigureOut">
              <a:rPr lang="en-FI" smtClean="0"/>
              <a:t>05/21/2024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28A8-52B2-3793-97A4-0FD26610B7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C70BD-84FC-AB87-D826-CE7B7E901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4C8E-095F-44FC-BE12-40E2FA6C6CA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928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35AA17-6DFC-428D-78A7-6C923399D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article</a:t>
            </a:r>
            <a:endParaRPr lang="en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3E750E-2A6A-2048-876D-D6BA7187A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Topic: cognitive aspects of question-answering processes</a:t>
            </a:r>
          </a:p>
          <a:p>
            <a:pPr lvl="1"/>
            <a:r>
              <a:rPr lang="en-US" dirty="0"/>
              <a:t>The article focuses on how features of the research instrument (i.e. questions) influence the answers that respondents provide and, subsequently, the conclusions researchers draw from the reports</a:t>
            </a:r>
          </a:p>
          <a:p>
            <a:pPr lvl="1"/>
            <a:r>
              <a:rPr lang="en-US" dirty="0"/>
              <a:t>Key processes and aspects in question-answering discussed in the article:</a:t>
            </a:r>
          </a:p>
          <a:p>
            <a:pPr lvl="2"/>
            <a:r>
              <a:rPr lang="en-US" dirty="0"/>
              <a:t>how respondents make sense of the questions asked of them: semantic and pragmatic understanding of the question, rules of cooperative conversational conduct</a:t>
            </a:r>
          </a:p>
          <a:p>
            <a:pPr lvl="2"/>
            <a:r>
              <a:rPr lang="en-US" dirty="0"/>
              <a:t>how respondents answer behavioral questions: challenges in episodic recall, use of estimation strategy when </a:t>
            </a:r>
            <a:r>
              <a:rPr lang="en-US" dirty="0" err="1"/>
              <a:t>behaviour</a:t>
            </a:r>
            <a:r>
              <a:rPr lang="en-US" dirty="0"/>
              <a:t> ill-defined or hard to remember</a:t>
            </a:r>
          </a:p>
          <a:p>
            <a:pPr lvl="2"/>
            <a:r>
              <a:rPr lang="en-US" dirty="0"/>
              <a:t>attitude questions and context effects in attitude measurement</a:t>
            </a:r>
          </a:p>
          <a:p>
            <a:pPr lvl="1"/>
            <a:r>
              <a:rPr lang="en-US" dirty="0"/>
              <a:t>Factors affecting responses:</a:t>
            </a:r>
          </a:p>
          <a:p>
            <a:pPr lvl="2"/>
            <a:r>
              <a:rPr lang="en-US" dirty="0"/>
              <a:t>Open vs. closed response formats</a:t>
            </a:r>
          </a:p>
          <a:p>
            <a:pPr lvl="2"/>
            <a:r>
              <a:rPr lang="en-US" dirty="0"/>
              <a:t>Frequency scales and reference periods</a:t>
            </a:r>
          </a:p>
          <a:p>
            <a:pPr lvl="2"/>
            <a:r>
              <a:rPr lang="en-US" dirty="0"/>
              <a:t>Rating scales (bipolar vs. unipolar dimension)</a:t>
            </a:r>
          </a:p>
          <a:p>
            <a:pPr lvl="2"/>
            <a:r>
              <a:rPr lang="en-US" dirty="0"/>
              <a:t>Question context</a:t>
            </a:r>
          </a:p>
          <a:p>
            <a:pPr lvl="2"/>
            <a:r>
              <a:rPr lang="en-US" dirty="0"/>
              <a:t>Response alternatives (frame of reference for comparison)</a:t>
            </a:r>
          </a:p>
          <a:p>
            <a:pPr lvl="2"/>
            <a:r>
              <a:rPr lang="en-US" dirty="0"/>
              <a:t>Respondent’s ability to remember and vagueness of definitions</a:t>
            </a:r>
          </a:p>
          <a:p>
            <a:pPr lvl="2"/>
            <a:r>
              <a:rPr lang="en-US" dirty="0"/>
              <a:t>Self-presentation in reporting</a:t>
            </a:r>
          </a:p>
          <a:p>
            <a:pPr lvl="2"/>
            <a:r>
              <a:rPr lang="en-US" dirty="0"/>
              <a:t>Preceding questions (on temporary accessibility of information)</a:t>
            </a:r>
          </a:p>
          <a:p>
            <a:pPr lvl="2"/>
            <a:r>
              <a:rPr lang="en-US" dirty="0"/>
              <a:t>Chronically accessible information (context-independent)</a:t>
            </a:r>
          </a:p>
          <a:p>
            <a:pPr lvl="1"/>
            <a:r>
              <a:rPr lang="en-US" dirty="0"/>
              <a:t>Recommendations:</a:t>
            </a:r>
          </a:p>
          <a:p>
            <a:pPr lvl="2"/>
            <a:r>
              <a:rPr lang="en-US" dirty="0"/>
              <a:t>Ask frequency questions in an open response format (define numeric units of measurement)</a:t>
            </a:r>
          </a:p>
          <a:p>
            <a:pPr lvl="2"/>
            <a:r>
              <a:rPr lang="en-US" dirty="0"/>
              <a:t>Include context manipulations in the study design</a:t>
            </a:r>
          </a:p>
          <a:p>
            <a:pPr lvl="2"/>
            <a:r>
              <a:rPr lang="en-US" dirty="0"/>
              <a:t>Consider that questionnaires are “also a source of information that respondents draw on” </a:t>
            </a:r>
          </a:p>
          <a:p>
            <a:pPr lvl="2"/>
            <a:endParaRPr lang="en-US" dirty="0"/>
          </a:p>
          <a:p>
            <a:pPr lvl="1"/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1856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0928-A786-21B1-16CD-674B69BE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opinion</a:t>
            </a: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7303C-A67B-4F98-B0B0-7066FADEB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Key insights: </a:t>
            </a:r>
          </a:p>
          <a:p>
            <a:pPr lvl="1"/>
            <a:r>
              <a:rPr lang="en-US" dirty="0"/>
              <a:t>Questionnaires are not only “measurement devices” but sources of information for the respondents</a:t>
            </a:r>
          </a:p>
          <a:p>
            <a:pPr lvl="1"/>
            <a:r>
              <a:rPr lang="en-US" dirty="0"/>
              <a:t>Even “small” details in formulating the questions can greatly affect the responses, e.g. numeric scale</a:t>
            </a:r>
          </a:p>
          <a:p>
            <a:pPr lvl="1"/>
            <a:r>
              <a:rPr lang="en-US" dirty="0"/>
              <a:t>There are “tricks” for controlling the interpretation of questions (e.g. explicitly excluding topics, clearly defining concepts asked about, and carefully designing the order of questions)</a:t>
            </a:r>
          </a:p>
          <a:p>
            <a:pPr lvl="1"/>
            <a:r>
              <a:rPr lang="en-US" dirty="0"/>
              <a:t>It could be useful to do “test runs” of questionnaires before starting </a:t>
            </a:r>
            <a:r>
              <a:rPr lang="en-US"/>
              <a:t>to collect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58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302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Summary of the article</vt:lpstr>
      <vt:lpstr>My opinion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the article</dc:title>
  <dc:creator>Holopainen Maria</dc:creator>
  <cp:lastModifiedBy>Vuori Natalia</cp:lastModifiedBy>
  <cp:revision>4</cp:revision>
  <dcterms:created xsi:type="dcterms:W3CDTF">2024-05-07T10:53:19Z</dcterms:created>
  <dcterms:modified xsi:type="dcterms:W3CDTF">2024-05-21T13:33:51Z</dcterms:modified>
</cp:coreProperties>
</file>